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0" r:id="rId4"/>
    <p:sldId id="271" r:id="rId5"/>
    <p:sldId id="259" r:id="rId6"/>
    <p:sldId id="272" r:id="rId7"/>
    <p:sldId id="273" r:id="rId8"/>
    <p:sldId id="268" r:id="rId9"/>
    <p:sldId id="274"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p:scale>
          <a:sx n="91" d="100"/>
          <a:sy n="91" d="100"/>
        </p:scale>
        <p:origin x="-1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8E001C31-F0A8-47EB-8CE3-BE01FDFDA016}" type="datetimeFigureOut">
              <a:rPr lang="fr-FR" smtClean="0"/>
              <a:t>10/03/2020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58792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E001C31-F0A8-47EB-8CE3-BE01FDFDA016}" type="datetimeFigureOut">
              <a:rPr lang="fr-FR" smtClean="0"/>
              <a:t>10/03/2020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44007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E001C31-F0A8-47EB-8CE3-BE01FDFDA016}" type="datetimeFigureOut">
              <a:rPr lang="fr-FR" smtClean="0"/>
              <a:t>10/03/2020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5442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E001C31-F0A8-47EB-8CE3-BE01FDFDA016}" type="datetimeFigureOut">
              <a:rPr lang="fr-FR" smtClean="0"/>
              <a:t>10/03/2020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403019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E001C31-F0A8-47EB-8CE3-BE01FDFDA016}" type="datetimeFigureOut">
              <a:rPr lang="fr-FR" smtClean="0"/>
              <a:t>10/03/2020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262264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E001C31-F0A8-47EB-8CE3-BE01FDFDA016}" type="datetimeFigureOut">
              <a:rPr lang="fr-FR" smtClean="0"/>
              <a:t>10/03/2020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08825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E001C31-F0A8-47EB-8CE3-BE01FDFDA016}" type="datetimeFigureOut">
              <a:rPr lang="fr-FR" smtClean="0"/>
              <a:t>10/03/2020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422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8E001C31-F0A8-47EB-8CE3-BE01FDFDA016}" type="datetimeFigureOut">
              <a:rPr lang="fr-FR" smtClean="0"/>
              <a:t>10/03/2020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97173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001C31-F0A8-47EB-8CE3-BE01FDFDA016}" type="datetimeFigureOut">
              <a:rPr lang="fr-FR" smtClean="0"/>
              <a:t>10/03/2020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18754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E001C31-F0A8-47EB-8CE3-BE01FDFDA016}" type="datetimeFigureOut">
              <a:rPr lang="fr-FR" smtClean="0"/>
              <a:t>10/03/2020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366739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E001C31-F0A8-47EB-8CE3-BE01FDFDA016}" type="datetimeFigureOut">
              <a:rPr lang="fr-FR" smtClean="0"/>
              <a:t>10/03/2020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7378D2-A014-4096-8AB9-997FEE85CB9B}" type="slidenum">
              <a:rPr lang="fr-FR" smtClean="0"/>
              <a:t>‹N°›</a:t>
            </a:fld>
            <a:endParaRPr lang="fr-FR"/>
          </a:p>
        </p:txBody>
      </p:sp>
    </p:spTree>
    <p:extLst>
      <p:ext uri="{BB962C8B-B14F-4D97-AF65-F5344CB8AC3E}">
        <p14:creationId xmlns:p14="http://schemas.microsoft.com/office/powerpoint/2010/main" val="273031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01C31-F0A8-47EB-8CE3-BE01FDFDA016}" type="datetimeFigureOut">
              <a:rPr lang="fr-FR" smtClean="0"/>
              <a:t>10/03/2020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378D2-A014-4096-8AB9-997FEE85CB9B}" type="slidenum">
              <a:rPr lang="fr-FR" smtClean="0"/>
              <a:t>‹N°›</a:t>
            </a:fld>
            <a:endParaRPr lang="fr-FR"/>
          </a:p>
        </p:txBody>
      </p:sp>
    </p:spTree>
    <p:extLst>
      <p:ext uri="{BB962C8B-B14F-4D97-AF65-F5344CB8AC3E}">
        <p14:creationId xmlns:p14="http://schemas.microsoft.com/office/powerpoint/2010/main" val="86718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ophia-antipoli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9162FF6-F4A6-4D74-9593-60C9BFE8A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86" y="10"/>
            <a:ext cx="10789047" cy="6857990"/>
          </a:xfrm>
          <a:prstGeom prst="rect">
            <a:avLst/>
          </a:prstGeom>
        </p:spPr>
      </p:pic>
      <p:sp useBgFill="1">
        <p:nvSpPr>
          <p:cNvPr id="14" name="Freeform 5">
            <a:extLst>
              <a:ext uri="{FF2B5EF4-FFF2-40B4-BE49-F238E27FC236}">
                <a16:creationId xmlns="" xmlns:a16="http://schemas.microsoft.com/office/drawing/2014/main" id="{608EAA06-5488-416B-B2B2-E552130110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 xmlns:a16="http://schemas.microsoft.com/office/drawing/2014/main" id="{AD6E02C8-82FD-408A-A87F-B01C5F3BD566}"/>
              </a:ext>
            </a:extLst>
          </p:cNvPr>
          <p:cNvSpPr>
            <a:spLocks noGrp="1"/>
          </p:cNvSpPr>
          <p:nvPr>
            <p:ph type="ctrTitle"/>
          </p:nvPr>
        </p:nvSpPr>
        <p:spPr>
          <a:xfrm>
            <a:off x="2480733" y="2074339"/>
            <a:ext cx="7219954" cy="1828801"/>
          </a:xfrm>
        </p:spPr>
        <p:txBody>
          <a:bodyPr>
            <a:normAutofit/>
          </a:bodyPr>
          <a:lstStyle/>
          <a:p>
            <a:pPr>
              <a:lnSpc>
                <a:spcPct val="90000"/>
              </a:lnSpc>
            </a:pPr>
            <a:r>
              <a:rPr lang="fr-FR" sz="4100" b="1" dirty="0"/>
              <a:t>Une diversification des espaces et des acteurs de la production</a:t>
            </a:r>
          </a:p>
        </p:txBody>
      </p:sp>
      <p:sp>
        <p:nvSpPr>
          <p:cNvPr id="3" name="Sous-titre 2">
            <a:extLst>
              <a:ext uri="{FF2B5EF4-FFF2-40B4-BE49-F238E27FC236}">
                <a16:creationId xmlns="" xmlns:a16="http://schemas.microsoft.com/office/drawing/2014/main" id="{3842436F-6A2E-4ADA-8CA5-D231A6923F4F}"/>
              </a:ext>
            </a:extLst>
          </p:cNvPr>
          <p:cNvSpPr>
            <a:spLocks noGrp="1"/>
          </p:cNvSpPr>
          <p:nvPr>
            <p:ph type="subTitle" idx="1"/>
          </p:nvPr>
        </p:nvSpPr>
        <p:spPr>
          <a:xfrm>
            <a:off x="2480733" y="3903138"/>
            <a:ext cx="7219954" cy="1049867"/>
          </a:xfrm>
        </p:spPr>
        <p:txBody>
          <a:bodyPr>
            <a:normAutofit/>
          </a:bodyPr>
          <a:lstStyle/>
          <a:p>
            <a:r>
              <a:rPr lang="fr-FR" sz="1900" b="1" dirty="0">
                <a:solidFill>
                  <a:srgbClr val="E6AE55"/>
                </a:solidFill>
              </a:rPr>
              <a:t>Chapitre </a:t>
            </a:r>
            <a:r>
              <a:rPr lang="fr-FR" sz="1900" b="1" dirty="0" smtClean="0">
                <a:solidFill>
                  <a:srgbClr val="E6AE55"/>
                </a:solidFill>
              </a:rPr>
              <a:t>2 </a:t>
            </a:r>
            <a:r>
              <a:rPr lang="fr-FR" sz="1900" b="1" dirty="0">
                <a:solidFill>
                  <a:srgbClr val="E6AE55"/>
                </a:solidFill>
              </a:rPr>
              <a:t>: </a:t>
            </a:r>
          </a:p>
          <a:p>
            <a:r>
              <a:rPr lang="fr-FR" sz="1900" b="1" dirty="0" smtClean="0">
                <a:solidFill>
                  <a:srgbClr val="E6AE55"/>
                </a:solidFill>
              </a:rPr>
              <a:t>La France, les systèmes productifs entre valorisation locale et intégration européenne et mondiale</a:t>
            </a:r>
            <a:endParaRPr lang="fr-FR" sz="1900" b="1" dirty="0">
              <a:solidFill>
                <a:srgbClr val="E6AE55"/>
              </a:solidFill>
            </a:endParaRPr>
          </a:p>
        </p:txBody>
      </p:sp>
    </p:spTree>
    <p:extLst>
      <p:ext uri="{BB962C8B-B14F-4D97-AF65-F5344CB8AC3E}">
        <p14:creationId xmlns:p14="http://schemas.microsoft.com/office/powerpoint/2010/main" val="3788442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56B051A4-96A7-4A11-9DAD-063A9C577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3084E02B-E93D-43F2-A514-CDE41D12EB4A}"/>
              </a:ext>
            </a:extLst>
          </p:cNvPr>
          <p:cNvSpPr>
            <a:spLocks noGrp="1"/>
          </p:cNvSpPr>
          <p:nvPr>
            <p:ph type="title"/>
          </p:nvPr>
        </p:nvSpPr>
        <p:spPr>
          <a:xfrm>
            <a:off x="462708" y="741515"/>
            <a:ext cx="11248222" cy="1633340"/>
          </a:xfrm>
        </p:spPr>
        <p:txBody>
          <a:bodyPr>
            <a:normAutofit/>
          </a:bodyPr>
          <a:lstStyle/>
          <a:p>
            <a:pPr algn="ctr"/>
            <a:r>
              <a:rPr lang="fr-FR" sz="4800" b="1" dirty="0">
                <a:solidFill>
                  <a:srgbClr val="FFFFFF"/>
                </a:solidFill>
                <a:cs typeface="Calibri Light" panose="020F0302020204030204" pitchFamily="34" charset="0"/>
              </a:rPr>
              <a:t>Cours </a:t>
            </a:r>
            <a:r>
              <a:rPr lang="fr-FR" sz="4800" b="1" dirty="0" smtClean="0">
                <a:solidFill>
                  <a:srgbClr val="FFFFFF"/>
                </a:solidFill>
                <a:cs typeface="Calibri Light" panose="020F0302020204030204" pitchFamily="34" charset="0"/>
              </a:rPr>
              <a:t>n°3 </a:t>
            </a:r>
            <a:r>
              <a:rPr lang="fr-FR" sz="4800" b="1" dirty="0">
                <a:solidFill>
                  <a:srgbClr val="FFFFFF"/>
                </a:solidFill>
                <a:cs typeface="Calibri Light" panose="020F0302020204030204" pitchFamily="34" charset="0"/>
              </a:rPr>
              <a:t>: </a:t>
            </a:r>
            <a:r>
              <a:rPr lang="fr-FR" sz="4800" b="1" dirty="0" smtClean="0">
                <a:solidFill>
                  <a:srgbClr val="FFFFFF"/>
                </a:solidFill>
                <a:cs typeface="Calibri Light" panose="020F0302020204030204" pitchFamily="34" charset="0"/>
              </a:rPr>
              <a:t>Aménager et accompagner </a:t>
            </a:r>
            <a:br>
              <a:rPr lang="fr-FR" sz="4800" b="1" dirty="0" smtClean="0">
                <a:solidFill>
                  <a:srgbClr val="FFFFFF"/>
                </a:solidFill>
                <a:cs typeface="Calibri Light" panose="020F0302020204030204" pitchFamily="34" charset="0"/>
              </a:rPr>
            </a:br>
            <a:r>
              <a:rPr lang="fr-FR" sz="4800" b="1" dirty="0" smtClean="0">
                <a:solidFill>
                  <a:srgbClr val="FFFFFF"/>
                </a:solidFill>
                <a:cs typeface="Calibri Light" panose="020F0302020204030204" pitchFamily="34" charset="0"/>
              </a:rPr>
              <a:t>les territoires</a:t>
            </a:r>
            <a:endParaRPr lang="fr-FR" sz="4800" b="1" dirty="0">
              <a:solidFill>
                <a:srgbClr val="FFFFFF"/>
              </a:solidFill>
              <a:cs typeface="Calibri Light" panose="020F0302020204030204" pitchFamily="34" charset="0"/>
            </a:endParaRPr>
          </a:p>
        </p:txBody>
      </p:sp>
      <p:sp>
        <p:nvSpPr>
          <p:cNvPr id="25" name="Espace réservé du contenu 2">
            <a:extLst>
              <a:ext uri="{FF2B5EF4-FFF2-40B4-BE49-F238E27FC236}">
                <a16:creationId xmlns="" xmlns:a16="http://schemas.microsoft.com/office/drawing/2014/main" id="{FE6F74B0-FB09-4D92-B77F-B90C9B8ABC4A}"/>
              </a:ext>
            </a:extLst>
          </p:cNvPr>
          <p:cNvSpPr>
            <a:spLocks noGrp="1"/>
          </p:cNvSpPr>
          <p:nvPr>
            <p:ph idx="1"/>
          </p:nvPr>
        </p:nvSpPr>
        <p:spPr>
          <a:xfrm>
            <a:off x="143219" y="2694038"/>
            <a:ext cx="11842304" cy="3715639"/>
          </a:xfrm>
          <a:effectLst/>
        </p:spPr>
        <p:txBody>
          <a:bodyPr anchor="ctr">
            <a:normAutofit fontScale="92500" lnSpcReduction="20000"/>
          </a:bodyPr>
          <a:lstStyle/>
          <a:p>
            <a:pPr marL="36900" indent="0" algn="just">
              <a:lnSpc>
                <a:spcPct val="90000"/>
              </a:lnSpc>
              <a:buNone/>
            </a:pPr>
            <a:r>
              <a:rPr lang="fr-FR" sz="2300" b="1" dirty="0">
                <a:cs typeface="Calibri Light" panose="020F0302020204030204" pitchFamily="34" charset="0"/>
              </a:rPr>
              <a:t>Je retiens </a:t>
            </a:r>
            <a:r>
              <a:rPr lang="fr-FR" sz="2300" dirty="0">
                <a:cs typeface="Calibri Light" panose="020F0302020204030204" pitchFamily="34" charset="0"/>
              </a:rPr>
              <a:t>:</a:t>
            </a:r>
          </a:p>
          <a:p>
            <a:pPr algn="just">
              <a:lnSpc>
                <a:spcPct val="90000"/>
              </a:lnSpc>
            </a:pPr>
            <a:r>
              <a:rPr lang="fr-FR" sz="2300" dirty="0" smtClean="0">
                <a:cs typeface="Calibri Light" panose="020F0302020204030204" pitchFamily="34" charset="0"/>
              </a:rPr>
              <a:t>Par leurs aides aux systèmes productifs, l’Union européenne et l’Etat aménagent les territoires. Si les aides ciblaient traditionnellement les territoires en difficulté pour promouvoir un rééquilibrage</a:t>
            </a:r>
            <a:r>
              <a:rPr lang="fr-FR" sz="2300" dirty="0" smtClean="0">
                <a:cs typeface="Calibri Light" panose="020F0302020204030204" pitchFamily="34" charset="0"/>
              </a:rPr>
              <a:t>, une logique de compétitivité s’affirme désormais. Il s’agit de renforcer les pôles les plus puissants dans la mondialisation.</a:t>
            </a:r>
            <a:endParaRPr lang="fr-FR" sz="2300" dirty="0">
              <a:cs typeface="Calibri Light" panose="020F0302020204030204" pitchFamily="34" charset="0"/>
            </a:endParaRPr>
          </a:p>
          <a:p>
            <a:pPr algn="just">
              <a:lnSpc>
                <a:spcPct val="90000"/>
              </a:lnSpc>
            </a:pPr>
            <a:r>
              <a:rPr lang="fr-FR" sz="2300" dirty="0" smtClean="0">
                <a:cs typeface="Calibri Light" panose="020F0302020204030204" pitchFamily="34" charset="0"/>
              </a:rPr>
              <a:t>Depuis les années 1980, l’Etat et l’UE ont multiplié les aides –</a:t>
            </a:r>
            <a:r>
              <a:rPr lang="fr-FR" sz="2300" b="1" dirty="0" smtClean="0">
                <a:cs typeface="Calibri Light" panose="020F0302020204030204" pitchFamily="34" charset="0"/>
              </a:rPr>
              <a:t>Fonds structurels- </a:t>
            </a:r>
            <a:r>
              <a:rPr lang="fr-FR" sz="2300" dirty="0" smtClean="0">
                <a:cs typeface="Calibri Light" panose="020F0302020204030204" pitchFamily="34" charset="0"/>
              </a:rPr>
              <a:t>destinées aux territoires mono-industriels frappés par la crise, notamment dans les régions d’Outre-mer (</a:t>
            </a:r>
            <a:r>
              <a:rPr lang="fr-FR" sz="2300" b="1" dirty="0" smtClean="0">
                <a:cs typeface="Calibri Light" panose="020F0302020204030204" pitchFamily="34" charset="0"/>
              </a:rPr>
              <a:t>régions ultrapériphériques –RUP-</a:t>
            </a:r>
            <a:r>
              <a:rPr lang="fr-FR" sz="2300" dirty="0" smtClean="0">
                <a:cs typeface="Calibri Light" panose="020F0302020204030204" pitchFamily="34" charset="0"/>
              </a:rPr>
              <a:t>).</a:t>
            </a:r>
            <a:endParaRPr lang="fr-FR" sz="2300" b="1" dirty="0">
              <a:cs typeface="Calibri Light" panose="020F0302020204030204" pitchFamily="34" charset="0"/>
            </a:endParaRPr>
          </a:p>
          <a:p>
            <a:pPr algn="just">
              <a:lnSpc>
                <a:spcPct val="90000"/>
              </a:lnSpc>
            </a:pPr>
            <a:r>
              <a:rPr lang="fr-FR" sz="2000" dirty="0">
                <a:cs typeface="Calibri Light" panose="020F0302020204030204" pitchFamily="34" charset="0"/>
              </a:rPr>
              <a:t>Chiffre clé : </a:t>
            </a:r>
            <a:r>
              <a:rPr lang="fr-FR" sz="2000" b="1" dirty="0" smtClean="0">
                <a:cs typeface="Calibri Light" panose="020F0302020204030204" pitchFamily="34" charset="0"/>
              </a:rPr>
              <a:t>6 pôles de compétitivité labellisés par l’Etat sont déclarés « pôles mondiaux » (voir vignette 8)</a:t>
            </a:r>
            <a:endParaRPr lang="fr-FR" sz="2000" dirty="0">
              <a:cs typeface="Calibri Light" panose="020F0302020204030204" pitchFamily="34" charset="0"/>
            </a:endParaRPr>
          </a:p>
          <a:p>
            <a:pPr marL="36900" indent="0" algn="just">
              <a:lnSpc>
                <a:spcPct val="90000"/>
              </a:lnSpc>
              <a:buNone/>
            </a:pPr>
            <a:r>
              <a:rPr lang="fr-FR" sz="1700" b="1" dirty="0">
                <a:cs typeface="Calibri Light" panose="020F0302020204030204" pitchFamily="34" charset="0"/>
              </a:rPr>
              <a:t>Vocabulaire</a:t>
            </a:r>
            <a:r>
              <a:rPr lang="fr-FR" sz="1700" dirty="0">
                <a:cs typeface="Calibri Light" panose="020F0302020204030204" pitchFamily="34" charset="0"/>
              </a:rPr>
              <a:t>:</a:t>
            </a:r>
          </a:p>
          <a:p>
            <a:pPr algn="just">
              <a:buFontTx/>
              <a:buChar char="-"/>
            </a:pPr>
            <a:r>
              <a:rPr lang="fr-FR" sz="1700" b="1" dirty="0">
                <a:cs typeface="Calibri Light" panose="020F0302020204030204" pitchFamily="34" charset="0"/>
              </a:rPr>
              <a:t>Fonds </a:t>
            </a:r>
            <a:r>
              <a:rPr lang="fr-FR" sz="1700" b="1" dirty="0" smtClean="0">
                <a:cs typeface="Calibri Light" panose="020F0302020204030204" pitchFamily="34" charset="0"/>
              </a:rPr>
              <a:t>structurels </a:t>
            </a:r>
            <a:r>
              <a:rPr lang="fr-FR" sz="1700" dirty="0" smtClean="0">
                <a:cs typeface="Calibri Light" panose="020F0302020204030204" pitchFamily="34" charset="0"/>
              </a:rPr>
              <a:t>: aides économiques accordées par l’Union européenne en faveur d’espaces en difficultés (voir vignette 7)</a:t>
            </a:r>
          </a:p>
          <a:p>
            <a:pPr algn="just">
              <a:buFontTx/>
              <a:buChar char="-"/>
            </a:pPr>
            <a:r>
              <a:rPr lang="fr-FR" sz="1700" b="1" dirty="0" smtClean="0">
                <a:cs typeface="Calibri Light" panose="020F0302020204030204" pitchFamily="34" charset="0"/>
              </a:rPr>
              <a:t>Pôle de compétitivité </a:t>
            </a:r>
            <a:r>
              <a:rPr lang="fr-FR" sz="1700" dirty="0" smtClean="0">
                <a:cs typeface="Calibri Light" panose="020F0302020204030204" pitchFamily="34" charset="0"/>
              </a:rPr>
              <a:t>: association d’entreprises, de centres de recherche et d’établissements de formation, encouragés par l’État.</a:t>
            </a:r>
          </a:p>
          <a:p>
            <a:pPr algn="just">
              <a:buFontTx/>
              <a:buChar char="-"/>
            </a:pPr>
            <a:r>
              <a:rPr lang="fr-FR" sz="1700" b="1" dirty="0" smtClean="0">
                <a:cs typeface="Calibri Light" panose="020F0302020204030204" pitchFamily="34" charset="0"/>
              </a:rPr>
              <a:t>Régions ultrapériphériques </a:t>
            </a:r>
            <a:r>
              <a:rPr lang="fr-FR" sz="1700" dirty="0" smtClean="0">
                <a:cs typeface="Calibri Light" panose="020F0302020204030204" pitchFamily="34" charset="0"/>
              </a:rPr>
              <a:t>: territoire marqué par son éloignement du continent européen et par des difficultés économiques.</a:t>
            </a:r>
            <a:endParaRPr lang="fr-FR" sz="1700" dirty="0">
              <a:cs typeface="Calibri Light" panose="020F0302020204030204" pitchFamily="34" charset="0"/>
            </a:endParaRPr>
          </a:p>
        </p:txBody>
      </p:sp>
    </p:spTree>
    <p:extLst>
      <p:ext uri="{BB962C8B-B14F-4D97-AF65-F5344CB8AC3E}">
        <p14:creationId xmlns:p14="http://schemas.microsoft.com/office/powerpoint/2010/main" val="4158925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chiffres de l’emploi en France par secteur</a:t>
            </a:r>
            <a:endParaRPr lang="fr-FR" b="1"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FR" dirty="0" smtClean="0"/>
              <a:t>56 % des Français ne travaillent pas (- de 15 ans, + de 64 ans, inactifs et chômeurs)</a:t>
            </a:r>
          </a:p>
          <a:p>
            <a:pPr marL="0" indent="0">
              <a:buNone/>
            </a:pPr>
            <a:r>
              <a:rPr lang="fr-FR" dirty="0" smtClean="0"/>
              <a:t>En 2018 (derniers chiffres INSEE), </a:t>
            </a:r>
            <a:r>
              <a:rPr lang="fr-FR" b="1" dirty="0"/>
              <a:t>27,1</a:t>
            </a:r>
            <a:r>
              <a:rPr lang="fr-FR" dirty="0"/>
              <a:t> </a:t>
            </a:r>
            <a:r>
              <a:rPr lang="fr-FR" dirty="0" smtClean="0"/>
              <a:t>millions de </a:t>
            </a:r>
            <a:r>
              <a:rPr lang="fr-FR" dirty="0"/>
              <a:t>personnes occupent un </a:t>
            </a:r>
            <a:r>
              <a:rPr lang="fr-FR" dirty="0" smtClean="0"/>
              <a:t>emploi au </a:t>
            </a:r>
            <a:r>
              <a:rPr lang="fr-FR" dirty="0"/>
              <a:t>sens du Bureau international du </a:t>
            </a:r>
            <a:r>
              <a:rPr lang="fr-FR" dirty="0" smtClean="0"/>
              <a:t>travail(BIT</a:t>
            </a:r>
            <a:r>
              <a:rPr lang="fr-FR" dirty="0"/>
              <a:t>), en France </a:t>
            </a:r>
            <a:r>
              <a:rPr lang="fr-FR" dirty="0" smtClean="0"/>
              <a:t>(hors Mayotte. </a:t>
            </a:r>
          </a:p>
          <a:p>
            <a:pPr marL="0" indent="0">
              <a:buNone/>
            </a:pPr>
            <a:r>
              <a:rPr lang="fr-FR" dirty="0" smtClean="0"/>
              <a:t>Les femmes </a:t>
            </a:r>
            <a:r>
              <a:rPr lang="fr-FR" dirty="0"/>
              <a:t>représentent </a:t>
            </a:r>
            <a:r>
              <a:rPr lang="fr-FR" b="1" dirty="0"/>
              <a:t>48,3 %</a:t>
            </a:r>
            <a:r>
              <a:rPr lang="fr-FR" dirty="0"/>
              <a:t> de </a:t>
            </a:r>
            <a:r>
              <a:rPr lang="fr-FR" dirty="0" smtClean="0"/>
              <a:t>l’emploi total</a:t>
            </a:r>
            <a:r>
              <a:rPr lang="fr-FR" dirty="0"/>
              <a:t>. </a:t>
            </a:r>
            <a:endParaRPr lang="fr-FR" dirty="0" smtClean="0"/>
          </a:p>
          <a:p>
            <a:pPr marL="0" indent="0">
              <a:buNone/>
            </a:pPr>
            <a:r>
              <a:rPr lang="fr-FR" dirty="0" smtClean="0"/>
              <a:t>Parmi </a:t>
            </a:r>
            <a:r>
              <a:rPr lang="fr-FR" dirty="0"/>
              <a:t>les personnes en emploi, </a:t>
            </a:r>
            <a:endParaRPr lang="fr-FR" dirty="0" smtClean="0"/>
          </a:p>
          <a:p>
            <a:pPr>
              <a:buFontTx/>
              <a:buChar char="-"/>
            </a:pPr>
            <a:r>
              <a:rPr lang="fr-FR" dirty="0" smtClean="0"/>
              <a:t>13,3 %travaillent </a:t>
            </a:r>
            <a:r>
              <a:rPr lang="fr-FR" dirty="0"/>
              <a:t>dans le secteur d’activité de </a:t>
            </a:r>
            <a:r>
              <a:rPr lang="fr-FR" dirty="0" smtClean="0"/>
              <a:t>l’industrie,</a:t>
            </a:r>
          </a:p>
          <a:p>
            <a:pPr>
              <a:buFontTx/>
              <a:buChar char="-"/>
            </a:pPr>
            <a:r>
              <a:rPr lang="fr-FR" dirty="0" smtClean="0"/>
              <a:t>6,7 </a:t>
            </a:r>
            <a:r>
              <a:rPr lang="fr-FR" dirty="0"/>
              <a:t>% dans la construction, </a:t>
            </a:r>
            <a:endParaRPr lang="fr-FR" dirty="0" smtClean="0"/>
          </a:p>
          <a:p>
            <a:pPr>
              <a:buFontTx/>
              <a:buChar char="-"/>
            </a:pPr>
            <a:r>
              <a:rPr lang="fr-FR" dirty="0" smtClean="0"/>
              <a:t>2,5 % dans l’agriculture. </a:t>
            </a:r>
          </a:p>
          <a:p>
            <a:pPr>
              <a:buFontTx/>
              <a:buChar char="-"/>
            </a:pPr>
            <a:r>
              <a:rPr lang="fr-FR" dirty="0" smtClean="0"/>
              <a:t>76,1 </a:t>
            </a:r>
            <a:r>
              <a:rPr lang="fr-FR" dirty="0"/>
              <a:t>% dans le </a:t>
            </a:r>
            <a:r>
              <a:rPr lang="fr-FR" dirty="0" smtClean="0"/>
              <a:t>secteur tertiaire.</a:t>
            </a:r>
          </a:p>
          <a:p>
            <a:pPr>
              <a:buFontTx/>
              <a:buChar char="-"/>
            </a:pPr>
            <a:r>
              <a:rPr lang="fr-FR" dirty="0" smtClean="0"/>
              <a:t>1,4% dans une activité indéterminée.</a:t>
            </a:r>
          </a:p>
          <a:p>
            <a:pPr>
              <a:buFont typeface="Wingdings" panose="05000000000000000000" pitchFamily="2" charset="2"/>
              <a:buChar char="Ø"/>
            </a:pPr>
            <a:r>
              <a:rPr lang="fr-FR" dirty="0" smtClean="0"/>
              <a:t> </a:t>
            </a:r>
            <a:r>
              <a:rPr lang="fr-FR" b="1" dirty="0" smtClean="0"/>
              <a:t>3 </a:t>
            </a:r>
            <a:r>
              <a:rPr lang="fr-FR" b="1" dirty="0"/>
              <a:t>308 800 </a:t>
            </a:r>
            <a:r>
              <a:rPr lang="fr-FR" dirty="0"/>
              <a:t>personnes sont sans emploi </a:t>
            </a:r>
            <a:r>
              <a:rPr lang="fr-FR" dirty="0" smtClean="0"/>
              <a:t>et </a:t>
            </a:r>
            <a:r>
              <a:rPr lang="fr-FR" b="1" dirty="0"/>
              <a:t>2 134 000 </a:t>
            </a:r>
            <a:r>
              <a:rPr lang="fr-FR" dirty="0"/>
              <a:t>exercent une activité réduite (catégories B, C).</a:t>
            </a:r>
          </a:p>
        </p:txBody>
      </p:sp>
    </p:spTree>
    <p:extLst>
      <p:ext uri="{BB962C8B-B14F-4D97-AF65-F5344CB8AC3E}">
        <p14:creationId xmlns:p14="http://schemas.microsoft.com/office/powerpoint/2010/main" val="2167856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Document de travail : Le site internet </a:t>
            </a:r>
            <a:r>
              <a:rPr lang="fr-FR" b="1" smtClean="0"/>
              <a:t>de Sophia-Antipolis</a:t>
            </a:r>
            <a:endParaRPr lang="fr-FR" b="1"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hlinkClick r:id="rId2"/>
              </a:rPr>
              <a:t>https</a:t>
            </a:r>
            <a:r>
              <a:rPr lang="fr-FR" dirty="0">
                <a:hlinkClick r:id="rId2"/>
              </a:rPr>
              <a:t>://www.sophia-antipolis.org</a:t>
            </a:r>
            <a:r>
              <a:rPr lang="fr-FR" dirty="0" smtClean="0">
                <a:hlinkClick r:id="rId2"/>
              </a:rPr>
              <a:t>/</a:t>
            </a:r>
            <a:r>
              <a:rPr lang="fr-FR" dirty="0" smtClean="0"/>
              <a:t>     (uniquement la page d’accueil)</a:t>
            </a:r>
          </a:p>
          <a:p>
            <a:pPr marL="0" indent="0">
              <a:buNone/>
            </a:pPr>
            <a:endParaRPr lang="fr-FR" dirty="0"/>
          </a:p>
          <a:p>
            <a:pPr marL="0" indent="0">
              <a:buNone/>
            </a:pPr>
            <a:r>
              <a:rPr lang="fr-FR" dirty="0" smtClean="0"/>
              <a:t>Questions : réponse à rendre pour </a:t>
            </a:r>
            <a:r>
              <a:rPr lang="fr-FR" b="1" dirty="0" smtClean="0"/>
              <a:t>lundi 16 mars.</a:t>
            </a:r>
          </a:p>
          <a:p>
            <a:pPr marL="514350" indent="-514350">
              <a:buAutoNum type="arabicPeriod"/>
            </a:pPr>
            <a:r>
              <a:rPr lang="fr-FR" dirty="0" smtClean="0"/>
              <a:t>Où se trouve Sophia Antipolis ?</a:t>
            </a:r>
          </a:p>
          <a:p>
            <a:pPr marL="514350" indent="-514350">
              <a:buAutoNum type="arabicPeriod"/>
            </a:pPr>
            <a:r>
              <a:rPr lang="fr-FR" dirty="0" smtClean="0"/>
              <a:t>Quelles sont les activités recensées dans ce parc?</a:t>
            </a:r>
          </a:p>
          <a:p>
            <a:pPr marL="514350" indent="-514350">
              <a:buAutoNum type="arabicPeriod"/>
            </a:pPr>
            <a:r>
              <a:rPr lang="fr-FR" dirty="0" smtClean="0"/>
              <a:t>Comment et par quels moyens les auteurs du site « vendent » l’attractivité d’un tel lieu?</a:t>
            </a:r>
          </a:p>
          <a:p>
            <a:pPr marL="514350" indent="-514350">
              <a:buAutoNum type="arabicPeriod"/>
            </a:pPr>
            <a:r>
              <a:rPr lang="fr-FR" dirty="0" smtClean="0"/>
              <a:t>En quoi ce lieu est-il le symbole de la mondialisation ?</a:t>
            </a:r>
          </a:p>
          <a:p>
            <a:pPr marL="0" indent="0">
              <a:buNone/>
            </a:pPr>
            <a:r>
              <a:rPr lang="fr-FR" dirty="0" smtClean="0"/>
              <a:t>Vous devrez répondre par des phrases simples et dégager l’essentiel des textes et documents présentés.</a:t>
            </a:r>
            <a:endParaRPr lang="fr-FR" dirty="0"/>
          </a:p>
        </p:txBody>
      </p:sp>
    </p:spTree>
    <p:extLst>
      <p:ext uri="{BB962C8B-B14F-4D97-AF65-F5344CB8AC3E}">
        <p14:creationId xmlns:p14="http://schemas.microsoft.com/office/powerpoint/2010/main" val="1946866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t>L’espace productif français </a:t>
            </a:r>
            <a:br>
              <a:rPr lang="fr-FR" b="1" dirty="0" smtClean="0"/>
            </a:br>
            <a:r>
              <a:rPr lang="fr-FR" b="1" dirty="0" smtClean="0"/>
              <a:t>et son organisation géographique</a:t>
            </a:r>
            <a:endParaRPr lang="fr-FR" b="1" dirty="0"/>
          </a:p>
        </p:txBody>
      </p:sp>
      <p:sp>
        <p:nvSpPr>
          <p:cNvPr id="3" name="Espace réservé du texte 2"/>
          <p:cNvSpPr>
            <a:spLocks noGrp="1"/>
          </p:cNvSpPr>
          <p:nvPr>
            <p:ph type="body" idx="1"/>
          </p:nvPr>
        </p:nvSpPr>
        <p:spPr/>
        <p:txBody>
          <a:bodyPr/>
          <a:lstStyle/>
          <a:p>
            <a:pPr algn="ctr"/>
            <a:r>
              <a:rPr lang="fr-FR" dirty="0" smtClean="0"/>
              <a:t>Les espaces productifs français dans la mondialisation</a:t>
            </a:r>
            <a:endParaRPr lang="fr-FR" dirty="0"/>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29320"/>
            <a:ext cx="5157787" cy="3636097"/>
          </a:xfrm>
        </p:spPr>
      </p:pic>
      <p:sp>
        <p:nvSpPr>
          <p:cNvPr id="5" name="Espace réservé du texte 4"/>
          <p:cNvSpPr>
            <a:spLocks noGrp="1"/>
          </p:cNvSpPr>
          <p:nvPr>
            <p:ph type="body" sz="quarter" idx="3"/>
          </p:nvPr>
        </p:nvSpPr>
        <p:spPr/>
        <p:txBody>
          <a:bodyPr/>
          <a:lstStyle/>
          <a:p>
            <a:r>
              <a:rPr lang="fr-FR" dirty="0" smtClean="0"/>
              <a:t>L’organisation de l’espace français dans le contexte européen et mondial</a:t>
            </a:r>
            <a:endParaRPr lang="fr-FR" dirty="0"/>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40067" y="2617530"/>
            <a:ext cx="5047454" cy="3459678"/>
          </a:xfrm>
        </p:spPr>
      </p:pic>
    </p:spTree>
    <p:extLst>
      <p:ext uri="{BB962C8B-B14F-4D97-AF65-F5344CB8AC3E}">
        <p14:creationId xmlns:p14="http://schemas.microsoft.com/office/powerpoint/2010/main" val="3988108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56B051A4-96A7-4A11-9DAD-063A9C577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3084E02B-E93D-43F2-A514-CDE41D12EB4A}"/>
              </a:ext>
            </a:extLst>
          </p:cNvPr>
          <p:cNvSpPr>
            <a:spLocks noGrp="1"/>
          </p:cNvSpPr>
          <p:nvPr>
            <p:ph type="title"/>
          </p:nvPr>
        </p:nvSpPr>
        <p:spPr>
          <a:xfrm>
            <a:off x="462708" y="741515"/>
            <a:ext cx="11248222" cy="1633340"/>
          </a:xfrm>
        </p:spPr>
        <p:txBody>
          <a:bodyPr>
            <a:normAutofit/>
          </a:bodyPr>
          <a:lstStyle/>
          <a:p>
            <a:r>
              <a:rPr lang="fr-FR" sz="4800" b="1" dirty="0">
                <a:solidFill>
                  <a:srgbClr val="FFFFFF"/>
                </a:solidFill>
                <a:cs typeface="Calibri Light" panose="020F0302020204030204" pitchFamily="34" charset="0"/>
              </a:rPr>
              <a:t>Cours n°1 </a:t>
            </a:r>
            <a:r>
              <a:rPr lang="fr-FR" sz="4800" b="1" dirty="0" smtClean="0">
                <a:solidFill>
                  <a:srgbClr val="FFFFFF"/>
                </a:solidFill>
                <a:cs typeface="Calibri Light" panose="020F0302020204030204" pitchFamily="34" charset="0"/>
              </a:rPr>
              <a:t>: Des systèmes productifs en recomposition.</a:t>
            </a:r>
            <a:endParaRPr lang="fr-FR" sz="4800" b="1" dirty="0">
              <a:solidFill>
                <a:srgbClr val="FFFFFF"/>
              </a:solidFill>
              <a:cs typeface="Calibri Light" panose="020F0302020204030204" pitchFamily="34" charset="0"/>
            </a:endParaRPr>
          </a:p>
        </p:txBody>
      </p:sp>
      <p:sp>
        <p:nvSpPr>
          <p:cNvPr id="25" name="Espace réservé du contenu 2">
            <a:extLst>
              <a:ext uri="{FF2B5EF4-FFF2-40B4-BE49-F238E27FC236}">
                <a16:creationId xmlns="" xmlns:a16="http://schemas.microsoft.com/office/drawing/2014/main" id="{FE6F74B0-FB09-4D92-B77F-B90C9B8ABC4A}"/>
              </a:ext>
            </a:extLst>
          </p:cNvPr>
          <p:cNvSpPr>
            <a:spLocks noGrp="1"/>
          </p:cNvSpPr>
          <p:nvPr>
            <p:ph idx="1"/>
          </p:nvPr>
        </p:nvSpPr>
        <p:spPr>
          <a:xfrm>
            <a:off x="143219" y="2694038"/>
            <a:ext cx="11842304" cy="3715639"/>
          </a:xfrm>
          <a:effectLst/>
        </p:spPr>
        <p:txBody>
          <a:bodyPr anchor="ctr">
            <a:normAutofit fontScale="77500" lnSpcReduction="20000"/>
          </a:bodyPr>
          <a:lstStyle/>
          <a:p>
            <a:pPr marL="36900" indent="0" algn="just">
              <a:lnSpc>
                <a:spcPct val="90000"/>
              </a:lnSpc>
              <a:buNone/>
            </a:pPr>
            <a:r>
              <a:rPr lang="fr-FR" sz="2300" b="1" dirty="0">
                <a:cs typeface="Calibri Light" panose="020F0302020204030204" pitchFamily="34" charset="0"/>
              </a:rPr>
              <a:t>Je retiens </a:t>
            </a:r>
            <a:r>
              <a:rPr lang="fr-FR" sz="2300" dirty="0">
                <a:cs typeface="Calibri Light" panose="020F0302020204030204" pitchFamily="34" charset="0"/>
              </a:rPr>
              <a:t>:</a:t>
            </a:r>
          </a:p>
          <a:p>
            <a:pPr algn="just">
              <a:lnSpc>
                <a:spcPct val="90000"/>
              </a:lnSpc>
            </a:pPr>
            <a:r>
              <a:rPr lang="fr-FR" sz="2300" dirty="0" smtClean="0">
                <a:cs typeface="Calibri Light" panose="020F0302020204030204" pitchFamily="34" charset="0"/>
              </a:rPr>
              <a:t>L’agriculture française s’est modernisée, mécanisée et a fait le choix de l’agriculture productiviste après 1945, . L’industrie a absorbé le surplus de main d’œuvre jusqu’à la fin des Trente Glorieuses ; depuis l’économie française s’est tertiarisée.</a:t>
            </a:r>
            <a:endParaRPr lang="fr-FR" sz="2300" dirty="0">
              <a:cs typeface="Calibri Light" panose="020F0302020204030204" pitchFamily="34" charset="0"/>
            </a:endParaRPr>
          </a:p>
          <a:p>
            <a:pPr algn="just">
              <a:lnSpc>
                <a:spcPct val="90000"/>
              </a:lnSpc>
            </a:pPr>
            <a:r>
              <a:rPr lang="fr-FR" sz="2300" dirty="0" smtClean="0">
                <a:cs typeface="Calibri Light" panose="020F0302020204030204" pitchFamily="34" charset="0"/>
              </a:rPr>
              <a:t>La sphère productive industrielle s’est affaiblie avec son insertion dans la mondialisation, qui a mis fin à l’ancrage local traditionnel de la production. Désormais, le maintien de l’industrie est lié à l’innovation technologique.</a:t>
            </a:r>
            <a:endParaRPr lang="fr-FR" sz="2300" dirty="0">
              <a:cs typeface="Calibri Light" panose="020F0302020204030204" pitchFamily="34" charset="0"/>
            </a:endParaRPr>
          </a:p>
          <a:p>
            <a:pPr algn="just">
              <a:lnSpc>
                <a:spcPct val="90000"/>
              </a:lnSpc>
            </a:pPr>
            <a:r>
              <a:rPr lang="fr-FR" sz="2300" dirty="0" smtClean="0">
                <a:cs typeface="Calibri Light" panose="020F0302020204030204" pitchFamily="34" charset="0"/>
              </a:rPr>
              <a:t>Les métropoles concentrent les systèmes productifs liés à l’immatériel, à la recherche, à l’innovation et aux services à la personne en plein essor. (Voir technopôle)</a:t>
            </a:r>
            <a:endParaRPr lang="fr-FR" sz="2300" dirty="0">
              <a:cs typeface="Calibri Light" panose="020F0302020204030204" pitchFamily="34" charset="0"/>
            </a:endParaRPr>
          </a:p>
          <a:p>
            <a:pPr algn="just">
              <a:lnSpc>
                <a:spcPct val="90000"/>
              </a:lnSpc>
            </a:pPr>
            <a:r>
              <a:rPr lang="fr-FR" sz="2000" dirty="0" smtClean="0">
                <a:cs typeface="Calibri Light" panose="020F0302020204030204" pitchFamily="34" charset="0"/>
              </a:rPr>
              <a:t>Chiffre </a:t>
            </a:r>
            <a:r>
              <a:rPr lang="fr-FR" sz="2000" dirty="0">
                <a:cs typeface="Calibri Light" panose="020F0302020204030204" pitchFamily="34" charset="0"/>
              </a:rPr>
              <a:t>clé : </a:t>
            </a:r>
            <a:r>
              <a:rPr lang="fr-FR" sz="2000" b="1" dirty="0" smtClean="0">
                <a:cs typeface="Calibri Light" panose="020F0302020204030204" pitchFamily="34" charset="0"/>
              </a:rPr>
              <a:t>85% du produit intérieur brut français provient du tertiaire.</a:t>
            </a:r>
            <a:endParaRPr lang="fr-FR" sz="2000" dirty="0">
              <a:cs typeface="Calibri Light" panose="020F0302020204030204" pitchFamily="34" charset="0"/>
            </a:endParaRPr>
          </a:p>
          <a:p>
            <a:pPr marL="36900" indent="0" algn="just">
              <a:lnSpc>
                <a:spcPct val="90000"/>
              </a:lnSpc>
              <a:buNone/>
            </a:pPr>
            <a:r>
              <a:rPr lang="fr-FR" sz="1700" b="1" dirty="0">
                <a:cs typeface="Calibri Light" panose="020F0302020204030204" pitchFamily="34" charset="0"/>
              </a:rPr>
              <a:t>Vocabulaire</a:t>
            </a:r>
            <a:r>
              <a:rPr lang="fr-FR" sz="1700" dirty="0">
                <a:cs typeface="Calibri Light" panose="020F0302020204030204" pitchFamily="34" charset="0"/>
              </a:rPr>
              <a:t>:</a:t>
            </a:r>
          </a:p>
          <a:p>
            <a:pPr algn="just">
              <a:buFontTx/>
              <a:buChar char="-"/>
            </a:pPr>
            <a:r>
              <a:rPr lang="fr-FR" sz="1700" b="1" dirty="0" smtClean="0">
                <a:cs typeface="Calibri Light" panose="020F0302020204030204" pitchFamily="34" charset="0"/>
              </a:rPr>
              <a:t>Politique Agricole Commune (PAC) </a:t>
            </a:r>
            <a:r>
              <a:rPr lang="fr-FR" sz="1700" dirty="0" smtClean="0">
                <a:cs typeface="Calibri Light" panose="020F0302020204030204" pitchFamily="34" charset="0"/>
              </a:rPr>
              <a:t>: Politique mise en place par l’UE dans les années 1960 pour augmenter la production agricole. Elle vise aujourd’hui à soutenir les agriculteurs et à préserver l’environnement.</a:t>
            </a:r>
            <a:endParaRPr lang="fr-FR" sz="1700" dirty="0">
              <a:cs typeface="Calibri Light" panose="020F0302020204030204" pitchFamily="34" charset="0"/>
            </a:endParaRPr>
          </a:p>
          <a:p>
            <a:pPr algn="just">
              <a:lnSpc>
                <a:spcPct val="90000"/>
              </a:lnSpc>
              <a:buFontTx/>
              <a:buChar char="-"/>
            </a:pPr>
            <a:r>
              <a:rPr lang="fr-FR" sz="1700" b="1" dirty="0" smtClean="0">
                <a:cs typeface="Calibri Light" panose="020F0302020204030204" pitchFamily="34" charset="0"/>
              </a:rPr>
              <a:t>Technopôle (un) : </a:t>
            </a:r>
            <a:r>
              <a:rPr lang="fr-FR" sz="1700" dirty="0" smtClean="0">
                <a:cs typeface="Calibri Light" panose="020F0302020204030204" pitchFamily="34" charset="0"/>
              </a:rPr>
              <a:t>espace productif tourné vers l’innovation qui accueille des entreprises, des universités et des centres de recherche. (ex : Sofia Antipolis près de Nice)</a:t>
            </a:r>
          </a:p>
        </p:txBody>
      </p:sp>
    </p:spTree>
    <p:extLst>
      <p:ext uri="{BB962C8B-B14F-4D97-AF65-F5344CB8AC3E}">
        <p14:creationId xmlns:p14="http://schemas.microsoft.com/office/powerpoint/2010/main" val="1637949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56B051A4-96A7-4A11-9DAD-063A9C577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45B67B9C-9B45-4084-9BB5-187071EE9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3084E02B-E93D-43F2-A514-CDE41D12EB4A}"/>
              </a:ext>
            </a:extLst>
          </p:cNvPr>
          <p:cNvSpPr>
            <a:spLocks noGrp="1"/>
          </p:cNvSpPr>
          <p:nvPr>
            <p:ph type="title"/>
          </p:nvPr>
        </p:nvSpPr>
        <p:spPr>
          <a:xfrm>
            <a:off x="462708" y="741515"/>
            <a:ext cx="11248222" cy="1633340"/>
          </a:xfrm>
        </p:spPr>
        <p:txBody>
          <a:bodyPr>
            <a:normAutofit/>
          </a:bodyPr>
          <a:lstStyle/>
          <a:p>
            <a:r>
              <a:rPr lang="fr-FR" sz="4800" b="1" dirty="0">
                <a:solidFill>
                  <a:srgbClr val="FFFFFF"/>
                </a:solidFill>
                <a:cs typeface="Calibri Light" panose="020F0302020204030204" pitchFamily="34" charset="0"/>
              </a:rPr>
              <a:t>Cours </a:t>
            </a:r>
            <a:r>
              <a:rPr lang="fr-FR" sz="4800" b="1" dirty="0" smtClean="0">
                <a:solidFill>
                  <a:srgbClr val="FFFFFF"/>
                </a:solidFill>
                <a:cs typeface="Calibri Light" panose="020F0302020204030204" pitchFamily="34" charset="0"/>
              </a:rPr>
              <a:t>n°2 : Une nouvelle géographie</a:t>
            </a:r>
            <a:endParaRPr lang="fr-FR" sz="4800" b="1" dirty="0">
              <a:solidFill>
                <a:srgbClr val="FFFFFF"/>
              </a:solidFill>
              <a:cs typeface="Calibri Light" panose="020F0302020204030204" pitchFamily="34" charset="0"/>
            </a:endParaRPr>
          </a:p>
        </p:txBody>
      </p:sp>
      <p:sp>
        <p:nvSpPr>
          <p:cNvPr id="25" name="Espace réservé du contenu 2">
            <a:extLst>
              <a:ext uri="{FF2B5EF4-FFF2-40B4-BE49-F238E27FC236}">
                <a16:creationId xmlns="" xmlns:a16="http://schemas.microsoft.com/office/drawing/2014/main" id="{FE6F74B0-FB09-4D92-B77F-B90C9B8ABC4A}"/>
              </a:ext>
            </a:extLst>
          </p:cNvPr>
          <p:cNvSpPr>
            <a:spLocks noGrp="1"/>
          </p:cNvSpPr>
          <p:nvPr>
            <p:ph idx="1"/>
          </p:nvPr>
        </p:nvSpPr>
        <p:spPr>
          <a:xfrm>
            <a:off x="143219" y="2694038"/>
            <a:ext cx="11842304" cy="3715639"/>
          </a:xfrm>
          <a:effectLst/>
        </p:spPr>
        <p:txBody>
          <a:bodyPr anchor="ctr">
            <a:normAutofit fontScale="62500" lnSpcReduction="20000"/>
          </a:bodyPr>
          <a:lstStyle/>
          <a:p>
            <a:pPr marL="36900" indent="0" algn="just">
              <a:lnSpc>
                <a:spcPct val="90000"/>
              </a:lnSpc>
              <a:buNone/>
            </a:pPr>
            <a:r>
              <a:rPr lang="fr-FR" sz="2300" b="1" dirty="0">
                <a:cs typeface="Calibri Light" panose="020F0302020204030204" pitchFamily="34" charset="0"/>
              </a:rPr>
              <a:t>Je retiens </a:t>
            </a:r>
            <a:r>
              <a:rPr lang="fr-FR" sz="2300" dirty="0">
                <a:cs typeface="Calibri Light" panose="020F0302020204030204" pitchFamily="34" charset="0"/>
              </a:rPr>
              <a:t>:</a:t>
            </a:r>
          </a:p>
          <a:p>
            <a:pPr algn="just">
              <a:lnSpc>
                <a:spcPct val="90000"/>
              </a:lnSpc>
            </a:pPr>
            <a:r>
              <a:rPr lang="fr-FR" sz="2300" dirty="0" smtClean="0">
                <a:cs typeface="Calibri Light" panose="020F0302020204030204" pitchFamily="34" charset="0"/>
              </a:rPr>
              <a:t>Les héritages perdurent dans l’organisation économique de la France. L’industrie est davantage présente à l’Est et au Nord, et l’agriculture à l’Ouest. Certaines usines récentes sont encore localisées près des ressources.</a:t>
            </a:r>
            <a:endParaRPr lang="fr-FR" sz="2300" dirty="0">
              <a:cs typeface="Calibri Light" panose="020F0302020204030204" pitchFamily="34" charset="0"/>
            </a:endParaRPr>
          </a:p>
          <a:p>
            <a:pPr algn="just">
              <a:lnSpc>
                <a:spcPct val="90000"/>
              </a:lnSpc>
            </a:pPr>
            <a:r>
              <a:rPr lang="fr-FR" sz="2300" dirty="0" smtClean="0">
                <a:cs typeface="Calibri Light" panose="020F0302020204030204" pitchFamily="34" charset="0"/>
              </a:rPr>
              <a:t>Industries et services se localisent désormais le plus souvent près de la main d’œuvre qualifiée, donc dans les métropoles, à commencer par Paris. Les </a:t>
            </a:r>
            <a:r>
              <a:rPr lang="fr-FR" sz="2300" b="1" dirty="0" smtClean="0">
                <a:cs typeface="Calibri Light" panose="020F0302020204030204" pitchFamily="34" charset="0"/>
              </a:rPr>
              <a:t>économies d’agglomération </a:t>
            </a:r>
            <a:r>
              <a:rPr lang="fr-FR" sz="2300" dirty="0" smtClean="0">
                <a:cs typeface="Calibri Light" panose="020F0302020204030204" pitchFamily="34" charset="0"/>
              </a:rPr>
              <a:t>sont ainsi facilitées. Ainsi la plupart des </a:t>
            </a:r>
            <a:r>
              <a:rPr lang="fr-FR" sz="2300" b="1" dirty="0" smtClean="0">
                <a:cs typeface="Calibri Light" panose="020F0302020204030204" pitchFamily="34" charset="0"/>
              </a:rPr>
              <a:t>métropoles d’équilibre </a:t>
            </a:r>
            <a:r>
              <a:rPr lang="fr-FR" sz="2300" dirty="0" smtClean="0">
                <a:cs typeface="Calibri Light" panose="020F0302020204030204" pitchFamily="34" charset="0"/>
              </a:rPr>
              <a:t>sont également des </a:t>
            </a:r>
            <a:r>
              <a:rPr lang="fr-FR" sz="2300" b="1" dirty="0" smtClean="0">
                <a:cs typeface="Calibri Light" panose="020F0302020204030204" pitchFamily="34" charset="0"/>
              </a:rPr>
              <a:t>technopoles</a:t>
            </a:r>
            <a:r>
              <a:rPr lang="fr-FR" sz="2300" dirty="0" smtClean="0">
                <a:cs typeface="Calibri Light" panose="020F0302020204030204" pitchFamily="34" charset="0"/>
              </a:rPr>
              <a:t> : ainsi, Toulouse (aéronautique et aérospatial), Grenoble (hydroélectricité), Tours (Cyclotron), Poitiers (Futuroscope), mais aussi Rennes Atalante, ou encore Chartres (</a:t>
            </a:r>
            <a:r>
              <a:rPr lang="fr-FR" sz="2300" i="1" dirty="0" err="1" smtClean="0">
                <a:cs typeface="Calibri Light" panose="020F0302020204030204" pitchFamily="34" charset="0"/>
              </a:rPr>
              <a:t>Cosmetic</a:t>
            </a:r>
            <a:r>
              <a:rPr lang="fr-FR" sz="2300" i="1" dirty="0" smtClean="0">
                <a:cs typeface="Calibri Light" panose="020F0302020204030204" pitchFamily="34" charset="0"/>
              </a:rPr>
              <a:t> </a:t>
            </a:r>
            <a:r>
              <a:rPr lang="fr-FR" sz="2300" i="1" dirty="0" err="1" smtClean="0">
                <a:cs typeface="Calibri Light" panose="020F0302020204030204" pitchFamily="34" charset="0"/>
              </a:rPr>
              <a:t>Valley</a:t>
            </a:r>
            <a:r>
              <a:rPr lang="fr-FR" sz="2300" dirty="0" smtClean="0">
                <a:cs typeface="Calibri Light" panose="020F0302020204030204" pitchFamily="34" charset="0"/>
              </a:rPr>
              <a:t>).</a:t>
            </a:r>
            <a:endParaRPr lang="fr-FR" sz="2300" b="1" dirty="0">
              <a:cs typeface="Calibri Light" panose="020F0302020204030204" pitchFamily="34" charset="0"/>
            </a:endParaRPr>
          </a:p>
          <a:p>
            <a:pPr algn="just">
              <a:lnSpc>
                <a:spcPct val="90000"/>
              </a:lnSpc>
            </a:pPr>
            <a:r>
              <a:rPr lang="fr-FR" sz="2300" dirty="0" smtClean="0">
                <a:cs typeface="Calibri Light" panose="020F0302020204030204" pitchFamily="34" charset="0"/>
              </a:rPr>
              <a:t>Malgré les </a:t>
            </a:r>
            <a:r>
              <a:rPr lang="fr-FR" sz="2300" b="1" dirty="0" smtClean="0">
                <a:cs typeface="Calibri Light" panose="020F0302020204030204" pitchFamily="34" charset="0"/>
              </a:rPr>
              <a:t>délocalisations</a:t>
            </a:r>
            <a:r>
              <a:rPr lang="fr-FR" sz="2300" dirty="0" smtClean="0">
                <a:cs typeface="Calibri Light" panose="020F0302020204030204" pitchFamily="34" charset="0"/>
              </a:rPr>
              <a:t>, les acteurs des systèmes productifs réaffirment leur inscription territoriale, en particulier à travers le </a:t>
            </a:r>
            <a:r>
              <a:rPr lang="fr-FR" sz="2300" b="1" dirty="0" smtClean="0">
                <a:cs typeface="Calibri Light" panose="020F0302020204030204" pitchFamily="34" charset="0"/>
              </a:rPr>
              <a:t>local</a:t>
            </a:r>
            <a:r>
              <a:rPr lang="fr-FR" sz="2300" dirty="0" smtClean="0">
                <a:cs typeface="Calibri Light" panose="020F0302020204030204" pitchFamily="34" charset="0"/>
              </a:rPr>
              <a:t>.</a:t>
            </a:r>
            <a:endParaRPr lang="fr-FR" sz="2300" dirty="0">
              <a:cs typeface="Calibri Light" panose="020F0302020204030204" pitchFamily="34" charset="0"/>
            </a:endParaRPr>
          </a:p>
          <a:p>
            <a:pPr algn="just">
              <a:lnSpc>
                <a:spcPct val="90000"/>
              </a:lnSpc>
            </a:pPr>
            <a:r>
              <a:rPr lang="fr-FR" sz="2000" dirty="0" smtClean="0">
                <a:cs typeface="Calibri Light" panose="020F0302020204030204" pitchFamily="34" charset="0"/>
              </a:rPr>
              <a:t>Chiffre </a:t>
            </a:r>
            <a:r>
              <a:rPr lang="fr-FR" sz="2000" dirty="0">
                <a:cs typeface="Calibri Light" panose="020F0302020204030204" pitchFamily="34" charset="0"/>
              </a:rPr>
              <a:t>clé : </a:t>
            </a:r>
            <a:r>
              <a:rPr lang="fr-FR" sz="2000" b="1" dirty="0" smtClean="0">
                <a:cs typeface="Calibri Light" panose="020F0302020204030204" pitchFamily="34" charset="0"/>
              </a:rPr>
              <a:t>30 % : part de la richesse produite par l’Île de France.</a:t>
            </a:r>
            <a:endParaRPr lang="fr-FR" sz="2000" dirty="0">
              <a:cs typeface="Calibri Light" panose="020F0302020204030204" pitchFamily="34" charset="0"/>
            </a:endParaRPr>
          </a:p>
          <a:p>
            <a:pPr marL="36900" indent="0" algn="just">
              <a:lnSpc>
                <a:spcPct val="90000"/>
              </a:lnSpc>
              <a:buNone/>
            </a:pPr>
            <a:r>
              <a:rPr lang="fr-FR" sz="1700" b="1" dirty="0">
                <a:cs typeface="Calibri Light" panose="020F0302020204030204" pitchFamily="34" charset="0"/>
              </a:rPr>
              <a:t>Vocabulaire</a:t>
            </a:r>
            <a:r>
              <a:rPr lang="fr-FR" sz="1700" dirty="0">
                <a:cs typeface="Calibri Light" panose="020F0302020204030204" pitchFamily="34" charset="0"/>
              </a:rPr>
              <a:t>:</a:t>
            </a:r>
          </a:p>
          <a:p>
            <a:pPr algn="just">
              <a:buFontTx/>
              <a:buChar char="-"/>
            </a:pPr>
            <a:r>
              <a:rPr lang="fr-FR" sz="1700" b="1" dirty="0" smtClean="0">
                <a:cs typeface="Calibri Light" panose="020F0302020204030204" pitchFamily="34" charset="0"/>
              </a:rPr>
              <a:t>Délocalisation</a:t>
            </a:r>
            <a:r>
              <a:rPr lang="fr-FR" sz="1700" dirty="0" smtClean="0">
                <a:cs typeface="Calibri Light" panose="020F0302020204030204" pitchFamily="34" charset="0"/>
              </a:rPr>
              <a:t>: Transfert d’activités, de capitaux et d’emplois d’une entreprise dans une autre région ou dans un autre pays.</a:t>
            </a:r>
            <a:endParaRPr lang="fr-FR" sz="1700" dirty="0">
              <a:cs typeface="Calibri Light" panose="020F0302020204030204" pitchFamily="34" charset="0"/>
            </a:endParaRPr>
          </a:p>
          <a:p>
            <a:pPr algn="just">
              <a:lnSpc>
                <a:spcPct val="90000"/>
              </a:lnSpc>
              <a:buFontTx/>
              <a:buChar char="-"/>
            </a:pPr>
            <a:r>
              <a:rPr lang="fr-FR" sz="1700" b="1" dirty="0" smtClean="0">
                <a:cs typeface="Calibri Light" panose="020F0302020204030204" pitchFamily="34" charset="0"/>
              </a:rPr>
              <a:t>Economie d’agglomération: </a:t>
            </a:r>
            <a:r>
              <a:rPr lang="fr-FR" sz="1700" dirty="0" smtClean="0">
                <a:cs typeface="Calibri Light" panose="020F0302020204030204" pitchFamily="34" charset="0"/>
              </a:rPr>
              <a:t>réduction des coûts liée à la proximité.</a:t>
            </a:r>
          </a:p>
          <a:p>
            <a:pPr algn="just">
              <a:lnSpc>
                <a:spcPct val="90000"/>
              </a:lnSpc>
              <a:buFontTx/>
              <a:buChar char="-"/>
            </a:pPr>
            <a:r>
              <a:rPr lang="fr-FR" sz="1700" b="1" dirty="0" smtClean="0">
                <a:cs typeface="Calibri Light" panose="020F0302020204030204" pitchFamily="34" charset="0"/>
              </a:rPr>
              <a:t>Métropole d’équilibre </a:t>
            </a:r>
            <a:r>
              <a:rPr lang="fr-FR" sz="1700" dirty="0" smtClean="0">
                <a:cs typeface="Calibri Light" panose="020F0302020204030204" pitchFamily="34" charset="0"/>
              </a:rPr>
              <a:t>: nom donné aux grandes villes régionales suffisamment éloignées de Paris et pouvant ainsi générer une économie locale dans le cadre de la décentralisation du territoire. </a:t>
            </a:r>
          </a:p>
          <a:p>
            <a:pPr algn="just">
              <a:lnSpc>
                <a:spcPct val="90000"/>
              </a:lnSpc>
              <a:buFontTx/>
              <a:buChar char="-"/>
            </a:pPr>
            <a:r>
              <a:rPr lang="fr-FR" sz="1700" b="1" dirty="0" smtClean="0">
                <a:cs typeface="Calibri Light" panose="020F0302020204030204" pitchFamily="34" charset="0"/>
              </a:rPr>
              <a:t>Système productif local </a:t>
            </a:r>
            <a:r>
              <a:rPr lang="fr-FR" sz="1700" dirty="0" smtClean="0">
                <a:cs typeface="Calibri Light" panose="020F0302020204030204" pitchFamily="34" charset="0"/>
              </a:rPr>
              <a:t>: ensemble de PME d’un même secteur d’activité concentrées dans un milieu rural</a:t>
            </a:r>
          </a:p>
          <a:p>
            <a:pPr algn="just">
              <a:lnSpc>
                <a:spcPct val="90000"/>
              </a:lnSpc>
              <a:buFontTx/>
              <a:buChar char="-"/>
            </a:pPr>
            <a:r>
              <a:rPr lang="fr-FR" sz="1700" b="1" dirty="0" smtClean="0">
                <a:cs typeface="Calibri Light" panose="020F0302020204030204" pitchFamily="34" charset="0"/>
              </a:rPr>
              <a:t>Technopole (une) </a:t>
            </a:r>
            <a:r>
              <a:rPr lang="fr-FR" sz="1700" dirty="0" smtClean="0">
                <a:cs typeface="Calibri Light" panose="020F0302020204030204" pitchFamily="34" charset="0"/>
              </a:rPr>
              <a:t>: ville concentrant des emplois de conception et de recherche ; une technopole a souvent plusieurs technopôles.</a:t>
            </a:r>
          </a:p>
        </p:txBody>
      </p:sp>
    </p:spTree>
    <p:extLst>
      <p:ext uri="{BB962C8B-B14F-4D97-AF65-F5344CB8AC3E}">
        <p14:creationId xmlns:p14="http://schemas.microsoft.com/office/powerpoint/2010/main" val="3397287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8C9845E-4BDC-402F-BCD4-E7597572C125}"/>
              </a:ext>
            </a:extLst>
          </p:cNvPr>
          <p:cNvSpPr>
            <a:spLocks noGrp="1"/>
          </p:cNvSpPr>
          <p:nvPr>
            <p:ph type="title"/>
          </p:nvPr>
        </p:nvSpPr>
        <p:spPr>
          <a:xfrm>
            <a:off x="838200" y="365125"/>
            <a:ext cx="10515600" cy="957837"/>
          </a:xfrm>
        </p:spPr>
        <p:txBody>
          <a:bodyPr/>
          <a:lstStyle/>
          <a:p>
            <a:pPr algn="ctr"/>
            <a:r>
              <a:rPr lang="fr-FR" b="1" dirty="0" smtClean="0"/>
              <a:t>LES FONDS STRUCTURELS EUROPÉENS</a:t>
            </a:r>
            <a:endParaRPr lang="fr-FR" b="1" dirty="0"/>
          </a:p>
        </p:txBody>
      </p:sp>
      <p:sp>
        <p:nvSpPr>
          <p:cNvPr id="3" name="Espace réservé du contenu 2"/>
          <p:cNvSpPr>
            <a:spLocks noGrp="1"/>
          </p:cNvSpPr>
          <p:nvPr>
            <p:ph idx="1"/>
          </p:nvPr>
        </p:nvSpPr>
        <p:spPr>
          <a:xfrm>
            <a:off x="838200" y="1400782"/>
            <a:ext cx="10611254" cy="5068111"/>
          </a:xfrm>
        </p:spPr>
        <p:txBody>
          <a:bodyPr>
            <a:normAutofit fontScale="40000" lnSpcReduction="20000"/>
          </a:bodyPr>
          <a:lstStyle/>
          <a:p>
            <a:pPr algn="just">
              <a:buFont typeface="Wingdings" panose="05000000000000000000" pitchFamily="2" charset="2"/>
              <a:buChar char="Ø"/>
            </a:pPr>
            <a:r>
              <a:rPr lang="fr-FR" dirty="0" smtClean="0"/>
              <a:t> </a:t>
            </a:r>
            <a:r>
              <a:rPr lang="fr-FR" b="1" dirty="0">
                <a:solidFill>
                  <a:srgbClr val="FF0000"/>
                </a:solidFill>
              </a:rPr>
              <a:t>FEDER </a:t>
            </a:r>
            <a:r>
              <a:rPr lang="fr-FR" b="1" dirty="0"/>
              <a:t>: Fond européen de développement régional. Institution relevant de l’Union Européenne visant à financer des projets dans les régions qui accusent un retard de développement au sein de l’U.E. (Auvergne, Limousin, Péloponnèse, Sicile, région des Pouilles</a:t>
            </a:r>
            <a:r>
              <a:rPr lang="fr-FR" b="1" dirty="0" smtClean="0"/>
              <a:t>).</a:t>
            </a:r>
          </a:p>
          <a:p>
            <a:pPr marL="0" indent="0" algn="just">
              <a:buNone/>
            </a:pPr>
            <a:r>
              <a:rPr lang="fr-FR" dirty="0"/>
              <a:t>En France, pour la période 2014-2020, le FEDER représente </a:t>
            </a:r>
            <a:r>
              <a:rPr lang="fr-FR" b="1" dirty="0"/>
              <a:t>9,5 milliards d'euros </a:t>
            </a:r>
            <a:r>
              <a:rPr lang="fr-FR" dirty="0"/>
              <a:t>:</a:t>
            </a:r>
          </a:p>
          <a:p>
            <a:pPr marL="0" indent="0" algn="just">
              <a:buNone/>
            </a:pPr>
            <a:r>
              <a:rPr lang="fr-FR" dirty="0" smtClean="0"/>
              <a:t>- 8,4 </a:t>
            </a:r>
            <a:r>
              <a:rPr lang="fr-FR" dirty="0"/>
              <a:t>milliards d'euros sont consacrés à l'objectif « investissement pour la croissance et l'emploi », en vue de consolider le marché du travail et les économies régionales,</a:t>
            </a:r>
          </a:p>
          <a:p>
            <a:pPr marL="0" indent="0" algn="just">
              <a:buNone/>
            </a:pPr>
            <a:r>
              <a:rPr lang="fr-FR" dirty="0" smtClean="0"/>
              <a:t>- 1,1 </a:t>
            </a:r>
            <a:r>
              <a:rPr lang="fr-FR" dirty="0"/>
              <a:t>milliard d'euros sont consacrés à l'objectif « coopération territoriale européenne », qui vise à soutenir la cohésion dans l'Union européenne grâce à la coopération transfrontalière, transnationale et interrégionale.</a:t>
            </a:r>
          </a:p>
          <a:p>
            <a:pPr marL="0" indent="0" algn="just">
              <a:buNone/>
            </a:pPr>
            <a:r>
              <a:rPr lang="fr-FR" dirty="0"/>
              <a:t> </a:t>
            </a:r>
            <a:r>
              <a:rPr lang="fr-FR" dirty="0" smtClean="0"/>
              <a:t>Dans </a:t>
            </a:r>
            <a:r>
              <a:rPr lang="fr-FR" dirty="0"/>
              <a:t>le contexte national de décentralisation, la gestion du FEDER est confiée aux conseils régionaux. Chaque conseil régional est ainsi l'autorité de gestion d'un programme FEDER.</a:t>
            </a:r>
          </a:p>
          <a:p>
            <a:pPr marL="0" indent="0" algn="just">
              <a:buNone/>
            </a:pPr>
            <a:r>
              <a:rPr lang="fr-FR" dirty="0"/>
              <a:t> </a:t>
            </a:r>
            <a:r>
              <a:rPr lang="fr-FR" dirty="0" smtClean="0"/>
              <a:t>En </a:t>
            </a:r>
            <a:r>
              <a:rPr lang="fr-FR" dirty="0"/>
              <a:t>France, le FEDER intervient sur les thématiques suivantes :</a:t>
            </a:r>
          </a:p>
          <a:p>
            <a:pPr marL="0" indent="0" algn="just">
              <a:buNone/>
            </a:pPr>
            <a:r>
              <a:rPr lang="fr-FR" dirty="0" smtClean="0"/>
              <a:t>- Investir </a:t>
            </a:r>
            <a:r>
              <a:rPr lang="fr-FR" dirty="0"/>
              <a:t>dans la recherche, le développement technologique et l'innovation,</a:t>
            </a:r>
          </a:p>
          <a:p>
            <a:pPr marL="0" indent="0" algn="just">
              <a:buNone/>
            </a:pPr>
            <a:r>
              <a:rPr lang="fr-FR" dirty="0" smtClean="0"/>
              <a:t>- Améliorer </a:t>
            </a:r>
            <a:r>
              <a:rPr lang="fr-FR" dirty="0"/>
              <a:t>la compétitivité des PME,</a:t>
            </a:r>
          </a:p>
          <a:p>
            <a:pPr marL="0" indent="0" algn="just">
              <a:buNone/>
            </a:pPr>
            <a:r>
              <a:rPr lang="fr-FR" dirty="0" smtClean="0"/>
              <a:t>- Favoriser </a:t>
            </a:r>
            <a:r>
              <a:rPr lang="fr-FR" dirty="0"/>
              <a:t>le développement des technologies de l'information et de la communication,</a:t>
            </a:r>
          </a:p>
          <a:p>
            <a:pPr marL="0" indent="0" algn="just">
              <a:buNone/>
            </a:pPr>
            <a:r>
              <a:rPr lang="fr-FR" dirty="0" smtClean="0"/>
              <a:t>- Soutenir </a:t>
            </a:r>
            <a:r>
              <a:rPr lang="fr-FR" dirty="0"/>
              <a:t>la transition vers une économie à faibles émissions de carbone.</a:t>
            </a:r>
          </a:p>
          <a:p>
            <a:pPr marL="0" indent="0" algn="just">
              <a:buNone/>
            </a:pPr>
            <a:r>
              <a:rPr lang="fr-FR" dirty="0"/>
              <a:t>Le FEDER finance également des actions soutenant l'adaptation au changement climatique, la prévention des risques, les transports, la formation, l'emploi ou encore l'inclusion sociale. Enfin, afin de pallier au mieux les problématiques spécifiques des territoires urbains, une partie de l'enveloppe FEDER est mobilisée pour les quartiers prioritaires de la politique de la ville.</a:t>
            </a:r>
            <a:endParaRPr lang="fr-FR" dirty="0" smtClean="0"/>
          </a:p>
          <a:p>
            <a:pPr marL="0" indent="0" algn="just">
              <a:buNone/>
            </a:pPr>
            <a:endParaRPr lang="fr-FR" b="1" dirty="0"/>
          </a:p>
          <a:p>
            <a:pPr algn="just">
              <a:buFont typeface="Wingdings" panose="05000000000000000000" pitchFamily="2" charset="2"/>
              <a:buChar char="Ø"/>
            </a:pPr>
            <a:r>
              <a:rPr lang="fr-FR" b="1" dirty="0">
                <a:solidFill>
                  <a:srgbClr val="FF0000"/>
                </a:solidFill>
              </a:rPr>
              <a:t>FSE</a:t>
            </a:r>
            <a:r>
              <a:rPr lang="fr-FR" b="1" dirty="0"/>
              <a:t> : Fond Social Européen. Institution européenne ayant pour objectif de favoriser l’emploi au sein de l’UE par l’octroi de crédits et le financement de projets d’aménagement en lien avec la formation</a:t>
            </a:r>
            <a:r>
              <a:rPr lang="fr-FR" b="1" dirty="0" smtClean="0"/>
              <a:t>.</a:t>
            </a:r>
          </a:p>
          <a:p>
            <a:pPr marL="0" indent="0" fontAlgn="base">
              <a:buNone/>
            </a:pPr>
            <a:r>
              <a:rPr lang="fr-FR" dirty="0" smtClean="0"/>
              <a:t>- Plus </a:t>
            </a:r>
            <a:r>
              <a:rPr lang="fr-FR" dirty="0"/>
              <a:t>spécifiquement en France sur 2014-2020, le FSE est doté d’une enveloppe de 6 milliards d’€, mobilisée autour de 4 objectifs thématiques :</a:t>
            </a:r>
          </a:p>
          <a:p>
            <a:pPr marL="0" indent="0" fontAlgn="base">
              <a:buNone/>
            </a:pPr>
            <a:r>
              <a:rPr lang="fr-FR" dirty="0" smtClean="0"/>
              <a:t>- l’inclusion </a:t>
            </a:r>
            <a:r>
              <a:rPr lang="fr-FR" dirty="0"/>
              <a:t>active et la lutte contre la pauvreté</a:t>
            </a:r>
          </a:p>
          <a:p>
            <a:pPr marL="0" indent="0" fontAlgn="base">
              <a:buNone/>
            </a:pPr>
            <a:r>
              <a:rPr lang="fr-FR" dirty="0" smtClean="0"/>
              <a:t>- l’éducation </a:t>
            </a:r>
            <a:r>
              <a:rPr lang="fr-FR" dirty="0"/>
              <a:t>et la formation tout au long de la vie</a:t>
            </a:r>
          </a:p>
          <a:p>
            <a:pPr marL="0" indent="0" fontAlgn="base">
              <a:buNone/>
            </a:pPr>
            <a:r>
              <a:rPr lang="fr-FR" dirty="0" smtClean="0"/>
              <a:t>- l’accès </a:t>
            </a:r>
            <a:r>
              <a:rPr lang="fr-FR" dirty="0"/>
              <a:t>à l’emploi durable et le soutien à la mobilité du travail</a:t>
            </a:r>
          </a:p>
          <a:p>
            <a:pPr marL="0" indent="0" fontAlgn="base">
              <a:buNone/>
            </a:pPr>
            <a:r>
              <a:rPr lang="fr-FR" dirty="0" smtClean="0"/>
              <a:t>- et </a:t>
            </a:r>
            <a:r>
              <a:rPr lang="fr-FR" dirty="0"/>
              <a:t>plus marginalement le renforcement des capacités administratives (uniquement dans les DOM)</a:t>
            </a:r>
          </a:p>
          <a:p>
            <a:pPr algn="just">
              <a:buFont typeface="Wingdings" panose="05000000000000000000" pitchFamily="2" charset="2"/>
              <a:buChar char="Ø"/>
            </a:pPr>
            <a:endParaRPr lang="fr-FR" dirty="0"/>
          </a:p>
        </p:txBody>
      </p:sp>
    </p:spTree>
    <p:extLst>
      <p:ext uri="{BB962C8B-B14F-4D97-AF65-F5344CB8AC3E}">
        <p14:creationId xmlns:p14="http://schemas.microsoft.com/office/powerpoint/2010/main" val="2152065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8C9845E-4BDC-402F-BCD4-E7597572C125}"/>
              </a:ext>
            </a:extLst>
          </p:cNvPr>
          <p:cNvSpPr>
            <a:spLocks noGrp="1"/>
          </p:cNvSpPr>
          <p:nvPr>
            <p:ph type="title"/>
          </p:nvPr>
        </p:nvSpPr>
        <p:spPr/>
        <p:txBody>
          <a:bodyPr/>
          <a:lstStyle/>
          <a:p>
            <a:pPr algn="ctr"/>
            <a:r>
              <a:rPr lang="fr-FR" b="1" dirty="0" smtClean="0"/>
              <a:t>Les six pôles de compétitivité française d’échelle mondiale</a:t>
            </a:r>
            <a:endParaRPr lang="fr-FR" b="1" dirty="0"/>
          </a:p>
        </p:txBody>
      </p:sp>
      <p:sp>
        <p:nvSpPr>
          <p:cNvPr id="3" name="Espace réservé du contenu 2"/>
          <p:cNvSpPr>
            <a:spLocks noGrp="1"/>
          </p:cNvSpPr>
          <p:nvPr>
            <p:ph idx="1"/>
          </p:nvPr>
        </p:nvSpPr>
        <p:spPr/>
        <p:txBody>
          <a:bodyPr>
            <a:normAutofit fontScale="92500"/>
          </a:bodyPr>
          <a:lstStyle/>
          <a:p>
            <a:pPr algn="just">
              <a:buFont typeface="Wingdings" panose="05000000000000000000" pitchFamily="2" charset="2"/>
              <a:buChar char="Ø"/>
            </a:pPr>
            <a:r>
              <a:rPr lang="fr-FR" dirty="0" smtClean="0"/>
              <a:t> </a:t>
            </a:r>
            <a:r>
              <a:rPr lang="fr-FR" b="1" dirty="0"/>
              <a:t>Solutions communicantes et sécurisées </a:t>
            </a:r>
            <a:r>
              <a:rPr lang="fr-FR" dirty="0"/>
              <a:t>(Provence-Alpes-Côte d'Azur), avec STMicroelectronics (matériels logiciels pour les télécommunications) </a:t>
            </a:r>
          </a:p>
          <a:p>
            <a:pPr algn="just">
              <a:buFont typeface="Wingdings" panose="05000000000000000000" pitchFamily="2" charset="2"/>
              <a:buChar char="Ø"/>
            </a:pPr>
            <a:r>
              <a:rPr lang="fr-FR" dirty="0" smtClean="0"/>
              <a:t> </a:t>
            </a:r>
            <a:r>
              <a:rPr lang="fr-FR" b="1" dirty="0" err="1"/>
              <a:t>Lyonbiopole</a:t>
            </a:r>
            <a:r>
              <a:rPr lang="fr-FR" dirty="0"/>
              <a:t> (Rhône-Alpes), avec Grand Lyon (virologie) </a:t>
            </a:r>
          </a:p>
          <a:p>
            <a:pPr algn="just">
              <a:buFont typeface="Wingdings" panose="05000000000000000000" pitchFamily="2" charset="2"/>
              <a:buChar char="Ø"/>
            </a:pPr>
            <a:r>
              <a:rPr lang="fr-FR" dirty="0" smtClean="0"/>
              <a:t> </a:t>
            </a:r>
            <a:r>
              <a:rPr lang="fr-FR" b="1" dirty="0" err="1"/>
              <a:t>System@TIC</a:t>
            </a:r>
            <a:r>
              <a:rPr lang="fr-FR" b="1" dirty="0"/>
              <a:t> Paris Région </a:t>
            </a:r>
            <a:r>
              <a:rPr lang="fr-FR" dirty="0"/>
              <a:t>(Ile-de-France), avec Thales (Logiciels et systèmes complexes) </a:t>
            </a:r>
          </a:p>
          <a:p>
            <a:pPr algn="just">
              <a:buFont typeface="Wingdings" panose="05000000000000000000" pitchFamily="2" charset="2"/>
              <a:buChar char="Ø"/>
            </a:pPr>
            <a:r>
              <a:rPr lang="fr-FR" dirty="0" smtClean="0"/>
              <a:t> </a:t>
            </a:r>
            <a:r>
              <a:rPr lang="fr-FR" b="1" dirty="0" err="1"/>
              <a:t>Minalogic</a:t>
            </a:r>
            <a:r>
              <a:rPr lang="fr-FR" dirty="0"/>
              <a:t> (Rhône-Alpes), avec AEPI ( Nanotechnologies) </a:t>
            </a:r>
          </a:p>
          <a:p>
            <a:pPr algn="just">
              <a:buFont typeface="Wingdings" panose="05000000000000000000" pitchFamily="2" charset="2"/>
              <a:buChar char="Ø"/>
            </a:pPr>
            <a:r>
              <a:rPr lang="fr-FR" b="1" dirty="0" smtClean="0"/>
              <a:t> </a:t>
            </a:r>
            <a:r>
              <a:rPr lang="fr-FR" b="1" dirty="0"/>
              <a:t>Projet aéronautique, espace, systèmes </a:t>
            </a:r>
            <a:r>
              <a:rPr lang="fr-FR" dirty="0"/>
              <a:t>(Aquitaine, Midi-Pyrénées), avec </a:t>
            </a:r>
            <a:r>
              <a:rPr lang="fr-FR" dirty="0" err="1"/>
              <a:t>Aérospace</a:t>
            </a:r>
            <a:r>
              <a:rPr lang="fr-FR" dirty="0"/>
              <a:t> Vallée (aéronautique, systèmes embarqués). </a:t>
            </a:r>
          </a:p>
          <a:p>
            <a:pPr algn="just">
              <a:buFont typeface="Wingdings" panose="05000000000000000000" pitchFamily="2" charset="2"/>
              <a:buChar char="Ø"/>
            </a:pPr>
            <a:r>
              <a:rPr lang="fr-FR" dirty="0" smtClean="0"/>
              <a:t> </a:t>
            </a:r>
            <a:r>
              <a:rPr lang="fr-FR" b="1" dirty="0" err="1"/>
              <a:t>Méditech</a:t>
            </a:r>
            <a:r>
              <a:rPr lang="fr-FR" b="1" dirty="0"/>
              <a:t> Santé </a:t>
            </a:r>
            <a:r>
              <a:rPr lang="fr-FR" dirty="0"/>
              <a:t>(Ile-de-France), avec l'Agence régionale de développement (santé, notamment infectiologie et cancer) </a:t>
            </a:r>
          </a:p>
        </p:txBody>
      </p:sp>
    </p:spTree>
    <p:extLst>
      <p:ext uri="{BB962C8B-B14F-4D97-AF65-F5344CB8AC3E}">
        <p14:creationId xmlns:p14="http://schemas.microsoft.com/office/powerpoint/2010/main" val="3347393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9775" y="449748"/>
            <a:ext cx="10515600" cy="1231415"/>
          </a:xfrm>
        </p:spPr>
        <p:txBody>
          <a:bodyPr/>
          <a:lstStyle/>
          <a:p>
            <a:pPr algn="ctr"/>
            <a:r>
              <a:rPr lang="fr-FR" b="1" dirty="0"/>
              <a:t>Reconversion des régions en difficultés</a:t>
            </a:r>
            <a:endParaRPr lang="fr-FR" dirty="0"/>
          </a:p>
        </p:txBody>
      </p:sp>
      <p:sp>
        <p:nvSpPr>
          <p:cNvPr id="3" name="Espace réservé du texte 2"/>
          <p:cNvSpPr>
            <a:spLocks noGrp="1"/>
          </p:cNvSpPr>
          <p:nvPr>
            <p:ph type="body" idx="1"/>
          </p:nvPr>
        </p:nvSpPr>
        <p:spPr>
          <a:xfrm>
            <a:off x="839788" y="1627051"/>
            <a:ext cx="5157787" cy="466068"/>
          </a:xfrm>
        </p:spPr>
        <p:txBody>
          <a:bodyPr/>
          <a:lstStyle/>
          <a:p>
            <a:pPr algn="ctr"/>
            <a:r>
              <a:rPr lang="fr-FR" dirty="0" smtClean="0"/>
              <a:t>Le musée du Louvre-Lens</a:t>
            </a:r>
            <a:endParaRPr lang="fr-FR" dirty="0"/>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093119"/>
            <a:ext cx="5157787" cy="3416655"/>
          </a:xfrm>
        </p:spPr>
      </p:pic>
      <p:sp>
        <p:nvSpPr>
          <p:cNvPr id="5" name="Espace réservé du texte 4"/>
          <p:cNvSpPr>
            <a:spLocks noGrp="1"/>
          </p:cNvSpPr>
          <p:nvPr>
            <p:ph type="body" sz="quarter" idx="3"/>
          </p:nvPr>
        </p:nvSpPr>
        <p:spPr>
          <a:xfrm>
            <a:off x="8419083" y="1421073"/>
            <a:ext cx="3104277" cy="411956"/>
          </a:xfrm>
        </p:spPr>
        <p:txBody>
          <a:bodyPr>
            <a:normAutofit lnSpcReduction="10000"/>
          </a:bodyPr>
          <a:lstStyle/>
          <a:p>
            <a:r>
              <a:rPr lang="fr-FR" dirty="0" smtClean="0"/>
              <a:t>Des acteurs nombreux</a:t>
            </a:r>
            <a:endParaRPr lang="fr-FR" dirty="0"/>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287674" y="1833029"/>
            <a:ext cx="3545396" cy="4883081"/>
          </a:xfrm>
        </p:spPr>
      </p:pic>
      <p:sp>
        <p:nvSpPr>
          <p:cNvPr id="9" name="ZoneTexte 8"/>
          <p:cNvSpPr txBox="1"/>
          <p:nvPr/>
        </p:nvSpPr>
        <p:spPr>
          <a:xfrm>
            <a:off x="839787" y="5598564"/>
            <a:ext cx="5157787" cy="1015663"/>
          </a:xfrm>
          <a:prstGeom prst="rect">
            <a:avLst/>
          </a:prstGeom>
          <a:noFill/>
        </p:spPr>
        <p:txBody>
          <a:bodyPr wrap="square" rtlCol="0">
            <a:spAutoFit/>
          </a:bodyPr>
          <a:lstStyle/>
          <a:p>
            <a:pPr algn="just"/>
            <a:r>
              <a:rPr lang="fr-FR" sz="1200" dirty="0" smtClean="0"/>
              <a:t>Un exemple de reconversion industrielle : le musée du Louvre-Lens a été inauguré en 2012, en plein cœur du bassin minier de Hauts-de-France. La Région et l’État ont financé cette annexe du Louvre parisien, bâtie sur d’anciennes mines. C’est un symbole de reconversion du bassin minier et de la décentralisation.</a:t>
            </a:r>
            <a:endParaRPr lang="fr-FR" sz="1200" dirty="0"/>
          </a:p>
        </p:txBody>
      </p:sp>
      <p:sp>
        <p:nvSpPr>
          <p:cNvPr id="10" name="ZoneTexte 9"/>
          <p:cNvSpPr txBox="1"/>
          <p:nvPr/>
        </p:nvSpPr>
        <p:spPr>
          <a:xfrm>
            <a:off x="6041651" y="1614578"/>
            <a:ext cx="2070538" cy="5109091"/>
          </a:xfrm>
          <a:prstGeom prst="rect">
            <a:avLst/>
          </a:prstGeom>
          <a:noFill/>
        </p:spPr>
        <p:txBody>
          <a:bodyPr wrap="square" rtlCol="0">
            <a:spAutoFit/>
          </a:bodyPr>
          <a:lstStyle/>
          <a:p>
            <a:endParaRPr lang="fr-FR" dirty="0" smtClean="0"/>
          </a:p>
          <a:p>
            <a:pPr algn="just"/>
            <a:r>
              <a:rPr lang="fr-FR" dirty="0" smtClean="0"/>
              <a:t>L</a:t>
            </a:r>
            <a:r>
              <a:rPr lang="fr-FR" sz="1000" dirty="0" smtClean="0"/>
              <a:t>es </a:t>
            </a:r>
            <a:r>
              <a:rPr lang="fr-FR" sz="1000" dirty="0"/>
              <a:t>terrils jumeaux de Loos-en-Gohelle sont les plus hauts d’Europe (187 mètres de haut). Les terrils sont des collines artificielles nées de l’accumulation des résidus de l’exploitation du charbon. Les terrils font partie du patrimoine minier de la région dont ils contribuent à redessiner l’horizon. Depuis 2012, le bassin minier du Nord-Pas de Calais est inscrit sur la Liste du patrimoine mondial de l’Unesco en tant que « paysage culturel </a:t>
            </a:r>
            <a:r>
              <a:rPr lang="fr-FR" sz="1000" dirty="0" smtClean="0"/>
              <a:t>». </a:t>
            </a:r>
          </a:p>
          <a:p>
            <a:pPr algn="just"/>
            <a:endParaRPr lang="fr-FR" sz="1000" dirty="0"/>
          </a:p>
          <a:p>
            <a:pPr algn="just"/>
            <a:endParaRPr lang="fr-FR" sz="1000" dirty="0" smtClean="0"/>
          </a:p>
          <a:p>
            <a:pPr algn="just"/>
            <a:r>
              <a:rPr lang="fr-FR" sz="1000" dirty="0" smtClean="0"/>
              <a:t>Le Louvre-Lens </a:t>
            </a:r>
            <a:r>
              <a:rPr lang="fr-FR" sz="1000" dirty="0"/>
              <a:t>a été construit sur la friche industrielle de l’ancien carreau de fosse (ensemble des installations situées en surface nécessaires à l’exploitation de la mine) des puits 9 et 9 bis des mines de Lens, fermés en 1960</a:t>
            </a:r>
            <a:r>
              <a:rPr lang="fr-FR" sz="1000" dirty="0" smtClean="0"/>
              <a:t>. </a:t>
            </a:r>
          </a:p>
          <a:p>
            <a:pPr algn="just"/>
            <a:endParaRPr lang="fr-FR" sz="1000" dirty="0"/>
          </a:p>
          <a:p>
            <a:pPr algn="just"/>
            <a:endParaRPr lang="fr-FR" sz="1000" dirty="0" smtClean="0"/>
          </a:p>
          <a:p>
            <a:pPr algn="just"/>
            <a:r>
              <a:rPr lang="fr-FR" sz="1000" dirty="0" smtClean="0"/>
              <a:t>En </a:t>
            </a:r>
            <a:r>
              <a:rPr lang="fr-FR" sz="1000" dirty="0"/>
              <a:t>2018, le musée totalise 482 758 entrées. Il est le troisième musée le plus fréquenté de France (hors Île de France).</a:t>
            </a:r>
            <a:endParaRPr lang="fr-FR" sz="1000" dirty="0" smtClean="0"/>
          </a:p>
          <a:p>
            <a:endParaRPr lang="fr-FR" sz="1000" dirty="0" smtClean="0"/>
          </a:p>
          <a:p>
            <a:endParaRPr lang="fr-FR" sz="1000" dirty="0"/>
          </a:p>
        </p:txBody>
      </p:sp>
      <p:pic>
        <p:nvPicPr>
          <p:cNvPr id="14" name="Image 13"/>
          <p:cNvPicPr>
            <a:picLocks noChangeAspect="1"/>
          </p:cNvPicPr>
          <p:nvPr/>
        </p:nvPicPr>
        <p:blipFill>
          <a:blip r:embed="rId4"/>
          <a:stretch>
            <a:fillRect/>
          </a:stretch>
        </p:blipFill>
        <p:spPr>
          <a:xfrm>
            <a:off x="6095646" y="5443490"/>
            <a:ext cx="276225" cy="295275"/>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8984" y="4059585"/>
            <a:ext cx="276225" cy="219075"/>
          </a:xfrm>
          <a:prstGeom prst="rect">
            <a:avLst/>
          </a:prstGeom>
        </p:spPr>
      </p:pic>
      <p:pic>
        <p:nvPicPr>
          <p:cNvPr id="16" name="Imag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8984" y="1736260"/>
            <a:ext cx="209550" cy="247650"/>
          </a:xfrm>
          <a:prstGeom prst="rect">
            <a:avLst/>
          </a:prstGeom>
        </p:spPr>
      </p:pic>
    </p:spTree>
    <p:extLst>
      <p:ext uri="{BB962C8B-B14F-4D97-AF65-F5344CB8AC3E}">
        <p14:creationId xmlns:p14="http://schemas.microsoft.com/office/powerpoint/2010/main" val="1224116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1474</Words>
  <Application>Microsoft Office PowerPoint</Application>
  <PresentationFormat>Grand écran</PresentationFormat>
  <Paragraphs>94</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Wingdings</vt:lpstr>
      <vt:lpstr>Thème Office</vt:lpstr>
      <vt:lpstr>Une diversification des espaces et des acteurs de la production</vt:lpstr>
      <vt:lpstr>Les chiffres de l’emploi en France par secteur</vt:lpstr>
      <vt:lpstr>Document de travail : Le site internet de Sophia-Antipolis</vt:lpstr>
      <vt:lpstr>L’espace productif français  et son organisation géographique</vt:lpstr>
      <vt:lpstr>Cours n°1 : Des systèmes productifs en recomposition.</vt:lpstr>
      <vt:lpstr>Cours n°2 : Une nouvelle géographie</vt:lpstr>
      <vt:lpstr>LES FONDS STRUCTURELS EUROPÉENS</vt:lpstr>
      <vt:lpstr>Les six pôles de compétitivité française d’échelle mondiale</vt:lpstr>
      <vt:lpstr>Reconversion des régions en difficultés</vt:lpstr>
      <vt:lpstr>Cours n°3 : Aménager et accompagner  les territoires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diversification des espaces et des acteurs de la production</dc:title>
  <dc:creator>Profs</dc:creator>
  <cp:lastModifiedBy>Profs</cp:lastModifiedBy>
  <cp:revision>42</cp:revision>
  <dcterms:created xsi:type="dcterms:W3CDTF">2020-02-24T11:45:09Z</dcterms:created>
  <dcterms:modified xsi:type="dcterms:W3CDTF">2020-03-10T12:49:18Z</dcterms:modified>
</cp:coreProperties>
</file>