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88163" cy="100218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y Letellier" initials="HL" lastIdx="4" clrIdx="0">
    <p:extLst>
      <p:ext uri="{19B8F6BF-5375-455C-9EA6-DF929625EA0E}">
        <p15:presenceInfo xmlns:p15="http://schemas.microsoft.com/office/powerpoint/2012/main" userId="dbc2fb43e15f5b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3"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AC14130A-5C01-4AB4-BC11-AACE535D266A}" type="datetimeFigureOut">
              <a:rPr lang="fr-FR" smtClean="0"/>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233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C14130A-5C01-4AB4-BC11-AACE535D266A}" type="datetimeFigureOut">
              <a:rPr lang="fr-FR" smtClean="0"/>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320854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C14130A-5C01-4AB4-BC11-AACE535D266A}" type="datetimeFigureOut">
              <a:rPr lang="fr-FR" smtClean="0"/>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8265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C14130A-5C01-4AB4-BC11-AACE535D266A}" type="datetimeFigureOut">
              <a:rPr lang="fr-FR" smtClean="0"/>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72926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AC14130A-5C01-4AB4-BC11-AACE535D266A}" type="datetimeFigureOut">
              <a:rPr lang="fr-FR" smtClean="0"/>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159636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C14130A-5C01-4AB4-BC11-AACE535D266A}" type="datetimeFigureOut">
              <a:rPr lang="fr-FR" smtClean="0"/>
              <a:t>24/09/2019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328060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C14130A-5C01-4AB4-BC11-AACE535D266A}" type="datetimeFigureOut">
              <a:rPr lang="fr-FR" smtClean="0"/>
              <a:t>24/09/2019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85315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C14130A-5C01-4AB4-BC11-AACE535D266A}" type="datetimeFigureOut">
              <a:rPr lang="fr-FR" smtClean="0"/>
              <a:t>24/09/2019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129727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14130A-5C01-4AB4-BC11-AACE535D266A}" type="datetimeFigureOut">
              <a:rPr lang="fr-FR" smtClean="0"/>
              <a:t>24/09/2019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216322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C14130A-5C01-4AB4-BC11-AACE535D266A}" type="datetimeFigureOut">
              <a:rPr lang="fr-FR" smtClean="0"/>
              <a:t>24/09/2019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45436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C14130A-5C01-4AB4-BC11-AACE535D266A}" type="datetimeFigureOut">
              <a:rPr lang="fr-FR" smtClean="0"/>
              <a:t>24/09/2019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9B6F3F8-A8B2-48F1-87DA-E34999A1E14D}" type="slidenum">
              <a:rPr lang="fr-FR" smtClean="0"/>
              <a:t>‹N°›</a:t>
            </a:fld>
            <a:endParaRPr lang="fr-FR"/>
          </a:p>
        </p:txBody>
      </p:sp>
    </p:spTree>
    <p:extLst>
      <p:ext uri="{BB962C8B-B14F-4D97-AF65-F5344CB8AC3E}">
        <p14:creationId xmlns:p14="http://schemas.microsoft.com/office/powerpoint/2010/main" val="398421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4130A-5C01-4AB4-BC11-AACE535D266A}" type="datetimeFigureOut">
              <a:rPr lang="fr-FR" smtClean="0"/>
              <a:t>24/09/2019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F3F8-A8B2-48F1-87DA-E34999A1E14D}" type="slidenum">
              <a:rPr lang="fr-FR" smtClean="0"/>
              <a:t>‹N°›</a:t>
            </a:fld>
            <a:endParaRPr lang="fr-FR"/>
          </a:p>
        </p:txBody>
      </p:sp>
    </p:spTree>
    <p:extLst>
      <p:ext uri="{BB962C8B-B14F-4D97-AF65-F5344CB8AC3E}">
        <p14:creationId xmlns:p14="http://schemas.microsoft.com/office/powerpoint/2010/main" val="2896131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La Nation déchirée(1792-1799)</a:t>
            </a:r>
          </a:p>
        </p:txBody>
      </p:sp>
      <p:sp>
        <p:nvSpPr>
          <p:cNvPr id="3" name="Sous-titre 2"/>
          <p:cNvSpPr>
            <a:spLocks noGrp="1"/>
          </p:cNvSpPr>
          <p:nvPr>
            <p:ph type="subTitle" idx="1"/>
          </p:nvPr>
        </p:nvSpPr>
        <p:spPr/>
        <p:txBody>
          <a:bodyPr/>
          <a:lstStyle/>
          <a:p>
            <a:r>
              <a:rPr lang="fr-FR" b="1" dirty="0">
                <a:solidFill>
                  <a:srgbClr val="FF0000"/>
                </a:solidFill>
              </a:rPr>
              <a:t>De la Convention au Consulat  </a:t>
            </a:r>
          </a:p>
        </p:txBody>
      </p:sp>
    </p:spTree>
    <p:extLst>
      <p:ext uri="{BB962C8B-B14F-4D97-AF65-F5344CB8AC3E}">
        <p14:creationId xmlns:p14="http://schemas.microsoft.com/office/powerpoint/2010/main" val="93630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La Convention nationale</a:t>
            </a:r>
            <a:br>
              <a:rPr lang="fr-FR" dirty="0"/>
            </a:br>
            <a:r>
              <a:rPr lang="fr-FR" sz="2700" dirty="0"/>
              <a:t>(21 septembre 1792-26 octobre 1795)</a:t>
            </a:r>
          </a:p>
        </p:txBody>
      </p:sp>
      <p:sp>
        <p:nvSpPr>
          <p:cNvPr id="3" name="Espace réservé du contenu 2"/>
          <p:cNvSpPr>
            <a:spLocks noGrp="1"/>
          </p:cNvSpPr>
          <p:nvPr>
            <p:ph idx="1"/>
          </p:nvPr>
        </p:nvSpPr>
        <p:spPr>
          <a:xfrm>
            <a:off x="323528" y="1600200"/>
            <a:ext cx="5184576" cy="4525963"/>
          </a:xfrm>
        </p:spPr>
        <p:txBody>
          <a:bodyPr>
            <a:normAutofit fontScale="92500" lnSpcReduction="10000"/>
          </a:bodyPr>
          <a:lstStyle/>
          <a:p>
            <a:r>
              <a:rPr lang="fr-FR" sz="1600" dirty="0"/>
              <a:t>Elle est élue pour la première fois au suffrage universelle masculin afin de donner une nouvelle constitution à la jeune République française, créée au lendemain de l’abolition de la monarchie.</a:t>
            </a:r>
          </a:p>
          <a:p>
            <a:r>
              <a:rPr lang="fr-FR" sz="1600" dirty="0"/>
              <a:t>Dès le 22 septembre, l’an I de la République est décrété.</a:t>
            </a:r>
          </a:p>
          <a:p>
            <a:r>
              <a:rPr lang="fr-FR" sz="1600" dirty="0"/>
              <a:t>Du fait des guerres extérieures et intérieures, la Constitution de l’an I (10 août 1793) ne fut jamais appliquée.</a:t>
            </a:r>
          </a:p>
          <a:p>
            <a:endParaRPr lang="fr-FR" sz="1600" dirty="0"/>
          </a:p>
          <a:p>
            <a:pPr marL="0" indent="0">
              <a:buNone/>
            </a:pPr>
            <a:r>
              <a:rPr lang="fr-FR" sz="1600" b="1" dirty="0"/>
              <a:t>Forces en présence </a:t>
            </a:r>
            <a:r>
              <a:rPr lang="fr-FR" sz="1600" dirty="0"/>
              <a:t>:</a:t>
            </a:r>
          </a:p>
          <a:p>
            <a:pPr>
              <a:buFont typeface="Wingdings" panose="05000000000000000000" pitchFamily="2" charset="2"/>
              <a:buChar char="Ø"/>
            </a:pPr>
            <a:r>
              <a:rPr lang="fr-FR" sz="1600" b="1" dirty="0"/>
              <a:t>Les Girondins </a:t>
            </a:r>
            <a:r>
              <a:rPr lang="fr-FR" sz="1600" dirty="0"/>
              <a:t>: Républicains venus de province, décentralisateurs, élitistes, se méfient de tout populisme.</a:t>
            </a:r>
          </a:p>
          <a:p>
            <a:pPr>
              <a:buFont typeface="Wingdings" panose="05000000000000000000" pitchFamily="2" charset="2"/>
              <a:buChar char="Ø"/>
            </a:pPr>
            <a:r>
              <a:rPr lang="fr-FR" sz="1600" b="1" dirty="0"/>
              <a:t>Les Montagnards </a:t>
            </a:r>
            <a:r>
              <a:rPr lang="fr-FR" sz="1600" dirty="0"/>
              <a:t>: Le plus souvent parisiens, ses membres s’appuient sur les Sans-Culottes; ils sont soucieux du petit peuple et sont favorables à un régime d’assemblée</a:t>
            </a:r>
          </a:p>
          <a:p>
            <a:pPr>
              <a:buFont typeface="Wingdings" panose="05000000000000000000" pitchFamily="2" charset="2"/>
              <a:buChar char="Ø"/>
            </a:pPr>
            <a:r>
              <a:rPr lang="fr-FR" sz="1600" b="1" dirty="0"/>
              <a:t>La Plaine </a:t>
            </a:r>
            <a:r>
              <a:rPr lang="fr-FR" sz="1600" dirty="0"/>
              <a:t>(ou Marais –sens péjoratif-), sans grands « leaders » soutiennent Girondins ou Montagnards à tour de rôle.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1700807"/>
            <a:ext cx="3516645" cy="4546441"/>
          </a:xfrm>
          <a:prstGeom prst="rect">
            <a:avLst/>
          </a:prstGeom>
        </p:spPr>
      </p:pic>
    </p:spTree>
    <p:extLst>
      <p:ext uri="{BB962C8B-B14F-4D97-AF65-F5344CB8AC3E}">
        <p14:creationId xmlns:p14="http://schemas.microsoft.com/office/powerpoint/2010/main" val="4482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br>
              <a:rPr lang="fr-FR" dirty="0"/>
            </a:br>
            <a:r>
              <a:rPr lang="fr-FR" b="1" dirty="0"/>
              <a:t>Un calendrier républicain</a:t>
            </a:r>
            <a:br>
              <a:rPr lang="fr-FR" dirty="0"/>
            </a:br>
            <a:r>
              <a:rPr lang="fr-FR" sz="2200" dirty="0"/>
              <a:t>Il fut utilisé de 1792 à 1806</a:t>
            </a:r>
            <a:br>
              <a:rPr lang="fr-FR" dirty="0"/>
            </a:b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250" y="1600200"/>
            <a:ext cx="7981499" cy="4525963"/>
          </a:xfrm>
        </p:spPr>
      </p:pic>
    </p:spTree>
    <p:extLst>
      <p:ext uri="{BB962C8B-B14F-4D97-AF65-F5344CB8AC3E}">
        <p14:creationId xmlns:p14="http://schemas.microsoft.com/office/powerpoint/2010/main" val="231817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Dates essentielles I (1792-1793)</a:t>
            </a:r>
          </a:p>
        </p:txBody>
      </p:sp>
      <p:sp>
        <p:nvSpPr>
          <p:cNvPr id="3" name="Espace réservé du contenu 2"/>
          <p:cNvSpPr>
            <a:spLocks noGrp="1"/>
          </p:cNvSpPr>
          <p:nvPr>
            <p:ph idx="1"/>
          </p:nvPr>
        </p:nvSpPr>
        <p:spPr/>
        <p:txBody>
          <a:bodyPr>
            <a:normAutofit fontScale="92500" lnSpcReduction="20000"/>
          </a:bodyPr>
          <a:lstStyle/>
          <a:p>
            <a:pPr>
              <a:buFont typeface="Wingdings" panose="05000000000000000000" pitchFamily="2" charset="2"/>
              <a:buChar char="Ø"/>
            </a:pPr>
            <a:r>
              <a:rPr lang="fr-FR" sz="1600" dirty="0"/>
              <a:t>2 au 7 septembre : les massacres de septembre : les Sans Culottes, ivres de sang vont chercher prêtres et nobles retenus dans les prisons pour les exécuter de manière atroce. Danton, pourtant ministre de la justice, laisse faire. </a:t>
            </a:r>
          </a:p>
          <a:p>
            <a:pPr>
              <a:buFont typeface="Wingdings" panose="05000000000000000000" pitchFamily="2" charset="2"/>
              <a:buChar char="Ø"/>
            </a:pPr>
            <a:r>
              <a:rPr lang="fr-FR" sz="1600" dirty="0"/>
              <a:t>Décembre 1792 : procès de Louis XVI, jugé comme roi constitutionnel. A la même date, La Fayette est déclaré « traître à la Nation » : il se livre aux Autrichiens en janvier 1793.</a:t>
            </a:r>
          </a:p>
          <a:p>
            <a:pPr>
              <a:buFont typeface="Wingdings" panose="05000000000000000000" pitchFamily="2" charset="2"/>
              <a:buChar char="Ø"/>
            </a:pPr>
            <a:r>
              <a:rPr lang="fr-FR" sz="1600" dirty="0"/>
              <a:t>21 janvier 1793 : Condamné à mort, Louis XVI est guillotiné place de la Révolution, ancienne place Louis XV et future place de la Concorde.</a:t>
            </a:r>
          </a:p>
          <a:p>
            <a:pPr>
              <a:buFont typeface="Wingdings" panose="05000000000000000000" pitchFamily="2" charset="2"/>
              <a:buChar char="Ø"/>
            </a:pPr>
            <a:r>
              <a:rPr lang="fr-FR" sz="1600" dirty="0"/>
              <a:t>Mars 1793-mars 1796 : </a:t>
            </a:r>
            <a:r>
              <a:rPr lang="fr-FR" sz="1600" b="1" dirty="0"/>
              <a:t>guerre de Vendée</a:t>
            </a:r>
            <a:r>
              <a:rPr lang="fr-FR" sz="1600" dirty="0"/>
              <a:t>. La Vendée, catholique et royaliste résiste aux armées républicaines. Les Vendéens subiront un massacre méthodique que certains historiens rapprochent d’un génocide (entre 117 000 et 250 000 morts).</a:t>
            </a:r>
          </a:p>
          <a:p>
            <a:pPr>
              <a:buFont typeface="Wingdings" panose="05000000000000000000" pitchFamily="2" charset="2"/>
              <a:buChar char="Ø"/>
            </a:pPr>
            <a:r>
              <a:rPr lang="fr-FR" sz="1600" dirty="0"/>
              <a:t>10 mars 1793 : création du </a:t>
            </a:r>
            <a:r>
              <a:rPr lang="fr-FR" sz="1600" b="1" dirty="0"/>
              <a:t>Tribunal révolutionnaire</a:t>
            </a:r>
            <a:r>
              <a:rPr lang="fr-FR" sz="1600" dirty="0"/>
              <a:t>, chargé de juger les ennemis de la Révolution.</a:t>
            </a:r>
          </a:p>
          <a:p>
            <a:pPr>
              <a:buFont typeface="Wingdings" panose="05000000000000000000" pitchFamily="2" charset="2"/>
              <a:buChar char="Ø"/>
            </a:pPr>
            <a:r>
              <a:rPr lang="fr-FR" sz="1600" dirty="0"/>
              <a:t>6 avril 1793 : Création du </a:t>
            </a:r>
            <a:r>
              <a:rPr lang="fr-FR" sz="1600" b="1" dirty="0"/>
              <a:t>Comité de Salut Public</a:t>
            </a:r>
            <a:r>
              <a:rPr lang="fr-FR" sz="1600" dirty="0"/>
              <a:t>. Le 10 juillet, Danton, jugé trop modéré, est écarté puis remplacé par Robespierre le 27 juillet.</a:t>
            </a:r>
          </a:p>
          <a:p>
            <a:pPr>
              <a:buFont typeface="Wingdings" panose="05000000000000000000" pitchFamily="2" charset="2"/>
              <a:buChar char="Ø"/>
            </a:pPr>
            <a:r>
              <a:rPr lang="fr-FR" sz="1600" dirty="0"/>
              <a:t>2 juin 1793 : 22 députés girondins sont arrêtés et guillotinés. Les Montagnards prennent le pouvoir.</a:t>
            </a:r>
          </a:p>
          <a:p>
            <a:pPr>
              <a:buFont typeface="Wingdings" panose="05000000000000000000" pitchFamily="2" charset="2"/>
              <a:buChar char="Ø"/>
            </a:pPr>
            <a:r>
              <a:rPr lang="fr-FR" sz="1600" dirty="0"/>
              <a:t>13 juillet 1793 : assassinat de Marat par Charlotte Corday, proche des Girondins de Caen</a:t>
            </a:r>
          </a:p>
          <a:p>
            <a:pPr>
              <a:buFont typeface="Wingdings" panose="05000000000000000000" pitchFamily="2" charset="2"/>
              <a:buChar char="Ø"/>
            </a:pPr>
            <a:r>
              <a:rPr lang="fr-FR" sz="1600" dirty="0"/>
              <a:t>5 septembre 1793-27 juillet 1794 : « La </a:t>
            </a:r>
            <a:r>
              <a:rPr lang="fr-FR" sz="1600" b="1" dirty="0"/>
              <a:t>Terreur</a:t>
            </a:r>
            <a:r>
              <a:rPr lang="fr-FR" sz="1600" dirty="0"/>
              <a:t> est à l’ordre du jour »</a:t>
            </a:r>
          </a:p>
          <a:p>
            <a:pPr>
              <a:buFont typeface="Wingdings" panose="05000000000000000000" pitchFamily="2" charset="2"/>
              <a:buChar char="Ø"/>
            </a:pPr>
            <a:r>
              <a:rPr lang="fr-FR" sz="1600" dirty="0"/>
              <a:t>17 septembre 1793 : La Loi des suspects : il faut désormais prouver son attachement à la République.</a:t>
            </a:r>
          </a:p>
          <a:p>
            <a:pPr>
              <a:buFont typeface="Wingdings" panose="05000000000000000000" pitchFamily="2" charset="2"/>
              <a:buChar char="Ø"/>
            </a:pPr>
            <a:r>
              <a:rPr lang="fr-FR" sz="1600" dirty="0"/>
              <a:t>16 octobre 1793 : Marie-Antoinette est guillotinée à son tour.</a:t>
            </a:r>
          </a:p>
          <a:p>
            <a:pPr>
              <a:buFont typeface="Wingdings" panose="05000000000000000000" pitchFamily="2" charset="2"/>
              <a:buChar char="Ø"/>
            </a:pPr>
            <a:r>
              <a:rPr lang="fr-FR" sz="1600" dirty="0"/>
              <a:t>12 novembre 1793 : Bailly, responsable du massacre du champ de Mars est guillotiné à son tour.</a:t>
            </a:r>
          </a:p>
        </p:txBody>
      </p:sp>
    </p:spTree>
    <p:extLst>
      <p:ext uri="{BB962C8B-B14F-4D97-AF65-F5344CB8AC3E}">
        <p14:creationId xmlns:p14="http://schemas.microsoft.com/office/powerpoint/2010/main" val="246227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Dates essentielles II (1794-1795)</a:t>
            </a:r>
          </a:p>
        </p:txBody>
      </p:sp>
      <p:sp>
        <p:nvSpPr>
          <p:cNvPr id="3" name="Espace réservé du contenu 2"/>
          <p:cNvSpPr>
            <a:spLocks noGrp="1"/>
          </p:cNvSpPr>
          <p:nvPr>
            <p:ph idx="1"/>
          </p:nvPr>
        </p:nvSpPr>
        <p:spPr/>
        <p:txBody>
          <a:bodyPr>
            <a:normAutofit fontScale="85000" lnSpcReduction="20000"/>
          </a:bodyPr>
          <a:lstStyle/>
          <a:p>
            <a:pPr>
              <a:buFont typeface="Wingdings" panose="05000000000000000000" pitchFamily="2" charset="2"/>
              <a:buChar char="Ø"/>
            </a:pPr>
            <a:r>
              <a:rPr lang="fr-FR" sz="1600" dirty="0"/>
              <a:t>4 février 1794 : décret de la Convention abolissant l’esclavage dans les colonies.</a:t>
            </a:r>
          </a:p>
          <a:p>
            <a:pPr>
              <a:buFont typeface="Wingdings" panose="05000000000000000000" pitchFamily="2" charset="2"/>
              <a:buChar char="Ø"/>
            </a:pPr>
            <a:r>
              <a:rPr lang="fr-FR" sz="1600" dirty="0"/>
              <a:t>13 mars 1794: Robespierre, Danton et Desmoulins se mettent d’accord pour la mise à l’écart des </a:t>
            </a:r>
            <a:r>
              <a:rPr lang="fr-FR" sz="1600" b="1" dirty="0"/>
              <a:t>Hébertistes</a:t>
            </a:r>
            <a:r>
              <a:rPr lang="fr-FR" sz="1600" dirty="0"/>
              <a:t> (enragés), arrêtés  dans la nuit puis guillotinés le 24 mars.</a:t>
            </a:r>
          </a:p>
          <a:p>
            <a:pPr>
              <a:buFont typeface="Wingdings" panose="05000000000000000000" pitchFamily="2" charset="2"/>
              <a:buChar char="Ø"/>
            </a:pPr>
            <a:r>
              <a:rPr lang="fr-FR" sz="1600" dirty="0"/>
              <a:t>30 mars 1794, c’est au tour des </a:t>
            </a:r>
            <a:r>
              <a:rPr lang="fr-FR" sz="1600" b="1" dirty="0"/>
              <a:t>Indulgents</a:t>
            </a:r>
            <a:r>
              <a:rPr lang="fr-FR" sz="1600" dirty="0"/>
              <a:t> d’être arrêtés. Danton et Desmoulins sont exécutés le 5 avril après une parodie de procès.</a:t>
            </a:r>
          </a:p>
          <a:p>
            <a:pPr>
              <a:buFont typeface="Wingdings" panose="05000000000000000000" pitchFamily="2" charset="2"/>
              <a:buChar char="Ø"/>
            </a:pPr>
            <a:r>
              <a:rPr lang="fr-FR" sz="1600" dirty="0"/>
              <a:t>8 mai 1794, exécution de Lavoisier et de 27 autres anciens Fermiers généraux.</a:t>
            </a:r>
          </a:p>
          <a:p>
            <a:pPr>
              <a:buFont typeface="Wingdings" panose="05000000000000000000" pitchFamily="2" charset="2"/>
              <a:buChar char="Ø"/>
            </a:pPr>
            <a:r>
              <a:rPr lang="fr-FR" sz="1600" dirty="0"/>
              <a:t>4 juin 1794 Robespierre est élu à l’unanimité président de la Convention.</a:t>
            </a:r>
          </a:p>
          <a:p>
            <a:pPr>
              <a:buFont typeface="Wingdings" panose="05000000000000000000" pitchFamily="2" charset="2"/>
              <a:buChar char="Ø"/>
            </a:pPr>
            <a:r>
              <a:rPr lang="fr-FR" sz="1600" dirty="0"/>
              <a:t>8 juin 1794 : fête de l’Etre Suprême sur le champ de Mars, désillusion pour Robespierre dont les discours lassent la foule.</a:t>
            </a:r>
          </a:p>
          <a:p>
            <a:pPr>
              <a:buFont typeface="Wingdings" panose="05000000000000000000" pitchFamily="2" charset="2"/>
              <a:buChar char="Ø"/>
            </a:pPr>
            <a:r>
              <a:rPr lang="fr-FR" sz="1600" dirty="0"/>
              <a:t>10 juin-27 juillet 1794 : Grande Terreur, inspirée par Saint-Just, « l’archange de la Terreur » : dans les procès désormais, c’est l’acquittement ou la mort!</a:t>
            </a:r>
          </a:p>
          <a:p>
            <a:pPr>
              <a:buFont typeface="Wingdings" panose="05000000000000000000" pitchFamily="2" charset="2"/>
              <a:buChar char="Ø"/>
            </a:pPr>
            <a:r>
              <a:rPr lang="fr-FR" sz="1600" dirty="0"/>
              <a:t>26 juin victoire française à Fleurus, en Belgique. La Terreur à tout prix n’a donc plus lieu d’être.</a:t>
            </a:r>
          </a:p>
          <a:p>
            <a:pPr>
              <a:buFont typeface="Wingdings" panose="05000000000000000000" pitchFamily="2" charset="2"/>
              <a:buChar char="Ø"/>
            </a:pPr>
            <a:r>
              <a:rPr lang="fr-FR" sz="1600" dirty="0"/>
              <a:t>27 juillet 1794 : Chute de Robespierre (9 thermidor), exécuté le lendemain avec Saint-Just et Couthon.</a:t>
            </a:r>
          </a:p>
          <a:p>
            <a:pPr>
              <a:buFont typeface="Wingdings" panose="05000000000000000000" pitchFamily="2" charset="2"/>
              <a:buChar char="Ø"/>
            </a:pPr>
            <a:r>
              <a:rPr lang="fr-FR" sz="1600" dirty="0"/>
              <a:t>8 décembre 1794 : retour des 73 députés girondins survivants à la Convention.</a:t>
            </a:r>
          </a:p>
          <a:p>
            <a:pPr>
              <a:buFont typeface="Wingdings" panose="05000000000000000000" pitchFamily="2" charset="2"/>
              <a:buChar char="Ø"/>
            </a:pPr>
            <a:r>
              <a:rPr lang="fr-FR" sz="1600" dirty="0"/>
              <a:t>31 mai 1795 : suppression du Tribunal révolutionnaire.</a:t>
            </a:r>
          </a:p>
          <a:p>
            <a:pPr>
              <a:buFont typeface="Wingdings" panose="05000000000000000000" pitchFamily="2" charset="2"/>
              <a:buChar char="Ø"/>
            </a:pPr>
            <a:r>
              <a:rPr lang="fr-FR" sz="1600" dirty="0"/>
              <a:t>8 juin 1795 : décès au Temple du dauphin de France, Louis-Charles, à l’âge de 10 ans.</a:t>
            </a:r>
          </a:p>
          <a:p>
            <a:pPr>
              <a:buFont typeface="Wingdings" panose="05000000000000000000" pitchFamily="2" charset="2"/>
              <a:buChar char="Ø"/>
            </a:pPr>
            <a:r>
              <a:rPr lang="fr-FR" sz="1600" dirty="0"/>
              <a:t>23 juin au 23 juillet 1795 : tentative de débarquement des Émigrés à Quiberon, organisée par le comte de Provence et par le comte d’Artois pour soutenir l’armée catholique et royale de Vendée.</a:t>
            </a:r>
          </a:p>
          <a:p>
            <a:pPr>
              <a:buFont typeface="Wingdings" panose="05000000000000000000" pitchFamily="2" charset="2"/>
              <a:buChar char="Ø"/>
            </a:pPr>
            <a:r>
              <a:rPr lang="fr-FR" sz="1600" dirty="0"/>
              <a:t>26 octobre 1795 : Dissolution de la Convention et début du Directoire.</a:t>
            </a:r>
          </a:p>
          <a:p>
            <a:pPr>
              <a:buFont typeface="Wingdings" panose="05000000000000000000" pitchFamily="2" charset="2"/>
              <a:buChar char="Ø"/>
            </a:pPr>
            <a:r>
              <a:rPr lang="fr-FR" sz="1600" dirty="0"/>
              <a:t>19 décembre 1795 : Libération et exil de Marie-Thérèse, fille de Louis XVI, jusqu’alors détenue au Temple.</a:t>
            </a:r>
          </a:p>
          <a:p>
            <a:pPr marL="0" indent="0">
              <a:buNone/>
            </a:pPr>
            <a:endParaRPr lang="fr-FR" sz="1600" dirty="0"/>
          </a:p>
        </p:txBody>
      </p:sp>
    </p:spTree>
    <p:extLst>
      <p:ext uri="{BB962C8B-B14F-4D97-AF65-F5344CB8AC3E}">
        <p14:creationId xmlns:p14="http://schemas.microsoft.com/office/powerpoint/2010/main" val="170191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Le Directoire </a:t>
            </a:r>
            <a:br>
              <a:rPr lang="fr-FR" dirty="0"/>
            </a:br>
            <a:r>
              <a:rPr lang="fr-FR" sz="3100" dirty="0"/>
              <a:t>(26 octobre1795-9 novembre 1799)</a:t>
            </a:r>
          </a:p>
        </p:txBody>
      </p:sp>
      <p:sp>
        <p:nvSpPr>
          <p:cNvPr id="3" name="Espace réservé du contenu 2"/>
          <p:cNvSpPr>
            <a:spLocks noGrp="1"/>
          </p:cNvSpPr>
          <p:nvPr>
            <p:ph idx="1"/>
          </p:nvPr>
        </p:nvSpPr>
        <p:spPr/>
        <p:txBody>
          <a:bodyPr>
            <a:normAutofit lnSpcReduction="10000"/>
          </a:bodyPr>
          <a:lstStyle/>
          <a:p>
            <a:pPr marL="0" indent="0">
              <a:buNone/>
            </a:pPr>
            <a:r>
              <a:rPr lang="fr-FR" sz="1600" dirty="0"/>
              <a:t>Le Directoire est une période de transition, qui succède à la Terreur révolutionnaire et aux Thermidoriens. C’est la victoire de la bourgeoisie spéculative qui s’enrichit sur le trafic des </a:t>
            </a:r>
            <a:r>
              <a:rPr lang="fr-FR" sz="1600" b="1" dirty="0"/>
              <a:t>assignats</a:t>
            </a:r>
            <a:r>
              <a:rPr lang="fr-FR" sz="1600" dirty="0"/>
              <a:t> et des </a:t>
            </a:r>
            <a:r>
              <a:rPr lang="fr-FR" sz="1600" b="1" dirty="0"/>
              <a:t>Biens nationaux</a:t>
            </a:r>
            <a:r>
              <a:rPr lang="fr-FR" sz="1600" dirty="0"/>
              <a:t>. </a:t>
            </a:r>
          </a:p>
          <a:p>
            <a:pPr marL="0" indent="0">
              <a:buNone/>
            </a:pPr>
            <a:r>
              <a:rPr lang="fr-FR" sz="1600" dirty="0"/>
              <a:t>La constitution de l’An III (18 août 1795) rétablit le suffrage </a:t>
            </a:r>
            <a:r>
              <a:rPr lang="fr-FR" sz="1600" b="1" dirty="0"/>
              <a:t>censitaire </a:t>
            </a:r>
            <a:r>
              <a:rPr lang="fr-FR" sz="1600" dirty="0"/>
              <a:t>(seuls les citoyens les plus aisés payant une certaine assiette d’impôt -cens-  pouvaient voter). Deux chambres, à l’image de la démocratie américaine ou à l’exemple de l’Angleterre, constituent le pouvoir législatif : La </a:t>
            </a:r>
            <a:r>
              <a:rPr lang="fr-FR" sz="1600" b="1" dirty="0"/>
              <a:t>Conseil des Cinq Cents</a:t>
            </a:r>
            <a:r>
              <a:rPr lang="fr-FR" sz="1600" dirty="0"/>
              <a:t>, élu au suffrage censitaire et le </a:t>
            </a:r>
            <a:r>
              <a:rPr lang="fr-FR" sz="1600" b="1" dirty="0"/>
              <a:t>Conseil des Anciens</a:t>
            </a:r>
            <a:r>
              <a:rPr lang="fr-FR" sz="1600" dirty="0"/>
              <a:t>, sorte d’ancêtre de notre Sénat ; Il compte 250 membres : «</a:t>
            </a:r>
            <a:r>
              <a:rPr lang="fr-FR" sz="1600" i="1" dirty="0"/>
              <a:t> Nul ne peut être élu membre du Conseil des Anciens : S'il n'est âgé de quarante ans accomplis ; Si, de plus, il n'est marié ou veuf ; - Et s'il n'a pas été domicilié sur le territoire de la République pendant les quinze années qui auront immédiatement précédé l'élection. </a:t>
            </a:r>
            <a:r>
              <a:rPr lang="fr-FR" sz="1600" dirty="0"/>
              <a:t>»(Article 83).</a:t>
            </a:r>
          </a:p>
          <a:p>
            <a:pPr marL="0" indent="0">
              <a:buNone/>
            </a:pPr>
            <a:r>
              <a:rPr lang="fr-FR" sz="1600" dirty="0"/>
              <a:t>Le Conseil des Cinq-Cents élabore les lois qui sont ensuite acceptées ou refusées par le Conseil des Anciens.</a:t>
            </a:r>
          </a:p>
          <a:p>
            <a:pPr marL="0" indent="0">
              <a:buNone/>
            </a:pPr>
            <a:r>
              <a:rPr lang="fr-FR" sz="1600" dirty="0"/>
              <a:t>Le pouvoir exécutif est confié à </a:t>
            </a:r>
            <a:r>
              <a:rPr lang="fr-FR" sz="1600" b="1" dirty="0"/>
              <a:t>cinq Directeurs</a:t>
            </a:r>
            <a:r>
              <a:rPr lang="fr-FR" sz="1600" dirty="0"/>
              <a:t>, car la bourgeoisie ne veut ni retourner à la monarchie, ni à une dictature de type robespierriste. Ces derniers sont choisis par le Conseil des Anciens qui chaque année, change l’un des Directeurs. Les Directeurs les plus connus sont </a:t>
            </a:r>
            <a:r>
              <a:rPr lang="fr-FR" sz="1600" b="1" dirty="0"/>
              <a:t>Barras</a:t>
            </a:r>
            <a:r>
              <a:rPr lang="fr-FR" sz="1600" dirty="0"/>
              <a:t> </a:t>
            </a:r>
            <a:r>
              <a:rPr lang="fr-FR" sz="1600" b="1" dirty="0"/>
              <a:t>Carnot</a:t>
            </a:r>
            <a:r>
              <a:rPr lang="fr-FR" sz="1600" dirty="0"/>
              <a:t> ou encore </a:t>
            </a:r>
            <a:r>
              <a:rPr lang="fr-FR" sz="1600" b="1" dirty="0"/>
              <a:t>Sieyès</a:t>
            </a:r>
            <a:r>
              <a:rPr lang="fr-FR" sz="1600" dirty="0"/>
              <a:t>. Les Directeurs dirigent l’administration centrale dont ils se servent le plus souvent pour s’enrichir.</a:t>
            </a:r>
          </a:p>
        </p:txBody>
      </p:sp>
    </p:spTree>
    <p:extLst>
      <p:ext uri="{BB962C8B-B14F-4D97-AF65-F5344CB8AC3E}">
        <p14:creationId xmlns:p14="http://schemas.microsoft.com/office/powerpoint/2010/main" val="180494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Visages du Directoire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256" y="1307298"/>
            <a:ext cx="1645920" cy="2177103"/>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365511"/>
            <a:ext cx="1857375" cy="230743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4103134"/>
            <a:ext cx="1991563" cy="2534717"/>
          </a:xfrm>
          <a:prstGeom prst="rect">
            <a:avLst/>
          </a:prstGeom>
        </p:spPr>
      </p:pic>
      <p:sp>
        <p:nvSpPr>
          <p:cNvPr id="3" name="ZoneTexte 2"/>
          <p:cNvSpPr txBox="1"/>
          <p:nvPr/>
        </p:nvSpPr>
        <p:spPr>
          <a:xfrm>
            <a:off x="1059256" y="3573016"/>
            <a:ext cx="1784552" cy="2800767"/>
          </a:xfrm>
          <a:prstGeom prst="rect">
            <a:avLst/>
          </a:prstGeom>
          <a:noFill/>
        </p:spPr>
        <p:txBody>
          <a:bodyPr wrap="square" rtlCol="0">
            <a:spAutoFit/>
          </a:bodyPr>
          <a:lstStyle/>
          <a:p>
            <a:r>
              <a:rPr lang="fr-FR" sz="1100" b="1" dirty="0"/>
              <a:t>Paul Barras </a:t>
            </a:r>
            <a:r>
              <a:rPr lang="fr-FR" sz="1100" dirty="0"/>
              <a:t>: il fait partie des conventionnels thermidoriens qui mettent fin à la dictature de Robespierre. Directeur chaque année pendant le Directoire, il est devenu le symbole de l’enrichissement sans frein de la bourgeoisie spéculative. général en chef de l'armée de l'intérieur, il écrase le 13 vendémiaire an III (5 octobre 1795) l'insurrection royaliste, avec l'appui de Bonaparte.</a:t>
            </a:r>
          </a:p>
        </p:txBody>
      </p:sp>
      <p:sp>
        <p:nvSpPr>
          <p:cNvPr id="5" name="ZoneTexte 4"/>
          <p:cNvSpPr txBox="1"/>
          <p:nvPr/>
        </p:nvSpPr>
        <p:spPr>
          <a:xfrm>
            <a:off x="4551190" y="3261673"/>
            <a:ext cx="1893018" cy="841461"/>
          </a:xfrm>
          <a:prstGeom prst="rect">
            <a:avLst/>
          </a:prstGeom>
          <a:noFill/>
        </p:spPr>
        <p:txBody>
          <a:bodyPr wrap="square" rtlCol="0">
            <a:spAutoFit/>
          </a:bodyPr>
          <a:lstStyle/>
          <a:p>
            <a:endParaRPr lang="fr-FR" dirty="0"/>
          </a:p>
        </p:txBody>
      </p:sp>
      <p:sp>
        <p:nvSpPr>
          <p:cNvPr id="10" name="ZoneTexte 9"/>
          <p:cNvSpPr txBox="1"/>
          <p:nvPr/>
        </p:nvSpPr>
        <p:spPr>
          <a:xfrm>
            <a:off x="6224648" y="1307298"/>
            <a:ext cx="2258766" cy="1938992"/>
          </a:xfrm>
          <a:prstGeom prst="rect">
            <a:avLst/>
          </a:prstGeom>
          <a:noFill/>
        </p:spPr>
        <p:txBody>
          <a:bodyPr wrap="square" rtlCol="0">
            <a:spAutoFit/>
          </a:bodyPr>
          <a:lstStyle/>
          <a:p>
            <a:r>
              <a:rPr lang="fr-FR" sz="1200" b="1" dirty="0"/>
              <a:t>Madame Tallien</a:t>
            </a:r>
            <a:r>
              <a:rPr lang="fr-FR" sz="1200" dirty="0"/>
              <a:t>.  Ci-devant marquise de Fontenay, puis épouse d’un conventionnel thermidorien, elle « règne » sur la mode et les salons parisiens pendant le Directoire, grâce sa beauté et son esprit. Maîtresse de Barras, elle a également sauvé de la guillotine bon nombre de prisonniers. </a:t>
            </a:r>
          </a:p>
        </p:txBody>
      </p:sp>
      <p:sp>
        <p:nvSpPr>
          <p:cNvPr id="6" name="ZoneTexte 5"/>
          <p:cNvSpPr txBox="1"/>
          <p:nvPr/>
        </p:nvSpPr>
        <p:spPr>
          <a:xfrm>
            <a:off x="4958576" y="4094284"/>
            <a:ext cx="2048797" cy="2308324"/>
          </a:xfrm>
          <a:prstGeom prst="rect">
            <a:avLst/>
          </a:prstGeom>
          <a:noFill/>
        </p:spPr>
        <p:txBody>
          <a:bodyPr wrap="square" rtlCol="0">
            <a:spAutoFit/>
          </a:bodyPr>
          <a:lstStyle/>
          <a:p>
            <a:r>
              <a:rPr lang="fr-FR" sz="1200" b="1" dirty="0"/>
              <a:t>Joséphine de Beauharnais. </a:t>
            </a:r>
            <a:r>
              <a:rPr lang="fr-FR" sz="1200" dirty="0"/>
              <a:t>Née en Martinique, elle épouse le vicomte de Beauharnais, guillotiné  en 1794. Elle est sauvée de la prison par madame Tallien. Sa grâce et sa beauté lui permettent de rayonner dans les salons parisiens. Elle fut également la maîtresse de Barras qui lui présente le général Bonaparte.</a:t>
            </a:r>
          </a:p>
        </p:txBody>
      </p:sp>
    </p:spTree>
    <p:extLst>
      <p:ext uri="{BB962C8B-B14F-4D97-AF65-F5344CB8AC3E}">
        <p14:creationId xmlns:p14="http://schemas.microsoft.com/office/powerpoint/2010/main" val="225213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Napoléon Bonaparte</a:t>
            </a:r>
          </a:p>
        </p:txBody>
      </p:sp>
      <p:sp>
        <p:nvSpPr>
          <p:cNvPr id="3" name="Espace réservé du contenu 2"/>
          <p:cNvSpPr>
            <a:spLocks noGrp="1"/>
          </p:cNvSpPr>
          <p:nvPr>
            <p:ph idx="1"/>
          </p:nvPr>
        </p:nvSpPr>
        <p:spPr>
          <a:xfrm>
            <a:off x="457200" y="1268760"/>
            <a:ext cx="6203032" cy="5184576"/>
          </a:xfrm>
        </p:spPr>
        <p:txBody>
          <a:bodyPr>
            <a:normAutofit fontScale="92500" lnSpcReduction="10000"/>
          </a:bodyPr>
          <a:lstStyle/>
          <a:p>
            <a:pPr algn="just"/>
            <a:r>
              <a:rPr lang="fr-FR" sz="1400" dirty="0"/>
              <a:t>Napoléon Bonaparte est né à </a:t>
            </a:r>
            <a:r>
              <a:rPr lang="fr-FR" sz="1400" b="1" dirty="0"/>
              <a:t>Ajaccio le 15 août 1769</a:t>
            </a:r>
            <a:r>
              <a:rPr lang="fr-FR" sz="1400" dirty="0"/>
              <a:t>, d’une petite mais ancienne famille de nobliaux corses. Grâce aux relations de ses parents, il part à l’âge de 9 ans suivre une éducation militaire à </a:t>
            </a:r>
            <a:r>
              <a:rPr lang="fr-FR" sz="1400" b="1" dirty="0"/>
              <a:t>l’Académie de Brienne</a:t>
            </a:r>
            <a:r>
              <a:rPr lang="fr-FR" sz="1400" dirty="0"/>
              <a:t>, dans l’Aube.</a:t>
            </a:r>
          </a:p>
          <a:p>
            <a:pPr algn="just"/>
            <a:r>
              <a:rPr lang="fr-FR" sz="1400" dirty="0"/>
              <a:t>En 1784, il entre à </a:t>
            </a:r>
            <a:r>
              <a:rPr lang="fr-FR" sz="1400" b="1" dirty="0"/>
              <a:t>l’École royale militaire à Paris</a:t>
            </a:r>
            <a:r>
              <a:rPr lang="fr-FR" sz="1400" dirty="0"/>
              <a:t>. Il en sort lieutenant en Second d’artillerie l’année suivante, à 16 ans. S’en suit de nombreux séjour en Corse ;  Son premier régiment est à  </a:t>
            </a:r>
            <a:r>
              <a:rPr lang="fr-FR" sz="1400" b="1" dirty="0"/>
              <a:t>Valence</a:t>
            </a:r>
            <a:r>
              <a:rPr lang="fr-FR" sz="1400" dirty="0"/>
              <a:t>, au sud de Lyon. Entre 1788 et 1791, il poursuit sa formation militaire et intellectuel à </a:t>
            </a:r>
            <a:r>
              <a:rPr lang="fr-FR" sz="1400" b="1" dirty="0"/>
              <a:t>Auxonne</a:t>
            </a:r>
            <a:r>
              <a:rPr lang="fr-FR" sz="1400" dirty="0"/>
              <a:t> (Bourgogne).</a:t>
            </a:r>
          </a:p>
          <a:p>
            <a:pPr algn="just"/>
            <a:r>
              <a:rPr lang="fr-FR" sz="1400" dirty="0"/>
              <a:t>Il n’a pas encore vingt ans lors de la prise de la Bastille. Jusqu’en 1793, il hésite entre la Corse et la France, mais finit par choisir la République française à la « Nation Corse » voulue par Le </a:t>
            </a:r>
            <a:r>
              <a:rPr lang="fr-FR" sz="1400" b="1" dirty="0"/>
              <a:t>général Paoli</a:t>
            </a:r>
            <a:r>
              <a:rPr lang="fr-FR" sz="1400" dirty="0"/>
              <a:t>. Nommé Capitaine d’artillerie en juillet 1792, il se fait remarquer en 1793 lors du </a:t>
            </a:r>
            <a:r>
              <a:rPr lang="fr-FR" sz="1400" b="1" dirty="0"/>
              <a:t>siège de Toulon </a:t>
            </a:r>
            <a:r>
              <a:rPr lang="fr-FR" sz="1400" dirty="0"/>
              <a:t>contre les Anglais et est fait général d’artillerie, à 24 ans! Sa sympathie pour la cause des Jacobins lui vaut un court séjour en prison à la chute de Robespierre en juillet 1794. A sa libération, il passe sous les ordres du commandant en chef de l'armée de l'intérieur Paul Barras. Il intervient pour réprimer une </a:t>
            </a:r>
            <a:r>
              <a:rPr lang="fr-FR" sz="1400" b="1" dirty="0"/>
              <a:t>insurrection royaliste contre la Convention à Paris en 1795.</a:t>
            </a:r>
          </a:p>
          <a:p>
            <a:pPr algn="just"/>
            <a:r>
              <a:rPr lang="fr-FR" sz="1400" dirty="0"/>
              <a:t>En 1796, après avoir épousé civilement </a:t>
            </a:r>
            <a:r>
              <a:rPr lang="fr-FR" sz="1400" b="1" dirty="0"/>
              <a:t>Joséphine de Beauharnais</a:t>
            </a:r>
            <a:r>
              <a:rPr lang="fr-FR" sz="1400" dirty="0"/>
              <a:t>, il est nommé </a:t>
            </a:r>
            <a:r>
              <a:rPr lang="fr-FR" sz="1400" b="1" dirty="0"/>
              <a:t>général en chef de l’armée d’Italie. </a:t>
            </a:r>
            <a:r>
              <a:rPr lang="fr-FR" sz="1400" dirty="0"/>
              <a:t>Ses talents d’artilleurs et son génie militaire lui permet en deux ans, de chasser les Autrichiens d’Italie et d’établir des « Républiques sœurs ». Il se passe désormais des ordres du Directoire et négocie seul.</a:t>
            </a:r>
          </a:p>
          <a:p>
            <a:pPr algn="just"/>
            <a:r>
              <a:rPr lang="fr-FR" sz="1400" dirty="0"/>
              <a:t>Désormais très populaire en France, il devient un danger aux yeux des Directeurs qui lui proposent de diriger une expédition militaire (et scientifique) </a:t>
            </a:r>
            <a:r>
              <a:rPr lang="fr-FR" sz="1400" b="1" dirty="0"/>
              <a:t>en Egypte </a:t>
            </a:r>
            <a:r>
              <a:rPr lang="fr-FR" sz="1400" dirty="0"/>
              <a:t>afin de s’opposer au blocus anglais en Méditerranée. Ses victoires militaires (Aboukir, les pyramides, St Jean d’Acre), en font un véritable héros en France, malgré le désastre maritime d’Aboukir qui voit la flotte française coulée par les Anglais. </a:t>
            </a:r>
          </a:p>
          <a:p>
            <a:pPr algn="just"/>
            <a:r>
              <a:rPr lang="fr-FR" sz="1400" dirty="0"/>
              <a:t>Son retour en France en </a:t>
            </a:r>
            <a:r>
              <a:rPr lang="fr-FR" sz="1400" b="1" dirty="0"/>
              <a:t>octobre 1799 </a:t>
            </a:r>
            <a:r>
              <a:rPr lang="fr-FR" sz="1400" dirty="0"/>
              <a:t>signe la fin prochaine du Directoire.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1417638"/>
            <a:ext cx="2138363" cy="3048000"/>
          </a:xfrm>
          <a:prstGeom prst="rect">
            <a:avLst/>
          </a:prstGeom>
        </p:spPr>
      </p:pic>
      <p:sp>
        <p:nvSpPr>
          <p:cNvPr id="5" name="ZoneTexte 4"/>
          <p:cNvSpPr txBox="1"/>
          <p:nvPr/>
        </p:nvSpPr>
        <p:spPr>
          <a:xfrm>
            <a:off x="6696372" y="4653136"/>
            <a:ext cx="2210371" cy="307777"/>
          </a:xfrm>
          <a:prstGeom prst="rect">
            <a:avLst/>
          </a:prstGeom>
          <a:noFill/>
        </p:spPr>
        <p:txBody>
          <a:bodyPr wrap="square" rtlCol="0">
            <a:spAutoFit/>
          </a:bodyPr>
          <a:lstStyle/>
          <a:p>
            <a:r>
              <a:rPr lang="fr-FR" sz="1400" i="1" dirty="0"/>
              <a:t>Bonaparte, âgé de 23 ans</a:t>
            </a:r>
          </a:p>
        </p:txBody>
      </p:sp>
    </p:spTree>
    <p:extLst>
      <p:ext uri="{BB962C8B-B14F-4D97-AF65-F5344CB8AC3E}">
        <p14:creationId xmlns:p14="http://schemas.microsoft.com/office/powerpoint/2010/main" val="277413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a:t>Les menaces intérieures et extérieures du Directoire</a:t>
            </a:r>
          </a:p>
        </p:txBody>
      </p:sp>
      <p:sp>
        <p:nvSpPr>
          <p:cNvPr id="3" name="Espace réservé du contenu 2"/>
          <p:cNvSpPr>
            <a:spLocks noGrp="1"/>
          </p:cNvSpPr>
          <p:nvPr>
            <p:ph idx="1"/>
          </p:nvPr>
        </p:nvSpPr>
        <p:spPr>
          <a:xfrm>
            <a:off x="457199" y="1196752"/>
            <a:ext cx="5284539" cy="5328592"/>
          </a:xfrm>
        </p:spPr>
        <p:txBody>
          <a:bodyPr>
            <a:normAutofit fontScale="92500" lnSpcReduction="20000"/>
          </a:bodyPr>
          <a:lstStyle/>
          <a:p>
            <a:pPr algn="just"/>
            <a:r>
              <a:rPr lang="fr-FR" sz="1800" b="1" dirty="0"/>
              <a:t>Les </a:t>
            </a:r>
            <a:r>
              <a:rPr lang="fr-FR" sz="1800" b="1" dirty="0" err="1"/>
              <a:t>Inc’oyables</a:t>
            </a:r>
            <a:r>
              <a:rPr lang="fr-FR" sz="1800" b="1" dirty="0"/>
              <a:t> et </a:t>
            </a:r>
            <a:r>
              <a:rPr lang="fr-FR" sz="1800" b="1"/>
              <a:t>les Me’ veilleuses </a:t>
            </a:r>
            <a:r>
              <a:rPr lang="fr-FR" sz="1800" dirty="0"/>
              <a:t>: jeunes gens favorable à la monarchie, qui dans leur phrasée supprime le « r » du mot révolution. Les muscadins, jeunes gens de bonne famille se promènent dans Paris avec un bâton et s’en servent contre les sans-culottes. </a:t>
            </a:r>
          </a:p>
          <a:p>
            <a:pPr algn="just"/>
            <a:r>
              <a:rPr lang="fr-FR" sz="1800" dirty="0"/>
              <a:t>la crise royaliste : coup de force royaliste du 13 vendémiaire An IV (5 octobre 1795), réprimé par Barras et Bonaparte.</a:t>
            </a:r>
          </a:p>
          <a:p>
            <a:pPr algn="just"/>
            <a:r>
              <a:rPr lang="fr-FR" sz="1800" dirty="0"/>
              <a:t>La conspiration des égaux : </a:t>
            </a:r>
            <a:r>
              <a:rPr lang="fr-FR" sz="1800" b="1" dirty="0"/>
              <a:t>Gracchus Babeuf </a:t>
            </a:r>
            <a:r>
              <a:rPr lang="fr-FR" sz="1800" dirty="0"/>
              <a:t>1796 : collectivisation des terres, une premier communisme. La répression des babouvistes met fin au mouvements sociaux issus de 1789. </a:t>
            </a:r>
          </a:p>
          <a:p>
            <a:pPr algn="just"/>
            <a:r>
              <a:rPr lang="fr-FR" sz="1800" dirty="0"/>
              <a:t>Le renouveau jacobin : cette frange révolutionnaire fait un retour remarqué à partir de 1798 (Gohier, Fouché par exemple).</a:t>
            </a:r>
          </a:p>
          <a:p>
            <a:pPr algn="just"/>
            <a:r>
              <a:rPr lang="fr-FR" sz="1800" dirty="0"/>
              <a:t>Les Chouans : le 29 mars 1796 la mort de Charrette met fin aux guerres de Vendée, pacifiée par le </a:t>
            </a:r>
            <a:r>
              <a:rPr lang="fr-FR" sz="1800" b="1" dirty="0"/>
              <a:t>général Hoche. </a:t>
            </a:r>
          </a:p>
          <a:p>
            <a:pPr algn="just"/>
            <a:r>
              <a:rPr lang="fr-FR" sz="1800" dirty="0"/>
              <a:t>La guerre extérieure : Après la campagne d’Italie, le traité de </a:t>
            </a:r>
            <a:r>
              <a:rPr lang="fr-FR" sz="1800" i="1" dirty="0"/>
              <a:t>campo Formio</a:t>
            </a:r>
            <a:r>
              <a:rPr lang="fr-FR" sz="1800" dirty="0"/>
              <a:t>, signée le 18 octobre 1797 sous l’égide de Bonaparte met fin à la première coalition. Seule l’Angleterre poursuit le combat.</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4114" y="1069417"/>
            <a:ext cx="1800225" cy="253746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819" y="1417638"/>
            <a:ext cx="1000125" cy="1143000"/>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3200" y="4090823"/>
            <a:ext cx="2133600" cy="2600960"/>
          </a:xfrm>
          <a:prstGeom prst="rect">
            <a:avLst/>
          </a:prstGeom>
        </p:spPr>
      </p:pic>
      <p:sp>
        <p:nvSpPr>
          <p:cNvPr id="7" name="ZoneTexte 6"/>
          <p:cNvSpPr txBox="1"/>
          <p:nvPr/>
        </p:nvSpPr>
        <p:spPr>
          <a:xfrm>
            <a:off x="7804819" y="2560638"/>
            <a:ext cx="1262981" cy="276999"/>
          </a:xfrm>
          <a:prstGeom prst="rect">
            <a:avLst/>
          </a:prstGeom>
          <a:noFill/>
        </p:spPr>
        <p:txBody>
          <a:bodyPr wrap="square" rtlCol="0">
            <a:spAutoFit/>
          </a:bodyPr>
          <a:lstStyle/>
          <a:p>
            <a:r>
              <a:rPr lang="fr-FR" sz="1200" b="1" dirty="0"/>
              <a:t>Gracchus Babeuf</a:t>
            </a:r>
          </a:p>
        </p:txBody>
      </p:sp>
      <p:sp>
        <p:nvSpPr>
          <p:cNvPr id="8" name="ZoneTexte 7"/>
          <p:cNvSpPr txBox="1"/>
          <p:nvPr/>
        </p:nvSpPr>
        <p:spPr>
          <a:xfrm>
            <a:off x="7494339" y="2947823"/>
            <a:ext cx="1262981" cy="461665"/>
          </a:xfrm>
          <a:prstGeom prst="rect">
            <a:avLst/>
          </a:prstGeom>
          <a:noFill/>
        </p:spPr>
        <p:txBody>
          <a:bodyPr wrap="square" rtlCol="0">
            <a:spAutoFit/>
          </a:bodyPr>
          <a:lstStyle/>
          <a:p>
            <a:r>
              <a:rPr lang="fr-FR" sz="1200" b="1" dirty="0"/>
              <a:t>Incroyable et Merveilleuse</a:t>
            </a:r>
          </a:p>
        </p:txBody>
      </p:sp>
      <p:sp>
        <p:nvSpPr>
          <p:cNvPr id="9" name="ZoneTexte 8"/>
          <p:cNvSpPr txBox="1"/>
          <p:nvPr/>
        </p:nvSpPr>
        <p:spPr>
          <a:xfrm>
            <a:off x="6988509" y="3722548"/>
            <a:ext cx="1262981" cy="276999"/>
          </a:xfrm>
          <a:prstGeom prst="rect">
            <a:avLst/>
          </a:prstGeom>
          <a:noFill/>
        </p:spPr>
        <p:txBody>
          <a:bodyPr wrap="square" rtlCol="0">
            <a:spAutoFit/>
          </a:bodyPr>
          <a:lstStyle/>
          <a:p>
            <a:r>
              <a:rPr lang="fr-FR" sz="1200" b="1" dirty="0"/>
              <a:t>Lazare Hoche</a:t>
            </a:r>
          </a:p>
        </p:txBody>
      </p:sp>
    </p:spTree>
    <p:extLst>
      <p:ext uri="{BB962C8B-B14F-4D97-AF65-F5344CB8AC3E}">
        <p14:creationId xmlns:p14="http://schemas.microsoft.com/office/powerpoint/2010/main" val="3219904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811</Words>
  <Application>Microsoft Office PowerPoint</Application>
  <PresentationFormat>Affichage à l'écran (4:3)</PresentationFormat>
  <Paragraphs>68</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Wingdings</vt:lpstr>
      <vt:lpstr>Thème Office</vt:lpstr>
      <vt:lpstr>La Nation déchirée(1792-1799)</vt:lpstr>
      <vt:lpstr>La Convention nationale (21 septembre 1792-26 octobre 1795)</vt:lpstr>
      <vt:lpstr> Un calendrier républicain Il fut utilisé de 1792 à 1806 </vt:lpstr>
      <vt:lpstr>Dates essentielles I (1792-1793)</vt:lpstr>
      <vt:lpstr>Dates essentielles II (1794-1795)</vt:lpstr>
      <vt:lpstr>Le Directoire  (26 octobre1795-9 novembre 1799)</vt:lpstr>
      <vt:lpstr>Les Visages du Directoire</vt:lpstr>
      <vt:lpstr>Napoléon Bonaparte</vt:lpstr>
      <vt:lpstr>Les menaces intérieures et extérieures du Directoire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Nation déchirée(1792-1799)</dc:title>
  <dc:creator>David BARBAUD</dc:creator>
  <cp:lastModifiedBy>Henry Letellier</cp:lastModifiedBy>
  <cp:revision>52</cp:revision>
  <cp:lastPrinted>2019-09-23T20:04:45Z</cp:lastPrinted>
  <dcterms:created xsi:type="dcterms:W3CDTF">2019-09-12T20:52:40Z</dcterms:created>
  <dcterms:modified xsi:type="dcterms:W3CDTF">2019-09-24T09:54:22Z</dcterms:modified>
</cp:coreProperties>
</file>