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6253AE82-7D20-4777-A899-36A75058EEAE}" type="datetimeFigureOut">
              <a:rPr lang="fr-FR" smtClean="0"/>
              <a:t>12/09/2019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2E03CC4-901F-42FC-9B32-2F9368C78777}" type="slidenum">
              <a:rPr lang="fr-FR" smtClean="0"/>
              <a:t>‹N°›</a:t>
            </a:fld>
            <a:endParaRPr lang="fr-FR"/>
          </a:p>
        </p:txBody>
      </p:sp>
    </p:spTree>
    <p:extLst>
      <p:ext uri="{BB962C8B-B14F-4D97-AF65-F5344CB8AC3E}">
        <p14:creationId xmlns:p14="http://schemas.microsoft.com/office/powerpoint/2010/main" val="70865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253AE82-7D20-4777-A899-36A75058EEAE}" type="datetimeFigureOut">
              <a:rPr lang="fr-FR" smtClean="0"/>
              <a:t>12/09/2019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2E03CC4-901F-42FC-9B32-2F9368C78777}" type="slidenum">
              <a:rPr lang="fr-FR" smtClean="0"/>
              <a:t>‹N°›</a:t>
            </a:fld>
            <a:endParaRPr lang="fr-FR"/>
          </a:p>
        </p:txBody>
      </p:sp>
    </p:spTree>
    <p:extLst>
      <p:ext uri="{BB962C8B-B14F-4D97-AF65-F5344CB8AC3E}">
        <p14:creationId xmlns:p14="http://schemas.microsoft.com/office/powerpoint/2010/main" val="1851802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253AE82-7D20-4777-A899-36A75058EEAE}" type="datetimeFigureOut">
              <a:rPr lang="fr-FR" smtClean="0"/>
              <a:t>12/09/2019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2E03CC4-901F-42FC-9B32-2F9368C78777}" type="slidenum">
              <a:rPr lang="fr-FR" smtClean="0"/>
              <a:t>‹N°›</a:t>
            </a:fld>
            <a:endParaRPr lang="fr-FR"/>
          </a:p>
        </p:txBody>
      </p:sp>
    </p:spTree>
    <p:extLst>
      <p:ext uri="{BB962C8B-B14F-4D97-AF65-F5344CB8AC3E}">
        <p14:creationId xmlns:p14="http://schemas.microsoft.com/office/powerpoint/2010/main" val="2598656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253AE82-7D20-4777-A899-36A75058EEAE}" type="datetimeFigureOut">
              <a:rPr lang="fr-FR" smtClean="0"/>
              <a:t>12/09/2019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2E03CC4-901F-42FC-9B32-2F9368C78777}" type="slidenum">
              <a:rPr lang="fr-FR" smtClean="0"/>
              <a:t>‹N°›</a:t>
            </a:fld>
            <a:endParaRPr lang="fr-FR"/>
          </a:p>
        </p:txBody>
      </p:sp>
    </p:spTree>
    <p:extLst>
      <p:ext uri="{BB962C8B-B14F-4D97-AF65-F5344CB8AC3E}">
        <p14:creationId xmlns:p14="http://schemas.microsoft.com/office/powerpoint/2010/main" val="2088717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6253AE82-7D20-4777-A899-36A75058EEAE}" type="datetimeFigureOut">
              <a:rPr lang="fr-FR" smtClean="0"/>
              <a:t>12/09/2019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2E03CC4-901F-42FC-9B32-2F9368C78777}" type="slidenum">
              <a:rPr lang="fr-FR" smtClean="0"/>
              <a:t>‹N°›</a:t>
            </a:fld>
            <a:endParaRPr lang="fr-FR"/>
          </a:p>
        </p:txBody>
      </p:sp>
    </p:spTree>
    <p:extLst>
      <p:ext uri="{BB962C8B-B14F-4D97-AF65-F5344CB8AC3E}">
        <p14:creationId xmlns:p14="http://schemas.microsoft.com/office/powerpoint/2010/main" val="2351176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6253AE82-7D20-4777-A899-36A75058EEAE}" type="datetimeFigureOut">
              <a:rPr lang="fr-FR" smtClean="0"/>
              <a:t>12/09/2019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2E03CC4-901F-42FC-9B32-2F9368C78777}" type="slidenum">
              <a:rPr lang="fr-FR" smtClean="0"/>
              <a:t>‹N°›</a:t>
            </a:fld>
            <a:endParaRPr lang="fr-FR"/>
          </a:p>
        </p:txBody>
      </p:sp>
    </p:spTree>
    <p:extLst>
      <p:ext uri="{BB962C8B-B14F-4D97-AF65-F5344CB8AC3E}">
        <p14:creationId xmlns:p14="http://schemas.microsoft.com/office/powerpoint/2010/main" val="1556871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6253AE82-7D20-4777-A899-36A75058EEAE}" type="datetimeFigureOut">
              <a:rPr lang="fr-FR" smtClean="0"/>
              <a:t>12/09/2019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2E03CC4-901F-42FC-9B32-2F9368C78777}" type="slidenum">
              <a:rPr lang="fr-FR" smtClean="0"/>
              <a:t>‹N°›</a:t>
            </a:fld>
            <a:endParaRPr lang="fr-FR"/>
          </a:p>
        </p:txBody>
      </p:sp>
    </p:spTree>
    <p:extLst>
      <p:ext uri="{BB962C8B-B14F-4D97-AF65-F5344CB8AC3E}">
        <p14:creationId xmlns:p14="http://schemas.microsoft.com/office/powerpoint/2010/main" val="3514766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6253AE82-7D20-4777-A899-36A75058EEAE}" type="datetimeFigureOut">
              <a:rPr lang="fr-FR" smtClean="0"/>
              <a:t>12/09/2019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2E03CC4-901F-42FC-9B32-2F9368C78777}" type="slidenum">
              <a:rPr lang="fr-FR" smtClean="0"/>
              <a:t>‹N°›</a:t>
            </a:fld>
            <a:endParaRPr lang="fr-FR"/>
          </a:p>
        </p:txBody>
      </p:sp>
    </p:spTree>
    <p:extLst>
      <p:ext uri="{BB962C8B-B14F-4D97-AF65-F5344CB8AC3E}">
        <p14:creationId xmlns:p14="http://schemas.microsoft.com/office/powerpoint/2010/main" val="2197692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253AE82-7D20-4777-A899-36A75058EEAE}" type="datetimeFigureOut">
              <a:rPr lang="fr-FR" smtClean="0"/>
              <a:t>12/09/2019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2E03CC4-901F-42FC-9B32-2F9368C78777}" type="slidenum">
              <a:rPr lang="fr-FR" smtClean="0"/>
              <a:t>‹N°›</a:t>
            </a:fld>
            <a:endParaRPr lang="fr-FR"/>
          </a:p>
        </p:txBody>
      </p:sp>
    </p:spTree>
    <p:extLst>
      <p:ext uri="{BB962C8B-B14F-4D97-AF65-F5344CB8AC3E}">
        <p14:creationId xmlns:p14="http://schemas.microsoft.com/office/powerpoint/2010/main" val="175329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6253AE82-7D20-4777-A899-36A75058EEAE}" type="datetimeFigureOut">
              <a:rPr lang="fr-FR" smtClean="0"/>
              <a:t>12/09/2019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2E03CC4-901F-42FC-9B32-2F9368C78777}" type="slidenum">
              <a:rPr lang="fr-FR" smtClean="0"/>
              <a:t>‹N°›</a:t>
            </a:fld>
            <a:endParaRPr lang="fr-FR"/>
          </a:p>
        </p:txBody>
      </p:sp>
    </p:spTree>
    <p:extLst>
      <p:ext uri="{BB962C8B-B14F-4D97-AF65-F5344CB8AC3E}">
        <p14:creationId xmlns:p14="http://schemas.microsoft.com/office/powerpoint/2010/main" val="65819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6253AE82-7D20-4777-A899-36A75058EEAE}" type="datetimeFigureOut">
              <a:rPr lang="fr-FR" smtClean="0"/>
              <a:t>12/09/2019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2E03CC4-901F-42FC-9B32-2F9368C78777}" type="slidenum">
              <a:rPr lang="fr-FR" smtClean="0"/>
              <a:t>‹N°›</a:t>
            </a:fld>
            <a:endParaRPr lang="fr-FR"/>
          </a:p>
        </p:txBody>
      </p:sp>
    </p:spTree>
    <p:extLst>
      <p:ext uri="{BB962C8B-B14F-4D97-AF65-F5344CB8AC3E}">
        <p14:creationId xmlns:p14="http://schemas.microsoft.com/office/powerpoint/2010/main" val="2058889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53AE82-7D20-4777-A899-36A75058EEAE}" type="datetimeFigureOut">
              <a:rPr lang="fr-FR" smtClean="0"/>
              <a:t>12/09/2019</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E03CC4-901F-42FC-9B32-2F9368C78777}" type="slidenum">
              <a:rPr lang="fr-FR" smtClean="0"/>
              <a:t>‹N°›</a:t>
            </a:fld>
            <a:endParaRPr lang="fr-FR"/>
          </a:p>
        </p:txBody>
      </p:sp>
    </p:spTree>
    <p:extLst>
      <p:ext uri="{BB962C8B-B14F-4D97-AF65-F5344CB8AC3E}">
        <p14:creationId xmlns:p14="http://schemas.microsoft.com/office/powerpoint/2010/main" val="4026979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ideo" Target="https://www.youtube.com/embed/QbowFI2HKPk"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La Nation en révolution (1789-1792)</a:t>
            </a:r>
            <a:endParaRPr lang="fr-FR" dirty="0"/>
          </a:p>
        </p:txBody>
      </p:sp>
      <p:sp>
        <p:nvSpPr>
          <p:cNvPr id="3" name="Sous-titre 2"/>
          <p:cNvSpPr>
            <a:spLocks noGrp="1"/>
          </p:cNvSpPr>
          <p:nvPr>
            <p:ph type="subTitle" idx="1"/>
          </p:nvPr>
        </p:nvSpPr>
        <p:spPr/>
        <p:txBody>
          <a:bodyPr/>
          <a:lstStyle/>
          <a:p>
            <a:r>
              <a:rPr lang="fr-FR" dirty="0" smtClean="0"/>
              <a:t>Les origines de la révolution française</a:t>
            </a:r>
            <a:endParaRPr lang="fr-FR" dirty="0"/>
          </a:p>
        </p:txBody>
      </p:sp>
    </p:spTree>
    <p:extLst>
      <p:ext uri="{BB962C8B-B14F-4D97-AF65-F5344CB8AC3E}">
        <p14:creationId xmlns:p14="http://schemas.microsoft.com/office/powerpoint/2010/main" val="40339387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La chute de la monarchie, drame en trois actes</a:t>
            </a:r>
            <a:endParaRPr lang="fr-FR" dirty="0"/>
          </a:p>
        </p:txBody>
      </p:sp>
      <p:sp>
        <p:nvSpPr>
          <p:cNvPr id="3" name="Espace réservé du contenu 2"/>
          <p:cNvSpPr>
            <a:spLocks noGrp="1"/>
          </p:cNvSpPr>
          <p:nvPr>
            <p:ph idx="1"/>
          </p:nvPr>
        </p:nvSpPr>
        <p:spPr>
          <a:xfrm>
            <a:off x="838200" y="1376979"/>
            <a:ext cx="10515600" cy="4799985"/>
          </a:xfrm>
        </p:spPr>
        <p:txBody>
          <a:bodyPr/>
          <a:lstStyle/>
          <a:p>
            <a:pPr marL="0" indent="0">
              <a:buNone/>
            </a:pPr>
            <a:r>
              <a:rPr lang="fr-FR" dirty="0" smtClean="0"/>
              <a:t>Acte II: Un roi en sursis, « monsieur veto »</a:t>
            </a:r>
          </a:p>
          <a:p>
            <a:pPr marL="0" indent="0">
              <a:buNone/>
            </a:pPr>
            <a:r>
              <a:rPr lang="fr-FR" sz="1600" dirty="0" smtClean="0"/>
              <a:t>Le </a:t>
            </a:r>
            <a:r>
              <a:rPr lang="fr-FR" sz="1600" b="1" dirty="0" smtClean="0"/>
              <a:t>17 juillet 1791</a:t>
            </a:r>
            <a:r>
              <a:rPr lang="fr-FR" sz="1600" dirty="0" smtClean="0"/>
              <a:t>, à l’initiative de Marat, une pétition est organisée sur le Champ de Mars pour la déchéance du roi. Bailly, maire de Paris donne l’ordre à la Garde Nationale de tirer sur la foule. C’est le « massacre du Champ-de Mars ». Marat, Danton doivent fuir Paris et la France. Robespierre </a:t>
            </a:r>
            <a:r>
              <a:rPr lang="fr-FR" sz="1600" dirty="0" smtClean="0"/>
              <a:t>se cache. </a:t>
            </a:r>
          </a:p>
          <a:p>
            <a:pPr marL="0" indent="0">
              <a:buNone/>
            </a:pPr>
            <a:r>
              <a:rPr lang="fr-FR" sz="1600" dirty="0" smtClean="0"/>
              <a:t>Usant </a:t>
            </a:r>
            <a:r>
              <a:rPr lang="fr-FR" sz="1600" dirty="0" smtClean="0"/>
              <a:t>de son droit de veto, Louis XVI continue de s’opposer à la constitution civile du clergé. Le </a:t>
            </a:r>
            <a:r>
              <a:rPr lang="fr-FR" sz="1600" b="1" dirty="0" smtClean="0"/>
              <a:t>20 juin</a:t>
            </a:r>
            <a:r>
              <a:rPr lang="fr-FR" sz="1600" dirty="0" smtClean="0"/>
              <a:t>, les Sans-culottes du faubourg Saint-Antoine envahissent les Tuileries afin de forcer le roi à retirer son veto. Louis refuse et se déclare prêt à mourir. Les Sans-culottes se retirent après avoir obligé Louis XVI à se coiffer du bonnet phrygien et à boire à la santé de la Nation.</a:t>
            </a:r>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7985" y="3579367"/>
            <a:ext cx="3810000" cy="2938463"/>
          </a:xfrm>
          <a:prstGeom prst="rect">
            <a:avLst/>
          </a:prstGeom>
        </p:spPr>
      </p:pic>
      <p:sp>
        <p:nvSpPr>
          <p:cNvPr id="6" name="ZoneTexte 5"/>
          <p:cNvSpPr txBox="1"/>
          <p:nvPr/>
        </p:nvSpPr>
        <p:spPr>
          <a:xfrm>
            <a:off x="4833257" y="3579367"/>
            <a:ext cx="6412675" cy="2554545"/>
          </a:xfrm>
          <a:prstGeom prst="rect">
            <a:avLst/>
          </a:prstGeom>
          <a:noFill/>
        </p:spPr>
        <p:txBody>
          <a:bodyPr wrap="square" rtlCol="0">
            <a:spAutoFit/>
          </a:bodyPr>
          <a:lstStyle/>
          <a:p>
            <a:pPr algn="just"/>
            <a:r>
              <a:rPr lang="fr-FR" sz="1600" i="1" dirty="0"/>
              <a:t>S’avançant au milieu de la foule, Louis Legendre, un ancien boucher au club des Cordeliers déclare : « Monsieur ! </a:t>
            </a:r>
            <a:r>
              <a:rPr lang="fr-FR" sz="1600" i="1" dirty="0" smtClean="0"/>
              <a:t>»</a:t>
            </a:r>
            <a:r>
              <a:rPr lang="fr-FR" sz="1600" i="1" dirty="0"/>
              <a:t> Rabaissant ainsi le roi au rang de simple citoyen, il continue : « Oui, Monsieur, écoutez-nous. Vous êtes un perfide</a:t>
            </a:r>
            <a:r>
              <a:rPr lang="fr-FR" sz="1600" i="1" dirty="0" smtClean="0"/>
              <a:t>.</a:t>
            </a:r>
            <a:r>
              <a:rPr lang="fr-FR" sz="1600" i="1" baseline="30000" dirty="0" smtClean="0"/>
              <a:t> </a:t>
            </a:r>
            <a:r>
              <a:rPr lang="fr-FR" sz="1600" i="1" dirty="0"/>
              <a:t> Vous nous avez toujours trompés, vous nous trompez encore. Mais prenez garde à vous ; la mesure est à son comble ; le peuple est las de se voir votre jouet</a:t>
            </a:r>
            <a:r>
              <a:rPr lang="fr-FR" sz="1600" i="1" dirty="0" smtClean="0"/>
              <a:t>.» Legendre </a:t>
            </a:r>
            <a:r>
              <a:rPr lang="fr-FR" sz="1600" i="1" dirty="0"/>
              <a:t>lit ensuite la pétition au nom du peuple, Louis XVI, toujours impassible, se contente de répondre : « Je suis votre roi, je ferai ce que m’ordonnent de faire les lois et la Constitution ». Alors quelqu’un s’exclame : « Allons, Monsieur, prenez le bonnet rouge qui est sur la pointe de cette pique </a:t>
            </a:r>
            <a:r>
              <a:rPr lang="fr-FR" sz="1600" i="1" dirty="0" smtClean="0"/>
              <a:t>».</a:t>
            </a:r>
            <a:endParaRPr lang="fr-FR" sz="1600" i="1" dirty="0"/>
          </a:p>
        </p:txBody>
      </p:sp>
    </p:spTree>
    <p:extLst>
      <p:ext uri="{BB962C8B-B14F-4D97-AF65-F5344CB8AC3E}">
        <p14:creationId xmlns:p14="http://schemas.microsoft.com/office/powerpoint/2010/main" val="29989408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a:t>La chute de la monarchie, drame en trois actes</a:t>
            </a:r>
            <a:endParaRPr lang="fr-FR" dirty="0"/>
          </a:p>
        </p:txBody>
      </p:sp>
      <p:sp>
        <p:nvSpPr>
          <p:cNvPr id="3" name="Espace réservé du contenu 2"/>
          <p:cNvSpPr>
            <a:spLocks noGrp="1"/>
          </p:cNvSpPr>
          <p:nvPr>
            <p:ph idx="1"/>
          </p:nvPr>
        </p:nvSpPr>
        <p:spPr/>
        <p:txBody>
          <a:bodyPr/>
          <a:lstStyle/>
          <a:p>
            <a:pPr marL="0" indent="0">
              <a:buNone/>
            </a:pPr>
            <a:r>
              <a:rPr lang="fr-FR" dirty="0" smtClean="0"/>
              <a:t>Acte III : La France en guerre avec l’Europe</a:t>
            </a:r>
          </a:p>
          <a:p>
            <a:pPr marL="0" indent="0">
              <a:buNone/>
            </a:pPr>
            <a:endParaRPr lang="fr-FR" sz="1800" dirty="0" smtClean="0"/>
          </a:p>
          <a:p>
            <a:pPr marL="0" indent="0">
              <a:buNone/>
            </a:pPr>
            <a:r>
              <a:rPr lang="fr-FR" sz="1800" dirty="0" smtClean="0"/>
              <a:t>L’empereur d’Autriche, neveu de Marie-Antoinette, et le roi de Prusse craignent une contagion révolutionnaire et la remise en cause de leur absolutisme. Leurs armées se massent aux frontières. </a:t>
            </a:r>
            <a:endParaRPr lang="fr-FR" sz="1800" dirty="0"/>
          </a:p>
          <a:p>
            <a:pPr marL="0" indent="0">
              <a:buNone/>
            </a:pPr>
            <a:r>
              <a:rPr lang="fr-FR" sz="1800" dirty="0" smtClean="0"/>
              <a:t>Le </a:t>
            </a:r>
            <a:r>
              <a:rPr lang="fr-FR" sz="1800" b="1" dirty="0" smtClean="0"/>
              <a:t>20 avril 1792</a:t>
            </a:r>
            <a:r>
              <a:rPr lang="fr-FR" sz="1800" dirty="0" smtClean="0"/>
              <a:t>, Louis XVI, soumet à l’Assemblée nationale sa déclaration de guerre contre la Prusse et l’Autriche. Le roi joue ici double jeu. En effet, il table sur une défaite des armées de la Révolution et la restauration de son absolutisme. </a:t>
            </a:r>
          </a:p>
          <a:p>
            <a:pPr marL="0" indent="0">
              <a:buNone/>
            </a:pPr>
            <a:r>
              <a:rPr lang="fr-FR" sz="1800" dirty="0" smtClean="0"/>
              <a:t>Le </a:t>
            </a:r>
            <a:r>
              <a:rPr lang="fr-FR" sz="1800" b="1" dirty="0" smtClean="0"/>
              <a:t>1</a:t>
            </a:r>
            <a:r>
              <a:rPr lang="fr-FR" sz="1800" b="1" baseline="30000" dirty="0" smtClean="0"/>
              <a:t>er</a:t>
            </a:r>
            <a:r>
              <a:rPr lang="fr-FR" sz="1800" b="1" dirty="0" smtClean="0"/>
              <a:t> août 1792 </a:t>
            </a:r>
            <a:r>
              <a:rPr lang="fr-FR" sz="1800" dirty="0" smtClean="0"/>
              <a:t>arrive à Paris une dépêche signée du duc de Brunswick, général en chef de l’armée prussienne, promettant de livrer Paris aux flammes s’il est fait « le moindre mal à Leurs Majestés »</a:t>
            </a:r>
          </a:p>
          <a:p>
            <a:pPr marL="0" indent="0">
              <a:buNone/>
            </a:pPr>
            <a:r>
              <a:rPr lang="fr-FR" sz="1800" dirty="0" smtClean="0"/>
              <a:t>Cette menace jette les Parisiens dans les rues. Une Commune insurrectionnelle, dont Danton prend la tête, se met en place. Les esprits s’échauffent et la foule attaque à nouveau les Tuileries le </a:t>
            </a:r>
            <a:r>
              <a:rPr lang="fr-FR" sz="1800" b="1" dirty="0" smtClean="0"/>
              <a:t>10 août</a:t>
            </a:r>
            <a:r>
              <a:rPr lang="fr-FR" sz="1800" dirty="0" smtClean="0"/>
              <a:t>. Louis XVI se réfugie avec sa famille à l’Assemblée nationale. Le soir même sa déchéance est prononcée par l’Assemblée. La famille royale est envoyée à la prison du Temple. La monarchie capétienne est morte, même s’il faut attendre </a:t>
            </a:r>
            <a:r>
              <a:rPr lang="fr-FR" sz="1800" b="1" dirty="0" smtClean="0"/>
              <a:t>le 21 septembre</a:t>
            </a:r>
            <a:r>
              <a:rPr lang="fr-FR" sz="1800" dirty="0" smtClean="0"/>
              <a:t> pour que l’Assemblée vote son abolition.</a:t>
            </a:r>
            <a:endParaRPr lang="fr-FR" sz="1800" dirty="0"/>
          </a:p>
        </p:txBody>
      </p:sp>
    </p:spTree>
    <p:extLst>
      <p:ext uri="{BB962C8B-B14F-4D97-AF65-F5344CB8AC3E}">
        <p14:creationId xmlns:p14="http://schemas.microsoft.com/office/powerpoint/2010/main" val="1992785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869909"/>
          </a:xfrm>
        </p:spPr>
        <p:txBody>
          <a:bodyPr/>
          <a:lstStyle/>
          <a:p>
            <a:pPr algn="ctr"/>
            <a:r>
              <a:rPr lang="fr-FR" b="1" dirty="0" smtClean="0"/>
              <a:t>Journée du 10 août 1792</a:t>
            </a:r>
            <a:endParaRPr lang="fr-FR" b="1" dirty="0"/>
          </a:p>
        </p:txBody>
      </p:sp>
      <p:pic>
        <p:nvPicPr>
          <p:cNvPr id="4" name="Espace réservé du conten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28886" y="1271364"/>
            <a:ext cx="3763172" cy="2613521"/>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036" y="3966062"/>
            <a:ext cx="3810000" cy="2583180"/>
          </a:xfrm>
          <a:prstGeom prst="rect">
            <a:avLst/>
          </a:prstGeo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3275" y="1401993"/>
            <a:ext cx="3724275" cy="4572000"/>
          </a:xfrm>
          <a:prstGeom prst="rect">
            <a:avLst/>
          </a:prstGeom>
        </p:spPr>
      </p:pic>
    </p:spTree>
    <p:extLst>
      <p:ext uri="{BB962C8B-B14F-4D97-AF65-F5344CB8AC3E}">
        <p14:creationId xmlns:p14="http://schemas.microsoft.com/office/powerpoint/2010/main" val="715699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Du roi intouchable au condamné à mort.</a:t>
            </a:r>
            <a:endParaRPr lang="fr-FR" dirty="0"/>
          </a:p>
        </p:txBody>
      </p:sp>
      <p:sp>
        <p:nvSpPr>
          <p:cNvPr id="3" name="Espace réservé du texte 2"/>
          <p:cNvSpPr>
            <a:spLocks noGrp="1"/>
          </p:cNvSpPr>
          <p:nvPr>
            <p:ph type="body" idx="1"/>
          </p:nvPr>
        </p:nvSpPr>
        <p:spPr/>
        <p:txBody>
          <a:bodyPr/>
          <a:lstStyle/>
          <a:p>
            <a:r>
              <a:rPr lang="fr-FR" dirty="0" smtClean="0"/>
              <a:t>Louis XVI en costume de sacre (1774)</a:t>
            </a:r>
            <a:endParaRPr lang="fr-FR" dirty="0"/>
          </a:p>
        </p:txBody>
      </p:sp>
      <p:pic>
        <p:nvPicPr>
          <p:cNvPr id="7" name="Espace réservé du contenu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988132" y="2505075"/>
            <a:ext cx="2861098" cy="3684588"/>
          </a:xfrm>
        </p:spPr>
      </p:pic>
      <p:sp>
        <p:nvSpPr>
          <p:cNvPr id="5" name="Espace réservé du texte 4"/>
          <p:cNvSpPr>
            <a:spLocks noGrp="1"/>
          </p:cNvSpPr>
          <p:nvPr>
            <p:ph type="body" sz="quarter" idx="3"/>
          </p:nvPr>
        </p:nvSpPr>
        <p:spPr/>
        <p:txBody>
          <a:bodyPr/>
          <a:lstStyle/>
          <a:p>
            <a:r>
              <a:rPr lang="fr-FR" dirty="0" smtClean="0"/>
              <a:t>Louis XVI prisonnier au Temple (1792)</a:t>
            </a:r>
            <a:endParaRPr lang="fr-FR" dirty="0"/>
          </a:p>
        </p:txBody>
      </p:sp>
      <p:pic>
        <p:nvPicPr>
          <p:cNvPr id="8" name="Espace réservé du contenu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691914" y="2505075"/>
            <a:ext cx="2143760" cy="3684588"/>
          </a:xfrm>
        </p:spPr>
      </p:pic>
    </p:spTree>
    <p:extLst>
      <p:ext uri="{BB962C8B-B14F-4D97-AF65-F5344CB8AC3E}">
        <p14:creationId xmlns:p14="http://schemas.microsoft.com/office/powerpoint/2010/main" val="31655996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156447"/>
          </a:xfrm>
        </p:spPr>
        <p:txBody>
          <a:bodyPr/>
          <a:lstStyle/>
          <a:p>
            <a:r>
              <a:rPr lang="fr-FR" dirty="0" smtClean="0"/>
              <a:t>La Révolution,</a:t>
            </a:r>
            <a:br>
              <a:rPr lang="fr-FR" dirty="0" smtClean="0"/>
            </a:br>
            <a:r>
              <a:rPr lang="fr-FR" dirty="0" smtClean="0"/>
              <a:t>les causes lointaines</a:t>
            </a:r>
            <a:endParaRPr lang="fr-FR" dirty="0"/>
          </a:p>
        </p:txBody>
      </p:sp>
      <p:pic>
        <p:nvPicPr>
          <p:cNvPr id="5" name="Espace réservé du contenu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744094" y="987425"/>
            <a:ext cx="3810000" cy="3676650"/>
          </a:xfrm>
        </p:spPr>
      </p:pic>
      <p:sp>
        <p:nvSpPr>
          <p:cNvPr id="4" name="Espace réservé du texte 3"/>
          <p:cNvSpPr>
            <a:spLocks noGrp="1"/>
          </p:cNvSpPr>
          <p:nvPr>
            <p:ph type="body" sz="half" idx="2"/>
          </p:nvPr>
        </p:nvSpPr>
        <p:spPr>
          <a:xfrm>
            <a:off x="839788" y="1613647"/>
            <a:ext cx="4028047" cy="4545106"/>
          </a:xfrm>
        </p:spPr>
        <p:txBody>
          <a:bodyPr>
            <a:normAutofit/>
          </a:bodyPr>
          <a:lstStyle/>
          <a:p>
            <a:r>
              <a:rPr lang="fr-FR" dirty="0" smtClean="0"/>
              <a:t>La remise en cause de l’absolutisme par le siècle des Lumières :</a:t>
            </a:r>
            <a:endParaRPr lang="fr-FR" dirty="0"/>
          </a:p>
          <a:p>
            <a:pPr marL="285750" indent="-285750">
              <a:buFontTx/>
              <a:buChar char="-"/>
            </a:pPr>
            <a:r>
              <a:rPr lang="fr-FR" dirty="0" smtClean="0"/>
              <a:t>Le Parlement, un contre pouvoir.</a:t>
            </a:r>
          </a:p>
          <a:p>
            <a:pPr marL="285750" indent="-285750">
              <a:buFontTx/>
              <a:buChar char="-"/>
            </a:pPr>
            <a:r>
              <a:rPr lang="fr-FR" dirty="0" smtClean="0"/>
              <a:t>Les philosophes français sapent les fondements de l’absolutisme royal</a:t>
            </a:r>
          </a:p>
          <a:p>
            <a:pPr marL="285750" indent="-285750">
              <a:buFont typeface="Wingdings" panose="05000000000000000000" pitchFamily="2" charset="2"/>
              <a:buChar char="Ø"/>
            </a:pPr>
            <a:r>
              <a:rPr lang="fr-FR" dirty="0" smtClean="0"/>
              <a:t>Montesquieu sur la séparation des pouvoirs avec l’</a:t>
            </a:r>
            <a:r>
              <a:rPr lang="fr-FR" i="1" dirty="0" smtClean="0"/>
              <a:t>Esprit des Lois (1748)</a:t>
            </a:r>
          </a:p>
          <a:p>
            <a:pPr marL="285750" indent="-285750">
              <a:buFont typeface="Wingdings" panose="05000000000000000000" pitchFamily="2" charset="2"/>
              <a:buChar char="Ø"/>
            </a:pPr>
            <a:r>
              <a:rPr lang="fr-FR" dirty="0" smtClean="0"/>
              <a:t>Voltaire avec l’idée de Tolérance et la lutte contre tout fanatisme, le droit à l’ironie (</a:t>
            </a:r>
            <a:r>
              <a:rPr lang="fr-FR" i="1" dirty="0" smtClean="0"/>
              <a:t>Zadig -1747-</a:t>
            </a:r>
            <a:r>
              <a:rPr lang="fr-FR" dirty="0" smtClean="0"/>
              <a:t>, </a:t>
            </a:r>
            <a:r>
              <a:rPr lang="fr-FR" i="1" dirty="0" smtClean="0"/>
              <a:t>Candide -1759-</a:t>
            </a:r>
            <a:r>
              <a:rPr lang="fr-FR" dirty="0" smtClean="0"/>
              <a:t>)</a:t>
            </a:r>
          </a:p>
          <a:p>
            <a:pPr marL="285750" indent="-285750">
              <a:buFont typeface="Wingdings" panose="05000000000000000000" pitchFamily="2" charset="2"/>
              <a:buChar char="Ø"/>
            </a:pPr>
            <a:r>
              <a:rPr lang="fr-FR" dirty="0" smtClean="0"/>
              <a:t>Rousseau sur l’égalité et la notion de Contrat entre le peuple et son représentant (le Contrat social (1762)</a:t>
            </a:r>
          </a:p>
          <a:p>
            <a:r>
              <a:rPr lang="fr-FR" dirty="0" smtClean="0"/>
              <a:t>- Le rôle subversif d’un touche à tout génial : Beaumarchais : Le mariage de Figaro (1778)</a:t>
            </a:r>
            <a:endParaRPr lang="fr-FR" dirty="0"/>
          </a:p>
        </p:txBody>
      </p:sp>
      <p:sp>
        <p:nvSpPr>
          <p:cNvPr id="8" name="Rectangle 7"/>
          <p:cNvSpPr/>
          <p:nvPr/>
        </p:nvSpPr>
        <p:spPr>
          <a:xfrm>
            <a:off x="5455023" y="4887597"/>
            <a:ext cx="6096000" cy="1015663"/>
          </a:xfrm>
          <a:prstGeom prst="rect">
            <a:avLst/>
          </a:prstGeom>
        </p:spPr>
        <p:txBody>
          <a:bodyPr>
            <a:spAutoFit/>
          </a:bodyPr>
          <a:lstStyle/>
          <a:p>
            <a:r>
              <a:rPr lang="fr-FR" sz="1200" dirty="0" smtClean="0"/>
              <a:t>À la fin du règne de Louis XIV et sous Louis XV, il existait parmi les membres des différents parlements de France, un mouvement puissant, appelé fronde parlementaire ou jansénisme parlementaire, qui exigeait la fusion de tous les parlements en un Parlement national unique, comme il en existait en Angleterre et qui revendiquait un pouvoir législatif qui se serait exercé au nom de la Nation française. </a:t>
            </a:r>
            <a:endParaRPr lang="fr-FR" sz="1200" dirty="0"/>
          </a:p>
        </p:txBody>
      </p:sp>
    </p:spTree>
    <p:extLst>
      <p:ext uri="{BB962C8B-B14F-4D97-AF65-F5344CB8AC3E}">
        <p14:creationId xmlns:p14="http://schemas.microsoft.com/office/powerpoint/2010/main" val="30557195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2001557"/>
          </a:xfrm>
        </p:spPr>
        <p:txBody>
          <a:bodyPr/>
          <a:lstStyle/>
          <a:p>
            <a:pPr algn="ctr"/>
            <a:r>
              <a:rPr lang="fr-FR" dirty="0" smtClean="0"/>
              <a:t>Le Mariage de Figaro, monologue de l’Acte V</a:t>
            </a:r>
            <a:br>
              <a:rPr lang="fr-FR" dirty="0" smtClean="0"/>
            </a:br>
            <a:r>
              <a:rPr lang="fr-FR" sz="3200" dirty="0" smtClean="0"/>
              <a:t>Figaro ou la prise de conscience d’un peuple</a:t>
            </a:r>
            <a:endParaRPr lang="fr-FR" sz="3200" dirty="0"/>
          </a:p>
        </p:txBody>
      </p:sp>
      <p:pic>
        <p:nvPicPr>
          <p:cNvPr id="4" name="QbowFI2HKPk"/>
          <p:cNvPicPr>
            <a:picLocks noGrp="1" noRot="1" noChangeAspect="1"/>
          </p:cNvPicPr>
          <p:nvPr>
            <p:ph idx="1"/>
            <a:videoFile r:link="rId1"/>
          </p:nvPr>
        </p:nvPicPr>
        <p:blipFill>
          <a:blip r:embed="rId3"/>
          <a:stretch>
            <a:fillRect/>
          </a:stretch>
        </p:blipFill>
        <p:spPr>
          <a:xfrm>
            <a:off x="3810000" y="2714625"/>
            <a:ext cx="4572000" cy="2571750"/>
          </a:xfrm>
          <a:prstGeom prst="rect">
            <a:avLst/>
          </a:prstGeom>
        </p:spPr>
      </p:pic>
    </p:spTree>
    <p:extLst>
      <p:ext uri="{BB962C8B-B14F-4D97-AF65-F5344CB8AC3E}">
        <p14:creationId xmlns:p14="http://schemas.microsoft.com/office/powerpoint/2010/main" val="15359781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4592824" cy="1183341"/>
          </a:xfrm>
        </p:spPr>
        <p:txBody>
          <a:bodyPr/>
          <a:lstStyle/>
          <a:p>
            <a:r>
              <a:rPr lang="fr-FR" b="1" dirty="0" smtClean="0"/>
              <a:t>Les causes immédiates de la Révolution française</a:t>
            </a:r>
            <a:endParaRPr lang="fr-FR" b="1" dirty="0"/>
          </a:p>
        </p:txBody>
      </p:sp>
      <p:pic>
        <p:nvPicPr>
          <p:cNvPr id="8" name="Espace réservé du contenu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73442" y="1799998"/>
            <a:ext cx="4591691" cy="3248478"/>
          </a:xfrm>
        </p:spPr>
      </p:pic>
      <p:sp>
        <p:nvSpPr>
          <p:cNvPr id="4" name="Espace réservé du texte 3"/>
          <p:cNvSpPr>
            <a:spLocks noGrp="1"/>
          </p:cNvSpPr>
          <p:nvPr>
            <p:ph type="body" sz="half" idx="2"/>
          </p:nvPr>
        </p:nvSpPr>
        <p:spPr/>
        <p:txBody>
          <a:bodyPr/>
          <a:lstStyle/>
          <a:p>
            <a:pPr marL="285750" indent="-285750">
              <a:buFont typeface="Wingdings" panose="05000000000000000000" pitchFamily="2" charset="2"/>
              <a:buChar char="Ø"/>
            </a:pPr>
            <a:r>
              <a:rPr lang="fr-FR" dirty="0" smtClean="0"/>
              <a:t>Une dette abyssale, qui correspond à la moitié du « budget » de la France, dette dénoncée par une bourgeoisie de plus en plus désireuse de participer à la vie politique. </a:t>
            </a:r>
          </a:p>
          <a:p>
            <a:pPr marL="285750" indent="-285750">
              <a:buFont typeface="Wingdings" panose="05000000000000000000" pitchFamily="2" charset="2"/>
              <a:buChar char="Ø"/>
            </a:pPr>
            <a:r>
              <a:rPr lang="fr-FR" dirty="0" smtClean="0"/>
              <a:t>Le coût de l’aide aux Américains</a:t>
            </a:r>
          </a:p>
          <a:p>
            <a:pPr marL="285750" indent="-285750">
              <a:buFont typeface="Wingdings" panose="05000000000000000000" pitchFamily="2" charset="2"/>
              <a:buChar char="Ø"/>
            </a:pPr>
            <a:r>
              <a:rPr lang="fr-FR" dirty="0" smtClean="0"/>
              <a:t>Un système d’impôt totalement inefficace et inique</a:t>
            </a:r>
          </a:p>
          <a:p>
            <a:pPr marL="285750" indent="-285750">
              <a:buFont typeface="Wingdings" panose="05000000000000000000" pitchFamily="2" charset="2"/>
              <a:buChar char="Ø"/>
            </a:pPr>
            <a:r>
              <a:rPr lang="fr-FR" dirty="0" smtClean="0"/>
              <a:t>Trois ans de disette agricole due à des hivers très rigoureux. Une disette qui avait disparu depuis près d’un siècle.</a:t>
            </a:r>
            <a:endParaRPr lang="fr-FR" dirty="0"/>
          </a:p>
        </p:txBody>
      </p:sp>
    </p:spTree>
    <p:extLst>
      <p:ext uri="{BB962C8B-B14F-4D97-AF65-F5344CB8AC3E}">
        <p14:creationId xmlns:p14="http://schemas.microsoft.com/office/powerpoint/2010/main" val="31152776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038113"/>
          </a:xfrm>
        </p:spPr>
        <p:txBody>
          <a:bodyPr/>
          <a:lstStyle/>
          <a:p>
            <a:r>
              <a:rPr lang="fr-FR" b="1" dirty="0" smtClean="0"/>
              <a:t>Le Tiers Etat</a:t>
            </a:r>
            <a:endParaRPr lang="fr-FR" b="1"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971955"/>
            <a:ext cx="6172200" cy="2904564"/>
          </a:xfrm>
        </p:spPr>
      </p:pic>
      <p:sp>
        <p:nvSpPr>
          <p:cNvPr id="4" name="Espace réservé du texte 3"/>
          <p:cNvSpPr>
            <a:spLocks noGrp="1"/>
          </p:cNvSpPr>
          <p:nvPr>
            <p:ph type="body" sz="half" idx="2"/>
          </p:nvPr>
        </p:nvSpPr>
        <p:spPr>
          <a:xfrm>
            <a:off x="839788" y="2057399"/>
            <a:ext cx="3932237" cy="4300369"/>
          </a:xfrm>
        </p:spPr>
        <p:txBody>
          <a:bodyPr/>
          <a:lstStyle/>
          <a:p>
            <a:pPr marL="285750" indent="-285750">
              <a:buFont typeface="Wingdings" panose="05000000000000000000" pitchFamily="2" charset="2"/>
              <a:buChar char="Ø"/>
            </a:pPr>
            <a:r>
              <a:rPr lang="fr-FR" sz="1400" dirty="0" smtClean="0"/>
              <a:t>Il représente 97 % de la population française dont 80% de paysans. Des cahiers de doléances sont remplis dans les campagnes et les paysans élisent leurs députés.</a:t>
            </a:r>
          </a:p>
          <a:p>
            <a:pPr marL="285750" indent="-285750">
              <a:buFont typeface="Wingdings" panose="05000000000000000000" pitchFamily="2" charset="2"/>
              <a:buChar char="Ø"/>
            </a:pPr>
            <a:r>
              <a:rPr lang="fr-FR" sz="1400" dirty="0" smtClean="0"/>
              <a:t>Le Clergé ne représente que 2% de la population.</a:t>
            </a:r>
          </a:p>
          <a:p>
            <a:pPr marL="285750" indent="-285750">
              <a:buFont typeface="Wingdings" panose="05000000000000000000" pitchFamily="2" charset="2"/>
              <a:buChar char="Ø"/>
            </a:pPr>
            <a:r>
              <a:rPr lang="fr-FR" sz="1400" dirty="0" smtClean="0"/>
              <a:t>La Noblesse n’en représente que 1% (dont environ 5 000 membres de la Haute Noblesse).</a:t>
            </a:r>
          </a:p>
          <a:p>
            <a:pPr marL="285750" indent="-285750">
              <a:buFont typeface="Wingdings" panose="05000000000000000000" pitchFamily="2" charset="2"/>
              <a:buChar char="Ø"/>
            </a:pPr>
            <a:r>
              <a:rPr lang="fr-FR" sz="1400" dirty="0" smtClean="0"/>
              <a:t>Aux derniers États généraux de 1610, il y avait un nombre égal de députés pour chacun des ordres et le vote était par ordre…</a:t>
            </a:r>
          </a:p>
          <a:p>
            <a:pPr marL="285750" indent="-285750">
              <a:buFont typeface="Wingdings" panose="05000000000000000000" pitchFamily="2" charset="2"/>
              <a:buChar char="Ø"/>
            </a:pPr>
            <a:r>
              <a:rPr lang="fr-FR" sz="1400" dirty="0" smtClean="0"/>
              <a:t>Sur la demande de Necker, Louis XVI accepte le doublement des députés du Tiers, soit 578 sur 1165 ; beaucoup de bourgeois d’affaires ou d’avocats. Parmi les membres du clergé, beaucoup de petits curés fort pauvres et proches des villageois.</a:t>
            </a:r>
          </a:p>
          <a:p>
            <a:pPr marL="285750" indent="-285750">
              <a:buFont typeface="Wingdings" panose="05000000000000000000" pitchFamily="2" charset="2"/>
              <a:buChar char="Ø"/>
            </a:pPr>
            <a:endParaRPr lang="fr-FR" dirty="0" smtClean="0"/>
          </a:p>
        </p:txBody>
      </p:sp>
    </p:spTree>
    <p:extLst>
      <p:ext uri="{BB962C8B-B14F-4D97-AF65-F5344CB8AC3E}">
        <p14:creationId xmlns:p14="http://schemas.microsoft.com/office/powerpoint/2010/main" val="34026060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672353"/>
          </a:xfrm>
        </p:spPr>
        <p:txBody>
          <a:bodyPr/>
          <a:lstStyle/>
          <a:p>
            <a:r>
              <a:rPr lang="fr-FR" b="1" dirty="0" smtClean="0"/>
              <a:t>L’année 1789</a:t>
            </a:r>
            <a:endParaRPr lang="fr-FR" b="1"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801831"/>
            <a:ext cx="6172200" cy="3244813"/>
          </a:xfrm>
        </p:spPr>
      </p:pic>
      <p:sp>
        <p:nvSpPr>
          <p:cNvPr id="4" name="Espace réservé du texte 3"/>
          <p:cNvSpPr>
            <a:spLocks noGrp="1"/>
          </p:cNvSpPr>
          <p:nvPr>
            <p:ph type="body" sz="half" idx="2"/>
          </p:nvPr>
        </p:nvSpPr>
        <p:spPr>
          <a:xfrm>
            <a:off x="839788" y="1129553"/>
            <a:ext cx="3932237" cy="4975412"/>
          </a:xfrm>
        </p:spPr>
        <p:txBody>
          <a:bodyPr>
            <a:normAutofit lnSpcReduction="10000"/>
          </a:bodyPr>
          <a:lstStyle/>
          <a:p>
            <a:endParaRPr lang="fr-FR" dirty="0" smtClean="0"/>
          </a:p>
          <a:p>
            <a:pPr marL="285750" indent="-285750">
              <a:buFont typeface="Wingdings" panose="05000000000000000000" pitchFamily="2" charset="2"/>
              <a:buChar char="Ø"/>
            </a:pPr>
            <a:r>
              <a:rPr lang="fr-FR" sz="1400" b="1" dirty="0" smtClean="0"/>
              <a:t>5 mai </a:t>
            </a:r>
            <a:r>
              <a:rPr lang="fr-FR" sz="1400" dirty="0" smtClean="0"/>
              <a:t>: réunion des Etats généraux</a:t>
            </a:r>
          </a:p>
          <a:p>
            <a:pPr marL="285750" indent="-285750">
              <a:buFont typeface="Wingdings" panose="05000000000000000000" pitchFamily="2" charset="2"/>
              <a:buChar char="Ø"/>
            </a:pPr>
            <a:r>
              <a:rPr lang="fr-FR" sz="1400" b="1" dirty="0" smtClean="0"/>
              <a:t>16 juin </a:t>
            </a:r>
            <a:r>
              <a:rPr lang="fr-FR" sz="1400" dirty="0" smtClean="0"/>
              <a:t>: naissance de l’Assemblée nationale Constituante</a:t>
            </a:r>
          </a:p>
          <a:p>
            <a:pPr marL="285750" indent="-285750">
              <a:buFont typeface="Wingdings" panose="05000000000000000000" pitchFamily="2" charset="2"/>
              <a:buChar char="Ø"/>
            </a:pPr>
            <a:r>
              <a:rPr lang="fr-FR" sz="1400" b="1" dirty="0" smtClean="0"/>
              <a:t>20 juin </a:t>
            </a:r>
            <a:r>
              <a:rPr lang="fr-FR" sz="1400" dirty="0" smtClean="0"/>
              <a:t>: serment du Jeu de Paume</a:t>
            </a:r>
          </a:p>
          <a:p>
            <a:pPr marL="285750" indent="-285750">
              <a:buFont typeface="Wingdings" panose="05000000000000000000" pitchFamily="2" charset="2"/>
              <a:buChar char="Ø"/>
            </a:pPr>
            <a:r>
              <a:rPr lang="fr-FR" sz="1400" b="1" dirty="0" smtClean="0"/>
              <a:t>12-15 juillet </a:t>
            </a:r>
            <a:r>
              <a:rPr lang="fr-FR" sz="1400" dirty="0" smtClean="0"/>
              <a:t>: création de la garde nationale (48 000 hommes commandés par la Fayette)</a:t>
            </a:r>
            <a:endParaRPr lang="fr-FR" sz="1400" dirty="0"/>
          </a:p>
          <a:p>
            <a:pPr marL="285750" indent="-285750">
              <a:buFont typeface="Wingdings" panose="05000000000000000000" pitchFamily="2" charset="2"/>
              <a:buChar char="Ø"/>
            </a:pPr>
            <a:r>
              <a:rPr lang="fr-FR" sz="1400" b="1" dirty="0" smtClean="0"/>
              <a:t>14 juillet </a:t>
            </a:r>
            <a:r>
              <a:rPr lang="fr-FR" sz="1400" dirty="0" smtClean="0"/>
              <a:t>: prise de la Bastille.</a:t>
            </a:r>
          </a:p>
          <a:p>
            <a:pPr marL="285750" indent="-285750">
              <a:buFont typeface="Wingdings" panose="05000000000000000000" pitchFamily="2" charset="2"/>
              <a:buChar char="Ø"/>
            </a:pPr>
            <a:r>
              <a:rPr lang="fr-FR" sz="1400" b="1" dirty="0" smtClean="0"/>
              <a:t>15 juillet </a:t>
            </a:r>
            <a:r>
              <a:rPr lang="fr-FR" sz="1400" dirty="0" smtClean="0"/>
              <a:t>: l’astronome Bailly nommé maire de Paris  par l'acclamation d'une assemblée hétéroclite d'électeurs des soixante districts et de quelques députés de l'Assemblée nationale.</a:t>
            </a:r>
          </a:p>
          <a:p>
            <a:pPr marL="285750" indent="-285750">
              <a:buFont typeface="Wingdings" panose="05000000000000000000" pitchFamily="2" charset="2"/>
              <a:buChar char="Ø"/>
            </a:pPr>
            <a:r>
              <a:rPr lang="fr-FR" sz="1400" b="1" dirty="0" smtClean="0"/>
              <a:t>Eté 1789 </a:t>
            </a:r>
            <a:r>
              <a:rPr lang="fr-FR" sz="1400" dirty="0" smtClean="0"/>
              <a:t>« Grande peur » dans les campagnes</a:t>
            </a:r>
          </a:p>
          <a:p>
            <a:pPr marL="285750" indent="-285750">
              <a:buFont typeface="Wingdings" panose="05000000000000000000" pitchFamily="2" charset="2"/>
              <a:buChar char="Ø"/>
            </a:pPr>
            <a:r>
              <a:rPr lang="fr-FR" sz="1400" b="1" dirty="0" smtClean="0"/>
              <a:t>Nuit du 4 août </a:t>
            </a:r>
            <a:r>
              <a:rPr lang="fr-FR" sz="1400" dirty="0" smtClean="0"/>
              <a:t>: Abolition des privilèges, des droits seigneuriaux et de la Dîme</a:t>
            </a:r>
          </a:p>
          <a:p>
            <a:pPr marL="285750" indent="-285750">
              <a:buFont typeface="Wingdings" panose="05000000000000000000" pitchFamily="2" charset="2"/>
              <a:buChar char="Ø"/>
            </a:pPr>
            <a:r>
              <a:rPr lang="fr-FR" sz="1400" b="1" dirty="0" smtClean="0"/>
              <a:t>26 août</a:t>
            </a:r>
            <a:r>
              <a:rPr lang="fr-FR" sz="1400" dirty="0" smtClean="0"/>
              <a:t>: Déclaration des droits de l’homme et du citoyen</a:t>
            </a:r>
          </a:p>
          <a:p>
            <a:pPr marL="285750" indent="-285750">
              <a:buFont typeface="Wingdings" panose="05000000000000000000" pitchFamily="2" charset="2"/>
              <a:buChar char="Ø"/>
            </a:pPr>
            <a:r>
              <a:rPr lang="fr-FR" sz="1400" b="1" dirty="0" smtClean="0"/>
              <a:t>5 et 6 octobre </a:t>
            </a:r>
            <a:r>
              <a:rPr lang="fr-FR" sz="1400" dirty="0" smtClean="0"/>
              <a:t>: le roi, escorté des femmes de Paris, doit quitter Versailles pour toujours et s’installer au palais des Tuileries, sous surveillance.</a:t>
            </a:r>
            <a:endParaRPr lang="fr-FR" dirty="0"/>
          </a:p>
        </p:txBody>
      </p:sp>
      <p:sp>
        <p:nvSpPr>
          <p:cNvPr id="6" name="ZoneTexte 5"/>
          <p:cNvSpPr txBox="1"/>
          <p:nvPr/>
        </p:nvSpPr>
        <p:spPr>
          <a:xfrm>
            <a:off x="5378824" y="613186"/>
            <a:ext cx="5809129" cy="369332"/>
          </a:xfrm>
          <a:prstGeom prst="rect">
            <a:avLst/>
          </a:prstGeom>
          <a:noFill/>
        </p:spPr>
        <p:txBody>
          <a:bodyPr wrap="square" rtlCol="0">
            <a:spAutoFit/>
          </a:bodyPr>
          <a:lstStyle/>
          <a:p>
            <a:r>
              <a:rPr lang="fr-FR" b="1" dirty="0" smtClean="0"/>
              <a:t>Palais des Tuileries, vue au niveau du quai d’Orsay</a:t>
            </a:r>
            <a:endParaRPr lang="fr-FR" b="1" dirty="0"/>
          </a:p>
        </p:txBody>
      </p:sp>
      <p:sp>
        <p:nvSpPr>
          <p:cNvPr id="7" name="ZoneTexte 6"/>
          <p:cNvSpPr txBox="1"/>
          <p:nvPr/>
        </p:nvSpPr>
        <p:spPr>
          <a:xfrm>
            <a:off x="5183188" y="5206701"/>
            <a:ext cx="6172200" cy="1384995"/>
          </a:xfrm>
          <a:prstGeom prst="rect">
            <a:avLst/>
          </a:prstGeom>
          <a:noFill/>
        </p:spPr>
        <p:txBody>
          <a:bodyPr wrap="square" rtlCol="0">
            <a:spAutoFit/>
          </a:bodyPr>
          <a:lstStyle/>
          <a:p>
            <a:r>
              <a:rPr lang="fr-FR" sz="1400" dirty="0" smtClean="0"/>
              <a:t>La monarchie n’avait plus quitté Versailles depuis 1685, soit plus de cent ans. Les Tuileries, palais mal chauffé et peu confortable, accueille la famille royale du 6 octobre 1789 au 10 août 1792. Les Tuileries seront par la suite la résidence des monarques, de Napoléon Ier à Napoléon III. Le palais fut incendié par la Commune en septembre 1870 et jamais reconstruit. Il ne reste plus aujourd’hui que la grille des Tuileries entre les pavillons de Flore et de Marsan.</a:t>
            </a:r>
            <a:endParaRPr lang="fr-FR" sz="1400" dirty="0"/>
          </a:p>
        </p:txBody>
      </p:sp>
    </p:spTree>
    <p:extLst>
      <p:ext uri="{BB962C8B-B14F-4D97-AF65-F5344CB8AC3E}">
        <p14:creationId xmlns:p14="http://schemas.microsoft.com/office/powerpoint/2010/main" val="9532483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Un roi prisonnier de sa capitale</a:t>
            </a:r>
            <a:endParaRPr lang="fr-FR" b="1" dirty="0"/>
          </a:p>
        </p:txBody>
      </p:sp>
      <p:sp>
        <p:nvSpPr>
          <p:cNvPr id="3" name="Espace réservé du contenu 2"/>
          <p:cNvSpPr>
            <a:spLocks noGrp="1"/>
          </p:cNvSpPr>
          <p:nvPr>
            <p:ph idx="1"/>
          </p:nvPr>
        </p:nvSpPr>
        <p:spPr/>
        <p:txBody>
          <a:bodyPr>
            <a:normAutofit/>
          </a:bodyPr>
          <a:lstStyle/>
          <a:p>
            <a:pPr marL="0" indent="0">
              <a:buNone/>
            </a:pPr>
            <a:r>
              <a:rPr lang="fr-FR" sz="2000" dirty="0" smtClean="0"/>
              <a:t>D’esprit méticuleux mais lent, cultivé mais têtu, Louis XVI ne peut s’accommoder du sort qui lui est échu. Tout le gêne dans cette Révolution :</a:t>
            </a:r>
          </a:p>
          <a:p>
            <a:pPr>
              <a:buFont typeface="Wingdings" panose="05000000000000000000" pitchFamily="2" charset="2"/>
              <a:buChar char="Ø"/>
            </a:pPr>
            <a:r>
              <a:rPr lang="fr-FR" sz="2000" dirty="0" smtClean="0"/>
              <a:t> Les droits de l’Homme  ainsi que le fait de devoir partager ses pouvoirs avec une assemblée élue heurtent profondément sa conception de l’absolutisme royal. « Je suis le roi, je ne peux partager ce que j’ai reçu de Dieu ».</a:t>
            </a:r>
          </a:p>
          <a:p>
            <a:pPr>
              <a:buFont typeface="Wingdings" panose="05000000000000000000" pitchFamily="2" charset="2"/>
              <a:buChar char="Ø"/>
            </a:pPr>
            <a:r>
              <a:rPr lang="fr-FR" sz="2000" dirty="0"/>
              <a:t> </a:t>
            </a:r>
            <a:r>
              <a:rPr lang="fr-FR" sz="2000" dirty="0" smtClean="0"/>
              <a:t>Louis XVI refuse de signer la Constitution civile du Clergé, qui fait des prêtres des fonctionnaires de l’Etat, la Dîme étant désormais supprimée.</a:t>
            </a:r>
          </a:p>
          <a:p>
            <a:pPr>
              <a:buFont typeface="Wingdings" panose="05000000000000000000" pitchFamily="2" charset="2"/>
              <a:buChar char="Ø"/>
            </a:pPr>
            <a:r>
              <a:rPr lang="fr-FR" sz="2000" dirty="0" smtClean="0"/>
              <a:t>Il se sent prisonnier aux Tuileries. La famille royale ne sort qu’accompagnée et surveillée et ne peut jamais se rendre au-delà d’un périmètre restreint. Par ailleurs, la Cour a pratiquement disparu. Ses frères ont quitté prudemment la France et avec eux une grande partie de la haute noblesse.</a:t>
            </a:r>
          </a:p>
          <a:p>
            <a:pPr>
              <a:buFont typeface="Wingdings" panose="05000000000000000000" pitchFamily="2" charset="2"/>
              <a:buChar char="Ø"/>
            </a:pPr>
            <a:r>
              <a:rPr lang="fr-FR" sz="2000" dirty="0" smtClean="0"/>
              <a:t>Le roi espère renverser la situation et est maintenu dans une illusion trompeuse par Mirabeau qui semble jouer sur les deux tableaux.</a:t>
            </a:r>
            <a:endParaRPr lang="fr-FR" sz="2000" dirty="0"/>
          </a:p>
        </p:txBody>
      </p:sp>
    </p:spTree>
    <p:extLst>
      <p:ext uri="{BB962C8B-B14F-4D97-AF65-F5344CB8AC3E}">
        <p14:creationId xmlns:p14="http://schemas.microsoft.com/office/powerpoint/2010/main" val="22369715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dirty="0" smtClean="0"/>
              <a:t>La chute de la monarchie, drame en trois actes</a:t>
            </a:r>
            <a:endParaRPr lang="fr-FR" sz="4000" b="1" dirty="0"/>
          </a:p>
        </p:txBody>
      </p:sp>
      <p:sp>
        <p:nvSpPr>
          <p:cNvPr id="3" name="Espace réservé du contenu 2"/>
          <p:cNvSpPr>
            <a:spLocks noGrp="1"/>
          </p:cNvSpPr>
          <p:nvPr>
            <p:ph idx="1"/>
          </p:nvPr>
        </p:nvSpPr>
        <p:spPr>
          <a:xfrm>
            <a:off x="838200" y="1531916"/>
            <a:ext cx="10515600" cy="4762005"/>
          </a:xfrm>
        </p:spPr>
        <p:txBody>
          <a:bodyPr/>
          <a:lstStyle/>
          <a:p>
            <a:pPr marL="0" indent="0">
              <a:buNone/>
            </a:pPr>
            <a:r>
              <a:rPr lang="fr-FR" dirty="0" smtClean="0"/>
              <a:t>Acte I : La fuite du roi</a:t>
            </a:r>
          </a:p>
          <a:p>
            <a:pPr marL="0" indent="0">
              <a:buNone/>
            </a:pPr>
            <a:r>
              <a:rPr lang="fr-FR" sz="1800" dirty="0" smtClean="0"/>
              <a:t>Louis XVI tente le tout pour le tout et s’enfuit avec sa famille pour trouver refuge en Lorraine (20 juin 1791). Arrêté au village de Varennes, il est reconduit dans un silence hostile aux Tuileries. Le peuple de France en a désormais fini avec l’amour qu’il ressentait encore pour son roi. La nouvelle constitution, votée en septembre 1791 donne un pouvoir exécutif limité au Roi et un droit de véto. Premier fonctionnaire de l’Etat, il reçoit le titre de « Roi des Français ». Les modérés jouent encore le jeu de la monarchie, mais ses jours sont comptés.</a:t>
            </a:r>
          </a:p>
          <a:p>
            <a:pPr marL="0" indent="0">
              <a:buNone/>
            </a:pPr>
            <a:endParaRPr lang="fr-FR" sz="18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803" y="3706032"/>
            <a:ext cx="2857500" cy="2295525"/>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4750" y="3706032"/>
            <a:ext cx="3429000" cy="1828800"/>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38806" y="3706032"/>
            <a:ext cx="2683193" cy="2715768"/>
          </a:xfrm>
          <a:prstGeom prst="rect">
            <a:avLst/>
          </a:prstGeom>
        </p:spPr>
      </p:pic>
    </p:spTree>
    <p:extLst>
      <p:ext uri="{BB962C8B-B14F-4D97-AF65-F5344CB8AC3E}">
        <p14:creationId xmlns:p14="http://schemas.microsoft.com/office/powerpoint/2010/main" val="3350245917"/>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TotalTime>
  <Words>897</Words>
  <Application>Microsoft Office PowerPoint</Application>
  <PresentationFormat>Grand écran</PresentationFormat>
  <Paragraphs>62</Paragraphs>
  <Slides>12</Slides>
  <Notes>0</Notes>
  <HiddenSlides>0</HiddenSlides>
  <MMClips>1</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Arial</vt:lpstr>
      <vt:lpstr>Calibri</vt:lpstr>
      <vt:lpstr>Calibri Light</vt:lpstr>
      <vt:lpstr>Wingdings</vt:lpstr>
      <vt:lpstr>Thème Office</vt:lpstr>
      <vt:lpstr>La Nation en révolution (1789-1792)</vt:lpstr>
      <vt:lpstr>Du roi intouchable au condamné à mort.</vt:lpstr>
      <vt:lpstr>La Révolution, les causes lointaines</vt:lpstr>
      <vt:lpstr>Le Mariage de Figaro, monologue de l’Acte V Figaro ou la prise de conscience d’un peuple</vt:lpstr>
      <vt:lpstr>Les causes immédiates de la Révolution française</vt:lpstr>
      <vt:lpstr>Le Tiers Etat</vt:lpstr>
      <vt:lpstr>L’année 1789</vt:lpstr>
      <vt:lpstr>Un roi prisonnier de sa capitale</vt:lpstr>
      <vt:lpstr>La chute de la monarchie, drame en trois actes</vt:lpstr>
      <vt:lpstr>La chute de la monarchie, drame en trois actes</vt:lpstr>
      <vt:lpstr>La chute de la monarchie, drame en trois actes</vt:lpstr>
      <vt:lpstr>Journée du 10 août 1792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nation en révolution (1789-1792)</dc:title>
  <dc:creator>Profs</dc:creator>
  <cp:lastModifiedBy>Profs</cp:lastModifiedBy>
  <cp:revision>33</cp:revision>
  <dcterms:created xsi:type="dcterms:W3CDTF">2019-09-05T08:02:22Z</dcterms:created>
  <dcterms:modified xsi:type="dcterms:W3CDTF">2019-09-12T11:42:03Z</dcterms:modified>
</cp:coreProperties>
</file>