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9" d="100"/>
          <a:sy n="79" d="100"/>
        </p:scale>
        <p:origin x="1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E3F1DC17-06FC-4271-B268-DBC2292B9D28}" type="datetimeFigureOut">
              <a:rPr lang="fr-FR" smtClean="0"/>
              <a:t>12/09/2019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C0CC75-33FD-47AA-A49F-3BA5226F1F70}" type="slidenum">
              <a:rPr lang="fr-FR" smtClean="0"/>
              <a:t>‹N°›</a:t>
            </a:fld>
            <a:endParaRPr lang="fr-FR"/>
          </a:p>
        </p:txBody>
      </p:sp>
    </p:spTree>
    <p:extLst>
      <p:ext uri="{BB962C8B-B14F-4D97-AF65-F5344CB8AC3E}">
        <p14:creationId xmlns:p14="http://schemas.microsoft.com/office/powerpoint/2010/main" val="169021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3F1DC17-06FC-4271-B268-DBC2292B9D28}" type="datetimeFigureOut">
              <a:rPr lang="fr-FR" smtClean="0"/>
              <a:t>12/09/2019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C0CC75-33FD-47AA-A49F-3BA5226F1F70}" type="slidenum">
              <a:rPr lang="fr-FR" smtClean="0"/>
              <a:t>‹N°›</a:t>
            </a:fld>
            <a:endParaRPr lang="fr-FR"/>
          </a:p>
        </p:txBody>
      </p:sp>
    </p:spTree>
    <p:extLst>
      <p:ext uri="{BB962C8B-B14F-4D97-AF65-F5344CB8AC3E}">
        <p14:creationId xmlns:p14="http://schemas.microsoft.com/office/powerpoint/2010/main" val="2657279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3F1DC17-06FC-4271-B268-DBC2292B9D28}" type="datetimeFigureOut">
              <a:rPr lang="fr-FR" smtClean="0"/>
              <a:t>12/09/2019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C0CC75-33FD-47AA-A49F-3BA5226F1F70}" type="slidenum">
              <a:rPr lang="fr-FR" smtClean="0"/>
              <a:t>‹N°›</a:t>
            </a:fld>
            <a:endParaRPr lang="fr-FR"/>
          </a:p>
        </p:txBody>
      </p:sp>
    </p:spTree>
    <p:extLst>
      <p:ext uri="{BB962C8B-B14F-4D97-AF65-F5344CB8AC3E}">
        <p14:creationId xmlns:p14="http://schemas.microsoft.com/office/powerpoint/2010/main" val="466702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3F1DC17-06FC-4271-B268-DBC2292B9D28}" type="datetimeFigureOut">
              <a:rPr lang="fr-FR" smtClean="0"/>
              <a:t>12/09/2019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C0CC75-33FD-47AA-A49F-3BA5226F1F70}" type="slidenum">
              <a:rPr lang="fr-FR" smtClean="0"/>
              <a:t>‹N°›</a:t>
            </a:fld>
            <a:endParaRPr lang="fr-FR"/>
          </a:p>
        </p:txBody>
      </p:sp>
    </p:spTree>
    <p:extLst>
      <p:ext uri="{BB962C8B-B14F-4D97-AF65-F5344CB8AC3E}">
        <p14:creationId xmlns:p14="http://schemas.microsoft.com/office/powerpoint/2010/main" val="757906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E3F1DC17-06FC-4271-B268-DBC2292B9D28}" type="datetimeFigureOut">
              <a:rPr lang="fr-FR" smtClean="0"/>
              <a:t>12/09/2019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BC0CC75-33FD-47AA-A49F-3BA5226F1F70}" type="slidenum">
              <a:rPr lang="fr-FR" smtClean="0"/>
              <a:t>‹N°›</a:t>
            </a:fld>
            <a:endParaRPr lang="fr-FR"/>
          </a:p>
        </p:txBody>
      </p:sp>
    </p:spTree>
    <p:extLst>
      <p:ext uri="{BB962C8B-B14F-4D97-AF65-F5344CB8AC3E}">
        <p14:creationId xmlns:p14="http://schemas.microsoft.com/office/powerpoint/2010/main" val="3690493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3F1DC17-06FC-4271-B268-DBC2292B9D28}" type="datetimeFigureOut">
              <a:rPr lang="fr-FR" smtClean="0"/>
              <a:t>12/09/2019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C0CC75-33FD-47AA-A49F-3BA5226F1F70}" type="slidenum">
              <a:rPr lang="fr-FR" smtClean="0"/>
              <a:t>‹N°›</a:t>
            </a:fld>
            <a:endParaRPr lang="fr-FR"/>
          </a:p>
        </p:txBody>
      </p:sp>
    </p:spTree>
    <p:extLst>
      <p:ext uri="{BB962C8B-B14F-4D97-AF65-F5344CB8AC3E}">
        <p14:creationId xmlns:p14="http://schemas.microsoft.com/office/powerpoint/2010/main" val="2684274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3F1DC17-06FC-4271-B268-DBC2292B9D28}" type="datetimeFigureOut">
              <a:rPr lang="fr-FR" smtClean="0"/>
              <a:t>12/09/2019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BC0CC75-33FD-47AA-A49F-3BA5226F1F70}" type="slidenum">
              <a:rPr lang="fr-FR" smtClean="0"/>
              <a:t>‹N°›</a:t>
            </a:fld>
            <a:endParaRPr lang="fr-FR"/>
          </a:p>
        </p:txBody>
      </p:sp>
    </p:spTree>
    <p:extLst>
      <p:ext uri="{BB962C8B-B14F-4D97-AF65-F5344CB8AC3E}">
        <p14:creationId xmlns:p14="http://schemas.microsoft.com/office/powerpoint/2010/main" val="626092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E3F1DC17-06FC-4271-B268-DBC2292B9D28}" type="datetimeFigureOut">
              <a:rPr lang="fr-FR" smtClean="0"/>
              <a:t>12/09/2019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BC0CC75-33FD-47AA-A49F-3BA5226F1F70}" type="slidenum">
              <a:rPr lang="fr-FR" smtClean="0"/>
              <a:t>‹N°›</a:t>
            </a:fld>
            <a:endParaRPr lang="fr-FR"/>
          </a:p>
        </p:txBody>
      </p:sp>
    </p:spTree>
    <p:extLst>
      <p:ext uri="{BB962C8B-B14F-4D97-AF65-F5344CB8AC3E}">
        <p14:creationId xmlns:p14="http://schemas.microsoft.com/office/powerpoint/2010/main" val="92599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3F1DC17-06FC-4271-B268-DBC2292B9D28}" type="datetimeFigureOut">
              <a:rPr lang="fr-FR" smtClean="0"/>
              <a:t>12/09/2019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BC0CC75-33FD-47AA-A49F-3BA5226F1F70}" type="slidenum">
              <a:rPr lang="fr-FR" smtClean="0"/>
              <a:t>‹N°›</a:t>
            </a:fld>
            <a:endParaRPr lang="fr-FR"/>
          </a:p>
        </p:txBody>
      </p:sp>
    </p:spTree>
    <p:extLst>
      <p:ext uri="{BB962C8B-B14F-4D97-AF65-F5344CB8AC3E}">
        <p14:creationId xmlns:p14="http://schemas.microsoft.com/office/powerpoint/2010/main" val="1528464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3F1DC17-06FC-4271-B268-DBC2292B9D28}" type="datetimeFigureOut">
              <a:rPr lang="fr-FR" smtClean="0"/>
              <a:t>12/09/2019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C0CC75-33FD-47AA-A49F-3BA5226F1F70}" type="slidenum">
              <a:rPr lang="fr-FR" smtClean="0"/>
              <a:t>‹N°›</a:t>
            </a:fld>
            <a:endParaRPr lang="fr-FR"/>
          </a:p>
        </p:txBody>
      </p:sp>
    </p:spTree>
    <p:extLst>
      <p:ext uri="{BB962C8B-B14F-4D97-AF65-F5344CB8AC3E}">
        <p14:creationId xmlns:p14="http://schemas.microsoft.com/office/powerpoint/2010/main" val="3939006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E3F1DC17-06FC-4271-B268-DBC2292B9D28}" type="datetimeFigureOut">
              <a:rPr lang="fr-FR" smtClean="0"/>
              <a:t>12/09/2019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BC0CC75-33FD-47AA-A49F-3BA5226F1F70}" type="slidenum">
              <a:rPr lang="fr-FR" smtClean="0"/>
              <a:t>‹N°›</a:t>
            </a:fld>
            <a:endParaRPr lang="fr-FR"/>
          </a:p>
        </p:txBody>
      </p:sp>
    </p:spTree>
    <p:extLst>
      <p:ext uri="{BB962C8B-B14F-4D97-AF65-F5344CB8AC3E}">
        <p14:creationId xmlns:p14="http://schemas.microsoft.com/office/powerpoint/2010/main" val="278549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1DC17-06FC-4271-B268-DBC2292B9D28}" type="datetimeFigureOut">
              <a:rPr lang="fr-FR" smtClean="0"/>
              <a:t>12/09/2019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C0CC75-33FD-47AA-A49F-3BA5226F1F70}" type="slidenum">
              <a:rPr lang="fr-FR" smtClean="0"/>
              <a:t>‹N°›</a:t>
            </a:fld>
            <a:endParaRPr lang="fr-FR"/>
          </a:p>
        </p:txBody>
      </p:sp>
    </p:spTree>
    <p:extLst>
      <p:ext uri="{BB962C8B-B14F-4D97-AF65-F5344CB8AC3E}">
        <p14:creationId xmlns:p14="http://schemas.microsoft.com/office/powerpoint/2010/main" val="1963368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51005" y="183249"/>
            <a:ext cx="9144000" cy="805292"/>
          </a:xfrm>
        </p:spPr>
        <p:txBody>
          <a:bodyPr>
            <a:normAutofit fontScale="90000"/>
          </a:bodyPr>
          <a:lstStyle/>
          <a:p>
            <a:r>
              <a:rPr lang="fr-FR" dirty="0" smtClean="0"/>
              <a:t>La France de l’Ancien régime</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083" y="1131606"/>
            <a:ext cx="4867954" cy="5296639"/>
          </a:xfrm>
          <a:prstGeom prst="rect">
            <a:avLst/>
          </a:prstGeom>
        </p:spPr>
      </p:pic>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157" y="1769412"/>
            <a:ext cx="4286848" cy="4353533"/>
          </a:xfrm>
          <a:prstGeom prst="rect">
            <a:avLst/>
          </a:prstGeom>
        </p:spPr>
      </p:pic>
      <p:sp>
        <p:nvSpPr>
          <p:cNvPr id="5" name="ZoneTexte 4"/>
          <p:cNvSpPr txBox="1"/>
          <p:nvPr/>
        </p:nvSpPr>
        <p:spPr>
          <a:xfrm>
            <a:off x="6234545" y="1131606"/>
            <a:ext cx="4260460" cy="369332"/>
          </a:xfrm>
          <a:prstGeom prst="rect">
            <a:avLst/>
          </a:prstGeom>
          <a:noFill/>
        </p:spPr>
        <p:txBody>
          <a:bodyPr wrap="square" rtlCol="0">
            <a:spAutoFit/>
          </a:bodyPr>
          <a:lstStyle/>
          <a:p>
            <a:r>
              <a:rPr lang="fr-FR" dirty="0" smtClean="0"/>
              <a:t>Carte des Gabelles (impôt sur le sel)</a:t>
            </a:r>
            <a:endParaRPr lang="fr-FR" dirty="0"/>
          </a:p>
        </p:txBody>
      </p:sp>
    </p:spTree>
    <p:extLst>
      <p:ext uri="{BB962C8B-B14F-4D97-AF65-F5344CB8AC3E}">
        <p14:creationId xmlns:p14="http://schemas.microsoft.com/office/powerpoint/2010/main" val="33481026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3910" y="1085044"/>
            <a:ext cx="5163271" cy="5772956"/>
          </a:xfrm>
          <a:prstGeom prst="rect">
            <a:avLst/>
          </a:prstGeom>
        </p:spPr>
      </p:pic>
      <p:sp>
        <p:nvSpPr>
          <p:cNvPr id="5" name="Sous-titre 2"/>
          <p:cNvSpPr>
            <a:spLocks noGrp="1"/>
          </p:cNvSpPr>
          <p:nvPr>
            <p:ph type="title"/>
          </p:nvPr>
        </p:nvSpPr>
        <p:spPr>
          <a:xfrm>
            <a:off x="1233910" y="365125"/>
            <a:ext cx="5163271" cy="746983"/>
          </a:xfrm>
        </p:spPr>
        <p:txBody>
          <a:bodyPr>
            <a:normAutofit fontScale="90000"/>
          </a:bodyPr>
          <a:lstStyle/>
          <a:p>
            <a:pPr algn="ctr"/>
            <a:r>
              <a:rPr lang="fr-FR" sz="6000" b="1" dirty="0" smtClean="0"/>
              <a:t>Les Généralités</a:t>
            </a:r>
            <a:endParaRPr lang="fr-FR" sz="6000" b="1" dirty="0"/>
          </a:p>
        </p:txBody>
      </p:sp>
      <p:sp>
        <p:nvSpPr>
          <p:cNvPr id="6" name="ZoneTexte 5"/>
          <p:cNvSpPr txBox="1"/>
          <p:nvPr/>
        </p:nvSpPr>
        <p:spPr>
          <a:xfrm>
            <a:off x="6635578" y="1085044"/>
            <a:ext cx="4633784" cy="5693866"/>
          </a:xfrm>
          <a:prstGeom prst="rect">
            <a:avLst/>
          </a:prstGeom>
          <a:noFill/>
        </p:spPr>
        <p:txBody>
          <a:bodyPr wrap="square" rtlCol="0">
            <a:spAutoFit/>
          </a:bodyPr>
          <a:lstStyle/>
          <a:p>
            <a:pPr algn="just"/>
            <a:r>
              <a:rPr lang="fr-FR" sz="1400" dirty="0" smtClean="0"/>
              <a:t>Sous l'Ancien Régime, </a:t>
            </a:r>
            <a:r>
              <a:rPr lang="fr-FR" sz="1400" b="1" dirty="0" smtClean="0"/>
              <a:t>un pays d'élection </a:t>
            </a:r>
            <a:r>
              <a:rPr lang="fr-FR" sz="1400" dirty="0" smtClean="0"/>
              <a:t>est une région où la perception de l'impôt de la taille royale est faite par des officiers royaux appelés « élus ». </a:t>
            </a:r>
          </a:p>
          <a:p>
            <a:pPr algn="just"/>
            <a:r>
              <a:rPr lang="fr-FR" sz="1400" dirty="0" smtClean="0"/>
              <a:t>Les élus doivent répartir la taille entre les différentes communautés de leur circonscription : paroisses rurales, bourgs et villes. Ils disposent d'une administration avec lieutenant, contrôleurs, procureurs, avocat et receveurs pour chacun des impôts, qui sont tous des officiers. </a:t>
            </a:r>
          </a:p>
          <a:p>
            <a:pPr algn="just"/>
            <a:endParaRPr lang="fr-FR" sz="1400" dirty="0"/>
          </a:p>
          <a:p>
            <a:pPr algn="just"/>
            <a:r>
              <a:rPr lang="fr-FR" sz="1400" dirty="0" smtClean="0"/>
              <a:t>Un </a:t>
            </a:r>
            <a:r>
              <a:rPr lang="fr-FR" sz="1400" b="1" dirty="0" smtClean="0"/>
              <a:t>pays d‘État </a:t>
            </a:r>
            <a:r>
              <a:rPr lang="fr-FR" sz="1400" dirty="0" smtClean="0"/>
              <a:t>est une province du royaume ayant conservé ses états provinciaux, c'est-à-dire une assemblée représentative des trois ordres — le clergé, la noblesse et le tiers état — dont le rôle essentiel est de négocier le montant de l'impôt avec les commissaires ou intendants royaux, d'en assurer ensuite la répartition par diocèse et par paroisse et d'en contrôler la collecte. Les états conservent une partie des fonds pour aider au développement des voies de communication. </a:t>
            </a:r>
          </a:p>
          <a:p>
            <a:pPr algn="just"/>
            <a:endParaRPr lang="fr-FR" sz="1400" dirty="0"/>
          </a:p>
          <a:p>
            <a:pPr algn="just"/>
            <a:r>
              <a:rPr lang="fr-FR" sz="1400" dirty="0" smtClean="0"/>
              <a:t>Sous l'Ancien Régime, en matière financière et fiscale, les </a:t>
            </a:r>
            <a:r>
              <a:rPr lang="fr-FR" sz="1400" b="1" dirty="0" smtClean="0"/>
              <a:t>pays d’imposition </a:t>
            </a:r>
            <a:r>
              <a:rPr lang="fr-FR" sz="1400" dirty="0" smtClean="0"/>
              <a:t>subissaient l’impôt direct. Récemment conquis, ces territoires ne possédaient avant leur union ni élection, ni bureau des finances ; le roi ne jugea pas utile d'en établir. Il se contenta d'y confier aux intendants l'administration fiscale. Les impôts étaient à l’entière disposition du roi, d'où le terme de pays libre d'imposition. </a:t>
            </a:r>
            <a:endParaRPr lang="fr-FR" sz="1400" dirty="0"/>
          </a:p>
        </p:txBody>
      </p:sp>
    </p:spTree>
    <p:extLst>
      <p:ext uri="{BB962C8B-B14F-4D97-AF65-F5344CB8AC3E}">
        <p14:creationId xmlns:p14="http://schemas.microsoft.com/office/powerpoint/2010/main" val="14698914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845837"/>
          </a:xfrm>
        </p:spPr>
        <p:txBody>
          <a:bodyPr/>
          <a:lstStyle/>
          <a:p>
            <a:r>
              <a:rPr lang="fr-FR" dirty="0" smtClean="0"/>
              <a:t>La nouvelle France administrative</a:t>
            </a:r>
            <a:endParaRPr lang="fr-FR"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10962"/>
            <a:ext cx="6019116" cy="5625107"/>
          </a:xfrm>
        </p:spPr>
      </p:pic>
      <p:sp>
        <p:nvSpPr>
          <p:cNvPr id="5" name="ZoneTexte 4"/>
          <p:cNvSpPr txBox="1"/>
          <p:nvPr/>
        </p:nvSpPr>
        <p:spPr>
          <a:xfrm>
            <a:off x="7166919" y="1210962"/>
            <a:ext cx="3286897" cy="6124754"/>
          </a:xfrm>
          <a:prstGeom prst="rect">
            <a:avLst/>
          </a:prstGeom>
          <a:noFill/>
        </p:spPr>
        <p:txBody>
          <a:bodyPr wrap="square" rtlCol="0">
            <a:spAutoFit/>
          </a:bodyPr>
          <a:lstStyle/>
          <a:p>
            <a:r>
              <a:rPr lang="fr-FR" sz="1400" dirty="0" smtClean="0"/>
              <a:t>Quels départements regroupent aujourd’hui la </a:t>
            </a:r>
            <a:r>
              <a:rPr lang="fr-FR" sz="1400" i="1" dirty="0" smtClean="0"/>
              <a:t>Seine-et-Oise</a:t>
            </a:r>
            <a:r>
              <a:rPr lang="fr-FR" sz="1400" dirty="0" smtClean="0"/>
              <a:t> aujourd’hui ?</a:t>
            </a:r>
          </a:p>
          <a:p>
            <a:endParaRPr lang="fr-FR" sz="1400" dirty="0" smtClean="0"/>
          </a:p>
          <a:p>
            <a:r>
              <a:rPr lang="fr-FR" sz="1400" dirty="0" smtClean="0"/>
              <a:t>Essonne</a:t>
            </a:r>
          </a:p>
          <a:p>
            <a:r>
              <a:rPr lang="fr-FR" sz="1400" dirty="0" smtClean="0"/>
              <a:t>Yvelines</a:t>
            </a:r>
          </a:p>
          <a:p>
            <a:r>
              <a:rPr lang="fr-FR" sz="1400" dirty="0" smtClean="0"/>
              <a:t>Val d’Oise</a:t>
            </a:r>
          </a:p>
          <a:p>
            <a:endParaRPr lang="fr-FR" sz="1400" dirty="0"/>
          </a:p>
          <a:p>
            <a:r>
              <a:rPr lang="fr-FR" sz="1400" dirty="0" smtClean="0"/>
              <a:t>Comment s’appellent aujourd’hui </a:t>
            </a:r>
          </a:p>
          <a:p>
            <a:r>
              <a:rPr lang="fr-FR" sz="1400" i="1" dirty="0" smtClean="0"/>
              <a:t>- les Côtes du Nord </a:t>
            </a:r>
            <a:r>
              <a:rPr lang="fr-FR" sz="1400" dirty="0" smtClean="0"/>
              <a:t>?</a:t>
            </a:r>
          </a:p>
          <a:p>
            <a:r>
              <a:rPr lang="fr-FR" sz="1400" i="1" dirty="0" smtClean="0"/>
              <a:t>- La Meurthe </a:t>
            </a:r>
            <a:r>
              <a:rPr lang="fr-FR" sz="1400" dirty="0" smtClean="0"/>
              <a:t>?</a:t>
            </a:r>
          </a:p>
          <a:p>
            <a:endParaRPr lang="fr-FR" sz="1400" dirty="0" smtClean="0"/>
          </a:p>
          <a:p>
            <a:r>
              <a:rPr lang="fr-FR" sz="1400" dirty="0" smtClean="0"/>
              <a:t>89 départements, par ordre alphabétique, de l’Ain, à l’Yonne.</a:t>
            </a:r>
          </a:p>
          <a:p>
            <a:endParaRPr lang="fr-FR" sz="1400" dirty="0"/>
          </a:p>
          <a:p>
            <a:r>
              <a:rPr lang="fr-FR" sz="1400" dirty="0" smtClean="0"/>
              <a:t>C’est l’œuvre des </a:t>
            </a:r>
            <a:r>
              <a:rPr lang="fr-FR" sz="1400" b="1" dirty="0" smtClean="0"/>
              <a:t>Girondins</a:t>
            </a:r>
            <a:r>
              <a:rPr lang="fr-FR" sz="1400" dirty="0" smtClean="0"/>
              <a:t>, qui prônent une simplification administrative, l’impôt pour tous, et surtout la décentralisation du territoire. Ils s’opposent en cela aux </a:t>
            </a:r>
            <a:r>
              <a:rPr lang="fr-FR" sz="1400" b="1" dirty="0" smtClean="0"/>
              <a:t>Jacobins</a:t>
            </a:r>
            <a:r>
              <a:rPr lang="fr-FR" sz="1400" dirty="0" smtClean="0"/>
              <a:t> qui préfèrent insister sur le rôle centralisateur de la capitale.</a:t>
            </a:r>
          </a:p>
          <a:p>
            <a:endParaRPr lang="fr-FR" sz="1400" dirty="0"/>
          </a:p>
          <a:p>
            <a:r>
              <a:rPr lang="fr-FR" sz="1400" dirty="0" smtClean="0"/>
              <a:t>La taille des départements a été pensée de manière à ce qu’un député puisse faire le tour du département en une journée à cheval (carré de 4 lieues).</a:t>
            </a:r>
          </a:p>
          <a:p>
            <a:pPr marL="285750" indent="-285750">
              <a:buFontTx/>
              <a:buChar char="-"/>
            </a:pPr>
            <a:endParaRPr lang="fr-FR" sz="1400" dirty="0"/>
          </a:p>
          <a:p>
            <a:endParaRPr lang="fr-FR" sz="1400" dirty="0" smtClean="0"/>
          </a:p>
          <a:p>
            <a:endParaRPr lang="fr-FR" sz="1400" dirty="0"/>
          </a:p>
        </p:txBody>
      </p:sp>
    </p:spTree>
    <p:extLst>
      <p:ext uri="{BB962C8B-B14F-4D97-AF65-F5344CB8AC3E}">
        <p14:creationId xmlns:p14="http://schemas.microsoft.com/office/powerpoint/2010/main" val="1341883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L’administration de </a:t>
            </a:r>
            <a:r>
              <a:rPr lang="fr-FR" b="1" smtClean="0"/>
              <a:t>ces 89 départements</a:t>
            </a:r>
            <a:endParaRPr lang="fr-FR" b="1" dirty="0"/>
          </a:p>
        </p:txBody>
      </p:sp>
      <p:sp>
        <p:nvSpPr>
          <p:cNvPr id="3" name="Espace réservé du contenu 2"/>
          <p:cNvSpPr>
            <a:spLocks noGrp="1"/>
          </p:cNvSpPr>
          <p:nvPr>
            <p:ph sz="half" idx="1"/>
          </p:nvPr>
        </p:nvSpPr>
        <p:spPr/>
        <p:txBody>
          <a:bodyPr>
            <a:noAutofit/>
          </a:bodyPr>
          <a:lstStyle/>
          <a:p>
            <a:pPr marL="0" indent="0" algn="just">
              <a:buNone/>
            </a:pPr>
            <a:r>
              <a:rPr lang="fr-FR" sz="2400" dirty="0"/>
              <a:t>À la tête de chacun de ces départements, une assemblée </a:t>
            </a:r>
            <a:r>
              <a:rPr lang="fr-FR" sz="2400" dirty="0" smtClean="0"/>
              <a:t>départementale constituée </a:t>
            </a:r>
            <a:r>
              <a:rPr lang="fr-FR" sz="2400" dirty="0"/>
              <a:t>de 81 membres. Chacun de ces membres </a:t>
            </a:r>
            <a:r>
              <a:rPr lang="fr-FR" sz="2400" dirty="0" smtClean="0"/>
              <a:t>doit </a:t>
            </a:r>
            <a:r>
              <a:rPr lang="fr-FR" sz="2400" dirty="0"/>
              <a:t>verser une contribution égale à dix journées de travail et </a:t>
            </a:r>
            <a:r>
              <a:rPr lang="fr-FR" sz="2400" dirty="0" smtClean="0"/>
              <a:t>est choisi </a:t>
            </a:r>
            <a:r>
              <a:rPr lang="fr-FR" sz="2400" dirty="0"/>
              <a:t>en fonction du territoire, de la population et des impôts directs. Le rôle principal des assemblées départementales </a:t>
            </a:r>
            <a:r>
              <a:rPr lang="fr-FR" sz="2400" dirty="0" smtClean="0"/>
              <a:t>consiste à </a:t>
            </a:r>
            <a:r>
              <a:rPr lang="fr-FR" sz="2400" b="1" dirty="0"/>
              <a:t>nommer</a:t>
            </a:r>
            <a:r>
              <a:rPr lang="fr-FR" sz="2400" dirty="0"/>
              <a:t> les députés à l'Assemblée nationale, à raison de neuf députés par département soit 720 députés nationaux. </a:t>
            </a:r>
          </a:p>
        </p:txBody>
      </p:sp>
      <p:pic>
        <p:nvPicPr>
          <p:cNvPr id="5" name="Espace réservé du conten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34937" y="1825625"/>
            <a:ext cx="4656126" cy="4351338"/>
          </a:xfrm>
        </p:spPr>
      </p:pic>
    </p:spTree>
    <p:extLst>
      <p:ext uri="{BB962C8B-B14F-4D97-AF65-F5344CB8AC3E}">
        <p14:creationId xmlns:p14="http://schemas.microsoft.com/office/powerpoint/2010/main" val="4266106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97408" y="365125"/>
            <a:ext cx="10756392" cy="1325563"/>
          </a:xfrm>
        </p:spPr>
        <p:txBody>
          <a:bodyPr/>
          <a:lstStyle/>
          <a:p>
            <a:r>
              <a:rPr lang="fr-FR" b="1" dirty="0" smtClean="0"/>
              <a:t>Révolution paysanne, bourgeoise ou populaire ?</a:t>
            </a:r>
            <a:endParaRPr lang="fr-FR" b="1" dirty="0"/>
          </a:p>
        </p:txBody>
      </p:sp>
      <p:sp>
        <p:nvSpPr>
          <p:cNvPr id="3" name="Espace réservé du contenu 2"/>
          <p:cNvSpPr>
            <a:spLocks noGrp="1"/>
          </p:cNvSpPr>
          <p:nvPr>
            <p:ph idx="1"/>
          </p:nvPr>
        </p:nvSpPr>
        <p:spPr>
          <a:xfrm>
            <a:off x="838200" y="1548384"/>
            <a:ext cx="10515600" cy="4628579"/>
          </a:xfrm>
        </p:spPr>
        <p:txBody>
          <a:bodyPr>
            <a:normAutofit/>
          </a:bodyPr>
          <a:lstStyle/>
          <a:p>
            <a:pPr marL="0" indent="0">
              <a:buNone/>
            </a:pPr>
            <a:r>
              <a:rPr lang="fr-FR" sz="1400" dirty="0" smtClean="0"/>
              <a:t>Si la paysannerie française est bien au cœur de l’initiative révolutionnaire, de par son importance (80% de la population française) et si elle marque les esprits avec la Grande Peur de l’été 1789, la scène parisienne se joue entre deux catégories bien distinctes :</a:t>
            </a:r>
          </a:p>
          <a:p>
            <a:pPr marL="0" indent="0">
              <a:buNone/>
            </a:pPr>
            <a:endParaRPr lang="fr-FR" sz="1400" dirty="0"/>
          </a:p>
          <a:p>
            <a:pPr>
              <a:buFontTx/>
              <a:buChar char="-"/>
            </a:pPr>
            <a:r>
              <a:rPr lang="fr-FR" sz="1400" u="sng" dirty="0" smtClean="0"/>
              <a:t>Une bourgeoisie libérale</a:t>
            </a:r>
            <a:r>
              <a:rPr lang="fr-FR" sz="1400" dirty="0" smtClean="0"/>
              <a:t>, issue du Parlement de Paris, optant pour une monarchie tempérée et parlementaire (Bailly) et associée à </a:t>
            </a:r>
            <a:r>
              <a:rPr lang="fr-FR" sz="1400" u="sng" dirty="0" smtClean="0"/>
              <a:t>aristocrates modérés </a:t>
            </a:r>
            <a:r>
              <a:rPr lang="fr-FR" sz="1400" dirty="0" smtClean="0"/>
              <a:t>(La Fayette, Mirabeau, le duc d’Orléans) et à un </a:t>
            </a:r>
            <a:r>
              <a:rPr lang="fr-FR" sz="1400" u="sng" dirty="0" smtClean="0"/>
              <a:t>clergé réformateur </a:t>
            </a:r>
            <a:r>
              <a:rPr lang="fr-FR" sz="1400" dirty="0" smtClean="0"/>
              <a:t>(Sieyès) : Cette catégorie possède le pouvoir effectif et verrouille la Révolution en protégeant la fonction royale. Ces hommes, inspirés par Montesquieu ne veulent plus de l’absolutisme, mais n’imaginent toutefois pas une France sans roi.</a:t>
            </a:r>
          </a:p>
          <a:p>
            <a:pPr>
              <a:buFontTx/>
              <a:buChar char="-"/>
            </a:pPr>
            <a:r>
              <a:rPr lang="fr-FR" sz="1400" dirty="0" smtClean="0"/>
              <a:t>Un deuxième mouvement révolutionnaire, bien plus radical, voit le jour dans la même période. Il est composé des </a:t>
            </a:r>
            <a:r>
              <a:rPr lang="fr-FR" sz="1400" u="sng" dirty="0" smtClean="0"/>
              <a:t>habitants pauvres, petits artisans  et désœuvrés des faubourgs </a:t>
            </a:r>
            <a:r>
              <a:rPr lang="fr-FR" sz="1400" dirty="0" smtClean="0"/>
              <a:t>(faubourg Saint Antoine par exemple), ce sont les </a:t>
            </a:r>
            <a:r>
              <a:rPr lang="fr-FR" sz="1400" u="sng" dirty="0" smtClean="0"/>
              <a:t>Sans-Culottes</a:t>
            </a:r>
            <a:r>
              <a:rPr lang="fr-FR" sz="1400" dirty="0" smtClean="0"/>
              <a:t>. Les femmes de cette population déclassée accompagnent leur mouvement : ce sont elles qui viennent chercher du pain à Versailles et qui ramènent le roi à Paris les 5 et 6 octobre 1789. On les retrouve parmi les « Tricoteuses », assises près de la guillotine.  Cette foule peu tempérée est encadrée par des personnalités fortes, soit issues de leurs rangs (le boucher Legendre), soit d’une petite bourgeoisie émergente (le médecin Marat, les avocats Danton et Robespierre, qui ont été élus de province parmi le Tiers-Etat</a:t>
            </a:r>
            <a:r>
              <a:rPr lang="fr-FR" sz="1400" dirty="0" smtClean="0"/>
              <a:t>). Marat, Desmoulins, Hébert font partie du club des Cordeliers</a:t>
            </a:r>
            <a:endParaRPr lang="fr-FR" sz="1400" dirty="0"/>
          </a:p>
          <a:p>
            <a:pPr marL="0" indent="0">
              <a:buNone/>
            </a:pPr>
            <a:r>
              <a:rPr lang="fr-FR" sz="1400" dirty="0" smtClean="0"/>
              <a:t>Si la première catégorie dirige de fait les événements du 20 juin 1789 au 10 août 1792, et gouverne, aidée les députés modérés et quelques Girondins, la seconde est coutumière de coups de force et de mouvements de foule parfois incontrôlés (14 juillet 1789, 20 juin et surtout 10 août 1792). A compter de la déchéance du roi, c’est désormais ce mouvement radical qui prend les rennes de Paris et du pays. Les relations, déjà tendues entre la bourgeoisie libérale et les Sans-Culottes ayant été définitivement rompues lors de la </a:t>
            </a:r>
            <a:r>
              <a:rPr lang="fr-FR" sz="1400" b="1" dirty="0" smtClean="0"/>
              <a:t>fusillade du Champ de Mars </a:t>
            </a:r>
            <a:r>
              <a:rPr lang="fr-FR" sz="1400" dirty="0" smtClean="0"/>
              <a:t>(17 juillet 1791) durant laquelle La Fayette et Bailly font tirer sur une foule conduite par Legendre et Marat ; ces derniers avaient initié une pétition pour la déchéance du roi, quelques semaines après la fuite ratée de Varennes.</a:t>
            </a:r>
            <a:endParaRPr lang="fr-FR" sz="1400" dirty="0"/>
          </a:p>
        </p:txBody>
      </p:sp>
    </p:spTree>
    <p:extLst>
      <p:ext uri="{BB962C8B-B14F-4D97-AF65-F5344CB8AC3E}">
        <p14:creationId xmlns:p14="http://schemas.microsoft.com/office/powerpoint/2010/main" val="3084017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42702" y="195307"/>
            <a:ext cx="10515600" cy="1325563"/>
          </a:xfrm>
        </p:spPr>
        <p:txBody>
          <a:bodyPr/>
          <a:lstStyle/>
          <a:p>
            <a:pPr algn="ctr"/>
            <a:r>
              <a:rPr lang="fr-FR" b="1" dirty="0" smtClean="0"/>
              <a:t>L’assemblée législative de 1791</a:t>
            </a:r>
            <a:r>
              <a:rPr lang="fr-FR" dirty="0" smtClean="0"/>
              <a:t/>
            </a:r>
            <a:br>
              <a:rPr lang="fr-FR" dirty="0" smtClean="0"/>
            </a:br>
            <a:r>
              <a:rPr lang="fr-FR" sz="2400" dirty="0" smtClean="0"/>
              <a:t>1</a:t>
            </a:r>
            <a:r>
              <a:rPr lang="fr-FR" sz="2400" baseline="30000" dirty="0" smtClean="0"/>
              <a:t>er</a:t>
            </a:r>
            <a:r>
              <a:rPr lang="fr-FR" sz="2400" dirty="0" smtClean="0"/>
              <a:t> octobre 1791-20 septembre 1792</a:t>
            </a:r>
            <a:endParaRPr lang="fr-FR" sz="2400"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2848" y="1859654"/>
            <a:ext cx="4186823" cy="3172268"/>
          </a:xfrm>
        </p:spPr>
      </p:pic>
      <p:sp>
        <p:nvSpPr>
          <p:cNvPr id="5" name="ZoneTexte 4"/>
          <p:cNvSpPr txBox="1"/>
          <p:nvPr/>
        </p:nvSpPr>
        <p:spPr>
          <a:xfrm>
            <a:off x="7944588" y="1525598"/>
            <a:ext cx="3396343" cy="5078313"/>
          </a:xfrm>
          <a:prstGeom prst="rect">
            <a:avLst/>
          </a:prstGeom>
          <a:noFill/>
        </p:spPr>
        <p:txBody>
          <a:bodyPr wrap="square" rtlCol="0">
            <a:spAutoFit/>
          </a:bodyPr>
          <a:lstStyle/>
          <a:p>
            <a:r>
              <a:rPr lang="fr-FR" b="1" dirty="0" smtClean="0"/>
              <a:t>Les Feuillants </a:t>
            </a:r>
            <a:r>
              <a:rPr lang="fr-FR" dirty="0" smtClean="0"/>
              <a:t>: députés favorable à une monarchie constitutionnelle.  Ils sont membre du </a:t>
            </a:r>
            <a:r>
              <a:rPr lang="fr-FR" u="sng" dirty="0" smtClean="0"/>
              <a:t>club des Feuillants</a:t>
            </a:r>
            <a:r>
              <a:rPr lang="fr-FR" dirty="0" smtClean="0"/>
              <a:t>.</a:t>
            </a:r>
          </a:p>
          <a:p>
            <a:endParaRPr lang="fr-FR" dirty="0"/>
          </a:p>
          <a:p>
            <a:r>
              <a:rPr lang="fr-FR" b="1" dirty="0" smtClean="0"/>
              <a:t>Les Indépendants </a:t>
            </a:r>
            <a:r>
              <a:rPr lang="fr-FR" dirty="0" smtClean="0"/>
              <a:t>: Ils n’appartiennent à aucun club, mais sont attachés à la Révolution. Monarchistes et Républicains, tous modérés.</a:t>
            </a:r>
          </a:p>
          <a:p>
            <a:endParaRPr lang="fr-FR" dirty="0"/>
          </a:p>
          <a:p>
            <a:r>
              <a:rPr lang="fr-FR" dirty="0" smtClean="0"/>
              <a:t>La gauche est représentée par des </a:t>
            </a:r>
            <a:r>
              <a:rPr lang="fr-FR" b="1" dirty="0" smtClean="0"/>
              <a:t>Girondins</a:t>
            </a:r>
            <a:r>
              <a:rPr lang="fr-FR" dirty="0" smtClean="0"/>
              <a:t>, membre du </a:t>
            </a:r>
            <a:r>
              <a:rPr lang="fr-FR" u="sng" dirty="0" smtClean="0"/>
              <a:t>club des Jacobins</a:t>
            </a:r>
            <a:r>
              <a:rPr lang="fr-FR" dirty="0" smtClean="0"/>
              <a:t>, dont une majorité, dirigée par Brissot –député de la Gironde- veulent une France décentralisée et sont favorable à l’instauration d’une République.</a:t>
            </a: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060" y="1501775"/>
            <a:ext cx="7438158" cy="4778407"/>
          </a:xfrm>
          <a:prstGeom prst="rect">
            <a:avLst/>
          </a:prstGeom>
        </p:spPr>
      </p:pic>
    </p:spTree>
    <p:extLst>
      <p:ext uri="{BB962C8B-B14F-4D97-AF65-F5344CB8AC3E}">
        <p14:creationId xmlns:p14="http://schemas.microsoft.com/office/powerpoint/2010/main" val="377030805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736</Words>
  <Application>Microsoft Office PowerPoint</Application>
  <PresentationFormat>Grand écran</PresentationFormat>
  <Paragraphs>40</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Thème Office</vt:lpstr>
      <vt:lpstr>La France de l’Ancien régime</vt:lpstr>
      <vt:lpstr>Les Généralités</vt:lpstr>
      <vt:lpstr>La nouvelle France administrative</vt:lpstr>
      <vt:lpstr>L’administration de ces 89 départements</vt:lpstr>
      <vt:lpstr>Révolution paysanne, bourgeoise ou populaire ?</vt:lpstr>
      <vt:lpstr>L’assemblée législative de 1791 1er octobre 1791-20 septembre 1792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Profs</dc:creator>
  <cp:lastModifiedBy>Profs</cp:lastModifiedBy>
  <cp:revision>25</cp:revision>
  <dcterms:created xsi:type="dcterms:W3CDTF">2019-09-10T11:17:29Z</dcterms:created>
  <dcterms:modified xsi:type="dcterms:W3CDTF">2019-09-12T12:57:55Z</dcterms:modified>
</cp:coreProperties>
</file>