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ED065FB-43F7-449D-84BD-35998235A85F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08985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4E8C31B-3C6C-4915-B34A-2CBD20980D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6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388E4C9-3F5C-40BF-99EB-33A42ED0A413}" type="slidenum">
              <a:t>1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0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FD901E0-8AD2-4AE9-B225-E852702234CF}" type="slidenum">
              <a:t>2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94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D11E0A4-5AE6-4FF0-8C82-902D816BD608}" type="slidenum">
              <a:t>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86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0F1187-A14B-4EE7-9757-544028639A46}" type="slidenum">
              <a:t>4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3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D167FB-4391-465F-924A-E0DFFE272BE1}" type="slidenum">
              <a:t>5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DE6BF3-1326-4C51-A9FB-24F9892DA492}" type="slidenum">
              <a:t>6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94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A04FA24-22F5-4B65-A23E-CD2B3D1F05D2}" type="slidenum">
              <a:t>7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3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8DBD79-953F-456F-B658-C8E1D85803CE}" type="slidenum">
              <a:t>8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20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B4D6C-757F-4E94-86E3-A7F070773843}" type="slidenum">
              <a:t>9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513EBD-82EB-4B02-84F8-3C9DDF1715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82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BA8234-94F1-4384-9F60-8ADED7C1A2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4D0A1B-835C-4235-9C7E-8710D2A414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2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5FE452-993F-4593-9489-FF795110DD3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8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D0E71-FBEE-4960-BF48-EC9BD82795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24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D48156-F6D6-4B6F-96AC-CF87529C044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5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5B0C41-4025-42A9-8565-AA1AE16D3B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8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68558-54EE-44E4-99E5-B0E7B33DE5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28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DDEF7D-2528-4565-8026-CCD568D236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11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8CAE48-C09F-4E24-A330-671EDC2976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10B05C-13EB-494A-AD53-32D57BFE99F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5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46C7066-9779-4650-89EA-AEC92DEB644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b="1"/>
              <a:t>Les Napoléonides, </a:t>
            </a:r>
            <a:br>
              <a:rPr lang="fr-FR" b="1"/>
            </a:br>
            <a:r>
              <a:rPr lang="fr-FR" b="1"/>
              <a:t>une famille encombrante.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43" y="1838261"/>
            <a:ext cx="3776472" cy="534619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644896" y="3496373"/>
            <a:ext cx="3645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Lucida Calligraphy" panose="03010101010101010101" pitchFamily="66" charset="0"/>
              </a:rPr>
              <a:t>« En vérité, à vous entendre Joseph, ne dirait-on pas que j’ai reçu la couronne de feu roi notre père!... »</a:t>
            </a:r>
          </a:p>
          <a:p>
            <a:endParaRPr lang="fr-FR" dirty="0" smtClean="0">
              <a:latin typeface="Lucida Calligraphy" panose="03010101010101010101" pitchFamily="66" charset="0"/>
            </a:endParaRPr>
          </a:p>
          <a:p>
            <a:r>
              <a:rPr lang="fr-FR" dirty="0" smtClean="0">
                <a:latin typeface="Lucida Calligraphy" panose="03010101010101010101" pitchFamily="66" charset="0"/>
              </a:rPr>
              <a:t>Napoléon Ier.</a:t>
            </a:r>
            <a:endParaRPr lang="fr-FR" dirty="0">
              <a:latin typeface="Lucida Calligraphy" panose="03010101010101010101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999" y="109800"/>
            <a:ext cx="9071640" cy="1645200"/>
          </a:xfrm>
        </p:spPr>
        <p:txBody>
          <a:bodyPr/>
          <a:lstStyle/>
          <a:p>
            <a:pPr lvl="0"/>
            <a:r>
              <a:rPr lang="fr-FR" dirty="0"/>
              <a:t>Charles et </a:t>
            </a:r>
            <a:r>
              <a:rPr lang="fr-FR" dirty="0" smtClean="0"/>
              <a:t>Letizia </a:t>
            </a:r>
            <a:r>
              <a:rPr lang="fr-FR" dirty="0"/>
              <a:t>Bonaparte</a:t>
            </a:r>
            <a:br>
              <a:rPr lang="fr-FR" dirty="0"/>
            </a:br>
            <a:r>
              <a:rPr lang="fr-FR" sz="2800" dirty="0"/>
              <a:t>(1746-1785)                (1750-1836)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86" y="1548000"/>
            <a:ext cx="6047027" cy="35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1857990" y="5242560"/>
            <a:ext cx="6047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 smtClean="0"/>
              <a:t>Charles Bonaparte </a:t>
            </a:r>
            <a:r>
              <a:rPr lang="fr-FR" sz="1400" dirty="0" smtClean="0"/>
              <a:t>, petit noble corse, partisan de la France, épouse en 1764, âgé de 18 ans, </a:t>
            </a:r>
            <a:r>
              <a:rPr lang="fr-FR" sz="1400" b="1" dirty="0" smtClean="0"/>
              <a:t>Letizia </a:t>
            </a:r>
            <a:r>
              <a:rPr lang="fr-FR" sz="1400" b="1" dirty="0" err="1" smtClean="0"/>
              <a:t>Ramolino</a:t>
            </a:r>
            <a:r>
              <a:rPr lang="fr-FR" sz="1400" dirty="0" smtClean="0"/>
              <a:t>, âgée quant à elle de 14 ans, sous la pression de Pascal Paoli. Le couple aura 8 enfants viables entre 1768 et 1784 . Charles meurt prématurément d’une tumeur à l’estomac. Quant à Letizia, elle assiste à l’avènement de son fils Napoléon et à sa chute. Elle trouvera refuge dans les Etats du pape Pie VII, peu rancunier. Durant le premier Empire, elle reçut de son fils le titre de « </a:t>
            </a:r>
            <a:r>
              <a:rPr lang="fr-FR" sz="1400" b="1" dirty="0" smtClean="0"/>
              <a:t>Madame Mère</a:t>
            </a:r>
            <a:r>
              <a:rPr lang="fr-FR" sz="1400" dirty="0" smtClean="0"/>
              <a:t> ».</a:t>
            </a:r>
            <a:endParaRPr lang="fr-FR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Joseph Bonaparte</a:t>
            </a:r>
            <a:br>
              <a:rPr lang="fr-FR"/>
            </a:br>
            <a:r>
              <a:rPr lang="fr-FR"/>
              <a:t>(1768-1844)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15" y="1927304"/>
            <a:ext cx="3862439" cy="4988983"/>
          </a:xfrm>
        </p:spPr>
      </p:pic>
      <p:sp>
        <p:nvSpPr>
          <p:cNvPr id="6" name="ZoneTexte 5"/>
          <p:cNvSpPr txBox="1"/>
          <p:nvPr/>
        </p:nvSpPr>
        <p:spPr>
          <a:xfrm>
            <a:off x="5462016" y="1927304"/>
            <a:ext cx="3425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Frère ainé de Napoléon, Joseph fut avocat sous la Révolution, puis diplomate. Il est fait par la grâce de son frère tout d’abord </a:t>
            </a:r>
            <a:r>
              <a:rPr lang="fr-FR" b="1" dirty="0" smtClean="0"/>
              <a:t>roi de Naples (1806-1808)</a:t>
            </a:r>
            <a:r>
              <a:rPr lang="fr-FR" dirty="0" smtClean="0"/>
              <a:t>, puis </a:t>
            </a:r>
            <a:r>
              <a:rPr lang="fr-FR" b="1" dirty="0" smtClean="0"/>
              <a:t>« roi des Espagnes et des Indes » de 1808 à 1813</a:t>
            </a:r>
            <a:r>
              <a:rPr lang="fr-FR" dirty="0" smtClean="0"/>
              <a:t>. En 1814, puis sous les Cent-jours, il devient lieutenant général et régent de l’Empire. Il aura deux filles.</a:t>
            </a:r>
          </a:p>
          <a:p>
            <a:pPr algn="just"/>
            <a:r>
              <a:rPr lang="fr-FR" dirty="0" smtClean="0"/>
              <a:t>Honnête homme, il prendra très au sérieux son rôle de « roi », jusqu’à même s’opposer à son frère sans pour autant se faire aimer de son « peuple ».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Lucien Bonaparte</a:t>
            </a:r>
            <a:br>
              <a:rPr lang="fr-FR"/>
            </a:br>
            <a:r>
              <a:rPr lang="fr-FR"/>
              <a:t>(1775-1840)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51" y="1769034"/>
            <a:ext cx="3443760" cy="4988532"/>
          </a:xfrm>
        </p:spPr>
      </p:pic>
      <p:sp>
        <p:nvSpPr>
          <p:cNvPr id="7" name="ZoneTexte 6"/>
          <p:cNvSpPr txBox="1"/>
          <p:nvPr/>
        </p:nvSpPr>
        <p:spPr>
          <a:xfrm>
            <a:off x="5039818" y="1769034"/>
            <a:ext cx="407979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Lucien est probablement le plus intelligent et le plus capable des frères de Napoléon. Député de la Corse au Conseil des Cinq-Cents (1798), puis </a:t>
            </a:r>
            <a:r>
              <a:rPr lang="fr-FR" sz="1600" b="1" dirty="0" smtClean="0"/>
              <a:t>président de ce conseil en 1799</a:t>
            </a:r>
            <a:r>
              <a:rPr lang="fr-FR" sz="1600" dirty="0" smtClean="0"/>
              <a:t>, il est celui qui permet la réussite du coup d’Etat du 18 brumaire et son frère lui doit une prise du pouvoir sans une goutte de sang versée. </a:t>
            </a:r>
            <a:r>
              <a:rPr lang="fr-FR" sz="1600" b="1" dirty="0" smtClean="0"/>
              <a:t>Ministre de l’intérieur en 1799-1800</a:t>
            </a:r>
            <a:r>
              <a:rPr lang="fr-FR" sz="1600" dirty="0" smtClean="0"/>
              <a:t>, il se fâche avec son frère qui le prive de tout droits de succession en 1805. Les deux hommes se réconcilient pendant les Cent-jours.</a:t>
            </a:r>
          </a:p>
          <a:p>
            <a:pPr algn="just"/>
            <a:endParaRPr lang="fr-FR" sz="1600" dirty="0" smtClean="0"/>
          </a:p>
          <a:p>
            <a:pPr algn="just"/>
            <a:r>
              <a:rPr lang="fr-FR" sz="1600" dirty="0" smtClean="0"/>
              <a:t> </a:t>
            </a:r>
            <a:r>
              <a:rPr lang="fr-FR" sz="1600" dirty="0" smtClean="0">
                <a:latin typeface="Lucida Calligraphy" panose="03010101010101010101" pitchFamily="66" charset="0"/>
              </a:rPr>
              <a:t>"Ne crains-tu pas que la France ne se révolte contre l'indigne abus que tu fais du pouvoir ?" </a:t>
            </a:r>
            <a:r>
              <a:rPr lang="fr-FR" sz="1600" dirty="0" smtClean="0"/>
              <a:t>dit-il un jour à son frère, ce à quoi Napoléon lui aurait répondu : </a:t>
            </a:r>
            <a:r>
              <a:rPr lang="fr-FR" sz="1600" dirty="0" smtClean="0">
                <a:latin typeface="Lucida Calligraphy" panose="03010101010101010101" pitchFamily="66" charset="0"/>
              </a:rPr>
              <a:t>"Ne crains rien, je la saignerai tellement au blanc qu'elle en sera de longtemps incapable".</a:t>
            </a:r>
            <a:endParaRPr lang="fr-FR" sz="1600" dirty="0">
              <a:latin typeface="Lucida Calligraphy" panose="03010101010101010101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Louis Bonaparte</a:t>
            </a:r>
            <a:br>
              <a:rPr lang="fr-FR"/>
            </a:br>
            <a:r>
              <a:rPr lang="fr-FR"/>
              <a:t>(1778-1848)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97" y="1740740"/>
            <a:ext cx="3594240" cy="4988850"/>
          </a:xfrm>
        </p:spPr>
      </p:pic>
      <p:sp>
        <p:nvSpPr>
          <p:cNvPr id="4" name="ZoneTexte 3"/>
          <p:cNvSpPr txBox="1"/>
          <p:nvPr/>
        </p:nvSpPr>
        <p:spPr>
          <a:xfrm>
            <a:off x="5486400" y="1730326"/>
            <a:ext cx="38282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 18 ans, Louis fut aide de camp du général Bonaparte pendant la campagne d’Italie. Il suivit également son frère en Egypte et devint </a:t>
            </a:r>
            <a:r>
              <a:rPr lang="fr-FR" b="1" dirty="0" smtClean="0"/>
              <a:t>général de brigade en 1803</a:t>
            </a:r>
            <a:r>
              <a:rPr lang="fr-FR" dirty="0" smtClean="0"/>
              <a:t>. Soldat courageux et efficace, il détestait cependant la guerre par-dessus tout avec son cortège de pillage et de dévastation.</a:t>
            </a:r>
          </a:p>
          <a:p>
            <a:pPr algn="just"/>
            <a:r>
              <a:rPr lang="fr-FR" dirty="0" smtClean="0"/>
              <a:t>Marié à la fille de Joséphine, </a:t>
            </a:r>
            <a:r>
              <a:rPr lang="fr-FR" b="1" dirty="0" smtClean="0"/>
              <a:t>Hortense de Beauharnais</a:t>
            </a:r>
            <a:r>
              <a:rPr lang="fr-FR" dirty="0" smtClean="0"/>
              <a:t>, son frère le nomma </a:t>
            </a:r>
            <a:r>
              <a:rPr lang="fr-FR" b="1" dirty="0" smtClean="0"/>
              <a:t>roi de Hollande</a:t>
            </a:r>
            <a:r>
              <a:rPr lang="fr-FR" dirty="0" smtClean="0"/>
              <a:t>, de mai 1806 à juillet 1810, date à laquelle la Hollande fut intégrée comme département à l’Empire français. Souffrant de rhumatisme, Louis détesta cette expérience dans la pluvieuse Hollande. En 1808 son épouse lui donna un deuxième fils, </a:t>
            </a:r>
            <a:r>
              <a:rPr lang="fr-FR" b="1" dirty="0" smtClean="0"/>
              <a:t>futur Napoléon III.</a:t>
            </a:r>
            <a:endParaRPr lang="fr-F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Jérôme Bonaparte</a:t>
            </a:r>
            <a:br>
              <a:rPr lang="fr-FR"/>
            </a:br>
            <a:r>
              <a:rPr lang="fr-FR"/>
              <a:t>(1784-1860)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35" y="1768990"/>
            <a:ext cx="3025080" cy="4988620"/>
          </a:xfrm>
        </p:spPr>
      </p:pic>
      <p:sp>
        <p:nvSpPr>
          <p:cNvPr id="4" name="ZoneTexte 3"/>
          <p:cNvSpPr txBox="1"/>
          <p:nvPr/>
        </p:nvSpPr>
        <p:spPr>
          <a:xfrm>
            <a:off x="5039819" y="1767840"/>
            <a:ext cx="4847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Cette photo nous montre le seul survivant des frères de Napoléon vivant sous le Second Empire.</a:t>
            </a:r>
          </a:p>
          <a:p>
            <a:r>
              <a:rPr lang="fr-FR" sz="1600" dirty="0" smtClean="0"/>
              <a:t>Jérôme n’a que 15 ans lorsque son frère devient premier Consul. En mission en Martinique en 1803, il se rend à Baltimore aux Etats-Unis pour y épouser –il est encore mineur- la fille d’un commerçant local.</a:t>
            </a:r>
          </a:p>
          <a:p>
            <a:r>
              <a:rPr lang="fr-FR" sz="1600" dirty="0" smtClean="0"/>
              <a:t>Malgré la naissance d’un fils*, Napoléon fait casser le mariage. </a:t>
            </a:r>
          </a:p>
          <a:p>
            <a:r>
              <a:rPr lang="fr-FR" sz="1600" dirty="0" smtClean="0"/>
              <a:t>Nommé contre-amiral en 1806, il épouse </a:t>
            </a:r>
            <a:r>
              <a:rPr lang="fr-FR" sz="1600" b="1" dirty="0" smtClean="0"/>
              <a:t>Catherine de Wurtemberg </a:t>
            </a:r>
            <a:r>
              <a:rPr lang="fr-FR" sz="1600" dirty="0" smtClean="0"/>
              <a:t>en août 1807  et dans la foulée devient </a:t>
            </a:r>
            <a:r>
              <a:rPr lang="fr-FR" sz="1600" b="1" dirty="0" smtClean="0"/>
              <a:t>roi de Westphalie </a:t>
            </a:r>
            <a:r>
              <a:rPr lang="fr-FR" sz="1600" dirty="0" smtClean="0"/>
              <a:t>(nord de l’Allemagne actuelle). Dépensier et frivole, il ruine les caisses de son royaume mais y introduit les lois françaises et supprime les anciens abus féodaux.</a:t>
            </a:r>
          </a:p>
          <a:p>
            <a:r>
              <a:rPr lang="fr-FR" sz="1600" dirty="0" smtClean="0"/>
              <a:t>Grâce à son épouse, cousine du tsar, il devient pair de France en 1814 lors de la Restauration. Il rallie son frère pendant les Cent-jours, mais toujours brouillon, il se montre inefficace à Waterloo et se réfugie chez son beau-père. En </a:t>
            </a:r>
            <a:r>
              <a:rPr lang="fr-FR" sz="1600" b="1" dirty="0" smtClean="0"/>
              <a:t>1852</a:t>
            </a:r>
            <a:r>
              <a:rPr lang="fr-FR" sz="1600" dirty="0" smtClean="0"/>
              <a:t>, son neveu Napoléon III le rétablit dans ses privilèges de prince d’Empire et il devient </a:t>
            </a:r>
            <a:r>
              <a:rPr lang="fr-FR" sz="1600" b="1" dirty="0" smtClean="0"/>
              <a:t>président du Sénat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1072896" y="7030819"/>
            <a:ext cx="831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* Ce fils, Jérôme Napoléon Bonaparte, vécut à Londres et aux Etats-Unis et fonde la branche américaine des Bonaparte. L’un de </a:t>
            </a:r>
            <a:r>
              <a:rPr lang="fr-FR" sz="1400" i="1" dirty="0"/>
              <a:t>ses </a:t>
            </a:r>
            <a:r>
              <a:rPr lang="fr-FR" sz="1400" i="1" dirty="0" smtClean="0"/>
              <a:t>enfants, Charles </a:t>
            </a:r>
            <a:r>
              <a:rPr lang="fr-FR" sz="1400" i="1" dirty="0"/>
              <a:t>Joseph </a:t>
            </a:r>
            <a:r>
              <a:rPr lang="fr-FR" sz="1400" i="1" dirty="0" smtClean="0"/>
              <a:t>Bonaparte-Patterson sera en 1908 le fondateur du FBI!</a:t>
            </a:r>
            <a:endParaRPr lang="fr-FR" sz="1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Elisa Bonaparte</a:t>
            </a:r>
            <a:br>
              <a:rPr lang="fr-FR"/>
            </a:br>
            <a:r>
              <a:rPr lang="fr-FR"/>
              <a:t>(1777-1820)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80" y="1841960"/>
            <a:ext cx="3862439" cy="4988983"/>
          </a:xfrm>
        </p:spPr>
      </p:pic>
      <p:sp>
        <p:nvSpPr>
          <p:cNvPr id="4" name="ZoneTexte 3"/>
          <p:cNvSpPr txBox="1"/>
          <p:nvPr/>
        </p:nvSpPr>
        <p:spPr>
          <a:xfrm>
            <a:off x="5376672" y="2695400"/>
            <a:ext cx="4523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Élisa est successivement </a:t>
            </a:r>
            <a:r>
              <a:rPr lang="fr-FR" sz="1600" b="1" dirty="0"/>
              <a:t>princesse de Piombino et de Lucques, puis grande-duchesse de Toscane</a:t>
            </a:r>
            <a:r>
              <a:rPr lang="fr-FR" sz="1600" dirty="0"/>
              <a:t>. Elle est la seule sœur de Napoléon à avoir possédé de réels pouvoirs politiques. Très intéressée par les arts, notamment le théâtre, elle les encouragea dans les territoires sur lesquels elle régna. </a:t>
            </a:r>
            <a:endParaRPr lang="fr-FR" sz="1600" dirty="0" smtClean="0"/>
          </a:p>
          <a:p>
            <a:r>
              <a:rPr lang="fr-FR" sz="1600" dirty="0" smtClean="0"/>
              <a:t>Elle épouse un capitaine de vaisseau</a:t>
            </a:r>
            <a:r>
              <a:rPr lang="fr-FR" sz="1600" b="1" dirty="0" smtClean="0"/>
              <a:t>, </a:t>
            </a:r>
            <a:r>
              <a:rPr lang="fr-FR" sz="1600" b="1" dirty="0"/>
              <a:t>Félix </a:t>
            </a:r>
            <a:r>
              <a:rPr lang="fr-FR" sz="1600" b="1" dirty="0" err="1" smtClean="0"/>
              <a:t>Baciocchi</a:t>
            </a:r>
            <a:r>
              <a:rPr lang="fr-FR" sz="1600" dirty="0" smtClean="0"/>
              <a:t>.</a:t>
            </a:r>
          </a:p>
          <a:p>
            <a:endParaRPr lang="fr-FR" sz="1600" dirty="0" smtClean="0"/>
          </a:p>
          <a:p>
            <a:r>
              <a:rPr lang="fr-FR" sz="1600" dirty="0" smtClean="0"/>
              <a:t>Elle se détache de son frère pour rester fidèle à ses sujets Toscans, mais doit, après la fin de l’Empire, s’exiler à Trieste où elle termine ses jours.</a:t>
            </a:r>
            <a:endParaRPr lang="fr-FR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Pauline Bonaparte</a:t>
            </a:r>
            <a:br>
              <a:rPr lang="fr-FR"/>
            </a:br>
            <a:r>
              <a:rPr lang="fr-FR"/>
              <a:t>(1780-1825)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27" y="1805468"/>
            <a:ext cx="3438720" cy="4988816"/>
          </a:xfrm>
        </p:spPr>
      </p:pic>
      <p:sp>
        <p:nvSpPr>
          <p:cNvPr id="4" name="ZoneTexte 3"/>
          <p:cNvSpPr txBox="1"/>
          <p:nvPr/>
        </p:nvSpPr>
        <p:spPr>
          <a:xfrm>
            <a:off x="5039818" y="1853184"/>
            <a:ext cx="47015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Pauline était la sœur préférée de Napoléon.</a:t>
            </a:r>
          </a:p>
          <a:p>
            <a:pPr algn="just"/>
            <a:r>
              <a:rPr lang="fr-FR" sz="1600" dirty="0" smtClean="0"/>
              <a:t>En 1797, son frère lui fait épouser </a:t>
            </a:r>
            <a:r>
              <a:rPr lang="fr-FR" sz="1600" b="1" dirty="0" smtClean="0"/>
              <a:t>le général Leclerc </a:t>
            </a:r>
            <a:r>
              <a:rPr lang="fr-FR" sz="1600" dirty="0" smtClean="0"/>
              <a:t>, l’un des meilleurs généraux de la République. Sous le Consulat, Pauline accompagne son mari à </a:t>
            </a:r>
            <a:r>
              <a:rPr lang="fr-FR" sz="1600" b="1" dirty="0" smtClean="0"/>
              <a:t>Saint-Domingue</a:t>
            </a:r>
            <a:r>
              <a:rPr lang="fr-FR" sz="1600" dirty="0" smtClean="0"/>
              <a:t> ; celui-ci meurt de la fièvre jaune en 1802. De retour à Paris, Pauline épouse le prince </a:t>
            </a:r>
            <a:r>
              <a:rPr lang="fr-FR" sz="1600" b="1" dirty="0" smtClean="0"/>
              <a:t>Camille Borghèse</a:t>
            </a:r>
            <a:r>
              <a:rPr lang="fr-FR" sz="1600" dirty="0" smtClean="0"/>
              <a:t>, prince romain richissime ; elle est, comme ses deux sœurs, demoiselle d’honneur de Joséphine le 2 décembre 1804, tâche qu’elles accomplissent avec une mauvaise volonté évidente, tant est grande leur détestation de la « vieille » comme ils appellent Joséphine (42 ans).</a:t>
            </a:r>
          </a:p>
          <a:p>
            <a:pPr algn="just"/>
            <a:r>
              <a:rPr lang="fr-FR" sz="1600" dirty="0"/>
              <a:t>La relation de Pauline et de Napoléon est marquée par un lien profond de fidélité et de bienveillance, à la différence des autres frères et sœurs de Napoléon. Étant la plus grande admiratrice de Napoléon, elle lui reste toujours fidèle. Elle est la seule des Bonaparte — avec Madame Mère — à lui rendre visite durant son exil sur l'île d'Elbe</a:t>
            </a:r>
            <a:r>
              <a:rPr lang="fr-FR" sz="1600" dirty="0" smtClean="0"/>
              <a:t>. Elle meurt à Florence d’un cancer du foie.</a:t>
            </a:r>
            <a:endParaRPr lang="fr-FR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Caroline Bonaparte</a:t>
            </a:r>
            <a:br>
              <a:rPr lang="fr-FR"/>
            </a:br>
            <a:r>
              <a:rPr lang="fr-FR"/>
              <a:t>(1782-1839)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9" y="1744368"/>
            <a:ext cx="3916440" cy="4989095"/>
          </a:xfrm>
        </p:spPr>
      </p:pic>
      <p:sp>
        <p:nvSpPr>
          <p:cNvPr id="4" name="ZoneTexte 3"/>
          <p:cNvSpPr txBox="1"/>
          <p:nvPr/>
        </p:nvSpPr>
        <p:spPr>
          <a:xfrm>
            <a:off x="4611799" y="1744368"/>
            <a:ext cx="5108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En juin 1797, Napoléon Bonaparte fit venir sa famille à Mombello, où Caroline, 15 ans, assista le 14 juin au mariage de ses sœurs Élisa et Pauline. Lors de leur voyage de noces dans les lacs italiens, Caroline fit la connaissance de </a:t>
            </a:r>
            <a:r>
              <a:rPr lang="fr-FR" sz="1600" b="1" dirty="0"/>
              <a:t>Joachim Murat</a:t>
            </a:r>
            <a:r>
              <a:rPr lang="fr-FR" sz="1600" dirty="0"/>
              <a:t>, fringant aide de camp de Napoléon âgé de 30 ans, dont elle tomba amoureuse. Grand séducteur, soupçonné d'avoir eu une liaison avec Joséphine de Beauharnais, Murat </a:t>
            </a:r>
            <a:r>
              <a:rPr lang="fr-FR" sz="1600" dirty="0" smtClean="0"/>
              <a:t>eut du mal à se faire accepter par Napoléon, rancunier.</a:t>
            </a:r>
          </a:p>
          <a:p>
            <a:pPr algn="just"/>
            <a:r>
              <a:rPr lang="fr-FR" sz="1600" dirty="0" smtClean="0"/>
              <a:t>Le 15 juillet 1808, Caroline et son mari reçoivent la </a:t>
            </a:r>
            <a:r>
              <a:rPr lang="fr-FR" sz="1600" b="1" dirty="0" smtClean="0"/>
              <a:t>couronne de Naples </a:t>
            </a:r>
            <a:r>
              <a:rPr lang="fr-FR" sz="1600" dirty="0" smtClean="0"/>
              <a:t>qui jusqu’ici était propriété des Bourbons d’Espagne</a:t>
            </a:r>
            <a:r>
              <a:rPr lang="fr-FR" sz="1600" dirty="0" smtClean="0"/>
              <a:t>.</a:t>
            </a:r>
          </a:p>
          <a:p>
            <a:pPr algn="just"/>
            <a:r>
              <a:rPr lang="fr-FR" sz="1600" dirty="0" smtClean="0"/>
              <a:t>Elle S’attacha à l’éducation des jeunes filles napolitaine </a:t>
            </a:r>
            <a:r>
              <a:rPr lang="fr-FR" sz="1600" dirty="0"/>
              <a:t>Elle importa et favorisa également les arts français à Naples, notamment la mode, le théâtre et la </a:t>
            </a:r>
            <a:r>
              <a:rPr lang="fr-FR" sz="1600" dirty="0" smtClean="0"/>
              <a:t>cuisine.</a:t>
            </a:r>
          </a:p>
          <a:p>
            <a:pPr algn="just"/>
            <a:r>
              <a:rPr lang="fr-FR" sz="1600" dirty="0" smtClean="0"/>
              <a:t>En 1813, Murat trahit Napoléon pour garder son royaume, mais renoue avec lui pendant les Cent-jours. </a:t>
            </a:r>
            <a:r>
              <a:rPr lang="fr-FR" sz="1600" b="1" dirty="0" smtClean="0"/>
              <a:t>Il est exé</a:t>
            </a:r>
            <a:r>
              <a:rPr lang="fr-FR" sz="1600" b="1" dirty="0" smtClean="0"/>
              <a:t>cuté sur l’ordre des Bourbons d’Espagne en octobre 1815</a:t>
            </a:r>
            <a:r>
              <a:rPr lang="fr-FR" sz="1600" dirty="0" smtClean="0"/>
              <a:t>. Caroline, après des années d’exil, se fixe à  Florence en 1830 et décède elle aussi d’un cancer du foie. Elle eut de nombreux enfants.</a:t>
            </a:r>
            <a:endParaRPr lang="fr-FR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969</Words>
  <Application>Microsoft Office PowerPoint</Application>
  <PresentationFormat>Personnalisé</PresentationFormat>
  <Paragraphs>46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Microsoft YaHei</vt:lpstr>
      <vt:lpstr>Arial</vt:lpstr>
      <vt:lpstr>Calibri</vt:lpstr>
      <vt:lpstr>Lucida Calligraphy</vt:lpstr>
      <vt:lpstr>Lucida Sans</vt:lpstr>
      <vt:lpstr>Lucida Sans Unicode</vt:lpstr>
      <vt:lpstr>Tahoma</vt:lpstr>
      <vt:lpstr>Times New Roman</vt:lpstr>
      <vt:lpstr>Standard</vt:lpstr>
      <vt:lpstr>Les Napoléonides,  une famille encombrante.</vt:lpstr>
      <vt:lpstr>Charles et Letizia Bonaparte (1746-1785)                (1750-1836) </vt:lpstr>
      <vt:lpstr>Joseph Bonaparte (1768-1844)</vt:lpstr>
      <vt:lpstr>Lucien Bonaparte (1775-1840)</vt:lpstr>
      <vt:lpstr>Louis Bonaparte (1778-1848)</vt:lpstr>
      <vt:lpstr>Jérôme Bonaparte (1784-1860)</vt:lpstr>
      <vt:lpstr>Elisa Bonaparte (1777-1820)</vt:lpstr>
      <vt:lpstr>Pauline Bonaparte (1780-1825)</vt:lpstr>
      <vt:lpstr>Caroline Bonaparte (1782-1839)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Napoléonides,  une famille encombrante.</dc:title>
  <dc:creator>Profs</dc:creator>
  <cp:lastModifiedBy>Profs</cp:lastModifiedBy>
  <cp:revision>26</cp:revision>
  <dcterms:created xsi:type="dcterms:W3CDTF">2019-10-04T16:57:17Z</dcterms:created>
  <dcterms:modified xsi:type="dcterms:W3CDTF">2019-10-08T09:14:46Z</dcterms:modified>
</cp:coreProperties>
</file>