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1" r:id="rId7"/>
    <p:sldId id="264" r:id="rId8"/>
    <p:sldId id="260"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12324-09EF-4E25-8BD2-49FE9B782D13}" v="3" dt="2020-01-28T05:35:00.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RBAUD" userId="e7aa5aa8e2ef56d6" providerId="LiveId" clId="{24D97353-47C8-41BD-8F2A-501A8D3D714F}"/>
    <pc:docChg chg="custSel addSld modSld">
      <pc:chgData name="David BARBAUD" userId="e7aa5aa8e2ef56d6" providerId="LiveId" clId="{24D97353-47C8-41BD-8F2A-501A8D3D714F}" dt="2020-01-28T05:35:00.791" v="311" actId="14826"/>
      <pc:docMkLst>
        <pc:docMk/>
      </pc:docMkLst>
      <pc:sldChg chg="modSp">
        <pc:chgData name="David BARBAUD" userId="e7aa5aa8e2ef56d6" providerId="LiveId" clId="{24D97353-47C8-41BD-8F2A-501A8D3D714F}" dt="2020-01-28T05:16:24.326" v="2" actId="113"/>
        <pc:sldMkLst>
          <pc:docMk/>
          <pc:sldMk cId="3170898568" sldId="258"/>
        </pc:sldMkLst>
        <pc:spChg chg="mod">
          <ac:chgData name="David BARBAUD" userId="e7aa5aa8e2ef56d6" providerId="LiveId" clId="{24D97353-47C8-41BD-8F2A-501A8D3D714F}" dt="2020-01-28T05:16:24.326" v="2" actId="113"/>
          <ac:spMkLst>
            <pc:docMk/>
            <pc:sldMk cId="3170898568" sldId="258"/>
            <ac:spMk id="4" creationId="{44D38496-486F-4CE1-98C1-51D8C435DBB7}"/>
          </ac:spMkLst>
        </pc:spChg>
      </pc:sldChg>
      <pc:sldChg chg="modSp add">
        <pc:chgData name="David BARBAUD" userId="e7aa5aa8e2ef56d6" providerId="LiveId" clId="{24D97353-47C8-41BD-8F2A-501A8D3D714F}" dt="2020-01-28T05:35:00.791" v="311" actId="14826"/>
        <pc:sldMkLst>
          <pc:docMk/>
          <pc:sldMk cId="1688333082" sldId="259"/>
        </pc:sldMkLst>
        <pc:spChg chg="mod">
          <ac:chgData name="David BARBAUD" userId="e7aa5aa8e2ef56d6" providerId="LiveId" clId="{24D97353-47C8-41BD-8F2A-501A8D3D714F}" dt="2020-01-28T05:33:34.273" v="310" actId="20577"/>
          <ac:spMkLst>
            <pc:docMk/>
            <pc:sldMk cId="1688333082" sldId="259"/>
            <ac:spMk id="2" creationId="{B029FBAA-CF9A-4BA0-860F-0FB1AC5AB169}"/>
          </ac:spMkLst>
        </pc:spChg>
        <pc:spChg chg="mod">
          <ac:chgData name="David BARBAUD" userId="e7aa5aa8e2ef56d6" providerId="LiveId" clId="{24D97353-47C8-41BD-8F2A-501A8D3D714F}" dt="2020-01-28T05:33:24.170" v="309" actId="20577"/>
          <ac:spMkLst>
            <pc:docMk/>
            <pc:sldMk cId="1688333082" sldId="259"/>
            <ac:spMk id="4" creationId="{44D38496-486F-4CE1-98C1-51D8C435DBB7}"/>
          </ac:spMkLst>
        </pc:spChg>
        <pc:picChg chg="mod">
          <ac:chgData name="David BARBAUD" userId="e7aa5aa8e2ef56d6" providerId="LiveId" clId="{24D97353-47C8-41BD-8F2A-501A8D3D714F}" dt="2020-01-28T05:35:00.791" v="311" actId="14826"/>
          <ac:picMkLst>
            <pc:docMk/>
            <pc:sldMk cId="1688333082" sldId="259"/>
            <ac:picMk id="6" creationId="{63B1667C-C668-4722-80BC-1DA152D8A09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DA10D-3CD5-4800-955C-C3075A3B5FE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98D0A4C-8DC8-4CE2-AE07-F7FE400C6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3D7614A-52F8-47BC-B40C-4915BA9C4083}"/>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5" name="Espace réservé du pied de page 4">
            <a:extLst>
              <a:ext uri="{FF2B5EF4-FFF2-40B4-BE49-F238E27FC236}">
                <a16:creationId xmlns:a16="http://schemas.microsoft.com/office/drawing/2014/main" id="{901EFC1A-14F3-4A8D-AA4F-851BB55221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A5E8DF-60F2-4699-B2FD-FFCBCE78ABD4}"/>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254532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7382A6-C879-4543-AD06-DF9C10FBB94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82E1AA-574A-47F3-A4C4-7B8A632FF9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EB2CC7-0581-4DC0-A219-DF3E7AAAC34D}"/>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5" name="Espace réservé du pied de page 4">
            <a:extLst>
              <a:ext uri="{FF2B5EF4-FFF2-40B4-BE49-F238E27FC236}">
                <a16:creationId xmlns:a16="http://schemas.microsoft.com/office/drawing/2014/main" id="{241C1F4E-7794-4E84-9F7B-371D50394D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514390-FB42-4B53-A066-C329D6029C37}"/>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184360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3AEA504-D076-49F8-A7F9-03D2F37C935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80FD8AA-6928-42B6-A941-EA8BA1BF68A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A4CD60-0D14-4618-998C-342013F07F9A}"/>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5" name="Espace réservé du pied de page 4">
            <a:extLst>
              <a:ext uri="{FF2B5EF4-FFF2-40B4-BE49-F238E27FC236}">
                <a16:creationId xmlns:a16="http://schemas.microsoft.com/office/drawing/2014/main" id="{1C1B6D26-8785-4AA2-BC69-B32ACF1793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731FFC-33CE-4A96-8746-2374F26BC75F}"/>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344287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38564-23ED-4082-9525-879A931AC1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82EC30-4E0B-41E1-AC85-9EC39A7F6F8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19B68F-889D-4957-AFAC-99B7302D8ACA}"/>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5" name="Espace réservé du pied de page 4">
            <a:extLst>
              <a:ext uri="{FF2B5EF4-FFF2-40B4-BE49-F238E27FC236}">
                <a16:creationId xmlns:a16="http://schemas.microsoft.com/office/drawing/2014/main" id="{1CFD2DC7-887E-4B29-835E-EBE0E20055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3B8CF0-3B96-4544-B2B2-093F3C674D8E}"/>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361134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53D03-3C14-46EB-B9CC-5D2604CA5C9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5FB5605-145D-41F7-97E4-1347CE9C0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9A8D079-521D-418E-9153-51EE64238705}"/>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5" name="Espace réservé du pied de page 4">
            <a:extLst>
              <a:ext uri="{FF2B5EF4-FFF2-40B4-BE49-F238E27FC236}">
                <a16:creationId xmlns:a16="http://schemas.microsoft.com/office/drawing/2014/main" id="{1B45AE18-EDC3-4F12-900B-58D75B9C24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5A1C30-D9C0-4286-8959-BE180BBC1B19}"/>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4702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FAB36-326C-434B-97E2-8BC9027C62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735FD79-DACD-441B-BAA5-A09B85D9631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CD08BE9-0463-40A1-9699-2181FEE4FBA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A3FE590-0FAC-4D05-8A80-717E8AAD2398}"/>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6" name="Espace réservé du pied de page 5">
            <a:extLst>
              <a:ext uri="{FF2B5EF4-FFF2-40B4-BE49-F238E27FC236}">
                <a16:creationId xmlns:a16="http://schemas.microsoft.com/office/drawing/2014/main" id="{D2090B73-0EA6-4DAB-B0CF-C8081E54BA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584615C-98BA-4B7B-9655-E0C8F9E983C0}"/>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42745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00A01-0C92-4720-93C5-69B2286C4DB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1CD4B73-2A27-4F83-B5E2-C7EB83EEF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70365C-8A3A-44FE-B124-AC6491D2838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59235D3-DB51-4491-9DF9-544C3FC22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B100445-0A7D-4DC1-8914-EC72BCBB7AB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F67D8EC-1914-4818-9B4A-4DD25987435C}"/>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8" name="Espace réservé du pied de page 7">
            <a:extLst>
              <a:ext uri="{FF2B5EF4-FFF2-40B4-BE49-F238E27FC236}">
                <a16:creationId xmlns:a16="http://schemas.microsoft.com/office/drawing/2014/main" id="{D077270C-CC88-42F4-81F1-327C1EF57A5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5962010-D998-47BD-87F0-66EA45CC7EBE}"/>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297766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D2615-80EC-42C7-B04F-1444513E4F3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58B072B-9B6A-4D8F-943F-CB1E325260B2}"/>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4" name="Espace réservé du pied de page 3">
            <a:extLst>
              <a:ext uri="{FF2B5EF4-FFF2-40B4-BE49-F238E27FC236}">
                <a16:creationId xmlns:a16="http://schemas.microsoft.com/office/drawing/2014/main" id="{EAC20AB4-A816-437A-A231-7452735D598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CC9FD50-E267-499C-BAB2-4DE7DF6A88F5}"/>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39698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5B8A381-A508-4210-9877-9F41E79F5377}"/>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3" name="Espace réservé du pied de page 2">
            <a:extLst>
              <a:ext uri="{FF2B5EF4-FFF2-40B4-BE49-F238E27FC236}">
                <a16:creationId xmlns:a16="http://schemas.microsoft.com/office/drawing/2014/main" id="{64C9541F-2D2A-4EF1-BAF2-9F709D45012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4FF5D2E-1152-4D9E-B442-9DACD96134EC}"/>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30291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D681F-7A2E-47B0-BA11-15DD52F1E0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9B5DF68-A943-4516-8B91-5339DFD9E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6C2A3C0-B84A-472E-B3FF-96B7D8618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C61697-A9B5-4F47-A7C6-A2AE1DD276CB}"/>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6" name="Espace réservé du pied de page 5">
            <a:extLst>
              <a:ext uri="{FF2B5EF4-FFF2-40B4-BE49-F238E27FC236}">
                <a16:creationId xmlns:a16="http://schemas.microsoft.com/office/drawing/2014/main" id="{2199F1BA-8090-4240-9A83-20D6EF5E32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981EC2-EE00-42F5-997D-71B6D2D9C5DC}"/>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428798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58DDD-F5BD-4F30-83A8-E753EF0A4DD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D6B87D6-E69D-455B-98C5-907BAFF64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0EB0864-E919-45D1-ABBC-49D1E12CB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C198B58-1831-4689-9DD0-A17EB16C6591}"/>
              </a:ext>
            </a:extLst>
          </p:cNvPr>
          <p:cNvSpPr>
            <a:spLocks noGrp="1"/>
          </p:cNvSpPr>
          <p:nvPr>
            <p:ph type="dt" sz="half" idx="10"/>
          </p:nvPr>
        </p:nvSpPr>
        <p:spPr/>
        <p:txBody>
          <a:bodyPr/>
          <a:lstStyle/>
          <a:p>
            <a:fld id="{04A167AA-F65B-48C2-8F85-CDA435F216E8}" type="datetimeFigureOut">
              <a:rPr lang="fr-FR" smtClean="0"/>
              <a:t>02/02/2020</a:t>
            </a:fld>
            <a:endParaRPr lang="fr-FR"/>
          </a:p>
        </p:txBody>
      </p:sp>
      <p:sp>
        <p:nvSpPr>
          <p:cNvPr id="6" name="Espace réservé du pied de page 5">
            <a:extLst>
              <a:ext uri="{FF2B5EF4-FFF2-40B4-BE49-F238E27FC236}">
                <a16:creationId xmlns:a16="http://schemas.microsoft.com/office/drawing/2014/main" id="{64AD04AA-DF59-42CB-A1FF-0109230E3DC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D25DFB-062A-459E-B9A9-09D636A7DD1E}"/>
              </a:ext>
            </a:extLst>
          </p:cNvPr>
          <p:cNvSpPr>
            <a:spLocks noGrp="1"/>
          </p:cNvSpPr>
          <p:nvPr>
            <p:ph type="sldNum" sz="quarter" idx="12"/>
          </p:nvPr>
        </p:nvSpPr>
        <p:spPr/>
        <p:txBody>
          <a:bodyPr/>
          <a:lstStyle/>
          <a:p>
            <a:fld id="{9B6E69DB-3D30-403C-8890-6D0AAB058531}" type="slidenum">
              <a:rPr lang="fr-FR" smtClean="0"/>
              <a:t>‹N°›</a:t>
            </a:fld>
            <a:endParaRPr lang="fr-FR"/>
          </a:p>
        </p:txBody>
      </p:sp>
    </p:spTree>
    <p:extLst>
      <p:ext uri="{BB962C8B-B14F-4D97-AF65-F5344CB8AC3E}">
        <p14:creationId xmlns:p14="http://schemas.microsoft.com/office/powerpoint/2010/main" val="286305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711613-DF6D-4D4E-89C4-7E8819D13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D909F0-CE8F-45F3-BBAA-5FCA7EF49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AFC640-44A7-47AB-A9EA-62A074829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167AA-F65B-48C2-8F85-CDA435F216E8}" type="datetimeFigureOut">
              <a:rPr lang="fr-FR" smtClean="0"/>
              <a:t>02/02/2020</a:t>
            </a:fld>
            <a:endParaRPr lang="fr-FR"/>
          </a:p>
        </p:txBody>
      </p:sp>
      <p:sp>
        <p:nvSpPr>
          <p:cNvPr id="5" name="Espace réservé du pied de page 4">
            <a:extLst>
              <a:ext uri="{FF2B5EF4-FFF2-40B4-BE49-F238E27FC236}">
                <a16:creationId xmlns:a16="http://schemas.microsoft.com/office/drawing/2014/main" id="{853AC4AB-6CA1-4799-9EC1-8EB19694C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ADE6269-E73E-49BA-B2FF-EDFD1AC47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E69DB-3D30-403C-8890-6D0AAB058531}" type="slidenum">
              <a:rPr lang="fr-FR" smtClean="0"/>
              <a:t>‹N°›</a:t>
            </a:fld>
            <a:endParaRPr lang="fr-FR"/>
          </a:p>
        </p:txBody>
      </p:sp>
    </p:spTree>
    <p:extLst>
      <p:ext uri="{BB962C8B-B14F-4D97-AF65-F5344CB8AC3E}">
        <p14:creationId xmlns:p14="http://schemas.microsoft.com/office/powerpoint/2010/main" val="56938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8F4D92-CFB6-45E4-A626-B07FA4289C24}"/>
              </a:ext>
            </a:extLst>
          </p:cNvPr>
          <p:cNvSpPr>
            <a:spLocks noGrp="1"/>
          </p:cNvSpPr>
          <p:nvPr>
            <p:ph type="ctrTitle"/>
          </p:nvPr>
        </p:nvSpPr>
        <p:spPr>
          <a:xfrm>
            <a:off x="6629527" y="1398810"/>
            <a:ext cx="5382365" cy="1422443"/>
          </a:xfrm>
        </p:spPr>
        <p:txBody>
          <a:bodyPr>
            <a:normAutofit fontScale="90000"/>
          </a:bodyPr>
          <a:lstStyle/>
          <a:p>
            <a:r>
              <a:rPr lang="fr-FR" dirty="0"/>
              <a:t>« L’Empire, c’est la paix »?</a:t>
            </a:r>
          </a:p>
        </p:txBody>
      </p:sp>
      <p:sp>
        <p:nvSpPr>
          <p:cNvPr id="3" name="Sous-titre 2">
            <a:extLst>
              <a:ext uri="{FF2B5EF4-FFF2-40B4-BE49-F238E27FC236}">
                <a16:creationId xmlns:a16="http://schemas.microsoft.com/office/drawing/2014/main" id="{FC1B88F7-17C5-44F2-BD26-A968FC6A39D9}"/>
              </a:ext>
            </a:extLst>
          </p:cNvPr>
          <p:cNvSpPr>
            <a:spLocks noGrp="1"/>
          </p:cNvSpPr>
          <p:nvPr>
            <p:ph type="subTitle" idx="1"/>
          </p:nvPr>
        </p:nvSpPr>
        <p:spPr>
          <a:xfrm>
            <a:off x="6741043" y="3148909"/>
            <a:ext cx="5270849" cy="902096"/>
          </a:xfrm>
        </p:spPr>
        <p:txBody>
          <a:bodyPr>
            <a:normAutofit/>
          </a:bodyPr>
          <a:lstStyle/>
          <a:p>
            <a:r>
              <a:rPr lang="fr-FR" dirty="0"/>
              <a:t>Les guerres du Second Empire</a:t>
            </a:r>
          </a:p>
          <a:p>
            <a:r>
              <a:rPr lang="fr-FR" dirty="0"/>
              <a:t>et la fin du régime.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18" y="1122363"/>
            <a:ext cx="6033909" cy="5140960"/>
          </a:xfrm>
          <a:prstGeom prst="rect">
            <a:avLst/>
          </a:prstGeom>
        </p:spPr>
      </p:pic>
      <p:sp>
        <p:nvSpPr>
          <p:cNvPr id="5" name="ZoneTexte 4"/>
          <p:cNvSpPr txBox="1"/>
          <p:nvPr/>
        </p:nvSpPr>
        <p:spPr>
          <a:xfrm>
            <a:off x="6826102" y="5071730"/>
            <a:ext cx="5082363" cy="923330"/>
          </a:xfrm>
          <a:prstGeom prst="rect">
            <a:avLst/>
          </a:prstGeom>
          <a:noFill/>
        </p:spPr>
        <p:txBody>
          <a:bodyPr wrap="square" rtlCol="0">
            <a:spAutoFit/>
          </a:bodyPr>
          <a:lstStyle/>
          <a:p>
            <a:r>
              <a:rPr lang="fr-FR" i="1" dirty="0"/>
              <a:t>A gauche, Napoléon III, vaincu à Sedan</a:t>
            </a:r>
          </a:p>
          <a:p>
            <a:r>
              <a:rPr lang="fr-FR" i="1" dirty="0"/>
              <a:t>A droite, le chancelier Bismarck , son vainqueur.</a:t>
            </a:r>
          </a:p>
          <a:p>
            <a:r>
              <a:rPr lang="fr-FR" i="1" dirty="0"/>
              <a:t>2 septembre 1870.</a:t>
            </a:r>
          </a:p>
        </p:txBody>
      </p:sp>
    </p:spTree>
    <p:extLst>
      <p:ext uri="{BB962C8B-B14F-4D97-AF65-F5344CB8AC3E}">
        <p14:creationId xmlns:p14="http://schemas.microsoft.com/office/powerpoint/2010/main" val="196122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3846" y="167554"/>
            <a:ext cx="10515600" cy="1056380"/>
          </a:xfrm>
        </p:spPr>
        <p:txBody>
          <a:bodyPr/>
          <a:lstStyle/>
          <a:p>
            <a:pPr algn="ctr"/>
            <a:r>
              <a:rPr lang="fr-FR" b="1" dirty="0"/>
              <a:t>Les protagonistes </a:t>
            </a:r>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0608" y="1336629"/>
            <a:ext cx="6393656" cy="2978944"/>
          </a:xfrm>
        </p:spPr>
      </p:pic>
      <p:pic>
        <p:nvPicPr>
          <p:cNvPr id="6" name="Espace réservé du contenu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78915" y="1493116"/>
            <a:ext cx="2968170" cy="4351338"/>
          </a:xfr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6489" y="3899168"/>
            <a:ext cx="1563053" cy="1900238"/>
          </a:xfrm>
          <a:prstGeom prst="rect">
            <a:avLst/>
          </a:prstGeom>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951" y="4015526"/>
            <a:ext cx="1885950" cy="1908810"/>
          </a:xfrm>
          <a:prstGeom prst="rect">
            <a:avLst/>
          </a:prstGeom>
        </p:spPr>
      </p:pic>
      <p:sp>
        <p:nvSpPr>
          <p:cNvPr id="9" name="ZoneTexte 8"/>
          <p:cNvSpPr txBox="1"/>
          <p:nvPr/>
        </p:nvSpPr>
        <p:spPr>
          <a:xfrm>
            <a:off x="6864928" y="5844454"/>
            <a:ext cx="4488872" cy="523220"/>
          </a:xfrm>
          <a:prstGeom prst="rect">
            <a:avLst/>
          </a:prstGeom>
          <a:noFill/>
        </p:spPr>
        <p:txBody>
          <a:bodyPr wrap="square" rtlCol="0">
            <a:spAutoFit/>
          </a:bodyPr>
          <a:lstStyle/>
          <a:p>
            <a:r>
              <a:rPr lang="fr-FR" sz="1400" b="1" i="1" dirty="0"/>
              <a:t>Napoléon III en 1870. Souffrant atrocement de son calcul (depuis 1865!), il urinait du sang presque pur.</a:t>
            </a:r>
          </a:p>
        </p:txBody>
      </p:sp>
      <p:sp>
        <p:nvSpPr>
          <p:cNvPr id="10" name="ZoneTexte 9"/>
          <p:cNvSpPr txBox="1"/>
          <p:nvPr/>
        </p:nvSpPr>
        <p:spPr>
          <a:xfrm>
            <a:off x="685393" y="5958776"/>
            <a:ext cx="1937508" cy="523220"/>
          </a:xfrm>
          <a:prstGeom prst="rect">
            <a:avLst/>
          </a:prstGeom>
          <a:noFill/>
        </p:spPr>
        <p:txBody>
          <a:bodyPr wrap="square" rtlCol="0">
            <a:spAutoFit/>
          </a:bodyPr>
          <a:lstStyle/>
          <a:p>
            <a:r>
              <a:rPr lang="fr-FR" sz="1400" b="1" dirty="0"/>
              <a:t>Otto Von Bismarck, chancelier de Prusse</a:t>
            </a:r>
          </a:p>
        </p:txBody>
      </p:sp>
      <p:sp>
        <p:nvSpPr>
          <p:cNvPr id="11" name="ZoneTexte 10"/>
          <p:cNvSpPr txBox="1"/>
          <p:nvPr/>
        </p:nvSpPr>
        <p:spPr>
          <a:xfrm>
            <a:off x="3387436" y="5851054"/>
            <a:ext cx="2009333" cy="738664"/>
          </a:xfrm>
          <a:prstGeom prst="rect">
            <a:avLst/>
          </a:prstGeom>
          <a:noFill/>
        </p:spPr>
        <p:txBody>
          <a:bodyPr wrap="square" rtlCol="0">
            <a:spAutoFit/>
          </a:bodyPr>
          <a:lstStyle/>
          <a:p>
            <a:r>
              <a:rPr lang="fr-FR" sz="1400" b="1" i="1" dirty="0"/>
              <a:t>Le roi Guillaume de Prusse, futur empereur d’Allemagne</a:t>
            </a:r>
          </a:p>
        </p:txBody>
      </p:sp>
      <p:sp>
        <p:nvSpPr>
          <p:cNvPr id="12" name="ZoneTexte 11"/>
          <p:cNvSpPr txBox="1"/>
          <p:nvPr/>
        </p:nvSpPr>
        <p:spPr>
          <a:xfrm>
            <a:off x="190608" y="804527"/>
            <a:ext cx="3176263" cy="369332"/>
          </a:xfrm>
          <a:prstGeom prst="rect">
            <a:avLst/>
          </a:prstGeom>
          <a:noFill/>
        </p:spPr>
        <p:txBody>
          <a:bodyPr wrap="square" rtlCol="0">
            <a:spAutoFit/>
          </a:bodyPr>
          <a:lstStyle/>
          <a:p>
            <a:r>
              <a:rPr lang="fr-FR" b="1" i="1" dirty="0"/>
              <a:t>La dépêche d’Ems</a:t>
            </a:r>
          </a:p>
        </p:txBody>
      </p:sp>
    </p:spTree>
    <p:extLst>
      <p:ext uri="{BB962C8B-B14F-4D97-AF65-F5344CB8AC3E}">
        <p14:creationId xmlns:p14="http://schemas.microsoft.com/office/powerpoint/2010/main" val="103674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29FBAA-CF9A-4BA0-860F-0FB1AC5AB169}"/>
              </a:ext>
            </a:extLst>
          </p:cNvPr>
          <p:cNvSpPr>
            <a:spLocks noGrp="1"/>
          </p:cNvSpPr>
          <p:nvPr>
            <p:ph type="title"/>
          </p:nvPr>
        </p:nvSpPr>
        <p:spPr>
          <a:xfrm>
            <a:off x="6096000" y="390525"/>
            <a:ext cx="5505450" cy="779433"/>
          </a:xfrm>
        </p:spPr>
        <p:txBody>
          <a:bodyPr>
            <a:normAutofit/>
          </a:bodyPr>
          <a:lstStyle/>
          <a:p>
            <a:pPr algn="ctr"/>
            <a:r>
              <a:rPr lang="fr-FR" sz="2400" b="1" dirty="0"/>
              <a:t>La Guerre de Crimée</a:t>
            </a:r>
            <a:br>
              <a:rPr lang="fr-FR" sz="2400" b="1" dirty="0"/>
            </a:br>
            <a:r>
              <a:rPr lang="fr-FR" sz="2400" b="1" dirty="0"/>
              <a:t>1853-1856</a:t>
            </a:r>
          </a:p>
        </p:txBody>
      </p:sp>
      <p:pic>
        <p:nvPicPr>
          <p:cNvPr id="6" name="Espace réservé pour une image  5" descr="Une image contenant texte, carte&#10;&#10;Description générée automatiquement">
            <a:extLst>
              <a:ext uri="{FF2B5EF4-FFF2-40B4-BE49-F238E27FC236}">
                <a16:creationId xmlns:a16="http://schemas.microsoft.com/office/drawing/2014/main" id="{63B1667C-C668-4722-80BC-1DA152D8A09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69" r="1769"/>
          <a:stretch>
            <a:fillRect/>
          </a:stretch>
        </p:blipFill>
        <p:spPr>
          <a:xfrm>
            <a:off x="6439500" y="1169958"/>
            <a:ext cx="5512803" cy="4352925"/>
          </a:xfrm>
        </p:spPr>
      </p:pic>
      <p:sp>
        <p:nvSpPr>
          <p:cNvPr id="4" name="Espace réservé du texte 3">
            <a:extLst>
              <a:ext uri="{FF2B5EF4-FFF2-40B4-BE49-F238E27FC236}">
                <a16:creationId xmlns:a16="http://schemas.microsoft.com/office/drawing/2014/main" id="{44D38496-486F-4CE1-98C1-51D8C435DBB7}"/>
              </a:ext>
            </a:extLst>
          </p:cNvPr>
          <p:cNvSpPr>
            <a:spLocks noGrp="1"/>
          </p:cNvSpPr>
          <p:nvPr>
            <p:ph type="body" sz="half" idx="2"/>
          </p:nvPr>
        </p:nvSpPr>
        <p:spPr>
          <a:xfrm>
            <a:off x="239697" y="13334"/>
            <a:ext cx="6046803" cy="6003001"/>
          </a:xfrm>
        </p:spPr>
        <p:txBody>
          <a:bodyPr>
            <a:normAutofit fontScale="92500" lnSpcReduction="10000"/>
          </a:bodyPr>
          <a:lstStyle/>
          <a:p>
            <a:pPr algn="just"/>
            <a:r>
              <a:rPr lang="fr-FR" sz="1400" dirty="0"/>
              <a:t>La Guerre de Crimée fut une guerre entre </a:t>
            </a:r>
            <a:r>
              <a:rPr lang="fr-FR" sz="1400" b="1" dirty="0"/>
              <a:t>la Russie impériale et l’empire Ottoman</a:t>
            </a:r>
            <a:r>
              <a:rPr lang="fr-FR" sz="1400" dirty="0"/>
              <a:t>.</a:t>
            </a:r>
            <a:br>
              <a:rPr lang="fr-FR" sz="1400" dirty="0"/>
            </a:br>
            <a:r>
              <a:rPr lang="fr-FR" sz="1400" dirty="0"/>
              <a:t>Le conflit eut pour principale scène la </a:t>
            </a:r>
            <a:r>
              <a:rPr lang="fr-FR" sz="1400" b="1" dirty="0"/>
              <a:t>Mer Noire</a:t>
            </a:r>
            <a:r>
              <a:rPr lang="fr-FR" sz="1400" dirty="0"/>
              <a:t>.</a:t>
            </a:r>
          </a:p>
          <a:p>
            <a:pPr algn="just"/>
            <a:r>
              <a:rPr lang="fr-FR" sz="1400" dirty="0"/>
              <a:t>Suite à un conflit à Bethléem entre chrétiens latins - protégés par la France - et orthodoxes - protégés par la Russie - les relations entre la Russie et l’empire Ottoman s’envenimèrent jusqu’à la déclaration de guerre.</a:t>
            </a:r>
          </a:p>
          <a:p>
            <a:pPr algn="just"/>
            <a:r>
              <a:rPr lang="fr-FR" sz="1400" dirty="0"/>
              <a:t>Toutefois cette querelle de moines dans les églises des lieux saints est un prétexte. L’affaire est réglée par les Turcs en faveur du clergé orthodoxe, mais la Russie exige alors du sultan des garanties en faveur de tous les chrétiens orthodoxes de l’Empire (1853) ; mais les véritables raisons sont les ambitions de la Russie, désireuse de s’annexer Constantinople et les Détroits, c’est-à-dire d’accéder à la Méditerranée. Suite au refus des Ottomans, le tsar fait occuper les principautés moldo-valaques (juillet 1853). L’empire Ottoman déclare alors la guerre à la Russie le </a:t>
            </a:r>
            <a:r>
              <a:rPr lang="fr-FR" sz="1400" b="1" dirty="0"/>
              <a:t>4 octobre 1853</a:t>
            </a:r>
            <a:r>
              <a:rPr lang="fr-FR" sz="1400" dirty="0"/>
              <a:t>.</a:t>
            </a:r>
          </a:p>
          <a:p>
            <a:pPr algn="just"/>
            <a:r>
              <a:rPr lang="fr-FR" sz="1400" dirty="0"/>
              <a:t>Les</a:t>
            </a:r>
            <a:r>
              <a:rPr lang="fr-FR" sz="1400" b="1" dirty="0"/>
              <a:t> Français </a:t>
            </a:r>
            <a:r>
              <a:rPr lang="fr-FR" sz="1400" dirty="0"/>
              <a:t>et les </a:t>
            </a:r>
            <a:r>
              <a:rPr lang="fr-FR" sz="1400" b="1" dirty="0"/>
              <a:t>Britanniques</a:t>
            </a:r>
            <a:r>
              <a:rPr lang="fr-FR" sz="1400" dirty="0"/>
              <a:t>, (pour la première fois unis dans une guerre!) puis les Sardes (Piémontais), s’allièrent aux Ottomans.</a:t>
            </a:r>
          </a:p>
          <a:p>
            <a:pPr algn="just"/>
            <a:r>
              <a:rPr lang="fr-FR" sz="1400" dirty="0"/>
              <a:t>La flotte turque est détruite par l’escadre russe dans le port de Sinope, le 30 novembre 1853.</a:t>
            </a:r>
          </a:p>
          <a:p>
            <a:pPr algn="just"/>
            <a:r>
              <a:rPr lang="fr-FR" sz="1400" dirty="0"/>
              <a:t>Pour débloquer la situation, les alliés décidèrent de débarquer en Crimée et d’attaquer le principal port russe de cette mer, </a:t>
            </a:r>
            <a:r>
              <a:rPr lang="fr-FR" sz="1400" b="1" dirty="0"/>
              <a:t>Sébastopol</a:t>
            </a:r>
            <a:r>
              <a:rPr lang="fr-FR" sz="1400" dirty="0"/>
              <a:t>.</a:t>
            </a:r>
          </a:p>
          <a:p>
            <a:pPr algn="just"/>
            <a:r>
              <a:rPr lang="fr-FR" sz="1400" dirty="0"/>
              <a:t>Après leur débarquement en Crimée le </a:t>
            </a:r>
            <a:r>
              <a:rPr lang="fr-FR" sz="1400" b="1" dirty="0"/>
              <a:t>14 septembre 1854</a:t>
            </a:r>
            <a:r>
              <a:rPr lang="fr-FR" sz="1400" dirty="0"/>
              <a:t>, les alliés vainquirent les Russes à l’</a:t>
            </a:r>
            <a:r>
              <a:rPr lang="fr-FR" sz="1400" b="1" dirty="0"/>
              <a:t>Alma </a:t>
            </a:r>
            <a:r>
              <a:rPr lang="fr-FR" sz="1400" dirty="0"/>
              <a:t>(20 septembre), mais préférèrent mettre le siège devant Sébastopol.</a:t>
            </a:r>
          </a:p>
          <a:p>
            <a:pPr algn="just"/>
            <a:r>
              <a:rPr lang="fr-FR" sz="1400" dirty="0"/>
              <a:t>Les Russes durent saborder leurs navires et utiliser leurs canons comme artillerie additionnelle ainsi que leurs équipages comme troupe à terre. L’amiral </a:t>
            </a:r>
            <a:r>
              <a:rPr lang="fr-FR" sz="1400" dirty="0" err="1"/>
              <a:t>Nakhimov</a:t>
            </a:r>
            <a:r>
              <a:rPr lang="fr-FR" sz="1400" dirty="0"/>
              <a:t> fut mortellement blessé à la tête par un franc-tireur, et mourut le 30 juin 1855.</a:t>
            </a:r>
          </a:p>
          <a:p>
            <a:pPr algn="just"/>
            <a:r>
              <a:rPr lang="fr-FR" sz="1400" dirty="0"/>
              <a:t>Pendant ce siège, les adversaires s’affrontèrent dans les batailles de Balaklava - 25 octobre - et d’Inkerman - 5 novembre.</a:t>
            </a:r>
          </a:p>
          <a:p>
            <a:pPr algn="just"/>
            <a:r>
              <a:rPr lang="fr-FR" sz="1400" dirty="0"/>
              <a:t>Le 8 septembre 1855, </a:t>
            </a:r>
            <a:r>
              <a:rPr lang="fr-FR" sz="1400" b="1" dirty="0"/>
              <a:t>la tour Malakoff</a:t>
            </a:r>
            <a:r>
              <a:rPr lang="fr-FR" sz="1400" dirty="0"/>
              <a:t>, position clé de la ville, tombe aux mains des Français, dirigés par le maréchal </a:t>
            </a:r>
            <a:r>
              <a:rPr lang="fr-FR" sz="1400" b="1" dirty="0"/>
              <a:t>Patrice de Mac-Mahon</a:t>
            </a:r>
            <a:r>
              <a:rPr lang="fr-FR" sz="1400" dirty="0"/>
              <a:t>, devenu célèbre notamment pour cette victoire au cours de laquelle il prononça son fameux « J’y suis ! J’y reste ! », entraînant la chute de la ville. Avec l’accession d’Alexandre II les pourparlers de paix commencèrent. Le traité de Paris, signé le 30 mars 1856, mit fin à ce conflit.</a:t>
            </a:r>
          </a:p>
          <a:p>
            <a:pPr algn="just"/>
            <a:endParaRPr lang="fr-FR" sz="2000" dirty="0"/>
          </a:p>
        </p:txBody>
      </p:sp>
      <p:pic>
        <p:nvPicPr>
          <p:cNvPr id="8" name="Image 7">
            <a:extLst>
              <a:ext uri="{FF2B5EF4-FFF2-40B4-BE49-F238E27FC236}">
                <a16:creationId xmlns:a16="http://schemas.microsoft.com/office/drawing/2014/main" id="{57C6C5BA-8AF9-4ABD-B344-26DA16855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70" y="6090285"/>
            <a:ext cx="11033760" cy="754380"/>
          </a:xfrm>
          <a:prstGeom prst="rect">
            <a:avLst/>
          </a:prstGeom>
        </p:spPr>
      </p:pic>
    </p:spTree>
    <p:extLst>
      <p:ext uri="{BB962C8B-B14F-4D97-AF65-F5344CB8AC3E}">
        <p14:creationId xmlns:p14="http://schemas.microsoft.com/office/powerpoint/2010/main" val="299252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29FBAA-CF9A-4BA0-860F-0FB1AC5AB169}"/>
              </a:ext>
            </a:extLst>
          </p:cNvPr>
          <p:cNvSpPr>
            <a:spLocks noGrp="1"/>
          </p:cNvSpPr>
          <p:nvPr>
            <p:ph type="title"/>
          </p:nvPr>
        </p:nvSpPr>
        <p:spPr>
          <a:xfrm>
            <a:off x="6096000" y="390526"/>
            <a:ext cx="5505450" cy="483054"/>
          </a:xfrm>
        </p:spPr>
        <p:txBody>
          <a:bodyPr>
            <a:normAutofit/>
          </a:bodyPr>
          <a:lstStyle/>
          <a:p>
            <a:pPr algn="ctr"/>
            <a:r>
              <a:rPr lang="fr-FR" sz="2400" b="1" dirty="0"/>
              <a:t>La question italienne (1859-1860)</a:t>
            </a:r>
          </a:p>
        </p:txBody>
      </p:sp>
      <p:pic>
        <p:nvPicPr>
          <p:cNvPr id="6" name="Espace réservé pour une image  5">
            <a:extLst>
              <a:ext uri="{FF2B5EF4-FFF2-40B4-BE49-F238E27FC236}">
                <a16:creationId xmlns:a16="http://schemas.microsoft.com/office/drawing/2014/main" id="{63B1667C-C668-4722-80BC-1DA152D8A09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6937921" y="1071987"/>
            <a:ext cx="4165108" cy="4352925"/>
          </a:xfrm>
        </p:spPr>
      </p:pic>
      <p:sp>
        <p:nvSpPr>
          <p:cNvPr id="4" name="Espace réservé du texte 3">
            <a:extLst>
              <a:ext uri="{FF2B5EF4-FFF2-40B4-BE49-F238E27FC236}">
                <a16:creationId xmlns:a16="http://schemas.microsoft.com/office/drawing/2014/main" id="{44D38496-486F-4CE1-98C1-51D8C435DBB7}"/>
              </a:ext>
            </a:extLst>
          </p:cNvPr>
          <p:cNvSpPr>
            <a:spLocks noGrp="1"/>
          </p:cNvSpPr>
          <p:nvPr>
            <p:ph type="body" sz="half" idx="2"/>
          </p:nvPr>
        </p:nvSpPr>
        <p:spPr>
          <a:xfrm>
            <a:off x="239697" y="390525"/>
            <a:ext cx="6199803" cy="6076950"/>
          </a:xfrm>
        </p:spPr>
        <p:txBody>
          <a:bodyPr>
            <a:normAutofit fontScale="85000" lnSpcReduction="10000"/>
          </a:bodyPr>
          <a:lstStyle/>
          <a:p>
            <a:pPr algn="just"/>
            <a:r>
              <a:rPr lang="fr-FR" sz="2000" dirty="0"/>
              <a:t>Le 14 janvier 1858, un patriote italien, Orsini, fit une tentative d’assassinat sur Napoléon III qu’il jugeait traitre à la cause nationaliste (expédition de Rome). Cependant Napoléon III n’a jamais oublié son engagement de jeunesse . Ancien carbonaro, la victoire de ses armées en Crimée lui donna l’envergure nécessaire pour accomplir cette mission qui lui tenait à cœur. Napoléon III s’allie </a:t>
            </a:r>
            <a:r>
              <a:rPr lang="fr-FR" sz="2000" b="1" dirty="0"/>
              <a:t>au Piémont-Sardaigne,</a:t>
            </a:r>
            <a:r>
              <a:rPr lang="fr-FR" sz="2000" dirty="0"/>
              <a:t> puissance réunificatrice. Il marie son cousin Napoléon-Jérôme à Clothilde, la fille du roi du Piémont en janvier 1859. En juillet 1858, un accord secret a été signé avec </a:t>
            </a:r>
            <a:r>
              <a:rPr lang="fr-FR" sz="2000" b="1" dirty="0"/>
              <a:t>Cavour</a:t>
            </a:r>
            <a:r>
              <a:rPr lang="fr-FR" sz="2000" dirty="0"/>
              <a:t>, premier ministre du roi du Piémont Sardaigne, </a:t>
            </a:r>
            <a:r>
              <a:rPr lang="fr-FR" sz="2000" b="1" dirty="0"/>
              <a:t>Victor Emmanuel à Plombières</a:t>
            </a:r>
            <a:r>
              <a:rPr lang="fr-FR" sz="2000" dirty="0"/>
              <a:t>. Les deux hommes sont secondés par le général </a:t>
            </a:r>
            <a:r>
              <a:rPr lang="fr-FR" sz="2000" b="1" dirty="0"/>
              <a:t>Garibaldi. </a:t>
            </a:r>
            <a:r>
              <a:rPr lang="fr-FR" sz="2000" dirty="0"/>
              <a:t>La sympathie de toute l’Europe était avec l’Italie, partagée depuis des siècles entre de si nombreux maîtres ; la Russie d’Alexandre II de Russie gagné depuis un entretien à Stuttgart par la générosité de l’Empereur plutôt que par la force armée, n’offrit aucune opposition à cet acte de justice tandis que le Royaume-Uni, force libérale, applaudit. En France, les milieux d’affaires et les chrétiens sont réticents.</a:t>
            </a:r>
          </a:p>
          <a:p>
            <a:pPr algn="just"/>
            <a:r>
              <a:rPr lang="fr-FR" sz="2000" dirty="0"/>
              <a:t>Lorsque l’Autriche de l’empereur François-Joseph Ier, déclare la guerre au Piémont, en mai 1859, la France s’engage. Napoléon III prend la tête de l’armée et remporte les victoires de </a:t>
            </a:r>
            <a:r>
              <a:rPr lang="fr-FR" sz="2000" b="1" dirty="0"/>
              <a:t>Magenta</a:t>
            </a:r>
            <a:r>
              <a:rPr lang="fr-FR" sz="2000" dirty="0"/>
              <a:t> et </a:t>
            </a:r>
            <a:r>
              <a:rPr lang="fr-FR" sz="2000" b="1" dirty="0"/>
              <a:t>Solférino</a:t>
            </a:r>
            <a:r>
              <a:rPr lang="fr-FR" sz="2000" dirty="0"/>
              <a:t> les 4 et 24 juin 1859, mais au prix de fortes pertes. La perspective d’une alliance austro-prussienne dans la guerre stoppe Napoléon III qui signe la paix de </a:t>
            </a:r>
            <a:r>
              <a:rPr lang="fr-FR" sz="2000" b="1" dirty="0" err="1"/>
              <a:t>Villafranca</a:t>
            </a:r>
            <a:r>
              <a:rPr lang="fr-FR" sz="2000" dirty="0"/>
              <a:t> en juillet 1859. La présence autrichienne en Italie est maintenue. Les Italiens sont furieux car ils n’ont pu achever la réunification. En vertu de l’accord de Plombières, la France reçoit le comté de </a:t>
            </a:r>
            <a:r>
              <a:rPr lang="fr-FR" sz="2000" b="1" dirty="0"/>
              <a:t>Nice et la Savoie</a:t>
            </a:r>
            <a:r>
              <a:rPr lang="fr-FR" sz="2000" dirty="0"/>
              <a:t>, rattachée après plébiscite en </a:t>
            </a:r>
            <a:r>
              <a:rPr lang="fr-FR" sz="2000" b="1" dirty="0"/>
              <a:t>avril 1860.</a:t>
            </a:r>
            <a:endParaRPr lang="fr-FR" b="1" dirty="0"/>
          </a:p>
        </p:txBody>
      </p:sp>
      <p:sp>
        <p:nvSpPr>
          <p:cNvPr id="3" name="ZoneTexte 2">
            <a:extLst>
              <a:ext uri="{FF2B5EF4-FFF2-40B4-BE49-F238E27FC236}">
                <a16:creationId xmlns:a16="http://schemas.microsoft.com/office/drawing/2014/main" id="{9A16C157-4ACC-4832-8468-04B259837A90}"/>
              </a:ext>
            </a:extLst>
          </p:cNvPr>
          <p:cNvSpPr txBox="1"/>
          <p:nvPr/>
        </p:nvSpPr>
        <p:spPr>
          <a:xfrm>
            <a:off x="6937921" y="5608864"/>
            <a:ext cx="4345122" cy="923330"/>
          </a:xfrm>
          <a:prstGeom prst="rect">
            <a:avLst/>
          </a:prstGeom>
          <a:noFill/>
        </p:spPr>
        <p:txBody>
          <a:bodyPr wrap="square" rtlCol="0">
            <a:spAutoFit/>
          </a:bodyPr>
          <a:lstStyle/>
          <a:p>
            <a:r>
              <a:rPr lang="fr-FR" i="1" dirty="0"/>
              <a:t>Photographie prise à Beaufort en Savoie, ces lettres n’ont pourtant vécu qu’une décennie (1860-1870).</a:t>
            </a:r>
          </a:p>
        </p:txBody>
      </p:sp>
    </p:spTree>
    <p:extLst>
      <p:ext uri="{BB962C8B-B14F-4D97-AF65-F5344CB8AC3E}">
        <p14:creationId xmlns:p14="http://schemas.microsoft.com/office/powerpoint/2010/main" val="317089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Le long chemin de l’unité italienne,</a:t>
            </a:r>
            <a:br>
              <a:rPr lang="fr-FR" b="1" dirty="0"/>
            </a:br>
            <a:r>
              <a:rPr lang="fr-FR" b="1" dirty="0"/>
              <a:t>le Risorgimento </a:t>
            </a:r>
            <a:r>
              <a:rPr lang="fr-FR" sz="1400" b="1" i="1" dirty="0"/>
              <a:t>(résurgence, renaissance)</a:t>
            </a:r>
          </a:p>
        </p:txBody>
      </p:sp>
      <p:pic>
        <p:nvPicPr>
          <p:cNvPr id="4" name="Espace réservé du contenu 3"/>
          <p:cNvPicPr>
            <a:picLocks noGrp="1" noChangeAspect="1"/>
          </p:cNvPicPr>
          <p:nvPr>
            <p:ph idx="1"/>
          </p:nvPr>
        </p:nvPicPr>
        <p:blipFill>
          <a:blip r:embed="rId2"/>
          <a:stretch>
            <a:fillRect/>
          </a:stretch>
        </p:blipFill>
        <p:spPr>
          <a:xfrm>
            <a:off x="6400800" y="1871472"/>
            <a:ext cx="5791200" cy="4724400"/>
          </a:xfrm>
          <a:prstGeom prst="rect">
            <a:avLst/>
          </a:prstGeom>
        </p:spPr>
      </p:pic>
      <p:sp>
        <p:nvSpPr>
          <p:cNvPr id="3" name="ZoneTexte 2"/>
          <p:cNvSpPr txBox="1"/>
          <p:nvPr/>
        </p:nvSpPr>
        <p:spPr>
          <a:xfrm>
            <a:off x="0" y="1690688"/>
            <a:ext cx="6400800" cy="4708981"/>
          </a:xfrm>
          <a:prstGeom prst="rect">
            <a:avLst/>
          </a:prstGeom>
          <a:noFill/>
        </p:spPr>
        <p:txBody>
          <a:bodyPr wrap="square" rtlCol="0">
            <a:spAutoFit/>
          </a:bodyPr>
          <a:lstStyle/>
          <a:p>
            <a:pPr algn="just"/>
            <a:endParaRPr lang="fr-FR" sz="1200" dirty="0"/>
          </a:p>
          <a:p>
            <a:pPr algn="just"/>
            <a:r>
              <a:rPr lang="fr-FR" sz="1200" b="1" dirty="0"/>
              <a:t>Giuseppe Garibaldi </a:t>
            </a:r>
            <a:r>
              <a:rPr lang="fr-FR" sz="1200" dirty="0"/>
              <a:t>sera un des généraux que l'histoire retient pour avoir mené plusieurs batailles. Il part de Gênes et débarque le </a:t>
            </a:r>
            <a:r>
              <a:rPr lang="fr-FR" sz="1200" b="1" dirty="0"/>
              <a:t>11 mai 1860 </a:t>
            </a:r>
            <a:r>
              <a:rPr lang="fr-FR" sz="1200" dirty="0"/>
              <a:t>à Marsala en Sicile à la tête d'une armée de volontaires, les fameuses </a:t>
            </a:r>
            <a:r>
              <a:rPr lang="fr-FR" sz="1200" b="1" dirty="0"/>
              <a:t>chemises rouges</a:t>
            </a:r>
            <a:r>
              <a:rPr lang="fr-FR" sz="1200" dirty="0"/>
              <a:t>. Cette </a:t>
            </a:r>
            <a:r>
              <a:rPr lang="fr-FR" sz="1200" b="1" dirty="0"/>
              <a:t>expédition des MILLE </a:t>
            </a:r>
            <a:r>
              <a:rPr lang="fr-FR" sz="1200" dirty="0"/>
              <a:t>contraint le Roi des Deux </a:t>
            </a:r>
            <a:r>
              <a:rPr lang="fr-FR" sz="1200" dirty="0" err="1"/>
              <a:t>Siciles</a:t>
            </a:r>
            <a:r>
              <a:rPr lang="fr-FR" sz="1200" dirty="0"/>
              <a:t> (François II) à l'exil. Garibaldi continue son ascension en Calabre et en Campanie qui seront rattachées, ainsi que la Sicile insulaire, au royaume d'Italie après les plébiscites du 21 et 22 octobre 1860. </a:t>
            </a:r>
          </a:p>
          <a:p>
            <a:pPr algn="just"/>
            <a:r>
              <a:rPr lang="fr-FR" sz="1200" dirty="0"/>
              <a:t>17 mars 1861 l'Italie est unifiée.</a:t>
            </a:r>
          </a:p>
          <a:p>
            <a:pPr algn="just"/>
            <a:r>
              <a:rPr lang="fr-FR" sz="1200" dirty="0"/>
              <a:t>En janvier 1861 ont lieu les premières élections du 1 er Parlement Unitaire italien qui se réunira pour une 1ere convocation le 18 février 1861. Le </a:t>
            </a:r>
            <a:r>
              <a:rPr lang="fr-FR" sz="1200" b="1" dirty="0"/>
              <a:t>17 mars 1861 </a:t>
            </a:r>
            <a:r>
              <a:rPr lang="fr-FR" sz="1200" dirty="0"/>
              <a:t>, l'Italie est officiellement unifiée, Turin est déclaré capitale et </a:t>
            </a:r>
            <a:r>
              <a:rPr lang="fr-FR" sz="1200" b="1" dirty="0"/>
              <a:t>Victor Emmanuel II est proclamé Roi d'Italie</a:t>
            </a:r>
            <a:r>
              <a:rPr lang="fr-FR" sz="1200" dirty="0"/>
              <a:t>. </a:t>
            </a:r>
          </a:p>
          <a:p>
            <a:pPr algn="just"/>
            <a:r>
              <a:rPr lang="fr-FR" sz="1200" dirty="0"/>
              <a:t>Le 6 juin 1861 survient le décès de Cavour, alors que beaucoup est à faire pour arriver à l'unification complète (Rome et Venise ne sont pas encore acquises). Avant sa mort, Cavour souhaite que Rome soit déclarée capitale de l'Italie. Mais le Pape (</a:t>
            </a:r>
            <a:r>
              <a:rPr lang="fr-FR" sz="1200" b="1" dirty="0"/>
              <a:t>Pie IX</a:t>
            </a:r>
            <a:r>
              <a:rPr lang="fr-FR" sz="1200" dirty="0"/>
              <a:t>), qui veut conserver son pouvoir, refuse. Il faut attendre 1866 pour que </a:t>
            </a:r>
            <a:r>
              <a:rPr lang="fr-FR" sz="1200" b="1" dirty="0"/>
              <a:t>l'Italie s'allie à la Prusse </a:t>
            </a:r>
            <a:r>
              <a:rPr lang="fr-FR" sz="1200" dirty="0"/>
              <a:t>pour entrer en guerre contre l'Autriche. En Octobre, Venise devient Italienne. </a:t>
            </a:r>
          </a:p>
          <a:p>
            <a:pPr algn="just"/>
            <a:r>
              <a:rPr lang="fr-FR" sz="1200" dirty="0"/>
              <a:t>Et les états Pontificaux ? Et Rome ? Pour Garibaldi, l'Italie ne peut être sans Rome. En 1867, la capitale est déplacée de Turin à </a:t>
            </a:r>
            <a:r>
              <a:rPr lang="fr-FR" sz="1200" b="1" dirty="0"/>
              <a:t>Florence</a:t>
            </a:r>
            <a:r>
              <a:rPr lang="fr-FR" sz="1200" dirty="0"/>
              <a:t>. Turin s'engage auprès du Pape à ne pas intervenir sur son territoire. C'est lors de l'entrée en guerre de la France contre la Prusse que les troupes Françaises quittent Rome en 1870 (elles protégeaient la position du pape) et que l'occasion en est saisie.</a:t>
            </a:r>
          </a:p>
          <a:p>
            <a:pPr algn="just"/>
            <a:endParaRPr lang="fr-FR" sz="1200" dirty="0"/>
          </a:p>
          <a:p>
            <a:pPr algn="just"/>
            <a:r>
              <a:rPr lang="fr-FR" sz="1200" dirty="0"/>
              <a:t>Le </a:t>
            </a:r>
            <a:r>
              <a:rPr lang="fr-FR" sz="1200" b="1" dirty="0"/>
              <a:t>1er juillet 1871, Rome devient la capitale </a:t>
            </a:r>
            <a:r>
              <a:rPr lang="fr-FR" sz="1200" dirty="0"/>
              <a:t>de l'Italie. Mais si l'unification Italienne est faite, la route est encore longue. Massimo d'Azeglio disait : « l'Italie est faite, il reste maintenant à faire les Italiens ». Les seuls absents dans cette unité Italienne par rapport à l'Italie d'aujourd'hui sont le </a:t>
            </a:r>
            <a:r>
              <a:rPr lang="fr-FR" sz="1200" b="1" dirty="0"/>
              <a:t>Trentin et Trieste </a:t>
            </a:r>
            <a:r>
              <a:rPr lang="fr-FR" sz="1200" dirty="0"/>
              <a:t>qui resteront aux mains des Autrichiens jusqu'à la première guerre mondiale. </a:t>
            </a:r>
          </a:p>
        </p:txBody>
      </p:sp>
    </p:spTree>
    <p:extLst>
      <p:ext uri="{BB962C8B-B14F-4D97-AF65-F5344CB8AC3E}">
        <p14:creationId xmlns:p14="http://schemas.microsoft.com/office/powerpoint/2010/main" val="343766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29FBAA-CF9A-4BA0-860F-0FB1AC5AB169}"/>
              </a:ext>
            </a:extLst>
          </p:cNvPr>
          <p:cNvSpPr>
            <a:spLocks noGrp="1"/>
          </p:cNvSpPr>
          <p:nvPr>
            <p:ph type="title"/>
          </p:nvPr>
        </p:nvSpPr>
        <p:spPr>
          <a:xfrm>
            <a:off x="6096000" y="390526"/>
            <a:ext cx="5505450" cy="483054"/>
          </a:xfrm>
        </p:spPr>
        <p:txBody>
          <a:bodyPr>
            <a:normAutofit/>
          </a:bodyPr>
          <a:lstStyle/>
          <a:p>
            <a:pPr algn="ctr"/>
            <a:r>
              <a:rPr lang="fr-FR" sz="2400" b="1" dirty="0"/>
              <a:t>Le guêpier mexicain (1862-1867)</a:t>
            </a:r>
          </a:p>
        </p:txBody>
      </p:sp>
      <p:pic>
        <p:nvPicPr>
          <p:cNvPr id="6" name="Espace réservé pour une image  5">
            <a:extLst>
              <a:ext uri="{FF2B5EF4-FFF2-40B4-BE49-F238E27FC236}">
                <a16:creationId xmlns:a16="http://schemas.microsoft.com/office/drawing/2014/main" id="{63B1667C-C668-4722-80BC-1DA152D8A095}"/>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a:stretch/>
        </p:blipFill>
        <p:spPr>
          <a:xfrm>
            <a:off x="6439500" y="873580"/>
            <a:ext cx="5562600" cy="5577840"/>
          </a:xfrm>
        </p:spPr>
      </p:pic>
      <p:sp>
        <p:nvSpPr>
          <p:cNvPr id="4" name="Espace réservé du texte 3">
            <a:extLst>
              <a:ext uri="{FF2B5EF4-FFF2-40B4-BE49-F238E27FC236}">
                <a16:creationId xmlns:a16="http://schemas.microsoft.com/office/drawing/2014/main" id="{44D38496-486F-4CE1-98C1-51D8C435DBB7}"/>
              </a:ext>
            </a:extLst>
          </p:cNvPr>
          <p:cNvSpPr>
            <a:spLocks noGrp="1"/>
          </p:cNvSpPr>
          <p:nvPr>
            <p:ph type="body" sz="half" idx="2"/>
          </p:nvPr>
        </p:nvSpPr>
        <p:spPr>
          <a:xfrm>
            <a:off x="239697" y="390525"/>
            <a:ext cx="6199803" cy="6076950"/>
          </a:xfrm>
        </p:spPr>
        <p:txBody>
          <a:bodyPr>
            <a:normAutofit fontScale="77500" lnSpcReduction="20000"/>
          </a:bodyPr>
          <a:lstStyle/>
          <a:p>
            <a:pPr algn="just"/>
            <a:r>
              <a:rPr lang="fr-FR" sz="2000" dirty="0"/>
              <a:t>L’expédition du Mexique est l’Intervention française au Mexique, destinée à établir dans ce pays un empire catholique au bénéfice de Maximilien d'Autriche. Napoléon III fut ici influencé par le parti « catholique » et notamment par l’impératrice.</a:t>
            </a:r>
          </a:p>
          <a:p>
            <a:pPr algn="just"/>
            <a:r>
              <a:rPr lang="fr-FR" sz="2000" dirty="0"/>
              <a:t>Profitant de la guerre de Sécession, et poussé par le duc de Morny, qui soutient les créances du banquier Jecker sur le Mexique, Napoléon III veut créer un </a:t>
            </a:r>
            <a:r>
              <a:rPr lang="fr-FR" sz="2000" b="1" dirty="0"/>
              <a:t>empire catholique </a:t>
            </a:r>
            <a:r>
              <a:rPr lang="fr-FR" sz="2000" dirty="0"/>
              <a:t>qui contrebalancerait la puissance des États-Unis dans le Nouveau Monde. </a:t>
            </a:r>
          </a:p>
          <a:p>
            <a:pPr algn="just"/>
            <a:r>
              <a:rPr lang="fr-FR" sz="2000" dirty="0"/>
              <a:t>Une flotte alliée (Français, Anglais, Espagnols) ayant débarqué à Veracruz (janvier 1862), le président </a:t>
            </a:r>
            <a:r>
              <a:rPr lang="fr-FR" sz="2000" dirty="0" err="1"/>
              <a:t>Juárez</a:t>
            </a:r>
            <a:r>
              <a:rPr lang="fr-FR" sz="2000" dirty="0"/>
              <a:t> désintéresse l'Angleterre et l'Espagne par la Convention de la Soledad (février). La France continue seule la lutte. Mais les 3 000 Français de </a:t>
            </a:r>
            <a:r>
              <a:rPr lang="fr-FR" sz="2000" dirty="0" err="1"/>
              <a:t>Lorencez</a:t>
            </a:r>
            <a:r>
              <a:rPr lang="fr-FR" sz="2000" dirty="0"/>
              <a:t>, ayant échoué devant </a:t>
            </a:r>
            <a:r>
              <a:rPr lang="fr-FR" sz="2000" b="1" dirty="0"/>
              <a:t>Puebla</a:t>
            </a:r>
            <a:r>
              <a:rPr lang="fr-FR" sz="2000" dirty="0"/>
              <a:t> (mai), doivent attendre l'arrivée du corps de Forey. Celui-ci, avec 28 000 hommes, s'empare de Puebla après un siège de 63 jours (mai 1863), tandis qu'une compagnie de la Légion étrangère se sacrifie à Camerone pour faire passer un convoi vers l'armée.</a:t>
            </a:r>
          </a:p>
          <a:p>
            <a:pPr algn="just"/>
            <a:r>
              <a:rPr lang="fr-FR" sz="2000" dirty="0"/>
              <a:t>En juin, Forey entre à Mexico, mais, malade, cède le commandement à </a:t>
            </a:r>
            <a:r>
              <a:rPr lang="fr-FR" sz="2000" b="1" dirty="0"/>
              <a:t>Bazaine</a:t>
            </a:r>
            <a:r>
              <a:rPr lang="fr-FR" sz="2000" dirty="0"/>
              <a:t>. Quelques jours plus tard, une junte y proclame empereur l'archiduc </a:t>
            </a:r>
            <a:r>
              <a:rPr lang="fr-FR" sz="2000" b="1" dirty="0"/>
              <a:t>Maximilien d'Autriche</a:t>
            </a:r>
            <a:r>
              <a:rPr lang="fr-FR" sz="2000" dirty="0"/>
              <a:t>, qui arrive en 1864, après avoir obtenu que Napoléon III lui conserve son appui. Pendant deux ans, 35 000 Français et 20 000 Mexicains doivent faire face aux opérations de guérilla menées dans tout le pays par les troupes de </a:t>
            </a:r>
            <a:r>
              <a:rPr lang="fr-FR" sz="2000" dirty="0" err="1"/>
              <a:t>Juárez</a:t>
            </a:r>
            <a:r>
              <a:rPr lang="fr-FR" sz="2000" dirty="0"/>
              <a:t>, qui, replié dans le Nord, bénéficie de l'appui des Américains. </a:t>
            </a:r>
          </a:p>
          <a:p>
            <a:pPr algn="just"/>
            <a:r>
              <a:rPr lang="fr-FR" sz="2000" dirty="0"/>
              <a:t>Finalement, Bazaine regroupe ses troupes autour de Mexico et le long de sa ligne de communication vers la mer. La pression de l'opinion française, lasse de cette guerre, le refus d'abdiquer de Maximilien provoquent le retrait du corps français, qui évacue </a:t>
            </a:r>
            <a:r>
              <a:rPr lang="fr-FR" sz="2000" b="1" dirty="0"/>
              <a:t>Mexico en février 1867 </a:t>
            </a:r>
            <a:r>
              <a:rPr lang="fr-FR" sz="2000" dirty="0"/>
              <a:t>et s'embarque à Veracruz le 12 mars. Le Mexique se soulève alors contre l'empereur, qui est fusillé à Querétaro le 19 juin 1867.</a:t>
            </a:r>
            <a:endParaRPr lang="fr-FR" b="1" dirty="0"/>
          </a:p>
        </p:txBody>
      </p:sp>
    </p:spTree>
    <p:extLst>
      <p:ext uri="{BB962C8B-B14F-4D97-AF65-F5344CB8AC3E}">
        <p14:creationId xmlns:p14="http://schemas.microsoft.com/office/powerpoint/2010/main" val="168833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1535" y="325301"/>
            <a:ext cx="10515600" cy="1325563"/>
          </a:xfrm>
        </p:spPr>
        <p:txBody>
          <a:bodyPr/>
          <a:lstStyle/>
          <a:p>
            <a:pPr algn="ctr"/>
            <a:r>
              <a:rPr lang="fr-FR" b="1" dirty="0"/>
              <a:t>Le contrôle de la vie politique</a:t>
            </a:r>
          </a:p>
        </p:txBody>
      </p:sp>
      <p:sp>
        <p:nvSpPr>
          <p:cNvPr id="3" name="Espace réservé du contenu 2"/>
          <p:cNvSpPr>
            <a:spLocks noGrp="1"/>
          </p:cNvSpPr>
          <p:nvPr>
            <p:ph idx="1"/>
          </p:nvPr>
        </p:nvSpPr>
        <p:spPr>
          <a:xfrm>
            <a:off x="838199" y="1558636"/>
            <a:ext cx="7516091" cy="4980277"/>
          </a:xfrm>
        </p:spPr>
        <p:txBody>
          <a:bodyPr>
            <a:normAutofit fontScale="55000" lnSpcReduction="20000"/>
          </a:bodyPr>
          <a:lstStyle/>
          <a:p>
            <a:pPr>
              <a:buFont typeface="Wingdings" panose="05000000000000000000" pitchFamily="2" charset="2"/>
              <a:buChar char="Ø"/>
            </a:pPr>
            <a:r>
              <a:rPr lang="fr-FR" dirty="0"/>
              <a:t>Un régime répressif. L’arsenal répressif mis en place dès 1850 par le parti de l’Ordre est renforcé et les effectifs de la police augmentent fortement. Pendant toute la durée du régime, des milliers de personnes, dont un grand nombre d’opposants politiques, sont arrêtées ou envoyées au </a:t>
            </a:r>
            <a:r>
              <a:rPr lang="fr-FR" b="1" dirty="0"/>
              <a:t>bagne</a:t>
            </a:r>
            <a:r>
              <a:rPr lang="fr-FR" dirty="0"/>
              <a:t> à Cayenne et en Algérie. Après l’attentat manqué d’Orsini contre l’empereur en 1858, la répression se durcit encore. </a:t>
            </a:r>
          </a:p>
          <a:p>
            <a:pPr marL="0" indent="0">
              <a:buNone/>
            </a:pPr>
            <a:endParaRPr lang="fr-FR" dirty="0"/>
          </a:p>
          <a:p>
            <a:pPr>
              <a:buFont typeface="Wingdings" panose="05000000000000000000" pitchFamily="2" charset="2"/>
              <a:buChar char="Ø"/>
            </a:pPr>
            <a:r>
              <a:rPr lang="fr-FR" dirty="0"/>
              <a:t>La presse muselée. Une censure rigoureuse est mise en place afin de veiller au respect de la morale et de l’ordre social. Le système de l’</a:t>
            </a:r>
            <a:r>
              <a:rPr lang="fr-FR" b="1" dirty="0"/>
              <a:t>avertissement</a:t>
            </a:r>
            <a:r>
              <a:rPr lang="fr-FR" dirty="0"/>
              <a:t>, qui permet la suspension voire l’interdiction des journaux indociles, empêche toute critique du pouvoir. Cependant, une littérature contestataire est diffusée en secret : c’est par exemple le cas du pamphlet de Victor Hugo, Napoléon le Petit.</a:t>
            </a:r>
          </a:p>
          <a:p>
            <a:pPr marL="0" indent="0">
              <a:buNone/>
            </a:pPr>
            <a:endParaRPr lang="fr-FR" dirty="0"/>
          </a:p>
          <a:p>
            <a:pPr>
              <a:buFont typeface="Wingdings" panose="05000000000000000000" pitchFamily="2" charset="2"/>
              <a:buChar char="Ø"/>
            </a:pPr>
            <a:r>
              <a:rPr lang="fr-FR" dirty="0"/>
              <a:t>L’exil ou la prison. À l’image de Victor Hugo, Edgar Quinet et </a:t>
            </a:r>
            <a:r>
              <a:rPr lang="fr-FR" b="1" dirty="0"/>
              <a:t>Jeanne Deroin</a:t>
            </a:r>
            <a:r>
              <a:rPr lang="fr-FR" dirty="0"/>
              <a:t>, des milliers de personnes s’exilent, principalement au Royaume‑Uni et en Belgique, par crainte d’être arrêtées. À l’étranger, ils contribuent à alimenter l’opposition au régime. </a:t>
            </a:r>
          </a:p>
          <a:p>
            <a:pPr marL="0" indent="0">
              <a:buNone/>
            </a:pPr>
            <a:endParaRPr lang="fr-FR" dirty="0"/>
          </a:p>
          <a:p>
            <a:pPr marL="0" indent="0">
              <a:buNone/>
            </a:pPr>
            <a:endParaRPr lang="fr-FR" dirty="0"/>
          </a:p>
          <a:p>
            <a:pPr>
              <a:buFont typeface="Wingdings" panose="05000000000000000000" pitchFamily="2" charset="2"/>
              <a:buChar char="ü"/>
            </a:pPr>
            <a:r>
              <a:rPr lang="fr-FR" b="1" i="1" dirty="0"/>
              <a:t>Avertissement</a:t>
            </a:r>
            <a:r>
              <a:rPr lang="fr-FR" dirty="0"/>
              <a:t> : sanction prise contre un journal ayant exprimé des critiques envers le régime et dont la répétition entraîne la suspension, puis la suppression de l’autorisation de parution. </a:t>
            </a:r>
          </a:p>
          <a:p>
            <a:pPr>
              <a:buFont typeface="Wingdings" panose="05000000000000000000" pitchFamily="2" charset="2"/>
              <a:buChar char="ü"/>
            </a:pPr>
            <a:r>
              <a:rPr lang="fr-FR" b="1" i="1" dirty="0"/>
              <a:t> Bagne </a:t>
            </a:r>
            <a:r>
              <a:rPr lang="fr-FR" dirty="0"/>
              <a:t>: lieu de détention, d’éloignement et de travail forcé où étaient envoyés des criminels condamnés. </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8484" y="500545"/>
            <a:ext cx="2476500" cy="3878580"/>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7351" y="4554369"/>
            <a:ext cx="3018767" cy="2012511"/>
          </a:xfrm>
          <a:prstGeom prst="rect">
            <a:avLst/>
          </a:prstGeom>
        </p:spPr>
      </p:pic>
      <p:sp>
        <p:nvSpPr>
          <p:cNvPr id="6" name="ZoneTexte 5"/>
          <p:cNvSpPr txBox="1"/>
          <p:nvPr/>
        </p:nvSpPr>
        <p:spPr>
          <a:xfrm>
            <a:off x="6152606" y="6065016"/>
            <a:ext cx="2874745" cy="523220"/>
          </a:xfrm>
          <a:prstGeom prst="rect">
            <a:avLst/>
          </a:prstGeom>
          <a:noFill/>
        </p:spPr>
        <p:txBody>
          <a:bodyPr wrap="square" rtlCol="0">
            <a:spAutoFit/>
          </a:bodyPr>
          <a:lstStyle/>
          <a:p>
            <a:pPr algn="just"/>
            <a:r>
              <a:rPr lang="fr-FR" sz="1400" b="1" dirty="0"/>
              <a:t>                              Briques de Cayenne</a:t>
            </a:r>
          </a:p>
          <a:p>
            <a:pPr algn="just"/>
            <a:r>
              <a:rPr lang="fr-FR" sz="1400" b="1" i="1" dirty="0"/>
              <a:t>                                  </a:t>
            </a:r>
            <a:r>
              <a:rPr lang="fr-FR" sz="1200" i="1" dirty="0"/>
              <a:t>(collection Thierry)</a:t>
            </a:r>
          </a:p>
        </p:txBody>
      </p:sp>
    </p:spTree>
    <p:extLst>
      <p:ext uri="{BB962C8B-B14F-4D97-AF65-F5344CB8AC3E}">
        <p14:creationId xmlns:p14="http://schemas.microsoft.com/office/powerpoint/2010/main" val="325823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5636" y="201635"/>
            <a:ext cx="6317673" cy="1040188"/>
          </a:xfrm>
        </p:spPr>
        <p:txBody>
          <a:bodyPr>
            <a:normAutofit/>
          </a:bodyPr>
          <a:lstStyle/>
          <a:p>
            <a:r>
              <a:rPr lang="fr-FR" sz="3600" b="1" dirty="0"/>
              <a:t>La renaissance d’une opposition</a:t>
            </a:r>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5636" y="1356888"/>
            <a:ext cx="4676775" cy="2495550"/>
          </a:xfrm>
        </p:spPr>
      </p:pic>
      <p:pic>
        <p:nvPicPr>
          <p:cNvPr id="6" name="Espace réservé du contenu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9163" y="86570"/>
            <a:ext cx="3952875" cy="2238375"/>
          </a:xfr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298" y="3534568"/>
            <a:ext cx="4772025" cy="3171825"/>
          </a:xfrm>
          <a:prstGeom prst="rect">
            <a:avLst/>
          </a:prstGeom>
        </p:spPr>
      </p:pic>
      <p:sp>
        <p:nvSpPr>
          <p:cNvPr id="8" name="ZoneTexte 7"/>
          <p:cNvSpPr txBox="1"/>
          <p:nvPr/>
        </p:nvSpPr>
        <p:spPr>
          <a:xfrm>
            <a:off x="6859298" y="2166351"/>
            <a:ext cx="3895293" cy="523220"/>
          </a:xfrm>
          <a:prstGeom prst="rect">
            <a:avLst/>
          </a:prstGeom>
          <a:noFill/>
        </p:spPr>
        <p:txBody>
          <a:bodyPr wrap="square" rtlCol="0">
            <a:spAutoFit/>
          </a:bodyPr>
          <a:lstStyle/>
          <a:p>
            <a:r>
              <a:rPr lang="fr-FR" sz="1400" b="1" i="1" dirty="0"/>
              <a:t>Doc 1 </a:t>
            </a:r>
            <a:r>
              <a:rPr lang="fr-FR" sz="1400" i="1" dirty="0"/>
              <a:t>: Arrestations et déportations sous le Second Empire</a:t>
            </a:r>
          </a:p>
        </p:txBody>
      </p:sp>
      <p:sp>
        <p:nvSpPr>
          <p:cNvPr id="9" name="ZoneTexte 8"/>
          <p:cNvSpPr txBox="1"/>
          <p:nvPr/>
        </p:nvSpPr>
        <p:spPr>
          <a:xfrm>
            <a:off x="538163" y="3785103"/>
            <a:ext cx="4470255" cy="307777"/>
          </a:xfrm>
          <a:prstGeom prst="rect">
            <a:avLst/>
          </a:prstGeom>
          <a:noFill/>
        </p:spPr>
        <p:txBody>
          <a:bodyPr wrap="square" rtlCol="0">
            <a:spAutoFit/>
          </a:bodyPr>
          <a:lstStyle/>
          <a:p>
            <a:r>
              <a:rPr lang="fr-FR" sz="1400" b="1" i="1" dirty="0"/>
              <a:t>Doc 2 </a:t>
            </a:r>
            <a:r>
              <a:rPr lang="fr-FR" sz="1400" i="1" dirty="0"/>
              <a:t>: Victor Hugo dénonce le contrôle de la presse</a:t>
            </a:r>
          </a:p>
        </p:txBody>
      </p:sp>
      <p:sp>
        <p:nvSpPr>
          <p:cNvPr id="10" name="ZoneTexte 9"/>
          <p:cNvSpPr txBox="1"/>
          <p:nvPr/>
        </p:nvSpPr>
        <p:spPr>
          <a:xfrm>
            <a:off x="7027068" y="3153028"/>
            <a:ext cx="4436484" cy="307777"/>
          </a:xfrm>
          <a:prstGeom prst="rect">
            <a:avLst/>
          </a:prstGeom>
          <a:noFill/>
        </p:spPr>
        <p:txBody>
          <a:bodyPr wrap="square" rtlCol="0">
            <a:spAutoFit/>
          </a:bodyPr>
          <a:lstStyle/>
          <a:p>
            <a:r>
              <a:rPr lang="fr-FR" sz="1400" b="1" i="1" dirty="0"/>
              <a:t>Doc 3 </a:t>
            </a:r>
            <a:r>
              <a:rPr lang="fr-FR" sz="1400" i="1" dirty="0"/>
              <a:t>: Les « libertés nécessaires » selon Adolphe Thiers</a:t>
            </a:r>
          </a:p>
        </p:txBody>
      </p:sp>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580" y="4134643"/>
            <a:ext cx="3752850" cy="2571750"/>
          </a:xfrm>
          <a:prstGeom prst="rect">
            <a:avLst/>
          </a:prstGeom>
        </p:spPr>
      </p:pic>
      <p:sp>
        <p:nvSpPr>
          <p:cNvPr id="12" name="ZoneTexte 11"/>
          <p:cNvSpPr txBox="1"/>
          <p:nvPr/>
        </p:nvSpPr>
        <p:spPr>
          <a:xfrm>
            <a:off x="3954389" y="4427982"/>
            <a:ext cx="2524774" cy="1169551"/>
          </a:xfrm>
          <a:prstGeom prst="rect">
            <a:avLst/>
          </a:prstGeom>
          <a:noFill/>
        </p:spPr>
        <p:txBody>
          <a:bodyPr wrap="square" rtlCol="0">
            <a:spAutoFit/>
          </a:bodyPr>
          <a:lstStyle/>
          <a:p>
            <a:r>
              <a:rPr lang="fr-FR" sz="1400" b="1" i="1" dirty="0"/>
              <a:t>Doc 4 </a:t>
            </a:r>
            <a:r>
              <a:rPr lang="fr-FR" sz="1400" i="1" dirty="0"/>
              <a:t>: La censure de la presse : </a:t>
            </a:r>
          </a:p>
          <a:p>
            <a:r>
              <a:rPr lang="fr-FR" sz="1400" i="1" dirty="0"/>
              <a:t>André Gill, Loi de 1868, Honoré Daumier poignardé par Napoléon III (caricature de 1877).</a:t>
            </a:r>
          </a:p>
        </p:txBody>
      </p:sp>
    </p:spTree>
    <p:extLst>
      <p:ext uri="{BB962C8B-B14F-4D97-AF65-F5344CB8AC3E}">
        <p14:creationId xmlns:p14="http://schemas.microsoft.com/office/powerpoint/2010/main" val="275980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La libéralisation progressive du régime</a:t>
            </a:r>
          </a:p>
        </p:txBody>
      </p:sp>
      <p:sp>
        <p:nvSpPr>
          <p:cNvPr id="3" name="Espace réservé du contenu 2"/>
          <p:cNvSpPr>
            <a:spLocks noGrp="1"/>
          </p:cNvSpPr>
          <p:nvPr>
            <p:ph sz="half" idx="1"/>
          </p:nvPr>
        </p:nvSpPr>
        <p:spPr>
          <a:xfrm>
            <a:off x="441063" y="1506071"/>
            <a:ext cx="10746889" cy="4851698"/>
          </a:xfrm>
        </p:spPr>
        <p:txBody>
          <a:bodyPr>
            <a:normAutofit fontScale="25000" lnSpcReduction="20000"/>
          </a:bodyPr>
          <a:lstStyle/>
          <a:p>
            <a:pPr algn="just">
              <a:buFont typeface="Wingdings" panose="05000000000000000000" pitchFamily="2" charset="2"/>
              <a:buChar char="Ø"/>
            </a:pPr>
            <a:r>
              <a:rPr lang="fr-FR" sz="5600" dirty="0"/>
              <a:t>La montée des mécontentements. À partir du début des années 1860, la politique impériale suscite des critiques de plus en plus nombreuses parmi les soutiens de Napoléon III. L’Église attaque la politique italienne de l’empereur, défavorable au pape ; les conservateurs contestent la politique de libre‑échange, les mesures sociales prises en faveur des ouvriers ou encore le coût de la politique extérieure. </a:t>
            </a:r>
          </a:p>
          <a:p>
            <a:pPr algn="just"/>
            <a:endParaRPr lang="fr-FR" sz="5600" dirty="0"/>
          </a:p>
          <a:p>
            <a:pPr algn="just">
              <a:buFont typeface="Wingdings" panose="05000000000000000000" pitchFamily="2" charset="2"/>
              <a:buChar char="Ø"/>
            </a:pPr>
            <a:r>
              <a:rPr lang="fr-FR" sz="5600" dirty="0"/>
              <a:t>L’opposition parlementaire. Lors de l’élection législative de 1863, 17 candidats républicains et 15 candidats libéraux sont élus : ils demandent une libéralisation du régime. L’opposition reste cependant très divisée. </a:t>
            </a:r>
          </a:p>
          <a:p>
            <a:pPr marL="0" indent="0" algn="just">
              <a:buNone/>
            </a:pPr>
            <a:endParaRPr lang="fr-FR" sz="5600" dirty="0"/>
          </a:p>
          <a:p>
            <a:pPr algn="just">
              <a:buFont typeface="Wingdings" panose="05000000000000000000" pitchFamily="2" charset="2"/>
              <a:buChar char="Ø"/>
            </a:pPr>
            <a:r>
              <a:rPr lang="fr-FR" sz="5600" dirty="0"/>
              <a:t>Des réformes d’ampleur limitée. Face à la montée des contestations, Napoléon III concède plusieurs réformes. En 1864, l’Etat  reconnaît pour la première fois le </a:t>
            </a:r>
            <a:r>
              <a:rPr lang="fr-FR" sz="5600" b="1" dirty="0"/>
              <a:t>droit de grève </a:t>
            </a:r>
            <a:r>
              <a:rPr lang="fr-FR" sz="5600" dirty="0"/>
              <a:t>En 1867, il accorde au Corps législatif le </a:t>
            </a:r>
            <a:r>
              <a:rPr lang="fr-FR" sz="5600" b="1" dirty="0"/>
              <a:t>droit d’interpellation</a:t>
            </a:r>
            <a:r>
              <a:rPr lang="fr-FR" sz="5600" dirty="0"/>
              <a:t>. Le système de l’avertissement est supprimé, même si la presse reste en réalité très surveillée. Les réunions publiques sont autorisées en 1868, à condition qu’elles ne portent pas sur des sujets politiques ou religieux. </a:t>
            </a:r>
          </a:p>
          <a:p>
            <a:pPr marL="0" indent="0" algn="just">
              <a:buNone/>
            </a:pPr>
            <a:endParaRPr lang="fr-FR" sz="5600" dirty="0"/>
          </a:p>
          <a:p>
            <a:pPr algn="just">
              <a:buFont typeface="Wingdings" panose="05000000000000000000" pitchFamily="2" charset="2"/>
              <a:buChar char="Ø"/>
            </a:pPr>
            <a:r>
              <a:rPr lang="fr-FR" sz="5600" dirty="0"/>
              <a:t> « L’Empire libéral ». Les élections législatives de 1869 sont un échec pour le pouvoir, qui perd un million de voix. En réaction, Napoléon III accepte une évolution parlementaire du régime : Dès janvier 1870, il nomme pour la première fois sous l’Empire un premier ministre issu de la mouvance républicaine ralliée au régime : </a:t>
            </a:r>
            <a:r>
              <a:rPr lang="fr-FR" sz="5600" b="1" dirty="0"/>
              <a:t>Emile Ollivier</a:t>
            </a:r>
            <a:r>
              <a:rPr lang="fr-FR" sz="5600" dirty="0"/>
              <a:t> (il fut à l’origine de la reconnaissance du droit de grève 6 ans plus tôt). Les ministres seront désormais responsables devant les députés. Le plébiscite du 8 mai 1870, portant sur cette </a:t>
            </a:r>
            <a:r>
              <a:rPr lang="fr-FR" sz="5600" b="1" dirty="0"/>
              <a:t>libéralisation</a:t>
            </a:r>
            <a:r>
              <a:rPr lang="fr-FR" sz="5600" dirty="0"/>
              <a:t> du régime, est un succès pour le pouvoir impérial. Mais, quelques semaines après, la défaite française de Sedan entraîne la </a:t>
            </a:r>
            <a:r>
              <a:rPr lang="fr-FR" sz="5600" b="1" dirty="0"/>
              <a:t>déchéance</a:t>
            </a:r>
            <a:r>
              <a:rPr lang="fr-FR" sz="5600" dirty="0"/>
              <a:t> de l’empereur, prisonnier des Prussiens, et la proclamation de la IIIe République le 4 septembre 1870. </a:t>
            </a:r>
          </a:p>
          <a:p>
            <a:pPr marL="0" indent="0">
              <a:buNone/>
            </a:pPr>
            <a:endParaRPr lang="fr-FR" sz="4000" dirty="0"/>
          </a:p>
          <a:p>
            <a:pPr marL="0" indent="0">
              <a:buNone/>
            </a:pPr>
            <a:endParaRPr lang="fr-FR" sz="4000" dirty="0"/>
          </a:p>
          <a:p>
            <a:pPr>
              <a:buFont typeface="Wingdings" panose="05000000000000000000" pitchFamily="2" charset="2"/>
              <a:buChar char="ü"/>
            </a:pPr>
            <a:r>
              <a:rPr lang="fr-FR" sz="4800" b="1" i="1" dirty="0"/>
              <a:t>Droit d’interpellation </a:t>
            </a:r>
            <a:r>
              <a:rPr lang="fr-FR" sz="4800" dirty="0"/>
              <a:t>: droit des députés d’adresser officiellement des critiques contre la politique du gouvernement. </a:t>
            </a:r>
          </a:p>
          <a:p>
            <a:pPr>
              <a:buFont typeface="Wingdings" panose="05000000000000000000" pitchFamily="2" charset="2"/>
              <a:buChar char="ü"/>
            </a:pPr>
            <a:r>
              <a:rPr lang="fr-FR" sz="4800" b="1" i="1" dirty="0"/>
              <a:t> Libéralisation </a:t>
            </a:r>
            <a:r>
              <a:rPr lang="fr-FR" sz="4800" dirty="0"/>
              <a:t>: suppression de mesures limitant les libertés et octroi de droits nouveaux par le gouvernement. </a:t>
            </a:r>
          </a:p>
          <a:p>
            <a:pPr>
              <a:buFont typeface="Wingdings" panose="05000000000000000000" pitchFamily="2" charset="2"/>
              <a:buChar char="ü"/>
            </a:pPr>
            <a:r>
              <a:rPr lang="fr-FR" sz="4800" b="1" i="1" dirty="0"/>
              <a:t>Déchéance</a:t>
            </a:r>
            <a:r>
              <a:rPr lang="fr-FR" sz="4800" dirty="0"/>
              <a:t> : perte ou suppression d’une dignité ou d’une fonction. </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420078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1336" y="365126"/>
            <a:ext cx="11052464" cy="1037648"/>
          </a:xfrm>
        </p:spPr>
        <p:txBody>
          <a:bodyPr/>
          <a:lstStyle/>
          <a:p>
            <a:r>
              <a:rPr lang="fr-FR" b="1" dirty="0"/>
              <a:t>La guerre franco-prussienne et la fin de l’Empire</a:t>
            </a:r>
          </a:p>
        </p:txBody>
      </p:sp>
      <p:sp>
        <p:nvSpPr>
          <p:cNvPr id="6" name="ZoneTexte 5"/>
          <p:cNvSpPr txBox="1"/>
          <p:nvPr/>
        </p:nvSpPr>
        <p:spPr>
          <a:xfrm>
            <a:off x="155864" y="1402774"/>
            <a:ext cx="12036136" cy="4339650"/>
          </a:xfrm>
          <a:prstGeom prst="rect">
            <a:avLst/>
          </a:prstGeom>
          <a:noFill/>
        </p:spPr>
        <p:txBody>
          <a:bodyPr wrap="square" rtlCol="0">
            <a:spAutoFit/>
          </a:bodyPr>
          <a:lstStyle/>
          <a:p>
            <a:pPr marL="171450" indent="-171450">
              <a:buFont typeface="Wingdings" panose="05000000000000000000" pitchFamily="2" charset="2"/>
              <a:buChar char="Ø"/>
            </a:pPr>
            <a:r>
              <a:rPr lang="fr-FR" sz="1200" dirty="0"/>
              <a:t>Le drame confronte deux personnalités contraires : le chancelier allemand </a:t>
            </a:r>
            <a:r>
              <a:rPr lang="fr-FR" sz="1200" b="1" dirty="0"/>
              <a:t>Otto </a:t>
            </a:r>
            <a:r>
              <a:rPr lang="fr-FR" sz="1200" b="1" dirty="0" err="1"/>
              <a:t>von</a:t>
            </a:r>
            <a:r>
              <a:rPr lang="fr-FR" sz="1200" b="1" dirty="0"/>
              <a:t> Bismarck</a:t>
            </a:r>
            <a:r>
              <a:rPr lang="fr-FR" sz="1200" dirty="0"/>
              <a:t>, géant qui s'est voué tout entier à la gloire de la Prusse, et l'empereur </a:t>
            </a:r>
            <a:r>
              <a:rPr lang="fr-FR" sz="1200" b="1" dirty="0"/>
              <a:t>Napoléon III</a:t>
            </a:r>
            <a:r>
              <a:rPr lang="fr-FR" sz="1200" dirty="0"/>
              <a:t>, autocrate pétri de bons sentiments et que révulse la vue d'un champ de bataille. Quand survient le drame, l'empereur est gravement affaibli par la maladie de la pierre (calculs rénaux). Il souffre le martyre et ne peut plus monter à cheval...</a:t>
            </a:r>
          </a:p>
          <a:p>
            <a:pPr marL="171450" indent="-171450">
              <a:buFont typeface="Wingdings" panose="05000000000000000000" pitchFamily="2" charset="2"/>
              <a:buChar char="Ø"/>
            </a:pPr>
            <a:r>
              <a:rPr lang="fr-FR" sz="1200" dirty="0"/>
              <a:t>Bismarck, dès son arrivée aux affaires, a compris qu'il ne pourrait agrandir la Prusse qu'à la condition de neutraliser l'Autriche et la France. Il va avoir soin de les attaquer l'une après l'autre. L'Autriche lui laisse les mains libres après avoir été défaite à </a:t>
            </a:r>
            <a:r>
              <a:rPr lang="fr-FR" sz="1200" b="1" dirty="0"/>
              <a:t>Sadowa en 1866 </a:t>
            </a:r>
            <a:r>
              <a:rPr lang="fr-FR" sz="1200" dirty="0"/>
              <a:t>(Tchéquie actuelle). Il peut ainsi constituer une </a:t>
            </a:r>
            <a:r>
              <a:rPr lang="fr-FR" sz="1200" b="1" dirty="0"/>
              <a:t>Confédération de l'Allemagne du Nord</a:t>
            </a:r>
            <a:r>
              <a:rPr lang="fr-FR" sz="1200" dirty="0"/>
              <a:t>, avec 21 états sous la mainmise écrasante de la Prusse. Mais le chancelier aspire à achever l'unité allemande en </a:t>
            </a:r>
            <a:r>
              <a:rPr lang="fr-FR" sz="1200" u="sng" dirty="0"/>
              <a:t>rassemblant le nord et le sud dans une guerre contre la France</a:t>
            </a:r>
            <a:r>
              <a:rPr lang="fr-FR" sz="1200" dirty="0"/>
              <a:t>.</a:t>
            </a:r>
          </a:p>
          <a:p>
            <a:pPr marL="171450" indent="-171450">
              <a:buFont typeface="Wingdings" panose="05000000000000000000" pitchFamily="2" charset="2"/>
              <a:buChar char="Ø"/>
            </a:pPr>
            <a:r>
              <a:rPr lang="fr-FR" sz="1200" dirty="0"/>
              <a:t>Celle-ci a l'apparence d'une grande nation mais son armée est usée par les équipées coloniales </a:t>
            </a:r>
            <a:r>
              <a:rPr lang="fr-FR" sz="1200" i="1" dirty="0"/>
              <a:t>(Indochine, Mexique) </a:t>
            </a:r>
            <a:r>
              <a:rPr lang="fr-FR" sz="1200" dirty="0"/>
              <a:t>et guère en état de soutenir une guerre moderne. Napoléon III lui-même en est conscient. Il entreprend avec son ministre </a:t>
            </a:r>
            <a:r>
              <a:rPr lang="fr-FR" sz="1200" b="1" dirty="0"/>
              <a:t>Adolphe Niel </a:t>
            </a:r>
            <a:r>
              <a:rPr lang="fr-FR" sz="1200" dirty="0"/>
              <a:t>une grande réforme en 1868 mais il n'aura pas le temps de la mener à bien. </a:t>
            </a:r>
          </a:p>
          <a:p>
            <a:pPr marL="171450" indent="-171450">
              <a:buFont typeface="Wingdings" panose="05000000000000000000" pitchFamily="2" charset="2"/>
              <a:buChar char="Ø"/>
            </a:pPr>
            <a:r>
              <a:rPr lang="fr-FR" sz="1200" b="1" dirty="0"/>
              <a:t>Le 8 mai 1870</a:t>
            </a:r>
            <a:r>
              <a:rPr lang="fr-FR" sz="1200" dirty="0"/>
              <a:t>, un référendum offre au régime impérial, dans sa nouvelle version libérale, un éclatant satisfecit populaire. Bismarck y voit un motif de précipiter les choses : il lui faut défaire la France avant qu'elle ne se soit trop renforcée. Il saisit le prétexte d'une « succession d'Espagne » (la candidature d’un prince prussien au trône vacant d’Espagne) pour amener la France à déclarer la guerre à la Prusse et convaincre les États d'Allemagne du sud de s'unir à celle-ci contre l'ennemi commun. Il y arrive par le caviardage de la </a:t>
            </a:r>
            <a:r>
              <a:rPr lang="fr-FR" sz="1200" b="1" dirty="0"/>
              <a:t>dépêche d'Ems</a:t>
            </a:r>
            <a:r>
              <a:rPr lang="fr-FR" sz="1200" dirty="0"/>
              <a:t>, qui déchaîne les passions.</a:t>
            </a:r>
          </a:p>
          <a:p>
            <a:pPr marL="171450" indent="-171450">
              <a:buFont typeface="Wingdings" panose="05000000000000000000" pitchFamily="2" charset="2"/>
              <a:buChar char="Ø"/>
            </a:pPr>
            <a:r>
              <a:rPr lang="fr-FR" sz="1200" dirty="0"/>
              <a:t>Dans ce 1er acte qui va aboutir en six semaines à la défaite des armées impériales et à la capture de l'empereur à Sedan, on est frappé par la prépondérance de l'aléa humain. La maladie est cause de ce que l'empereur cède le 13 juillet au soir à son ministre belliciste (Edmond le Bœuf) et au clan des va-t'en-guerre (les « mamelucks ») alors que chacun croit la menace de guerre écartée et que Bismarck, déconfit, se dispose à démissionner ! Le chef du gouvernement Émile Ollivier prononce des paroles malheureuses : « De ce jour commence pour les ministres mes collègues et pour moi une grande responsabilité. Nous l'acceptons d'un cœur léger... d'un cœur confiant ».</a:t>
            </a:r>
          </a:p>
          <a:p>
            <a:pPr marL="171450" indent="-171450">
              <a:buFont typeface="Wingdings" panose="05000000000000000000" pitchFamily="2" charset="2"/>
              <a:buChar char="Ø"/>
            </a:pPr>
            <a:r>
              <a:rPr lang="fr-FR" sz="1200" dirty="0"/>
              <a:t>L'empereur déclare donc la guerre le </a:t>
            </a:r>
            <a:r>
              <a:rPr lang="fr-FR" sz="1200" b="1" dirty="0"/>
              <a:t>19 juillet 1870</a:t>
            </a:r>
            <a:r>
              <a:rPr lang="fr-FR" sz="1200" dirty="0"/>
              <a:t>. La France mobilise </a:t>
            </a:r>
            <a:r>
              <a:rPr lang="fr-FR" sz="1200" b="1" dirty="0"/>
              <a:t>265 000 hommes</a:t>
            </a:r>
            <a:r>
              <a:rPr lang="fr-FR" sz="1200" dirty="0"/>
              <a:t>, sur un front de 250 kilomètres. De leur côté, la Prusse et ses alliés d'Allemagne du Sud en alignent immédiatement </a:t>
            </a:r>
            <a:r>
              <a:rPr lang="fr-FR" sz="1200" b="1" dirty="0"/>
              <a:t>600 000</a:t>
            </a:r>
            <a:r>
              <a:rPr lang="fr-FR" sz="1200" dirty="0"/>
              <a:t> grâce à une organisation bien rodée et à un réseau ferroviaire très dense.</a:t>
            </a:r>
          </a:p>
          <a:p>
            <a:pPr marL="171450" indent="-171450">
              <a:buFont typeface="Wingdings" panose="05000000000000000000" pitchFamily="2" charset="2"/>
              <a:buChar char="Ø"/>
            </a:pPr>
            <a:r>
              <a:rPr lang="fr-FR" sz="1200" dirty="0"/>
              <a:t>Dès le 6 août, une armée française est battue à Forbach et </a:t>
            </a:r>
            <a:r>
              <a:rPr lang="fr-FR" sz="1200" b="1" dirty="0"/>
              <a:t>perd la Lorraine</a:t>
            </a:r>
            <a:r>
              <a:rPr lang="fr-FR" sz="1200" dirty="0"/>
              <a:t>. Le même jour, le maréchal de </a:t>
            </a:r>
            <a:r>
              <a:rPr lang="fr-FR" sz="1200" b="1" dirty="0"/>
              <a:t>Mac-Mahon</a:t>
            </a:r>
            <a:r>
              <a:rPr lang="fr-FR" sz="1200" dirty="0"/>
              <a:t> est battu à Frœschwiller-Woerth et perd l'</a:t>
            </a:r>
            <a:r>
              <a:rPr lang="fr-FR" sz="1200" b="1" dirty="0"/>
              <a:t>Alsace</a:t>
            </a:r>
            <a:r>
              <a:rPr lang="fr-FR" sz="1200" dirty="0"/>
              <a:t> en dépit de la </a:t>
            </a:r>
            <a:r>
              <a:rPr lang="fr-FR" sz="1200" b="1" dirty="0"/>
              <a:t>charge héroïque des cuirassiers à Reichshoffen</a:t>
            </a:r>
            <a:r>
              <a:rPr lang="fr-FR" sz="1200" dirty="0"/>
              <a:t>. Le </a:t>
            </a:r>
            <a:r>
              <a:rPr lang="fr-FR" sz="1200" b="1" dirty="0"/>
              <a:t>maréchal Bazaine</a:t>
            </a:r>
            <a:r>
              <a:rPr lang="fr-FR" sz="1200" dirty="0"/>
              <a:t>, nouveau commandant en chef, se laisse enfermer dans Metz.</a:t>
            </a:r>
          </a:p>
          <a:p>
            <a:pPr marL="171450" indent="-171450">
              <a:buFont typeface="Wingdings" panose="05000000000000000000" pitchFamily="2" charset="2"/>
              <a:buChar char="Ø"/>
            </a:pPr>
            <a:r>
              <a:rPr lang="fr-FR" sz="1200" dirty="0"/>
              <a:t>L'empereur, affaibli par la maladie, rejoint le maréchal de Mac-Mahon au camp retranché de Châlons et tente de secourir Bazaine. Mais l'armée et Napoléon III lui-même doivent finalement rendre les armes à Sedan le </a:t>
            </a:r>
            <a:r>
              <a:rPr lang="fr-FR" sz="1200" b="1" dirty="0"/>
              <a:t>2 septembre 1870</a:t>
            </a:r>
            <a:r>
              <a:rPr lang="fr-FR" sz="1200" dirty="0"/>
              <a:t>.</a:t>
            </a:r>
          </a:p>
          <a:p>
            <a:pPr marL="171450" indent="-171450">
              <a:buFont typeface="Wingdings" panose="05000000000000000000" pitchFamily="2" charset="2"/>
              <a:buChar char="Ø"/>
            </a:pPr>
            <a:r>
              <a:rPr lang="fr-FR" sz="1200" dirty="0"/>
              <a:t>Deux jours plus tard, à Paris, à l'annonce de la nouvelle, les opposants proclament la IIIe République.</a:t>
            </a:r>
          </a:p>
        </p:txBody>
      </p:sp>
    </p:spTree>
    <p:extLst>
      <p:ext uri="{BB962C8B-B14F-4D97-AF65-F5344CB8AC3E}">
        <p14:creationId xmlns:p14="http://schemas.microsoft.com/office/powerpoint/2010/main" val="41046210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2950</Words>
  <Application>Microsoft Office PowerPoint</Application>
  <PresentationFormat>Grand écran</PresentationFormat>
  <Paragraphs>83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Wingdings</vt:lpstr>
      <vt:lpstr>Thème Office</vt:lpstr>
      <vt:lpstr>« L’Empire, c’est la paix »?</vt:lpstr>
      <vt:lpstr>La Guerre de Crimée 1853-1856</vt:lpstr>
      <vt:lpstr>La question italienne (1859-1860)</vt:lpstr>
      <vt:lpstr>Le long chemin de l’unité italienne, le Risorgimento (résurgence, renaissance)</vt:lpstr>
      <vt:lpstr>Le guêpier mexicain (1862-1867)</vt:lpstr>
      <vt:lpstr>Le contrôle de la vie politique</vt:lpstr>
      <vt:lpstr>La renaissance d’une opposition</vt:lpstr>
      <vt:lpstr>La libéralisation progressive du régime</vt:lpstr>
      <vt:lpstr>La guerre franco-prussienne et la fin de l’Empire</vt:lpstr>
      <vt:lpstr>Les protagonistes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L’Empire, c’est la paix »?</dc:title>
  <dc:creator>David BARBAUD</dc:creator>
  <cp:lastModifiedBy>David BARBAUD</cp:lastModifiedBy>
  <cp:revision>36</cp:revision>
  <dcterms:created xsi:type="dcterms:W3CDTF">2020-01-28T04:30:15Z</dcterms:created>
  <dcterms:modified xsi:type="dcterms:W3CDTF">2020-02-02T15:47:54Z</dcterms:modified>
</cp:coreProperties>
</file>