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3" r:id="rId5"/>
    <p:sldId id="265" r:id="rId6"/>
    <p:sldId id="259" r:id="rId7"/>
    <p:sldId id="267" r:id="rId8"/>
    <p:sldId id="268" r:id="rId9"/>
    <p:sldId id="266"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snapToGrid="0">
      <p:cViewPr>
        <p:scale>
          <a:sx n="96" d="100"/>
          <a:sy n="96"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8E001C31-F0A8-47EB-8CE3-BE01FDFDA016}" type="datetimeFigureOut">
              <a:rPr lang="fr-FR" smtClean="0"/>
              <a:t>26/02/2020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587928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E001C31-F0A8-47EB-8CE3-BE01FDFDA016}" type="datetimeFigureOut">
              <a:rPr lang="fr-FR" smtClean="0"/>
              <a:t>26/02/2020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344007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E001C31-F0A8-47EB-8CE3-BE01FDFDA016}" type="datetimeFigureOut">
              <a:rPr lang="fr-FR" smtClean="0"/>
              <a:t>26/02/2020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5442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E001C31-F0A8-47EB-8CE3-BE01FDFDA016}" type="datetimeFigureOut">
              <a:rPr lang="fr-FR" smtClean="0"/>
              <a:t>26/02/2020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403019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8E001C31-F0A8-47EB-8CE3-BE01FDFDA016}" type="datetimeFigureOut">
              <a:rPr lang="fr-FR" smtClean="0"/>
              <a:t>26/02/2020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262264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8E001C31-F0A8-47EB-8CE3-BE01FDFDA016}" type="datetimeFigureOut">
              <a:rPr lang="fr-FR" smtClean="0"/>
              <a:t>26/02/2020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3088250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E001C31-F0A8-47EB-8CE3-BE01FDFDA016}" type="datetimeFigureOut">
              <a:rPr lang="fr-FR" smtClean="0"/>
              <a:t>26/02/2020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422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8E001C31-F0A8-47EB-8CE3-BE01FDFDA016}" type="datetimeFigureOut">
              <a:rPr lang="fr-FR" smtClean="0"/>
              <a:t>26/02/2020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397173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E001C31-F0A8-47EB-8CE3-BE01FDFDA016}" type="datetimeFigureOut">
              <a:rPr lang="fr-FR" smtClean="0"/>
              <a:t>26/02/2020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318754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E001C31-F0A8-47EB-8CE3-BE01FDFDA016}" type="datetimeFigureOut">
              <a:rPr lang="fr-FR" smtClean="0"/>
              <a:t>26/02/2020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3667394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E001C31-F0A8-47EB-8CE3-BE01FDFDA016}" type="datetimeFigureOut">
              <a:rPr lang="fr-FR" smtClean="0"/>
              <a:t>26/02/2020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273031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01C31-F0A8-47EB-8CE3-BE01FDFDA016}" type="datetimeFigureOut">
              <a:rPr lang="fr-FR" smtClean="0"/>
              <a:t>26/02/2020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378D2-A014-4096-8AB9-997FEE85CB9B}" type="slidenum">
              <a:rPr lang="fr-FR" smtClean="0"/>
              <a:t>‹N°›</a:t>
            </a:fld>
            <a:endParaRPr lang="fr-FR"/>
          </a:p>
        </p:txBody>
      </p:sp>
    </p:spTree>
    <p:extLst>
      <p:ext uri="{BB962C8B-B14F-4D97-AF65-F5344CB8AC3E}">
        <p14:creationId xmlns:p14="http://schemas.microsoft.com/office/powerpoint/2010/main" val="86718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162FF6-F4A6-4D74-9593-60C9BFE8A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86" y="10"/>
            <a:ext cx="10789047"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re 1">
            <a:extLst>
              <a:ext uri="{FF2B5EF4-FFF2-40B4-BE49-F238E27FC236}">
                <a16:creationId xmlns:a16="http://schemas.microsoft.com/office/drawing/2014/main" id="{AD6E02C8-82FD-408A-A87F-B01C5F3BD566}"/>
              </a:ext>
            </a:extLst>
          </p:cNvPr>
          <p:cNvSpPr>
            <a:spLocks noGrp="1"/>
          </p:cNvSpPr>
          <p:nvPr>
            <p:ph type="ctrTitle"/>
          </p:nvPr>
        </p:nvSpPr>
        <p:spPr>
          <a:xfrm>
            <a:off x="2480733" y="2074339"/>
            <a:ext cx="7219954" cy="1828801"/>
          </a:xfrm>
        </p:spPr>
        <p:txBody>
          <a:bodyPr>
            <a:normAutofit/>
          </a:bodyPr>
          <a:lstStyle/>
          <a:p>
            <a:pPr>
              <a:lnSpc>
                <a:spcPct val="90000"/>
              </a:lnSpc>
            </a:pPr>
            <a:r>
              <a:rPr lang="fr-FR" sz="4100" b="1" dirty="0"/>
              <a:t>Une diversification des espaces et des acteurs de la production</a:t>
            </a:r>
          </a:p>
        </p:txBody>
      </p:sp>
      <p:sp>
        <p:nvSpPr>
          <p:cNvPr id="3" name="Sous-titre 2">
            <a:extLst>
              <a:ext uri="{FF2B5EF4-FFF2-40B4-BE49-F238E27FC236}">
                <a16:creationId xmlns:a16="http://schemas.microsoft.com/office/drawing/2014/main" id="{3842436F-6A2E-4ADA-8CA5-D231A6923F4F}"/>
              </a:ext>
            </a:extLst>
          </p:cNvPr>
          <p:cNvSpPr>
            <a:spLocks noGrp="1"/>
          </p:cNvSpPr>
          <p:nvPr>
            <p:ph type="subTitle" idx="1"/>
          </p:nvPr>
        </p:nvSpPr>
        <p:spPr>
          <a:xfrm>
            <a:off x="2480733" y="3903138"/>
            <a:ext cx="7219954" cy="1049867"/>
          </a:xfrm>
        </p:spPr>
        <p:txBody>
          <a:bodyPr>
            <a:normAutofit/>
          </a:bodyPr>
          <a:lstStyle/>
          <a:p>
            <a:r>
              <a:rPr lang="fr-FR" sz="1900" b="1" dirty="0">
                <a:solidFill>
                  <a:srgbClr val="E6AE55"/>
                </a:solidFill>
              </a:rPr>
              <a:t>Chapitre 1 : </a:t>
            </a:r>
          </a:p>
          <a:p>
            <a:r>
              <a:rPr lang="fr-FR" sz="1900" b="1" dirty="0">
                <a:solidFill>
                  <a:srgbClr val="E6AE55"/>
                </a:solidFill>
              </a:rPr>
              <a:t>Les espaces de production dans le monde : une diversité croissante</a:t>
            </a:r>
          </a:p>
        </p:txBody>
      </p:sp>
    </p:spTree>
    <p:extLst>
      <p:ext uri="{BB962C8B-B14F-4D97-AF65-F5344CB8AC3E}">
        <p14:creationId xmlns:p14="http://schemas.microsoft.com/office/powerpoint/2010/main" val="378844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23903" y="346075"/>
            <a:ext cx="6929622" cy="273853"/>
          </a:xfrm>
        </p:spPr>
        <p:txBody>
          <a:bodyPr>
            <a:noAutofit/>
          </a:bodyPr>
          <a:lstStyle/>
          <a:p>
            <a:pPr algn="ctr"/>
            <a:r>
              <a:rPr lang="fr-FR" sz="1800" b="1" dirty="0"/>
              <a:t>Une hiérarchisation croissante des espaces de production</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0528" y="723901"/>
            <a:ext cx="7012331" cy="5741043"/>
          </a:xfrm>
        </p:spPr>
      </p:pic>
      <p:sp>
        <p:nvSpPr>
          <p:cNvPr id="5" name="ZoneTexte 4"/>
          <p:cNvSpPr txBox="1"/>
          <p:nvPr/>
        </p:nvSpPr>
        <p:spPr>
          <a:xfrm>
            <a:off x="8902859" y="1247776"/>
            <a:ext cx="3108166" cy="3416320"/>
          </a:xfrm>
          <a:prstGeom prst="rect">
            <a:avLst/>
          </a:prstGeom>
          <a:noFill/>
        </p:spPr>
        <p:txBody>
          <a:bodyPr wrap="square" rtlCol="0">
            <a:spAutoFit/>
          </a:bodyPr>
          <a:lstStyle/>
          <a:p>
            <a:pPr algn="just"/>
            <a:r>
              <a:rPr lang="fr-FR" dirty="0"/>
              <a:t>La production de matières premières (agriculture, extraction de ressources) est majoritairement située dans les pays du Sud alors que les fonctions de commandement et de recherche et développement se situent dans les pays du Nord. Cette hiérarchisation des espaces de production induit une forte augmentation des flux. </a:t>
            </a:r>
          </a:p>
        </p:txBody>
      </p:sp>
    </p:spTree>
    <p:extLst>
      <p:ext uri="{BB962C8B-B14F-4D97-AF65-F5344CB8AC3E}">
        <p14:creationId xmlns:p14="http://schemas.microsoft.com/office/powerpoint/2010/main" val="2788918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453" y="214664"/>
            <a:ext cx="3848637" cy="2446362"/>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3331" y="4034259"/>
            <a:ext cx="3856258" cy="2514951"/>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887" y="3553252"/>
            <a:ext cx="4113469" cy="2736914"/>
          </a:xfrm>
          <a:prstGeom prst="rect">
            <a:avLst/>
          </a:prstGeom>
        </p:spPr>
      </p:pic>
      <p:sp>
        <p:nvSpPr>
          <p:cNvPr id="6" name="ZoneTexte 5"/>
          <p:cNvSpPr txBox="1"/>
          <p:nvPr/>
        </p:nvSpPr>
        <p:spPr>
          <a:xfrm>
            <a:off x="130887" y="581025"/>
            <a:ext cx="3390900" cy="646331"/>
          </a:xfrm>
          <a:prstGeom prst="rect">
            <a:avLst/>
          </a:prstGeom>
          <a:noFill/>
        </p:spPr>
        <p:txBody>
          <a:bodyPr wrap="square" rtlCol="0">
            <a:spAutoFit/>
          </a:bodyPr>
          <a:lstStyle/>
          <a:p>
            <a:pPr algn="just"/>
            <a:r>
              <a:rPr lang="fr-FR" sz="1200" b="1" dirty="0"/>
              <a:t>DOC 1 </a:t>
            </a:r>
            <a:r>
              <a:rPr lang="fr-FR" sz="1200" dirty="0"/>
              <a:t>: Ingolstadt, Allemagne, Les robots de cette usine automobile font qu’elle emploie peu de personnes ; l’espace de l’usine est transformé. </a:t>
            </a:r>
          </a:p>
        </p:txBody>
      </p:sp>
      <p:sp>
        <p:nvSpPr>
          <p:cNvPr id="7" name="ZoneTexte 6"/>
          <p:cNvSpPr txBox="1"/>
          <p:nvPr/>
        </p:nvSpPr>
        <p:spPr>
          <a:xfrm>
            <a:off x="300153" y="2750388"/>
            <a:ext cx="3390900" cy="646331"/>
          </a:xfrm>
          <a:prstGeom prst="rect">
            <a:avLst/>
          </a:prstGeom>
          <a:noFill/>
        </p:spPr>
        <p:txBody>
          <a:bodyPr wrap="square" rtlCol="0">
            <a:spAutoFit/>
          </a:bodyPr>
          <a:lstStyle/>
          <a:p>
            <a:pPr algn="just"/>
            <a:r>
              <a:rPr lang="fr-FR" sz="1200" b="1" dirty="0"/>
              <a:t>DOC 2 </a:t>
            </a:r>
            <a:r>
              <a:rPr lang="fr-FR" sz="1200" dirty="0"/>
              <a:t>: Addis-Abeba, Ethiopie : ce centre d’appel d’une société du logiciel fonctionne 24h/24 pour de très faible coûts de main-d’œuvre. </a:t>
            </a:r>
          </a:p>
        </p:txBody>
      </p:sp>
      <p:sp>
        <p:nvSpPr>
          <p:cNvPr id="10" name="ZoneTexte 9"/>
          <p:cNvSpPr txBox="1"/>
          <p:nvPr/>
        </p:nvSpPr>
        <p:spPr>
          <a:xfrm>
            <a:off x="7047156" y="2796554"/>
            <a:ext cx="3856258" cy="1200329"/>
          </a:xfrm>
          <a:prstGeom prst="rect">
            <a:avLst/>
          </a:prstGeom>
          <a:noFill/>
        </p:spPr>
        <p:txBody>
          <a:bodyPr wrap="square" rtlCol="0">
            <a:spAutoFit/>
          </a:bodyPr>
          <a:lstStyle/>
          <a:p>
            <a:pPr algn="just"/>
            <a:r>
              <a:rPr lang="fr-FR" sz="1200" b="1" dirty="0"/>
              <a:t>DOC 3 </a:t>
            </a:r>
            <a:r>
              <a:rPr lang="fr-FR" sz="1200" dirty="0"/>
              <a:t>: Guangzhou, Chine : La ville de Guangzhou, située dans le delta de la rivière des Perles en Chine, est la plaque tournante pour la production et le commerce de produits manufacturés dans la région du fait de sa position stratégique à proximité des ports de Shenzhen et de Hong Kong.</a:t>
            </a:r>
          </a:p>
        </p:txBody>
      </p:sp>
    </p:spTree>
    <p:extLst>
      <p:ext uri="{BB962C8B-B14F-4D97-AF65-F5344CB8AC3E}">
        <p14:creationId xmlns:p14="http://schemas.microsoft.com/office/powerpoint/2010/main" val="308012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Le poids des F.T.N</a:t>
            </a:r>
          </a:p>
        </p:txBody>
      </p:sp>
      <p:sp>
        <p:nvSpPr>
          <p:cNvPr id="3" name="Espace réservé du texte 2"/>
          <p:cNvSpPr>
            <a:spLocks noGrp="1"/>
          </p:cNvSpPr>
          <p:nvPr>
            <p:ph type="body" idx="1"/>
          </p:nvPr>
        </p:nvSpPr>
        <p:spPr>
          <a:xfrm>
            <a:off x="839788" y="1896192"/>
            <a:ext cx="5157787" cy="433904"/>
          </a:xfrm>
        </p:spPr>
        <p:txBody>
          <a:bodyPr>
            <a:normAutofit/>
          </a:bodyPr>
          <a:lstStyle/>
          <a:p>
            <a:r>
              <a:rPr lang="fr-FR" sz="1600" dirty="0"/>
              <a:t>Doc 1 : Classement des 10 premières FTN cotées en bourse</a:t>
            </a:r>
          </a:p>
        </p:txBody>
      </p:sp>
      <p:pic>
        <p:nvPicPr>
          <p:cNvPr id="7" name="Espace réservé du contenu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37192" y="2330096"/>
            <a:ext cx="3957520" cy="3684588"/>
          </a:xfrm>
        </p:spPr>
      </p:pic>
      <p:sp>
        <p:nvSpPr>
          <p:cNvPr id="5" name="Espace réservé du texte 4"/>
          <p:cNvSpPr>
            <a:spLocks noGrp="1"/>
          </p:cNvSpPr>
          <p:nvPr>
            <p:ph type="body" sz="quarter" idx="3"/>
          </p:nvPr>
        </p:nvSpPr>
        <p:spPr>
          <a:xfrm>
            <a:off x="5997575" y="2093119"/>
            <a:ext cx="6145615" cy="823912"/>
          </a:xfrm>
        </p:spPr>
        <p:txBody>
          <a:bodyPr>
            <a:normAutofit/>
          </a:bodyPr>
          <a:lstStyle/>
          <a:p>
            <a:r>
              <a:rPr lang="fr-FR" sz="1600" dirty="0"/>
              <a:t>Doc 2 : Carlos Ghosn explique les stratégies d’implantation de Renault</a:t>
            </a:r>
          </a:p>
        </p:txBody>
      </p:sp>
      <p:pic>
        <p:nvPicPr>
          <p:cNvPr id="9" name="Espace réservé du contenu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294712" y="3019551"/>
            <a:ext cx="6848478" cy="2480657"/>
          </a:xfrm>
        </p:spPr>
      </p:pic>
      <p:sp>
        <p:nvSpPr>
          <p:cNvPr id="8" name="ZoneTexte 7"/>
          <p:cNvSpPr txBox="1"/>
          <p:nvPr/>
        </p:nvSpPr>
        <p:spPr>
          <a:xfrm>
            <a:off x="165253" y="6189663"/>
            <a:ext cx="5832322" cy="338554"/>
          </a:xfrm>
          <a:prstGeom prst="rect">
            <a:avLst/>
          </a:prstGeom>
          <a:noFill/>
        </p:spPr>
        <p:txBody>
          <a:bodyPr wrap="square" rtlCol="0">
            <a:spAutoFit/>
          </a:bodyPr>
          <a:lstStyle/>
          <a:p>
            <a:pPr algn="ctr"/>
            <a:r>
              <a:rPr lang="fr-FR" sz="1600" b="1" i="1" dirty="0"/>
              <a:t>Recherchez les domaines d’activités de chacune de ces dix FTN</a:t>
            </a:r>
          </a:p>
        </p:txBody>
      </p:sp>
      <p:sp>
        <p:nvSpPr>
          <p:cNvPr id="10" name="ZoneTexte 9"/>
          <p:cNvSpPr txBox="1"/>
          <p:nvPr/>
        </p:nvSpPr>
        <p:spPr>
          <a:xfrm>
            <a:off x="5694871" y="5550255"/>
            <a:ext cx="5832322" cy="830997"/>
          </a:xfrm>
          <a:prstGeom prst="rect">
            <a:avLst/>
          </a:prstGeom>
          <a:noFill/>
        </p:spPr>
        <p:txBody>
          <a:bodyPr wrap="square" rtlCol="0">
            <a:spAutoFit/>
          </a:bodyPr>
          <a:lstStyle/>
          <a:p>
            <a:pPr algn="ctr"/>
            <a:r>
              <a:rPr lang="fr-FR" sz="1600" b="1" i="1" dirty="0"/>
              <a:t>Exercice classe : 15’ </a:t>
            </a:r>
          </a:p>
          <a:p>
            <a:pPr algn="ctr"/>
            <a:r>
              <a:rPr lang="fr-FR" sz="1600" b="1" i="1" dirty="0"/>
              <a:t>Résumez ce texte et ces stratégies en 3 lignes sur une feuille, indiquez votre nom et donnez-la au professeur à la fin du cours.</a:t>
            </a:r>
          </a:p>
        </p:txBody>
      </p:sp>
    </p:spTree>
    <p:extLst>
      <p:ext uri="{BB962C8B-B14F-4D97-AF65-F5344CB8AC3E}">
        <p14:creationId xmlns:p14="http://schemas.microsoft.com/office/powerpoint/2010/main" val="143974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9787" y="837490"/>
            <a:ext cx="5157787" cy="823912"/>
          </a:xfrm>
        </p:spPr>
        <p:txBody>
          <a:bodyPr/>
          <a:lstStyle/>
          <a:p>
            <a:r>
              <a:rPr lang="fr-FR" dirty="0"/>
              <a:t>Schéma de synthèse à apprendre</a:t>
            </a:r>
          </a:p>
        </p:txBody>
      </p:sp>
      <p:pic>
        <p:nvPicPr>
          <p:cNvPr id="7" name="Espace réservé du contenu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0" y="1787626"/>
            <a:ext cx="5373534" cy="2760730"/>
          </a:xfrm>
        </p:spPr>
      </p:pic>
      <p:sp>
        <p:nvSpPr>
          <p:cNvPr id="5" name="Espace réservé du texte 4"/>
          <p:cNvSpPr>
            <a:spLocks noGrp="1"/>
          </p:cNvSpPr>
          <p:nvPr>
            <p:ph type="body" sz="quarter" idx="3"/>
          </p:nvPr>
        </p:nvSpPr>
        <p:spPr>
          <a:xfrm>
            <a:off x="6295030" y="944184"/>
            <a:ext cx="5183188" cy="823912"/>
          </a:xfrm>
        </p:spPr>
        <p:txBody>
          <a:bodyPr/>
          <a:lstStyle/>
          <a:p>
            <a:r>
              <a:rPr lang="fr-FR" dirty="0"/>
              <a:t>Carte de synthèse à apprendre</a:t>
            </a:r>
          </a:p>
        </p:txBody>
      </p:sp>
      <p:pic>
        <p:nvPicPr>
          <p:cNvPr id="8" name="Espace réservé du contenu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373534" y="1661402"/>
            <a:ext cx="6795607" cy="2886954"/>
          </a:xfrm>
        </p:spPr>
      </p:pic>
    </p:spTree>
    <p:extLst>
      <p:ext uri="{BB962C8B-B14F-4D97-AF65-F5344CB8AC3E}">
        <p14:creationId xmlns:p14="http://schemas.microsoft.com/office/powerpoint/2010/main" val="57908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084E02B-E93D-43F2-A514-CDE41D12EB4A}"/>
              </a:ext>
            </a:extLst>
          </p:cNvPr>
          <p:cNvSpPr>
            <a:spLocks noGrp="1"/>
          </p:cNvSpPr>
          <p:nvPr>
            <p:ph type="title"/>
          </p:nvPr>
        </p:nvSpPr>
        <p:spPr>
          <a:xfrm>
            <a:off x="462708" y="741515"/>
            <a:ext cx="11248222" cy="1633340"/>
          </a:xfrm>
        </p:spPr>
        <p:txBody>
          <a:bodyPr>
            <a:normAutofit fontScale="90000"/>
          </a:bodyPr>
          <a:lstStyle/>
          <a:p>
            <a:r>
              <a:rPr lang="fr-FR" sz="4800" b="1" dirty="0">
                <a:solidFill>
                  <a:srgbClr val="FFFFFF"/>
                </a:solidFill>
                <a:cs typeface="Calibri Light" panose="020F0302020204030204" pitchFamily="34" charset="0"/>
              </a:rPr>
              <a:t>Cours n°1 : Des espaces de production hiérarchisés dans le contexte de la mondialisation.</a:t>
            </a:r>
          </a:p>
        </p:txBody>
      </p:sp>
      <p:sp>
        <p:nvSpPr>
          <p:cNvPr id="25" name="Espace réservé du contenu 2">
            <a:extLst>
              <a:ext uri="{FF2B5EF4-FFF2-40B4-BE49-F238E27FC236}">
                <a16:creationId xmlns:a16="http://schemas.microsoft.com/office/drawing/2014/main" id="{FE6F74B0-FB09-4D92-B77F-B90C9B8ABC4A}"/>
              </a:ext>
            </a:extLst>
          </p:cNvPr>
          <p:cNvSpPr>
            <a:spLocks noGrp="1"/>
          </p:cNvSpPr>
          <p:nvPr>
            <p:ph idx="1"/>
          </p:nvPr>
        </p:nvSpPr>
        <p:spPr>
          <a:xfrm>
            <a:off x="143219" y="2694038"/>
            <a:ext cx="11842304" cy="3715639"/>
          </a:xfrm>
          <a:effectLst/>
        </p:spPr>
        <p:txBody>
          <a:bodyPr anchor="ctr">
            <a:normAutofit fontScale="62500" lnSpcReduction="20000"/>
          </a:bodyPr>
          <a:lstStyle/>
          <a:p>
            <a:pPr marL="36900" indent="0" algn="just">
              <a:lnSpc>
                <a:spcPct val="90000"/>
              </a:lnSpc>
              <a:buNone/>
            </a:pPr>
            <a:r>
              <a:rPr lang="fr-FR" sz="2300" b="1" dirty="0">
                <a:cs typeface="Calibri Light" panose="020F0302020204030204" pitchFamily="34" charset="0"/>
              </a:rPr>
              <a:t>Je retiens </a:t>
            </a:r>
            <a:r>
              <a:rPr lang="fr-FR" sz="2300" dirty="0">
                <a:cs typeface="Calibri Light" panose="020F0302020204030204" pitchFamily="34" charset="0"/>
              </a:rPr>
              <a:t>:</a:t>
            </a:r>
          </a:p>
          <a:p>
            <a:pPr algn="just">
              <a:lnSpc>
                <a:spcPct val="90000"/>
              </a:lnSpc>
            </a:pPr>
            <a:r>
              <a:rPr lang="fr-FR" sz="2300" dirty="0">
                <a:cs typeface="Calibri Light" panose="020F0302020204030204" pitchFamily="34" charset="0"/>
              </a:rPr>
              <a:t>Des </a:t>
            </a:r>
            <a:r>
              <a:rPr lang="fr-FR" sz="2300" b="1" dirty="0">
                <a:cs typeface="Calibri Light" panose="020F0302020204030204" pitchFamily="34" charset="0"/>
              </a:rPr>
              <a:t>firmes transnationales </a:t>
            </a:r>
            <a:r>
              <a:rPr lang="fr-FR" sz="2300" dirty="0">
                <a:cs typeface="Calibri Light" panose="020F0302020204030204" pitchFamily="34" charset="0"/>
              </a:rPr>
              <a:t>(FTN) sont des acteurs majeurs de la mondialisation. Elles hiérarchisent les espaces de production. La </a:t>
            </a:r>
            <a:r>
              <a:rPr lang="fr-FR" sz="2300" b="1" dirty="0">
                <a:cs typeface="Calibri Light" panose="020F0302020204030204" pitchFamily="34" charset="0"/>
              </a:rPr>
              <a:t>division internationale du travail</a:t>
            </a:r>
            <a:r>
              <a:rPr lang="fr-FR" sz="2300" dirty="0">
                <a:cs typeface="Calibri Light" panose="020F0302020204030204" pitchFamily="34" charset="0"/>
              </a:rPr>
              <a:t> conduit chaque territoire à développer un avantage concurrentiel de façon à se démarquer au sein de la concurrence mondiale.</a:t>
            </a:r>
          </a:p>
          <a:p>
            <a:pPr algn="just">
              <a:lnSpc>
                <a:spcPct val="90000"/>
              </a:lnSpc>
            </a:pPr>
            <a:r>
              <a:rPr lang="fr-FR" sz="2300" dirty="0">
                <a:cs typeface="Calibri Light" panose="020F0302020204030204" pitchFamily="34" charset="0"/>
              </a:rPr>
              <a:t>Les métropoles dominent les espaces de production en disposant de fonctions de commandement (décision, gestion des personnels, conception de produits, recherche et développement, etc.).</a:t>
            </a:r>
          </a:p>
          <a:p>
            <a:pPr algn="just">
              <a:lnSpc>
                <a:spcPct val="90000"/>
              </a:lnSpc>
            </a:pPr>
            <a:r>
              <a:rPr lang="fr-FR" sz="2300" dirty="0">
                <a:cs typeface="Calibri Light" panose="020F0302020204030204" pitchFamily="34" charset="0"/>
              </a:rPr>
              <a:t>Les pays émergents et nouveaux pays industrialisés concentrent les fonctions industrielles du fait des avantages comparatifs qu’ils offrent : main-d’œuvre abondante et peu chère, foncier disponible et abordable, aménités environnementales (environnement agréable).</a:t>
            </a:r>
          </a:p>
          <a:p>
            <a:pPr algn="just">
              <a:lnSpc>
                <a:spcPct val="90000"/>
              </a:lnSpc>
            </a:pPr>
            <a:r>
              <a:rPr lang="fr-FR" sz="2300" dirty="0">
                <a:cs typeface="Calibri Light" panose="020F0302020204030204" pitchFamily="34" charset="0"/>
              </a:rPr>
              <a:t>Les périphéries accueillent des fonctions extractives. Elles ont exploitées pour leurs ressources primaires servant à la production de marchandises. L’essor  des industries dans ces espaces est financé par les </a:t>
            </a:r>
            <a:r>
              <a:rPr lang="fr-FR" sz="2300" b="1" dirty="0">
                <a:cs typeface="Calibri Light" panose="020F0302020204030204" pitchFamily="34" charset="0"/>
              </a:rPr>
              <a:t>investissements directs à l’étranger (IDE).</a:t>
            </a:r>
          </a:p>
          <a:p>
            <a:pPr algn="just">
              <a:lnSpc>
                <a:spcPct val="90000"/>
              </a:lnSpc>
            </a:pPr>
            <a:r>
              <a:rPr lang="fr-FR" sz="2000" dirty="0">
                <a:cs typeface="Calibri Light" panose="020F0302020204030204" pitchFamily="34" charset="0"/>
              </a:rPr>
              <a:t>Chiffre clé : </a:t>
            </a:r>
            <a:r>
              <a:rPr lang="fr-FR" sz="2000" b="1" dirty="0">
                <a:cs typeface="Calibri Light" panose="020F0302020204030204" pitchFamily="34" charset="0"/>
              </a:rPr>
              <a:t>26 200 milliards de dollars d’IDE </a:t>
            </a:r>
            <a:r>
              <a:rPr lang="fr-FR" sz="2000" dirty="0">
                <a:cs typeface="Calibri Light" panose="020F0302020204030204" pitchFamily="34" charset="0"/>
              </a:rPr>
              <a:t>en 2016 (2 200 milliards en 1990).</a:t>
            </a:r>
          </a:p>
          <a:p>
            <a:pPr marL="36900" indent="0" algn="just">
              <a:lnSpc>
                <a:spcPct val="90000"/>
              </a:lnSpc>
              <a:buNone/>
            </a:pPr>
            <a:r>
              <a:rPr lang="fr-FR" sz="1700" b="1" dirty="0">
                <a:cs typeface="Calibri Light" panose="020F0302020204030204" pitchFamily="34" charset="0"/>
              </a:rPr>
              <a:t>Vocabulaire</a:t>
            </a:r>
            <a:r>
              <a:rPr lang="fr-FR" sz="1700" dirty="0">
                <a:cs typeface="Calibri Light" panose="020F0302020204030204" pitchFamily="34" charset="0"/>
              </a:rPr>
              <a:t>:</a:t>
            </a:r>
          </a:p>
          <a:p>
            <a:pPr algn="just">
              <a:buFontTx/>
              <a:buChar char="-"/>
            </a:pPr>
            <a:r>
              <a:rPr lang="fr-FR" sz="1700" b="1" dirty="0">
                <a:cs typeface="Calibri Light" panose="020F0302020204030204" pitchFamily="34" charset="0"/>
              </a:rPr>
              <a:t>Firmes transnationales (FTN) </a:t>
            </a:r>
            <a:r>
              <a:rPr lang="fr-FR" sz="1700" dirty="0">
                <a:cs typeface="Calibri Light" panose="020F0302020204030204" pitchFamily="34" charset="0"/>
              </a:rPr>
              <a:t>: entreprise implantée dans le monde entier à travers les usines et les filiales : Par exemple, le groupe japonais Toyota a son siège au Japon (dans la ville éponyme) et possède, en 2017, 51 entreprises de fabrication réparties dans 28 pays. Quelques 360 000 personnes travaillent dans le monde pour cette FTN.</a:t>
            </a:r>
          </a:p>
          <a:p>
            <a:pPr algn="just">
              <a:lnSpc>
                <a:spcPct val="90000"/>
              </a:lnSpc>
              <a:buFontTx/>
              <a:buChar char="-"/>
            </a:pPr>
            <a:r>
              <a:rPr lang="fr-FR" sz="1700" b="1" dirty="0">
                <a:cs typeface="Calibri Light" panose="020F0302020204030204" pitchFamily="34" charset="0"/>
              </a:rPr>
              <a:t>Division internationale du travail (DIT)</a:t>
            </a:r>
            <a:r>
              <a:rPr lang="fr-FR" sz="1700" dirty="0">
                <a:cs typeface="Calibri Light" panose="020F0302020204030204" pitchFamily="34" charset="0"/>
              </a:rPr>
              <a:t>: Séparation des fonctions productives en fonction des spécialités des espaces.</a:t>
            </a:r>
          </a:p>
          <a:p>
            <a:pPr algn="just">
              <a:lnSpc>
                <a:spcPct val="90000"/>
              </a:lnSpc>
              <a:buFontTx/>
              <a:buChar char="-"/>
            </a:pPr>
            <a:r>
              <a:rPr lang="fr-FR" sz="1700" b="1" dirty="0">
                <a:cs typeface="Calibri Light" panose="020F0302020204030204" pitchFamily="34" charset="0"/>
              </a:rPr>
              <a:t>Investissement directs à l’étranger (IDE)</a:t>
            </a:r>
            <a:r>
              <a:rPr lang="fr-FR" sz="1700" dirty="0">
                <a:cs typeface="Calibri Light" panose="020F0302020204030204" pitchFamily="34" charset="0"/>
              </a:rPr>
              <a:t> : Investissement réalisé par une firme transnationale pour créer ou racheter une entreprise dans un autre pays (ex : Renault rachète Nissan en 1999).</a:t>
            </a:r>
            <a:endParaRPr lang="fr-FR" sz="1700" i="1" dirty="0">
              <a:cs typeface="Calibri Light" panose="020F0302020204030204" pitchFamily="34" charset="0"/>
            </a:endParaRPr>
          </a:p>
        </p:txBody>
      </p:sp>
    </p:spTree>
    <p:extLst>
      <p:ext uri="{BB962C8B-B14F-4D97-AF65-F5344CB8AC3E}">
        <p14:creationId xmlns:p14="http://schemas.microsoft.com/office/powerpoint/2010/main" val="1637949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68ADBE-AAE0-4415-907B-E05E73BBED7F}"/>
              </a:ext>
            </a:extLst>
          </p:cNvPr>
          <p:cNvSpPr>
            <a:spLocks noGrp="1"/>
          </p:cNvSpPr>
          <p:nvPr>
            <p:ph type="title"/>
          </p:nvPr>
        </p:nvSpPr>
        <p:spPr>
          <a:xfrm>
            <a:off x="524785" y="365125"/>
            <a:ext cx="11076167" cy="1325563"/>
          </a:xfrm>
        </p:spPr>
        <p:txBody>
          <a:bodyPr>
            <a:normAutofit/>
          </a:bodyPr>
          <a:lstStyle/>
          <a:p>
            <a:pPr algn="ctr"/>
            <a:r>
              <a:rPr lang="fr-FR" sz="3600" b="1" dirty="0"/>
              <a:t>La mise en réseau des espaces de production d’un jeu vidéo</a:t>
            </a:r>
            <a:endParaRPr lang="fr-FR" sz="3600" dirty="0"/>
          </a:p>
        </p:txBody>
      </p:sp>
      <p:pic>
        <p:nvPicPr>
          <p:cNvPr id="5" name="Espace réservé du contenu 4" descr="Une image contenant texte, carte&#10;&#10;Description générée automatiquement">
            <a:extLst>
              <a:ext uri="{FF2B5EF4-FFF2-40B4-BE49-F238E27FC236}">
                <a16:creationId xmlns:a16="http://schemas.microsoft.com/office/drawing/2014/main" id="{ED2CC024-0251-4850-BE36-189E543B7E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392" y="1825625"/>
            <a:ext cx="8049215" cy="4351338"/>
          </a:xfrm>
        </p:spPr>
      </p:pic>
    </p:spTree>
    <p:extLst>
      <p:ext uri="{BB962C8B-B14F-4D97-AF65-F5344CB8AC3E}">
        <p14:creationId xmlns:p14="http://schemas.microsoft.com/office/powerpoint/2010/main" val="13983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C9845E-4BDC-402F-BCD4-E7597572C125}"/>
              </a:ext>
            </a:extLst>
          </p:cNvPr>
          <p:cNvSpPr>
            <a:spLocks noGrp="1"/>
          </p:cNvSpPr>
          <p:nvPr>
            <p:ph type="title"/>
          </p:nvPr>
        </p:nvSpPr>
        <p:spPr/>
        <p:txBody>
          <a:bodyPr/>
          <a:lstStyle/>
          <a:p>
            <a:pPr algn="ctr"/>
            <a:r>
              <a:rPr lang="fr-FR" b="1" dirty="0"/>
              <a:t>Les data centers au Nord de la Suède</a:t>
            </a:r>
          </a:p>
        </p:txBody>
      </p:sp>
      <p:pic>
        <p:nvPicPr>
          <p:cNvPr id="5" name="Espace réservé du contenu 4" descr="Une image contenant capture d’écran, table&#10;&#10;Description générée automatiquement">
            <a:extLst>
              <a:ext uri="{FF2B5EF4-FFF2-40B4-BE49-F238E27FC236}">
                <a16:creationId xmlns:a16="http://schemas.microsoft.com/office/drawing/2014/main" id="{8B08D5D2-7689-4509-ACD0-71D552FC9E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48887"/>
            <a:ext cx="10515600" cy="2704814"/>
          </a:xfrm>
        </p:spPr>
      </p:pic>
    </p:spTree>
    <p:extLst>
      <p:ext uri="{BB962C8B-B14F-4D97-AF65-F5344CB8AC3E}">
        <p14:creationId xmlns:p14="http://schemas.microsoft.com/office/powerpoint/2010/main" val="334739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084E02B-E93D-43F2-A514-CDE41D12EB4A}"/>
              </a:ext>
            </a:extLst>
          </p:cNvPr>
          <p:cNvSpPr>
            <a:spLocks noGrp="1"/>
          </p:cNvSpPr>
          <p:nvPr>
            <p:ph type="title"/>
          </p:nvPr>
        </p:nvSpPr>
        <p:spPr>
          <a:xfrm>
            <a:off x="462708" y="741515"/>
            <a:ext cx="11248222" cy="1633340"/>
          </a:xfrm>
        </p:spPr>
        <p:txBody>
          <a:bodyPr>
            <a:normAutofit/>
          </a:bodyPr>
          <a:lstStyle/>
          <a:p>
            <a:r>
              <a:rPr lang="fr-FR" sz="4800" b="1" dirty="0">
                <a:solidFill>
                  <a:srgbClr val="FFFFFF"/>
                </a:solidFill>
                <a:cs typeface="Calibri Light" panose="020F0302020204030204" pitchFamily="34" charset="0"/>
              </a:rPr>
              <a:t>Cours n°2 : Des espaces de production au cœur des réseaux et des flux mondiaux.</a:t>
            </a:r>
          </a:p>
        </p:txBody>
      </p:sp>
      <p:sp>
        <p:nvSpPr>
          <p:cNvPr id="25" name="Espace réservé du contenu 2">
            <a:extLst>
              <a:ext uri="{FF2B5EF4-FFF2-40B4-BE49-F238E27FC236}">
                <a16:creationId xmlns:a16="http://schemas.microsoft.com/office/drawing/2014/main" id="{FE6F74B0-FB09-4D92-B77F-B90C9B8ABC4A}"/>
              </a:ext>
            </a:extLst>
          </p:cNvPr>
          <p:cNvSpPr>
            <a:spLocks noGrp="1"/>
          </p:cNvSpPr>
          <p:nvPr>
            <p:ph idx="1"/>
          </p:nvPr>
        </p:nvSpPr>
        <p:spPr>
          <a:xfrm>
            <a:off x="143219" y="2694038"/>
            <a:ext cx="11842304" cy="3715639"/>
          </a:xfrm>
          <a:effectLst/>
        </p:spPr>
        <p:txBody>
          <a:bodyPr anchor="ctr">
            <a:normAutofit fontScale="85000" lnSpcReduction="20000"/>
          </a:bodyPr>
          <a:lstStyle/>
          <a:p>
            <a:pPr marL="36900" indent="0" algn="just">
              <a:lnSpc>
                <a:spcPct val="90000"/>
              </a:lnSpc>
              <a:buNone/>
            </a:pPr>
            <a:r>
              <a:rPr lang="fr-FR" sz="2300" b="1" dirty="0">
                <a:cs typeface="Calibri Light" panose="020F0302020204030204" pitchFamily="34" charset="0"/>
              </a:rPr>
              <a:t>Je retiens </a:t>
            </a:r>
            <a:r>
              <a:rPr lang="fr-FR" sz="2300" dirty="0">
                <a:cs typeface="Calibri Light" panose="020F0302020204030204" pitchFamily="34" charset="0"/>
              </a:rPr>
              <a:t>:</a:t>
            </a:r>
          </a:p>
          <a:p>
            <a:pPr algn="just">
              <a:lnSpc>
                <a:spcPct val="90000"/>
              </a:lnSpc>
            </a:pPr>
            <a:r>
              <a:rPr lang="fr-FR" sz="2300" dirty="0">
                <a:cs typeface="Calibri Light" panose="020F0302020204030204" pitchFamily="34" charset="0"/>
              </a:rPr>
              <a:t>Des </a:t>
            </a:r>
            <a:r>
              <a:rPr lang="fr-FR" sz="2300" b="1" dirty="0">
                <a:cs typeface="Calibri Light" panose="020F0302020204030204" pitchFamily="34" charset="0"/>
              </a:rPr>
              <a:t>systèmes productifs </a:t>
            </a:r>
            <a:r>
              <a:rPr lang="fr-FR" sz="2300" dirty="0">
                <a:cs typeface="Calibri Light" panose="020F0302020204030204" pitchFamily="34" charset="0"/>
              </a:rPr>
              <a:t>émergent à l’échelle mondiale : ils sont fondés sur la mise en réseau des espaces productifs dont dépend la rentabilité d’un produit. Les espaces de production sont éclatés et complémentaires ; chacun est spécialisé dans un domaine précis (conception de produits, fonction industrielle, fonction extractive). Cela induit des flux croissants.</a:t>
            </a:r>
          </a:p>
          <a:p>
            <a:pPr algn="just">
              <a:lnSpc>
                <a:spcPct val="90000"/>
              </a:lnSpc>
            </a:pPr>
            <a:r>
              <a:rPr lang="fr-FR" sz="2300" dirty="0">
                <a:cs typeface="Calibri Light" panose="020F0302020204030204" pitchFamily="34" charset="0"/>
              </a:rPr>
              <a:t>Des systèmes productifs spécialisés émergent à différentes échelles. Dans le cadre de la concurrence, les acteurs publics cherchent à attirer des entreprises en proposant des mesures incitatives telles qu’une adaptation du droit du travail (</a:t>
            </a:r>
            <a:r>
              <a:rPr lang="fr-FR" sz="2300" b="1" dirty="0">
                <a:cs typeface="Calibri Light" panose="020F0302020204030204" pitchFamily="34" charset="0"/>
              </a:rPr>
              <a:t>dumping social</a:t>
            </a:r>
            <a:r>
              <a:rPr lang="fr-FR" sz="2300" dirty="0">
                <a:cs typeface="Calibri Light" panose="020F0302020204030204" pitchFamily="34" charset="0"/>
              </a:rPr>
              <a:t>) ou une exonération de taxes (</a:t>
            </a:r>
            <a:r>
              <a:rPr lang="fr-FR" sz="2300" b="1" dirty="0">
                <a:cs typeface="Calibri Light" panose="020F0302020204030204" pitchFamily="34" charset="0"/>
              </a:rPr>
              <a:t>dumping fiscal</a:t>
            </a:r>
            <a:r>
              <a:rPr lang="fr-FR" sz="2300" dirty="0">
                <a:cs typeface="Calibri Light" panose="020F0302020204030204" pitchFamily="34" charset="0"/>
              </a:rPr>
              <a:t>).</a:t>
            </a:r>
            <a:endParaRPr lang="fr-FR" sz="2300" b="1" dirty="0">
              <a:cs typeface="Calibri Light" panose="020F0302020204030204" pitchFamily="34" charset="0"/>
            </a:endParaRPr>
          </a:p>
          <a:p>
            <a:pPr algn="just">
              <a:lnSpc>
                <a:spcPct val="90000"/>
              </a:lnSpc>
            </a:pPr>
            <a:r>
              <a:rPr lang="fr-FR" sz="2000" dirty="0">
                <a:cs typeface="Calibri Light" panose="020F0302020204030204" pitchFamily="34" charset="0"/>
              </a:rPr>
              <a:t>Chiffre clé : </a:t>
            </a:r>
            <a:r>
              <a:rPr lang="fr-FR" sz="2000" b="1" dirty="0">
                <a:cs typeface="Calibri Light" panose="020F0302020204030204" pitchFamily="34" charset="0"/>
              </a:rPr>
              <a:t>150 % d’augmentation des flux depuis 1990.</a:t>
            </a:r>
            <a:endParaRPr lang="fr-FR" sz="2000" dirty="0">
              <a:cs typeface="Calibri Light" panose="020F0302020204030204" pitchFamily="34" charset="0"/>
            </a:endParaRPr>
          </a:p>
          <a:p>
            <a:pPr marL="36900" indent="0" algn="just">
              <a:lnSpc>
                <a:spcPct val="90000"/>
              </a:lnSpc>
              <a:buNone/>
            </a:pPr>
            <a:r>
              <a:rPr lang="fr-FR" sz="1700" b="1" dirty="0">
                <a:cs typeface="Calibri Light" panose="020F0302020204030204" pitchFamily="34" charset="0"/>
              </a:rPr>
              <a:t>Vocabulaire</a:t>
            </a:r>
            <a:r>
              <a:rPr lang="fr-FR" sz="1700" dirty="0">
                <a:cs typeface="Calibri Light" panose="020F0302020204030204" pitchFamily="34" charset="0"/>
              </a:rPr>
              <a:t>:</a:t>
            </a:r>
          </a:p>
          <a:p>
            <a:pPr algn="just">
              <a:buFontTx/>
              <a:buChar char="-"/>
            </a:pPr>
            <a:r>
              <a:rPr lang="fr-FR" sz="1700" b="1" dirty="0">
                <a:cs typeface="Calibri Light" panose="020F0302020204030204" pitchFamily="34" charset="0"/>
              </a:rPr>
              <a:t>Système productif </a:t>
            </a:r>
            <a:r>
              <a:rPr lang="fr-FR" sz="1700" dirty="0">
                <a:cs typeface="Calibri Light" panose="020F0302020204030204" pitchFamily="34" charset="0"/>
              </a:rPr>
              <a:t>: ensemble d’éléments permettant la production, la distribution et la commercialisation de biens et de services.</a:t>
            </a:r>
          </a:p>
          <a:p>
            <a:pPr algn="just">
              <a:buFontTx/>
              <a:buChar char="-"/>
            </a:pPr>
            <a:r>
              <a:rPr lang="fr-FR" sz="1700" b="1" dirty="0">
                <a:cs typeface="Calibri Light" panose="020F0302020204030204" pitchFamily="34" charset="0"/>
              </a:rPr>
              <a:t>Dumping social</a:t>
            </a:r>
            <a:r>
              <a:rPr lang="fr-FR" sz="1700" dirty="0">
                <a:cs typeface="Calibri Light" panose="020F0302020204030204" pitchFamily="34" charset="0"/>
              </a:rPr>
              <a:t> : procédé consistant à limiter les acquis sociaux pour qu’une entreprise s’installe sur un territoire.</a:t>
            </a:r>
          </a:p>
          <a:p>
            <a:pPr algn="just">
              <a:lnSpc>
                <a:spcPct val="90000"/>
              </a:lnSpc>
              <a:buFontTx/>
              <a:buChar char="-"/>
            </a:pPr>
            <a:r>
              <a:rPr lang="fr-FR" sz="1700" b="1" dirty="0">
                <a:cs typeface="Calibri Light" panose="020F0302020204030204" pitchFamily="34" charset="0"/>
              </a:rPr>
              <a:t>Dumping fiscal</a:t>
            </a:r>
            <a:r>
              <a:rPr lang="fr-FR" sz="1700" dirty="0">
                <a:cs typeface="Calibri Light" panose="020F0302020204030204" pitchFamily="34" charset="0"/>
              </a:rPr>
              <a:t> : procédé consistant à accorder des avantages fiscaux à des entreprises.</a:t>
            </a:r>
            <a:endParaRPr lang="fr-FR" sz="1700" i="1" dirty="0">
              <a:cs typeface="Calibri Light" panose="020F0302020204030204" pitchFamily="34" charset="0"/>
            </a:endParaRPr>
          </a:p>
        </p:txBody>
      </p:sp>
    </p:spTree>
    <p:extLst>
      <p:ext uri="{BB962C8B-B14F-4D97-AF65-F5344CB8AC3E}">
        <p14:creationId xmlns:p14="http://schemas.microsoft.com/office/powerpoint/2010/main" val="41589250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792</Words>
  <Application>Microsoft Office PowerPoint</Application>
  <PresentationFormat>Grand écran</PresentationFormat>
  <Paragraphs>38</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Une diversification des espaces et des acteurs de la production</vt:lpstr>
      <vt:lpstr>Une hiérarchisation croissante des espaces de production</vt:lpstr>
      <vt:lpstr>Présentation PowerPoint</vt:lpstr>
      <vt:lpstr>Le poids des F.T.N</vt:lpstr>
      <vt:lpstr>Présentation PowerPoint</vt:lpstr>
      <vt:lpstr>Cours n°1 : Des espaces de production hiérarchisés dans le contexte de la mondialisation.</vt:lpstr>
      <vt:lpstr>La mise en réseau des espaces de production d’un jeu vidéo</vt:lpstr>
      <vt:lpstr>Les data centers au Nord de la Suède</vt:lpstr>
      <vt:lpstr>Cours n°2 : Des espaces de production au cœur des réseaux et des flux mondiaux.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 diversification des espaces et des acteurs de la production</dc:title>
  <dc:creator>Profs</dc:creator>
  <cp:lastModifiedBy>David BARBAUD</cp:lastModifiedBy>
  <cp:revision>20</cp:revision>
  <dcterms:created xsi:type="dcterms:W3CDTF">2020-02-24T11:45:09Z</dcterms:created>
  <dcterms:modified xsi:type="dcterms:W3CDTF">2020-02-26T13:55:20Z</dcterms:modified>
</cp:coreProperties>
</file>