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539" autoAdjust="0"/>
    <p:restoredTop sz="94660"/>
  </p:normalViewPr>
  <p:slideViewPr>
    <p:cSldViewPr snapToGrid="0">
      <p:cViewPr>
        <p:scale>
          <a:sx n="150" d="100"/>
          <a:sy n="150" d="100"/>
        </p:scale>
        <p:origin x="-80" y="-15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4465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544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63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0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7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456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12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92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9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156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EC5CB-FFB3-234A-95E2-8DC66D218587}" type="datetimeFigureOut">
              <a:rPr lang="en-US" smtClean="0"/>
              <a:t>23/05/18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073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bbc.co.uk/history/historic_figures/magellan_ferdinand.shtml" TargetMode="External"/><Relationship Id="rId12" Type="http://schemas.openxmlformats.org/officeDocument/2006/relationships/hyperlink" Target="https://fr.wikipedia.org/wiki/Fernand_de_Magellan" TargetMode="External"/><Relationship Id="rId13" Type="http://schemas.openxmlformats.org/officeDocument/2006/relationships/hyperlink" Target="https://g.co/kgs/1xGfFK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.cdn.v5.futura-sciences.com/buildsv6/images/mediumoriginal/3/1/5/315ac7d6bf_118554_magellan-circumnavigation-cartographie.jpg" TargetMode="External"/><Relationship Id="rId4" Type="http://schemas.openxmlformats.org/officeDocument/2006/relationships/hyperlink" Target="https://fr.cdn.v5.futura-sciences.com/buildsv6/images/wide1920/d/b/3/db34e6a77e_118379_detail-from-a-map-of-ortelius-magellan-victoria.jpg" TargetMode="External"/><Relationship Id="rId5" Type="http://schemas.openxmlformats.org/officeDocument/2006/relationships/hyperlink" Target="https://img.lelivrescolaire.fr/upload/books/500.7-dos1-doc1-portrait-magellan.jpg" TargetMode="External"/><Relationship Id="rId6" Type="http://schemas.openxmlformats.org/officeDocument/2006/relationships/hyperlink" Target="https://www.canstockphoto.fr/voilier-0534611.html" TargetMode="External"/><Relationship Id="rId7" Type="http://schemas.openxmlformats.org/officeDocument/2006/relationships/hyperlink" Target="https://www.biography.com/people/ferdinand-magellan-9395202" TargetMode="External"/><Relationship Id="rId8" Type="http://schemas.openxmlformats.org/officeDocument/2006/relationships/hyperlink" Target="http://www.ma-retraite-portugal.com/carte-du-portugal.html" TargetMode="External"/><Relationship Id="rId9" Type="http://schemas.openxmlformats.org/officeDocument/2006/relationships/hyperlink" Target="https://www.google.com/url?sa=i&amp;source=images&amp;cd=&amp;ved=2ahUKEwjRyqPk-ZnbAhVGbRQKHVaVCHMQjRx6BAgBEAU&amp;url=https://www.pinterest.fr/pin/444730531933685165/&amp;psig=AOvVaw3S6ga4sj4ZabTimEExsvhg&amp;ust=1527100218383603" TargetMode="External"/><Relationship Id="rId10" Type="http://schemas.openxmlformats.org/officeDocument/2006/relationships/hyperlink" Target="https://www.futura-sciences.com/sciences/questions-reponses/histoire-fut-voyage-magellan-557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Fernand</a:t>
            </a:r>
            <a:r>
              <a:rPr lang="en-GB" dirty="0">
                <a:solidFill>
                  <a:schemeClr val="tx1"/>
                </a:solidFill>
              </a:rPr>
              <a:t> de Magellan</a:t>
            </a:r>
            <a:endParaRPr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GB" sz="135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on </a:t>
            </a:r>
            <a:r>
              <a:rPr lang="en-GB" sz="135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voyage </a:t>
            </a:r>
            <a:r>
              <a:rPr lang="en-GB" sz="1350" dirty="0" smtClean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et </a:t>
            </a:r>
            <a:r>
              <a:rPr lang="en-GB" sz="1350" dirty="0" err="1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l’élargissement</a:t>
            </a:r>
            <a:r>
              <a:rPr lang="en-GB" sz="135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 du monde</a:t>
            </a:r>
            <a:endParaRPr sz="135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images.jpe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565" l="0" r="100000">
                        <a14:foregroundMark x1="50260" y1="4771" x2="50260" y2="4771"/>
                        <a14:foregroundMark x1="49479" y1="10496" x2="49479" y2="10496"/>
                        <a14:foregroundMark x1="65625" y1="10687" x2="65625" y2="10687"/>
                        <a14:foregroundMark x1="53646" y1="10305" x2="53646" y2="10305"/>
                        <a14:foregroundMark x1="58594" y1="8588" x2="58594" y2="8588"/>
                        <a14:foregroundMark x1="40885" y1="8015" x2="40885" y2="8015"/>
                        <a14:foregroundMark x1="44531" y1="5916" x2="44531" y2="5916"/>
                        <a14:foregroundMark x1="46354" y1="5725" x2="46354" y2="5725"/>
                        <a14:foregroundMark x1="54948" y1="16412" x2="54948" y2="16412"/>
                        <a14:foregroundMark x1="64844" y1="16412" x2="64844" y2="16412"/>
                        <a14:foregroundMark x1="76823" y1="29771" x2="76823" y2="29771"/>
                        <a14:foregroundMark x1="16667" y1="49618" x2="16667" y2="49618"/>
                        <a14:foregroundMark x1="19531" y1="45229" x2="19531" y2="45229"/>
                        <a14:foregroundMark x1="19792" y1="46183" x2="19792" y2="46183"/>
                        <a14:foregroundMark x1="21094" y1="43511" x2="21094" y2="43511"/>
                        <a14:foregroundMark x1="10417" y1="64504" x2="10417" y2="64504"/>
                        <a14:foregroundMark x1="14583" y1="71947" x2="14583" y2="71947"/>
                        <a14:foregroundMark x1="11458" y1="76527" x2="11458" y2="76527"/>
                        <a14:foregroundMark x1="14063" y1="75954" x2="14063" y2="75954"/>
                        <a14:foregroundMark x1="84375" y1="75573" x2="84375" y2="75573"/>
                        <a14:foregroundMark x1="77604" y1="55344" x2="77604" y2="55344"/>
                        <a14:foregroundMark x1="27344" y1="94084" x2="27344" y2="94084"/>
                        <a14:foregroundMark x1="10938" y1="93321" x2="10938" y2="93321"/>
                        <a14:foregroundMark x1="19271" y1="91985" x2="19271" y2="91985"/>
                        <a14:foregroundMark x1="75521" y1="93702" x2="75521" y2="93702"/>
                        <a14:foregroundMark x1="89063" y1="94084" x2="89063" y2="94084"/>
                        <a14:foregroundMark x1="95573" y1="90458" x2="95573" y2="90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603"/>
          <a:stretch/>
        </p:blipFill>
        <p:spPr>
          <a:xfrm>
            <a:off x="6542319" y="1836512"/>
            <a:ext cx="2046391" cy="2691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0214" y="4219237"/>
            <a:ext cx="389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 Tuan </a:t>
            </a:r>
            <a:r>
              <a:rPr lang="en-US" dirty="0" err="1" smtClean="0"/>
              <a:t>Bertholon</a:t>
            </a:r>
            <a:r>
              <a:rPr lang="en-US" dirty="0" smtClean="0"/>
              <a:t> et Henry </a:t>
            </a:r>
            <a:r>
              <a:rPr lang="en-US" dirty="0"/>
              <a:t>Letellier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03233" y="2841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Sources</a:t>
            </a:r>
            <a:endParaRPr sz="4000"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625600"/>
            <a:ext cx="3999900" cy="3420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</a:pPr>
            <a:r>
              <a:rPr lang="en-GB" sz="900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</a:t>
            </a:r>
            <a:r>
              <a:rPr lang="en-GB" sz="9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://fr.cdn.v5.futura-sciences.com/buildsv6/images/mediumoriginal/3/1/5/315ac7d6bf_118554_magellan-circumnavigation-cartographie.jpg</a:t>
            </a:r>
            <a:endParaRPr sz="900" dirty="0">
              <a:solidFill>
                <a:srgbClr val="000000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900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</a:t>
            </a:r>
            <a:r>
              <a:rPr lang="en-GB" sz="9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://fr.cdn.v5.futura-sciences.com/buildsv6/images/wide1920/d/b/3/db34e6a77e_118379_detail-from-a-map-of-ortelius-magellan-victoria.jpg</a:t>
            </a:r>
            <a:endParaRPr sz="9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900" u="sng" dirty="0" smtClean="0">
                <a:solidFill>
                  <a:srgbClr val="000000"/>
                </a:solidFill>
                <a:hlinkClick r:id="rId5"/>
              </a:rPr>
              <a:t>https</a:t>
            </a:r>
            <a:r>
              <a:rPr lang="en-GB" sz="900" u="sng" dirty="0">
                <a:solidFill>
                  <a:srgbClr val="000000"/>
                </a:solidFill>
                <a:hlinkClick r:id="rId5"/>
              </a:rPr>
              <a:t>://img.lelivrescolaire.fr/upload/books/500.7-dos1-doc1-portrait-</a:t>
            </a:r>
            <a:r>
              <a:rPr lang="en-GB" sz="900" u="sng" dirty="0" smtClean="0">
                <a:solidFill>
                  <a:srgbClr val="000000"/>
                </a:solidFill>
                <a:hlinkClick r:id="rId5"/>
              </a:rPr>
              <a:t>magellan.jpg</a:t>
            </a:r>
            <a:endParaRPr lang="en-GB" sz="900" u="sng" dirty="0" smtClean="0">
              <a:solidFill>
                <a:srgbClr val="000000"/>
              </a:solidFill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linkClick r:id="rId6"/>
              </a:rPr>
              <a:t>https://www.canstockphoto.fr/voilier-0534611.</a:t>
            </a:r>
            <a:r>
              <a:rPr lang="en-GB" sz="900" dirty="0" smtClean="0">
                <a:solidFill>
                  <a:srgbClr val="000000"/>
                </a:solidFill>
                <a:hlinkClick r:id="rId6"/>
              </a:rPr>
              <a:t>html</a:t>
            </a:r>
            <a:endParaRPr lang="en-GB" sz="900" dirty="0" smtClean="0">
              <a:solidFill>
                <a:srgbClr val="000000"/>
              </a:solidFill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linkClick r:id="rId7"/>
              </a:rPr>
              <a:t>https://www.biography.com/people/ferdinand-magellan-</a:t>
            </a:r>
            <a:r>
              <a:rPr lang="en-GB" sz="900" dirty="0" smtClean="0">
                <a:solidFill>
                  <a:srgbClr val="000000"/>
                </a:solidFill>
                <a:hlinkClick r:id="rId7"/>
              </a:rPr>
              <a:t>9395202</a:t>
            </a:r>
            <a:endParaRPr lang="en-GB" sz="900" dirty="0" smtClean="0">
              <a:solidFill>
                <a:srgbClr val="000000"/>
              </a:solidFill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linkClick r:id="rId8"/>
              </a:rPr>
              <a:t>http://www.ma-retraite-portugal.com/carte-du-</a:t>
            </a:r>
            <a:r>
              <a:rPr lang="en-GB" sz="900" dirty="0" smtClean="0">
                <a:solidFill>
                  <a:srgbClr val="000000"/>
                </a:solidFill>
                <a:hlinkClick r:id="rId8"/>
              </a:rPr>
              <a:t>portugal.html</a:t>
            </a:r>
            <a:endParaRPr lang="en-GB" sz="900" dirty="0" smtClean="0">
              <a:solidFill>
                <a:srgbClr val="000000"/>
              </a:solidFill>
            </a:endParaRPr>
          </a:p>
          <a:p>
            <a:pPr lvl="0"/>
            <a:r>
              <a:rPr lang="en-GB" sz="900" dirty="0">
                <a:solidFill>
                  <a:srgbClr val="000000"/>
                </a:solidFill>
                <a:hlinkClick r:id="rId9"/>
              </a:rPr>
              <a:t>https://www.google.com/url?sa=i&amp;source=images&amp;cd=&amp;ved=2ahUKEwjRyqPk-ZnbAhVGbRQKHVaVCHMQjRx6BAgBEAU&amp;url=https%3A%2F%2Fwww.pinterest.fr%2Fpin%2F444730531933685165%2F&amp;psig=AOvVaw3S6ga4sj4ZabTimEExsvhg&amp;ust=</a:t>
            </a:r>
            <a:r>
              <a:rPr lang="en-GB" sz="900" dirty="0" smtClean="0">
                <a:solidFill>
                  <a:srgbClr val="000000"/>
                </a:solidFill>
                <a:hlinkClick r:id="rId9"/>
              </a:rPr>
              <a:t>1527100218383603</a:t>
            </a:r>
            <a:endParaRPr lang="en-GB" sz="900" dirty="0" smtClean="0">
              <a:solidFill>
                <a:srgbClr val="000000"/>
              </a:solidFill>
            </a:endParaRPr>
          </a:p>
          <a:p>
            <a:pPr lvl="0"/>
            <a:endParaRPr lang="en-GB" sz="900" dirty="0" smtClean="0">
              <a:solidFill>
                <a:srgbClr val="000000"/>
              </a:solidFill>
            </a:endParaRPr>
          </a:p>
          <a:p>
            <a:pPr lvl="0"/>
            <a:endParaRPr lang="en-GB" sz="900" dirty="0" smtClean="0">
              <a:solidFill>
                <a:srgbClr val="000000"/>
              </a:solidFill>
            </a:endParaRPr>
          </a:p>
          <a:p>
            <a:pPr lvl="0"/>
            <a:endParaRPr lang="en-GB" sz="900" dirty="0">
              <a:solidFill>
                <a:srgbClr val="1155CC"/>
              </a:solidFill>
            </a:endParaRPr>
          </a:p>
          <a:p>
            <a:pPr lvl="0"/>
            <a:endParaRPr lang="en-GB" sz="900" dirty="0" smtClean="0">
              <a:solidFill>
                <a:srgbClr val="1155CC"/>
              </a:solidFill>
            </a:endParaRPr>
          </a:p>
          <a:p>
            <a:pPr lvl="0"/>
            <a:endParaRPr sz="900" dirty="0">
              <a:solidFill>
                <a:srgbClr val="1155CC"/>
              </a:solidFill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832400" y="1623100"/>
            <a:ext cx="39999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Futura</a:t>
            </a:r>
            <a:r>
              <a:rPr lang="en-GB" dirty="0"/>
              <a:t> sciences: </a:t>
            </a:r>
            <a:r>
              <a:rPr lang="en-GB" sz="900" u="sng" dirty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https://www.futura-sciences.com/sciences/questions-reponses/histoire-fut-voyage-magellan-5578/</a:t>
            </a:r>
            <a:endParaRPr sz="900" u="sng" dirty="0">
              <a:solidFill>
                <a:srgbClr val="1155CC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BBC : </a:t>
            </a:r>
            <a:r>
              <a:rPr lang="en-GB" sz="900" u="sng" dirty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11"/>
              </a:rPr>
              <a:t>http://www.bbc.co.uk/history/historic_figures/magellan_ferdinand.shtml</a:t>
            </a:r>
            <a:endParaRPr sz="900" u="sng" dirty="0">
              <a:solidFill>
                <a:srgbClr val="1155CC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Wikipedia: </a:t>
            </a:r>
            <a:r>
              <a:rPr lang="en-GB" sz="900" u="sng" dirty="0">
                <a:solidFill>
                  <a:srgbClr val="1155CC"/>
                </a:solidFill>
                <a:latin typeface="Verdana"/>
                <a:ea typeface="Verdana"/>
                <a:cs typeface="Verdana"/>
                <a:sym typeface="Verdana"/>
                <a:hlinkClick r:id="rId12"/>
              </a:rPr>
              <a:t>https://fr.wikipedia.org/wiki/Fernand_de_Magellan</a:t>
            </a:r>
            <a:endParaRPr sz="900" u="sng" dirty="0">
              <a:solidFill>
                <a:srgbClr val="1155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900" dirty="0">
                <a:solidFill>
                  <a:srgbClr val="222222"/>
                </a:solidFill>
                <a:highlight>
                  <a:srgbClr val="FFFFFF"/>
                </a:highlight>
                <a:hlinkClick r:id="rId13"/>
              </a:rPr>
              <a:t>https://g.co/kgs/</a:t>
            </a:r>
            <a:r>
              <a:rPr lang="en-GB" sz="900" dirty="0" smtClean="0">
                <a:solidFill>
                  <a:srgbClr val="222222"/>
                </a:solidFill>
                <a:highlight>
                  <a:srgbClr val="FFFFFF"/>
                </a:highlight>
                <a:hlinkClick r:id="rId13"/>
              </a:rPr>
              <a:t>1xGfFK</a:t>
            </a:r>
            <a:endParaRPr lang="en-GB" sz="900" dirty="0" smtClean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26" name="Shape 126"/>
          <p:cNvSpPr txBox="1"/>
          <p:nvPr/>
        </p:nvSpPr>
        <p:spPr>
          <a:xfrm>
            <a:off x="332475" y="1085728"/>
            <a:ext cx="3999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Verdana"/>
                <a:cs typeface="Verdana"/>
              </a:rPr>
              <a:t>Images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823933" y="1094192"/>
            <a:ext cx="39999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Verdana"/>
                <a:cs typeface="Verdana"/>
              </a:rPr>
              <a:t>Sites </a:t>
            </a:r>
            <a:r>
              <a:rPr lang="en-GB" dirty="0" smtClean="0">
                <a:latin typeface="Verdana"/>
                <a:cs typeface="Verdana"/>
              </a:rPr>
              <a:t>internets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509649"/>
            <a:ext cx="8520600" cy="508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Introduction</a:t>
            </a:r>
            <a:endParaRPr sz="4000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94989" y="2455333"/>
            <a:ext cx="8520600" cy="219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1400" dirty="0" err="1" smtClean="0">
                <a:latin typeface="Verdana"/>
                <a:cs typeface="Verdana"/>
              </a:rPr>
              <a:t>L’époque</a:t>
            </a:r>
            <a:r>
              <a:rPr lang="en-GB" sz="1400" dirty="0" smtClean="0">
                <a:latin typeface="Verdana"/>
                <a:cs typeface="Verdana"/>
              </a:rPr>
              <a:t> des </a:t>
            </a:r>
            <a:r>
              <a:rPr lang="en-GB" sz="1400" dirty="0" err="1">
                <a:latin typeface="Verdana"/>
                <a:cs typeface="Verdana"/>
              </a:rPr>
              <a:t>G</a:t>
            </a:r>
            <a:r>
              <a:rPr lang="en-GB" sz="1400" dirty="0" err="1" smtClean="0">
                <a:latin typeface="Verdana"/>
                <a:cs typeface="Verdana"/>
              </a:rPr>
              <a:t>randes</a:t>
            </a:r>
            <a:r>
              <a:rPr lang="en-GB" sz="1400" dirty="0" smtClean="0">
                <a:latin typeface="Verdana"/>
                <a:cs typeface="Verdana"/>
              </a:rPr>
              <a:t> </a:t>
            </a:r>
            <a:r>
              <a:rPr lang="en-GB" sz="1400" dirty="0" err="1" smtClean="0">
                <a:latin typeface="Verdana"/>
                <a:cs typeface="Verdana"/>
              </a:rPr>
              <a:t>Découvertes</a:t>
            </a:r>
            <a:r>
              <a:rPr lang="en-GB" sz="1400" dirty="0" smtClean="0">
                <a:latin typeface="Verdana"/>
                <a:cs typeface="Verdana"/>
              </a:rPr>
              <a:t> (XV/</a:t>
            </a:r>
            <a:r>
              <a:rPr lang="en-GB" sz="1400" dirty="0" err="1" smtClean="0">
                <a:latin typeface="Verdana"/>
                <a:cs typeface="Verdana"/>
              </a:rPr>
              <a:t>XVIIeme</a:t>
            </a:r>
            <a:r>
              <a:rPr lang="en-GB" sz="1400" dirty="0" smtClean="0">
                <a:latin typeface="Verdana"/>
                <a:cs typeface="Verdana"/>
              </a:rPr>
              <a:t> siècle) </a:t>
            </a:r>
            <a:r>
              <a:rPr lang="en-GB" sz="1400" dirty="0" err="1" smtClean="0">
                <a:latin typeface="Verdana"/>
                <a:cs typeface="Verdana"/>
              </a:rPr>
              <a:t>ou</a:t>
            </a:r>
            <a:r>
              <a:rPr lang="en-GB" sz="1400" dirty="0" smtClean="0">
                <a:latin typeface="Verdana"/>
                <a:cs typeface="Verdana"/>
              </a:rPr>
              <a:t> “</a:t>
            </a:r>
            <a:r>
              <a:rPr lang="en-GB" sz="1400" dirty="0" err="1" smtClean="0">
                <a:latin typeface="Verdana"/>
                <a:cs typeface="Verdana"/>
              </a:rPr>
              <a:t>Âge</a:t>
            </a:r>
            <a:r>
              <a:rPr lang="en-GB" sz="1400" dirty="0" smtClean="0">
                <a:latin typeface="Verdana"/>
                <a:cs typeface="Verdana"/>
              </a:rPr>
              <a:t> des </a:t>
            </a:r>
            <a:r>
              <a:rPr lang="en-GB" sz="1400" dirty="0" err="1" smtClean="0">
                <a:latin typeface="Verdana"/>
                <a:cs typeface="Verdana"/>
              </a:rPr>
              <a:t>découvertes</a:t>
            </a:r>
            <a:r>
              <a:rPr lang="en-GB" sz="1400" dirty="0" smtClean="0">
                <a:latin typeface="Verdana"/>
                <a:cs typeface="Verdana"/>
              </a:rPr>
              <a:t>”, </a:t>
            </a:r>
            <a:r>
              <a:rPr lang="en-GB" sz="1400" dirty="0" err="1" smtClean="0">
                <a:latin typeface="Verdana"/>
                <a:cs typeface="Verdana"/>
              </a:rPr>
              <a:t>période</a:t>
            </a:r>
            <a:r>
              <a:rPr lang="en-GB" sz="1400" dirty="0" smtClean="0">
                <a:latin typeface="Verdana"/>
                <a:cs typeface="Verdana"/>
              </a:rPr>
              <a:t> pendant </a:t>
            </a:r>
            <a:r>
              <a:rPr lang="en-GB" sz="1400" dirty="0" err="1" smtClean="0">
                <a:latin typeface="Verdana"/>
                <a:cs typeface="Verdana"/>
              </a:rPr>
              <a:t>laquelle</a:t>
            </a:r>
            <a:r>
              <a:rPr lang="en-GB" sz="1400" dirty="0" smtClean="0">
                <a:latin typeface="Verdana"/>
                <a:cs typeface="Verdana"/>
              </a:rPr>
              <a:t> les </a:t>
            </a:r>
            <a:r>
              <a:rPr lang="en-GB" sz="1400" dirty="0" err="1" smtClean="0">
                <a:latin typeface="Verdana"/>
                <a:cs typeface="Verdana"/>
              </a:rPr>
              <a:t>Européens</a:t>
            </a:r>
            <a:r>
              <a:rPr lang="en-GB" sz="1400" dirty="0" smtClean="0">
                <a:latin typeface="Verdana"/>
                <a:cs typeface="Verdana"/>
              </a:rPr>
              <a:t> se </a:t>
            </a:r>
            <a:r>
              <a:rPr lang="en-GB" sz="1400" dirty="0" err="1" smtClean="0">
                <a:latin typeface="Verdana"/>
                <a:cs typeface="Verdana"/>
              </a:rPr>
              <a:t>livrent</a:t>
            </a:r>
            <a:r>
              <a:rPr lang="en-GB" sz="1400" dirty="0" smtClean="0">
                <a:latin typeface="Verdana"/>
                <a:cs typeface="Verdana"/>
              </a:rPr>
              <a:t> </a:t>
            </a:r>
            <a:r>
              <a:rPr lang="en-GB" sz="1400" dirty="0" err="1" smtClean="0">
                <a:latin typeface="Verdana"/>
                <a:cs typeface="Verdana"/>
              </a:rPr>
              <a:t>à</a:t>
            </a:r>
            <a:r>
              <a:rPr lang="en-GB" sz="1400" dirty="0" smtClean="0">
                <a:latin typeface="Verdana"/>
                <a:cs typeface="Verdana"/>
              </a:rPr>
              <a:t> </a:t>
            </a:r>
            <a:r>
              <a:rPr lang="en-GB" sz="1400" dirty="0" err="1" smtClean="0">
                <a:latin typeface="Verdana"/>
                <a:cs typeface="Verdana"/>
              </a:rPr>
              <a:t>l’exploration</a:t>
            </a:r>
            <a:r>
              <a:rPr lang="en-GB" sz="1400" dirty="0" smtClean="0">
                <a:latin typeface="Verdana"/>
                <a:cs typeface="Verdana"/>
              </a:rPr>
              <a:t> de la Terre.</a:t>
            </a:r>
          </a:p>
          <a:p>
            <a:pPr marL="419100">
              <a:buClr>
                <a:schemeClr val="dk1"/>
              </a:buClr>
              <a:buSzPts val="2400"/>
              <a:buFont typeface="Arial"/>
              <a:buChar char="•"/>
            </a:pPr>
            <a:endParaRPr lang="en-GB" sz="1400" dirty="0" smtClean="0">
              <a:latin typeface="Verdana"/>
              <a:cs typeface="Verdana"/>
            </a:endParaRPr>
          </a:p>
          <a:p>
            <a:pPr marL="419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1400" dirty="0" smtClean="0">
                <a:latin typeface="Verdana"/>
                <a:cs typeface="Verdana"/>
              </a:rPr>
              <a:t>Denis Diaz (Cap </a:t>
            </a:r>
            <a:r>
              <a:rPr lang="en-GB" sz="1400" dirty="0" err="1" smtClean="0">
                <a:latin typeface="Verdana"/>
                <a:cs typeface="Verdana"/>
              </a:rPr>
              <a:t>vert</a:t>
            </a:r>
            <a:r>
              <a:rPr lang="en-GB" sz="1400" dirty="0" smtClean="0">
                <a:latin typeface="Verdana"/>
                <a:cs typeface="Verdana"/>
              </a:rPr>
              <a:t>), </a:t>
            </a:r>
            <a:r>
              <a:rPr lang="en-GB" sz="1400" dirty="0" err="1" smtClean="0">
                <a:latin typeface="Verdana"/>
                <a:cs typeface="Verdana"/>
              </a:rPr>
              <a:t>Cada</a:t>
            </a:r>
            <a:r>
              <a:rPr lang="en-GB" sz="1400" dirty="0" smtClean="0">
                <a:latin typeface="Verdana"/>
                <a:cs typeface="Verdana"/>
              </a:rPr>
              <a:t> </a:t>
            </a:r>
            <a:r>
              <a:rPr lang="en-GB" sz="1400" dirty="0" err="1" smtClean="0">
                <a:latin typeface="Verdana"/>
                <a:cs typeface="Verdana"/>
              </a:rPr>
              <a:t>Mosto</a:t>
            </a:r>
            <a:r>
              <a:rPr lang="en-GB" sz="1400" dirty="0" smtClean="0">
                <a:latin typeface="Verdana"/>
                <a:cs typeface="Verdana"/>
              </a:rPr>
              <a:t> (</a:t>
            </a:r>
            <a:r>
              <a:rPr lang="en-GB" sz="1400" dirty="0" err="1" smtClean="0">
                <a:latin typeface="Verdana"/>
                <a:cs typeface="Verdana"/>
              </a:rPr>
              <a:t>Sénégal</a:t>
            </a:r>
            <a:r>
              <a:rPr lang="en-GB" sz="1400" dirty="0" smtClean="0">
                <a:latin typeface="Verdana"/>
                <a:cs typeface="Verdana"/>
              </a:rPr>
              <a:t>)</a:t>
            </a:r>
          </a:p>
          <a:p>
            <a:pPr marL="419100">
              <a:buClr>
                <a:schemeClr val="dk1"/>
              </a:buClr>
              <a:buSzPts val="2400"/>
              <a:buFont typeface="Arial"/>
              <a:buChar char="•"/>
            </a:pPr>
            <a:endParaRPr lang="en-GB" sz="1400" dirty="0" smtClean="0">
              <a:latin typeface="Verdana"/>
              <a:cs typeface="Verdana"/>
            </a:endParaRPr>
          </a:p>
          <a:p>
            <a:pPr marL="4191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1400" dirty="0" smtClean="0">
                <a:latin typeface="Verdana"/>
                <a:cs typeface="Verdana"/>
              </a:rPr>
              <a:t>Pont entre le </a:t>
            </a:r>
            <a:r>
              <a:rPr lang="en-GB" sz="1400" dirty="0" err="1" smtClean="0">
                <a:latin typeface="Verdana"/>
                <a:cs typeface="Verdana"/>
              </a:rPr>
              <a:t>Moyen</a:t>
            </a:r>
            <a:r>
              <a:rPr lang="en-GB" sz="1400" dirty="0" smtClean="0">
                <a:latin typeface="Verdana"/>
                <a:cs typeface="Verdana"/>
              </a:rPr>
              <a:t> </a:t>
            </a:r>
            <a:r>
              <a:rPr lang="en-GB" sz="1400" dirty="0" err="1" smtClean="0">
                <a:latin typeface="Verdana"/>
                <a:cs typeface="Verdana"/>
              </a:rPr>
              <a:t>Âge</a:t>
            </a:r>
            <a:r>
              <a:rPr lang="en-GB" sz="1400" dirty="0" smtClean="0">
                <a:latin typeface="Verdana"/>
                <a:cs typeface="Verdana"/>
              </a:rPr>
              <a:t> et </a:t>
            </a:r>
            <a:r>
              <a:rPr lang="en-GB" sz="1400" dirty="0" err="1" smtClean="0">
                <a:latin typeface="Verdana"/>
                <a:cs typeface="Verdana"/>
              </a:rPr>
              <a:t>l’Epoque</a:t>
            </a:r>
            <a:r>
              <a:rPr lang="en-GB" sz="1400" dirty="0" smtClean="0">
                <a:latin typeface="Verdana"/>
                <a:cs typeface="Verdana"/>
              </a:rPr>
              <a:t> </a:t>
            </a:r>
            <a:r>
              <a:rPr lang="en-GB" sz="1400" dirty="0" err="1" smtClean="0">
                <a:latin typeface="Verdana"/>
                <a:cs typeface="Verdana"/>
              </a:rPr>
              <a:t>moderne</a:t>
            </a:r>
            <a:endParaRPr lang="en-GB" sz="1400" dirty="0" smtClean="0">
              <a:latin typeface="Verdana"/>
              <a:cs typeface="Verdana"/>
            </a:endParaRPr>
          </a:p>
          <a:p>
            <a:pPr marL="419100">
              <a:buClr>
                <a:schemeClr val="dk1"/>
              </a:buClr>
              <a:buSzPts val="2400"/>
              <a:buFont typeface="Arial"/>
              <a:buChar char="•"/>
            </a:pPr>
            <a:endParaRPr lang="en-GB" sz="1400" dirty="0">
              <a:latin typeface="Verdana"/>
              <a:cs typeface="Verdana"/>
            </a:endParaRPr>
          </a:p>
          <a:p>
            <a:pPr marL="76200" indent="0">
              <a:buClr>
                <a:schemeClr val="dk1"/>
              </a:buClr>
              <a:buSzPts val="2400"/>
              <a:buNone/>
            </a:pPr>
            <a:endParaRPr sz="1400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15" y="1278303"/>
            <a:ext cx="8154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Comment Magellan a t-</a:t>
            </a:r>
            <a:r>
              <a:rPr lang="en-US" sz="1500" dirty="0" err="1" smtClean="0"/>
              <a:t>il</a:t>
            </a:r>
            <a:r>
              <a:rPr lang="en-US" sz="1500" dirty="0" smtClean="0"/>
              <a:t> </a:t>
            </a:r>
            <a:r>
              <a:rPr lang="en-US" sz="1500" dirty="0" err="1" smtClean="0"/>
              <a:t>marqué</a:t>
            </a:r>
            <a:r>
              <a:rPr lang="en-US" sz="1500" dirty="0" smtClean="0"/>
              <a:t> </a:t>
            </a:r>
            <a:r>
              <a:rPr lang="en-US" sz="1500" dirty="0" err="1" smtClean="0"/>
              <a:t>l’histoire</a:t>
            </a:r>
            <a:r>
              <a:rPr lang="en-US" sz="1500" dirty="0" smtClean="0"/>
              <a:t> ? </a:t>
            </a:r>
            <a:endParaRPr lang="en-US" sz="1500" dirty="0"/>
          </a:p>
        </p:txBody>
      </p:sp>
      <p:pic>
        <p:nvPicPr>
          <p:cNvPr id="5" name="Picture 4" descr="Unknown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18" y="412816"/>
            <a:ext cx="1080989" cy="1095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Qui </a:t>
            </a:r>
            <a:r>
              <a:rPr lang="en-GB" sz="4000" dirty="0" err="1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était</a:t>
            </a:r>
            <a:r>
              <a:rPr lang="en-GB" sz="4000" dirty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 Magellan </a:t>
            </a:r>
            <a:r>
              <a:rPr lang="en-GB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?</a:t>
            </a:r>
            <a:endParaRPr sz="4000" dirty="0">
              <a:cs typeface="Calibri (Headings)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5730" y="1453757"/>
            <a:ext cx="5363070" cy="381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Né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vers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1480, au Nord du Portugal</a:t>
            </a: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1275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Mort le 27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avril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1521,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l’île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Mactan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(Philippines)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dans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un combat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contre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les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indigènes</a:t>
            </a: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Issu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d’une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famille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petite noblesse,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accéde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et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apprend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ainsi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 navigation et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l’astronomie</a:t>
            </a: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 a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eu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femme et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deux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anfants</a:t>
            </a: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 </a:t>
            </a:r>
            <a:r>
              <a:rPr lang="en-GB" sz="1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était</a:t>
            </a:r>
            <a:r>
              <a:rPr lang="en-GB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initialement</a:t>
            </a:r>
            <a:r>
              <a:rPr lang="en-GB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au service du </a:t>
            </a:r>
            <a:r>
              <a:rPr lang="en-GB" sz="14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roi</a:t>
            </a:r>
            <a:r>
              <a:rPr lang="en-GB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du 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Portugal</a:t>
            </a:r>
          </a:p>
          <a:p>
            <a:pPr marL="412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lang="en-GB"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 descr="images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24" y="990514"/>
            <a:ext cx="1697470" cy="31086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999" y="2848978"/>
            <a:ext cx="1846490" cy="1846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ices.jpg"/>
          <p:cNvPicPr>
            <a:picLocks noChangeAspect="1"/>
          </p:cNvPicPr>
          <p:nvPr/>
        </p:nvPicPr>
        <p:blipFill>
          <a:blip r:embed="rId3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4533900"/>
          </a:xfrm>
          <a:prstGeom prst="rect">
            <a:avLst/>
          </a:prstGeom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000" dirty="0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La route des </a:t>
            </a:r>
            <a:r>
              <a:rPr lang="en-GB" sz="4000" dirty="0" err="1" smtClean="0">
                <a:solidFill>
                  <a:schemeClr val="dk1"/>
                </a:solidFill>
                <a:ea typeface="Verdana"/>
                <a:cs typeface="Calibri (Headings)"/>
                <a:sym typeface="Verdana"/>
              </a:rPr>
              <a:t>épices</a:t>
            </a:r>
            <a:endParaRPr sz="4000" dirty="0">
              <a:cs typeface="Calibri (Headings)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75729" y="1453757"/>
            <a:ext cx="6912471" cy="381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Le </a:t>
            </a:r>
            <a:r>
              <a:rPr lang="en-US" sz="1600" dirty="0" err="1"/>
              <a:t>moteur</a:t>
            </a:r>
            <a:r>
              <a:rPr lang="en-US" sz="1600" dirty="0"/>
              <a:t> principal qui </a:t>
            </a:r>
            <a:r>
              <a:rPr lang="en-US" sz="1600" dirty="0" err="1"/>
              <a:t>conduisit</a:t>
            </a:r>
            <a:r>
              <a:rPr lang="en-US" sz="1600" dirty="0"/>
              <a:t> Magellan : la </a:t>
            </a:r>
            <a:r>
              <a:rPr lang="en-US" sz="1600" dirty="0" err="1"/>
              <a:t>quête</a:t>
            </a:r>
            <a:r>
              <a:rPr lang="en-US" sz="1600" dirty="0"/>
              <a:t> des </a:t>
            </a:r>
            <a:r>
              <a:rPr lang="en-US" sz="1600" dirty="0" err="1"/>
              <a:t>épices</a:t>
            </a:r>
            <a:r>
              <a:rPr lang="en-US" sz="1600" dirty="0"/>
              <a:t> </a:t>
            </a:r>
            <a:r>
              <a:rPr lang="en-US" sz="1600" dirty="0" err="1" smtClean="0"/>
              <a:t>venant</a:t>
            </a:r>
            <a:r>
              <a:rPr lang="en-US" sz="1600" dirty="0" smtClean="0"/>
              <a:t> </a:t>
            </a:r>
            <a:r>
              <a:rPr lang="en-US" sz="1600" dirty="0" err="1" smtClean="0"/>
              <a:t>d’Asie</a:t>
            </a:r>
            <a:r>
              <a:rPr lang="en-US" sz="1600" dirty="0"/>
              <a:t>, indispensables </a:t>
            </a:r>
            <a:r>
              <a:rPr lang="en-US" sz="1600" dirty="0" err="1"/>
              <a:t>sur</a:t>
            </a:r>
            <a:r>
              <a:rPr lang="en-US" sz="1600" dirty="0"/>
              <a:t> les tables </a:t>
            </a:r>
            <a:r>
              <a:rPr lang="en-US" sz="1600" dirty="0" err="1"/>
              <a:t>raffinées</a:t>
            </a:r>
            <a:r>
              <a:rPr lang="en-US" sz="1600" dirty="0"/>
              <a:t> de </a:t>
            </a:r>
            <a:r>
              <a:rPr lang="en-US" sz="1600" dirty="0" err="1"/>
              <a:t>l’Europe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Les </a:t>
            </a:r>
            <a:r>
              <a:rPr lang="en-US" sz="1600" dirty="0"/>
              <a:t>prix </a:t>
            </a:r>
            <a:r>
              <a:rPr lang="en-US" sz="1600" dirty="0" err="1"/>
              <a:t>étaient</a:t>
            </a:r>
            <a:r>
              <a:rPr lang="en-US" sz="1600" dirty="0"/>
              <a:t> </a:t>
            </a:r>
            <a:r>
              <a:rPr lang="en-US" sz="1600" dirty="0" err="1"/>
              <a:t>parfois</a:t>
            </a:r>
            <a:r>
              <a:rPr lang="en-US" sz="1600" dirty="0"/>
              <a:t> </a:t>
            </a:r>
            <a:r>
              <a:rPr lang="en-US" sz="1600" dirty="0" err="1"/>
              <a:t>prohibitifs</a:t>
            </a:r>
            <a:r>
              <a:rPr lang="en-US" sz="1600" dirty="0"/>
              <a:t>, </a:t>
            </a:r>
            <a:r>
              <a:rPr lang="en-US" sz="1600" dirty="0" err="1"/>
              <a:t>surtout</a:t>
            </a:r>
            <a:r>
              <a:rPr lang="en-US" sz="1600" dirty="0"/>
              <a:t> </a:t>
            </a:r>
            <a:r>
              <a:rPr lang="en-US" sz="1600" dirty="0" err="1"/>
              <a:t>depuis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les </a:t>
            </a:r>
            <a:r>
              <a:rPr lang="en-US" sz="1600" dirty="0" err="1"/>
              <a:t>Turcs</a:t>
            </a:r>
            <a:r>
              <a:rPr lang="en-US" sz="1600" dirty="0"/>
              <a:t> </a:t>
            </a:r>
            <a:r>
              <a:rPr lang="en-US" sz="1600" dirty="0" err="1"/>
              <a:t>contrôlaient</a:t>
            </a:r>
            <a:r>
              <a:rPr lang="en-US" sz="1600" dirty="0"/>
              <a:t> la </a:t>
            </a:r>
            <a:r>
              <a:rPr lang="en-US" sz="1600" dirty="0" err="1"/>
              <a:t>Méditerranée</a:t>
            </a:r>
            <a:r>
              <a:rPr lang="en-US" sz="1600" dirty="0"/>
              <a:t> </a:t>
            </a:r>
            <a:r>
              <a:rPr lang="en-US" sz="1600" dirty="0" err="1" smtClean="0"/>
              <a:t>orientale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Lisbonne</a:t>
            </a:r>
            <a:r>
              <a:rPr lang="en-US" sz="1600" dirty="0"/>
              <a:t> </a:t>
            </a:r>
            <a:r>
              <a:rPr lang="en-US" sz="1600" dirty="0" err="1"/>
              <a:t>devint</a:t>
            </a:r>
            <a:r>
              <a:rPr lang="en-US" sz="1600" dirty="0"/>
              <a:t> la </a:t>
            </a:r>
            <a:r>
              <a:rPr lang="en-US" sz="1600" dirty="0" err="1"/>
              <a:t>capitale</a:t>
            </a:r>
            <a:r>
              <a:rPr lang="en-US" sz="1600" dirty="0"/>
              <a:t> </a:t>
            </a:r>
            <a:r>
              <a:rPr lang="en-US" sz="1600" dirty="0" err="1"/>
              <a:t>européenne</a:t>
            </a:r>
            <a:r>
              <a:rPr lang="en-US" sz="1600" dirty="0"/>
              <a:t> des </a:t>
            </a:r>
            <a:r>
              <a:rPr lang="en-US" sz="1600" dirty="0" err="1"/>
              <a:t>épices</a:t>
            </a:r>
            <a:r>
              <a:rPr lang="en-US" sz="1600" dirty="0"/>
              <a:t>, </a:t>
            </a:r>
            <a:r>
              <a:rPr lang="en-US" sz="1600" dirty="0" err="1"/>
              <a:t>mais</a:t>
            </a:r>
            <a:r>
              <a:rPr lang="en-US" sz="1600" dirty="0"/>
              <a:t> la route </a:t>
            </a:r>
            <a:r>
              <a:rPr lang="en-US" sz="1600" dirty="0" err="1"/>
              <a:t>vers</a:t>
            </a:r>
            <a:r>
              <a:rPr lang="en-US" sz="1600" dirty="0"/>
              <a:t> </a:t>
            </a: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précieuses</a:t>
            </a:r>
            <a:r>
              <a:rPr lang="en-US" sz="1600" dirty="0"/>
              <a:t> </a:t>
            </a:r>
            <a:r>
              <a:rPr lang="en-US" sz="1600" dirty="0" err="1"/>
              <a:t>denrées</a:t>
            </a:r>
            <a:r>
              <a:rPr lang="en-US" sz="1600" dirty="0"/>
              <a:t> </a:t>
            </a:r>
            <a:r>
              <a:rPr lang="en-US" sz="1600" dirty="0" err="1"/>
              <a:t>était</a:t>
            </a:r>
            <a:r>
              <a:rPr lang="en-US" sz="1600" dirty="0"/>
              <a:t> longue et </a:t>
            </a:r>
            <a:r>
              <a:rPr lang="en-US" sz="1600" dirty="0" err="1"/>
              <a:t>périlleuse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94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000" dirty="0">
                <a:latin typeface="Verdana"/>
                <a:ea typeface="Times New Roman"/>
                <a:cs typeface="Verdana"/>
                <a:sym typeface="Times New Roman"/>
              </a:rPr>
              <a:t>Son </a:t>
            </a:r>
            <a:r>
              <a:rPr lang="en-GB" sz="4000" dirty="0" err="1" smtClean="0">
                <a:latin typeface="Verdana"/>
                <a:ea typeface="Times New Roman"/>
                <a:cs typeface="Verdana"/>
                <a:sym typeface="Times New Roman"/>
              </a:rPr>
              <a:t>expédition</a:t>
            </a:r>
            <a:r>
              <a:rPr lang="en-GB" sz="4000" dirty="0" smtClean="0">
                <a:latin typeface="Verdana"/>
                <a:ea typeface="Times New Roman"/>
                <a:cs typeface="Verdana"/>
                <a:sym typeface="Times New Roman"/>
              </a:rPr>
              <a:t> </a:t>
            </a:r>
            <a:br>
              <a:rPr lang="en-GB" sz="4000" dirty="0" smtClean="0">
                <a:latin typeface="Verdana"/>
                <a:ea typeface="Times New Roman"/>
                <a:cs typeface="Verdana"/>
                <a:sym typeface="Times New Roman"/>
              </a:rPr>
            </a:br>
            <a:r>
              <a:rPr lang="fr-FR" sz="20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(1519-1522)</a:t>
            </a:r>
            <a:endParaRPr sz="2000" dirty="0"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42308" y="1545660"/>
            <a:ext cx="5088472" cy="3282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298450"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bateau de Magellan 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 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‘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Trinidade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’, </a:t>
            </a:r>
          </a:p>
          <a:p>
            <a:pPr marL="158750" lvl="0" indent="0">
              <a:buClr>
                <a:schemeClr val="dk1"/>
              </a:buClr>
              <a:buSzPts val="1100"/>
              <a:buNone/>
            </a:pPr>
            <a:r>
              <a:rPr lang="en-GB" sz="1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une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caraque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navire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coque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arrondie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avec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deux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châteaux</a:t>
            </a:r>
            <a:r>
              <a:rPr lang="en-GB" sz="14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lvl="0" indent="-298450">
              <a:buClr>
                <a:schemeClr val="dk1"/>
              </a:buClr>
              <a:buSzPts val="1100"/>
              <a:buFont typeface="Verdana"/>
              <a:buChar char="●"/>
            </a:pP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 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a en tout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cinq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bateaux (437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○"/>
            </a:pP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Trinidade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(62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○"/>
            </a:pP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San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Antoinio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(55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○"/>
            </a:pP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Consepci</a:t>
            </a:r>
            <a:r>
              <a:rPr lang="en-GB" sz="1100" dirty="0" err="1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ó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(44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○"/>
            </a:pP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Santiago (31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○"/>
            </a:pP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 Victoria (45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1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endParaRPr lang="en-GB" sz="14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hommes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d’équipages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viennent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toute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l’Europe</a:t>
            </a:r>
            <a:endParaRPr lang="en-GB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endParaRPr sz="1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l’arrivée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n’en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reste</a:t>
            </a:r>
            <a:r>
              <a:rPr lang="en-GB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plus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18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endParaRPr lang="en-GB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voyage a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donc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duré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3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</a:t>
            </a:r>
            <a:endParaRPr lang="en-GB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endParaRPr lang="en-GB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●"/>
            </a:pP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L’expédition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été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commander par le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roi</a:t>
            </a:r>
            <a:r>
              <a:rPr lang="en-GB" sz="12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d’Espagne</a:t>
            </a:r>
            <a:endParaRPr lang="en-GB" sz="12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818277">
            <a:off x="5623223" y="1938344"/>
            <a:ext cx="3071336" cy="2184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4"/>
          <p:cNvPicPr preferRelativeResize="0"/>
          <p:nvPr/>
        </p:nvPicPr>
        <p:blipFill>
          <a:blip r:embed="rId3">
            <a:alphaModFix amt="84000"/>
          </a:blip>
          <a:stretch>
            <a:fillRect/>
          </a:stretch>
        </p:blipFill>
        <p:spPr>
          <a:xfrm>
            <a:off x="-200531" y="-75194"/>
            <a:ext cx="9483440" cy="528553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a) Le </a:t>
            </a:r>
            <a:r>
              <a:rPr lang="en-GB" dirty="0" err="1" smtClean="0"/>
              <a:t>trajet</a:t>
            </a:r>
            <a:endParaRPr dirty="0"/>
          </a:p>
        </p:txBody>
      </p:sp>
      <p:pic>
        <p:nvPicPr>
          <p:cNvPr id="2" name="Picture 1" descr="strait_of_magella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1" y="-5368"/>
            <a:ext cx="2317036" cy="18384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921933" y="1600200"/>
            <a:ext cx="753534" cy="2599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known-1.jpeg"/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533" y="-66378"/>
            <a:ext cx="9508065" cy="5324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6256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+mj-lt"/>
                <a:ea typeface="Times New Roman"/>
                <a:cs typeface="Verdana"/>
                <a:sym typeface="Times New Roman"/>
              </a:rPr>
              <a:t>b</a:t>
            </a:r>
            <a:r>
              <a:rPr lang="en-GB" sz="4000" dirty="0" smtClean="0">
                <a:latin typeface="+mj-lt"/>
                <a:ea typeface="Times New Roman"/>
                <a:cs typeface="Verdana"/>
                <a:sym typeface="Times New Roman"/>
              </a:rPr>
              <a:t>) Les </a:t>
            </a:r>
            <a:r>
              <a:rPr lang="en-GB" sz="4000" dirty="0">
                <a:latin typeface="+mj-lt"/>
                <a:ea typeface="Times New Roman"/>
                <a:cs typeface="Verdana"/>
                <a:sym typeface="Times New Roman"/>
              </a:rPr>
              <a:t>conditions </a:t>
            </a:r>
            <a:r>
              <a:rPr lang="en-GB" sz="4000" dirty="0" err="1">
                <a:latin typeface="+mj-lt"/>
                <a:ea typeface="Times New Roman"/>
                <a:cs typeface="Verdana"/>
                <a:sym typeface="Times New Roman"/>
              </a:rPr>
              <a:t>à</a:t>
            </a:r>
            <a:r>
              <a:rPr lang="en-GB" sz="4000" dirty="0">
                <a:latin typeface="+mj-lt"/>
                <a:ea typeface="Times New Roman"/>
                <a:cs typeface="Verdana"/>
                <a:sym typeface="Times New Roman"/>
              </a:rPr>
              <a:t> </a:t>
            </a:r>
            <a:r>
              <a:rPr lang="en-GB" sz="4000" dirty="0" err="1">
                <a:latin typeface="+mj-lt"/>
                <a:ea typeface="Times New Roman"/>
                <a:cs typeface="Verdana"/>
                <a:sym typeface="Times New Roman"/>
              </a:rPr>
              <a:t>bords</a:t>
            </a:r>
            <a:r>
              <a:rPr lang="en-GB" sz="4000" dirty="0">
                <a:latin typeface="+mj-lt"/>
                <a:ea typeface="Times New Roman"/>
                <a:cs typeface="Verdana"/>
                <a:sym typeface="Times New Roman"/>
              </a:rPr>
              <a:t> du bateau</a:t>
            </a:r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067" y="1532466"/>
            <a:ext cx="79552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lvl="0">
              <a:buClr>
                <a:schemeClr val="dk1"/>
              </a:buClr>
              <a:buSzPts val="1100"/>
            </a:pPr>
            <a:r>
              <a:rPr lang="en-GB" sz="1100" u="sng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Manque</a:t>
            </a:r>
            <a:r>
              <a:rPr lang="en-GB" sz="11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d’argent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(le </a:t>
            </a: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roi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d’Espagne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 fait pas </a:t>
            </a: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confiance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u="sng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</a:t>
            </a:r>
            <a:r>
              <a:rPr lang="en-GB" sz="1100" u="sng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Magellan)</a:t>
            </a:r>
          </a:p>
          <a:p>
            <a:pPr marL="158750" lvl="0">
              <a:buClr>
                <a:schemeClr val="dk1"/>
              </a:buClr>
              <a:buSzPts val="1100"/>
            </a:pPr>
            <a:endParaRPr lang="en-GB" sz="1100" u="sng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30200" lvl="0" indent="-171450">
              <a:buClr>
                <a:schemeClr val="dk1"/>
              </a:buClr>
              <a:buSzPct val="112000"/>
              <a:buFont typeface="Arial"/>
              <a:buChar char="•"/>
            </a:pP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Donc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peu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vivres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(de plus,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le San Antonio qui les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transportait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désertée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pour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rentrer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Espagne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330200" lvl="0" indent="-171450">
              <a:buClr>
                <a:schemeClr val="dk1"/>
              </a:buClr>
              <a:buSzPct val="1120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manque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d’eau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potable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provoque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scorbut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et le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béribéri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plusieurs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membres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l’équipage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158750" lvl="0">
              <a:buClr>
                <a:schemeClr val="dk1"/>
              </a:buClr>
              <a:buSzPts val="1100"/>
            </a:pPr>
            <a:endParaRPr lang="en-GB" sz="1100" u="sng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50" lvl="0">
              <a:buClr>
                <a:schemeClr val="dk1"/>
              </a:buClr>
              <a:buSzPts val="1100"/>
            </a:pP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Pertes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bateaux</a:t>
            </a:r>
          </a:p>
          <a:p>
            <a:pPr marL="158750" lvl="0">
              <a:buClr>
                <a:schemeClr val="dk1"/>
              </a:buClr>
              <a:buSzPts val="1100"/>
            </a:pPr>
            <a:endParaRPr lang="en-GB" sz="11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30200" lvl="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santiago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fait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naufrage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(1520)</a:t>
            </a:r>
          </a:p>
          <a:p>
            <a:pPr marL="330200" lvl="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consepci</a:t>
            </a:r>
            <a:r>
              <a:rPr lang="en-GB" sz="1100" dirty="0" err="1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ó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est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abandonnée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et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brulée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au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Philippines (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manque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d’hommes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d’équipages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marL="330200" lvl="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Trinidad a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été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arraisonné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 les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portugais</a:t>
            </a:r>
            <a:endParaRPr lang="en-GB" sz="11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30200" lvl="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Plusieurs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mutineries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provoquèrent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beaucoup de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pertes</a:t>
            </a:r>
            <a:endParaRPr lang="en-GB" sz="11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50" lvl="0">
              <a:buClr>
                <a:schemeClr val="dk1"/>
              </a:buClr>
              <a:buSzPts val="1100"/>
            </a:pPr>
            <a:endParaRPr lang="en-GB" sz="1100" u="sng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50" lvl="0">
              <a:buClr>
                <a:schemeClr val="dk1"/>
              </a:buClr>
              <a:buSzPts val="1100"/>
            </a:pP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 conditions </a:t>
            </a: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sont</a:t>
            </a:r>
            <a:r>
              <a:rPr lang="en-GB" sz="1100" u="sng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u="sng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mauvaises</a:t>
            </a:r>
            <a:endParaRPr lang="en-GB" sz="1100" u="sng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50">
              <a:buClr>
                <a:schemeClr val="dk1"/>
              </a:buClr>
              <a:buSzPts val="1100"/>
            </a:pPr>
            <a:endParaRPr lang="en-GB" sz="1100" dirty="0" smtClean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3020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 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conditions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météorologiques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Surtout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niveau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du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détroit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Magellant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avec des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glaces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falaises</a:t>
            </a:r>
            <a:r>
              <a:rPr lang="mr-IN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GB" sz="1100" u="sng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30200" lvl="0" indent="-171450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Les matelots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souffraient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donc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la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chaleur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 </a:t>
            </a:r>
            <a:r>
              <a:rPr lang="en-GB" sz="11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froid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l'humidité</a:t>
            </a:r>
            <a:r>
              <a:rPr lang="en-GB" sz="11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la </a:t>
            </a:r>
            <a:r>
              <a:rPr lang="en-GB" sz="1100" dirty="0" err="1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sèchresse</a:t>
            </a:r>
            <a:r>
              <a:rPr lang="mr-IN" sz="11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  <a:endParaRPr lang="en-GB" sz="1100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20166" y="2502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294766" y="1845734"/>
            <a:ext cx="8520600" cy="252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expédition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difficile</a:t>
            </a:r>
            <a:endParaRPr lang="en-GB" sz="11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conditions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mauvaises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météréologique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souffrance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matelots)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nombreux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bateaux (5 on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prit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départ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437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hommes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 est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soit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hommes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d’argent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peu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vivres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donc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maladies)</a:t>
            </a: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endParaRPr lang="en-GB" sz="11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indent="-171450">
              <a:buClr>
                <a:schemeClr val="dk1"/>
              </a:buClr>
              <a:buSzPts val="1100"/>
            </a:pP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Magellan est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donc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premier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navigateur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Européen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avoir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traverser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l’océan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Pacifique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a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avoir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fait le tour du monde</a:t>
            </a:r>
            <a:b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ainsi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démontrer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</a:t>
            </a:r>
            <a:r>
              <a:rPr lang="en-GB" sz="11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ronde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30200" indent="-171450">
              <a:buClr>
                <a:schemeClr val="dk1"/>
              </a:buClr>
              <a:buSzPts val="1100"/>
            </a:pPr>
            <a:r>
              <a:rPr lang="en-GB" sz="1100" dirty="0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Le </a:t>
            </a:r>
            <a:r>
              <a:rPr lang="en-GB" sz="1100" dirty="0" err="1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pacifique</a:t>
            </a:r>
            <a:r>
              <a:rPr lang="en-GB" sz="1100" dirty="0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 a </a:t>
            </a:r>
            <a:r>
              <a:rPr lang="en-GB" sz="1100" dirty="0" err="1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été</a:t>
            </a:r>
            <a:r>
              <a:rPr lang="en-GB" sz="1100" dirty="0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 </a:t>
            </a:r>
            <a:r>
              <a:rPr lang="en-GB" sz="1100" dirty="0" err="1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nomé</a:t>
            </a:r>
            <a:r>
              <a:rPr lang="en-GB" sz="1100" dirty="0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 par </a:t>
            </a:r>
            <a:r>
              <a:rPr lang="en-GB" sz="1100" dirty="0" smtClean="0">
                <a:solidFill>
                  <a:schemeClr val="dk1"/>
                </a:solidFill>
                <a:latin typeface="Calibri"/>
                <a:ea typeface="Verdana"/>
                <a:cs typeface="Calibri"/>
                <a:sym typeface="Verdana"/>
              </a:rPr>
              <a:t>Magellan </a:t>
            </a:r>
            <a:r>
              <a:rPr lang="en-US" sz="1100" dirty="0" smtClean="0">
                <a:latin typeface="Calibri"/>
                <a:cs typeface="Calibri"/>
              </a:rPr>
              <a:t>duet temps </a:t>
            </a:r>
            <a:r>
              <a:rPr lang="en-US" sz="1100" dirty="0" err="1" smtClean="0">
                <a:latin typeface="Calibri"/>
                <a:cs typeface="Calibri"/>
              </a:rPr>
              <a:t>calme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qu'il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rencontra</a:t>
            </a:r>
            <a:r>
              <a:rPr lang="en-US" sz="1100" dirty="0" smtClean="0">
                <a:latin typeface="Calibri"/>
                <a:cs typeface="Calibri"/>
              </a:rPr>
              <a:t> pendant </a:t>
            </a:r>
            <a:r>
              <a:rPr lang="en-US" sz="1100" dirty="0" err="1" smtClean="0">
                <a:latin typeface="Calibri"/>
                <a:cs typeface="Calibri"/>
              </a:rPr>
              <a:t>sa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traversée</a:t>
            </a:r>
            <a:endParaRPr lang="en-US" sz="1100" dirty="0" smtClean="0">
              <a:latin typeface="Calibri"/>
              <a:cs typeface="Calibri"/>
            </a:endParaRPr>
          </a:p>
          <a:p>
            <a:pPr marL="330200" indent="-171450">
              <a:buClr>
                <a:schemeClr val="dk1"/>
              </a:buClr>
              <a:buSzPts val="1100"/>
            </a:pPr>
            <a:r>
              <a:rPr lang="en-US" sz="1100" dirty="0" err="1" smtClean="0">
                <a:latin typeface="Calibri"/>
                <a:cs typeface="Calibri"/>
              </a:rPr>
              <a:t>Géographique</a:t>
            </a:r>
            <a:r>
              <a:rPr lang="en-US" sz="1100" dirty="0" smtClean="0">
                <a:latin typeface="Calibri"/>
                <a:cs typeface="Calibri"/>
              </a:rPr>
              <a:t> : avec la </a:t>
            </a:r>
            <a:r>
              <a:rPr lang="en-US" sz="1100" dirty="0" err="1" smtClean="0">
                <a:latin typeface="Calibri"/>
                <a:cs typeface="Calibri"/>
              </a:rPr>
              <a:t>découverte</a:t>
            </a:r>
            <a:r>
              <a:rPr lang="en-US" sz="1100" dirty="0" smtClean="0">
                <a:latin typeface="Calibri"/>
                <a:cs typeface="Calibri"/>
              </a:rPr>
              <a:t> du </a:t>
            </a:r>
            <a:r>
              <a:rPr lang="en-US" sz="1100" dirty="0" err="1" smtClean="0">
                <a:latin typeface="Calibri"/>
                <a:cs typeface="Calibri"/>
              </a:rPr>
              <a:t>détroit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appelé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depuis</a:t>
            </a:r>
            <a:r>
              <a:rPr lang="en-US" sz="1100" dirty="0" smtClean="0">
                <a:latin typeface="Calibri"/>
                <a:cs typeface="Calibri"/>
              </a:rPr>
              <a:t> «de Magellan», des </a:t>
            </a:r>
            <a:r>
              <a:rPr lang="en-US" sz="1100" dirty="0" err="1" smtClean="0">
                <a:latin typeface="Calibri"/>
                <a:cs typeface="Calibri"/>
              </a:rPr>
              <a:t>îles</a:t>
            </a:r>
            <a:r>
              <a:rPr lang="en-US" sz="1100" dirty="0" smtClean="0">
                <a:latin typeface="Calibri"/>
                <a:cs typeface="Calibri"/>
              </a:rPr>
              <a:t> </a:t>
            </a:r>
            <a:r>
              <a:rPr lang="en-US" sz="1100" dirty="0" err="1" smtClean="0">
                <a:latin typeface="Calibri"/>
                <a:cs typeface="Calibri"/>
              </a:rPr>
              <a:t>Mariannes</a:t>
            </a:r>
            <a:r>
              <a:rPr lang="en-US" sz="1100" dirty="0" smtClean="0">
                <a:latin typeface="Calibri"/>
                <a:cs typeface="Calibri"/>
              </a:rPr>
              <a:t> et Philippines</a:t>
            </a:r>
          </a:p>
          <a:p>
            <a:pPr marL="330200" indent="-171450">
              <a:buClr>
                <a:schemeClr val="dk1"/>
              </a:buClr>
              <a:buSzPts val="1100"/>
            </a:pPr>
            <a:endParaRPr lang="en-GB" sz="1100" dirty="0" smtClean="0">
              <a:solidFill>
                <a:schemeClr val="dk1"/>
              </a:solidFill>
              <a:latin typeface="Calibri"/>
              <a:ea typeface="Verdana"/>
              <a:cs typeface="Calibri"/>
              <a:sym typeface="Verdana"/>
            </a:endParaRPr>
          </a:p>
          <a:p>
            <a:pPr marL="330200" indent="-171450">
              <a:buClr>
                <a:schemeClr val="dk1"/>
              </a:buClr>
              <a:buSzPts val="1100"/>
            </a:pPr>
            <a:endParaRPr lang="en-GB" sz="1100" dirty="0">
              <a:solidFill>
                <a:schemeClr val="dk1"/>
              </a:solidFill>
              <a:latin typeface="Calibri"/>
              <a:ea typeface="Verdana"/>
              <a:cs typeface="Calibri"/>
              <a:sym typeface="Verdana"/>
            </a:endParaRPr>
          </a:p>
          <a:p>
            <a:pPr marL="330200" indent="-171450">
              <a:buClr>
                <a:schemeClr val="dk1"/>
              </a:buClr>
              <a:buSzPts val="1100"/>
            </a:pPr>
            <a:endParaRPr lang="en-GB" sz="11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5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0" y="10160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« </a:t>
            </a:r>
            <a:r>
              <a:rPr lang="en-GB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Jamais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monde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n'a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été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aussi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grand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qu'au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lendemain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périple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Magellan 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», Pierre </a:t>
            </a:r>
            <a:r>
              <a:rPr lang="en-GB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Chaunu</a:t>
            </a:r>
            <a:r>
              <a:rPr lang="en-GB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dirty="0"/>
          </a:p>
        </p:txBody>
      </p:sp>
      <p:pic>
        <p:nvPicPr>
          <p:cNvPr id="3" name="Picture 2" descr="Unkn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699672"/>
            <a:ext cx="1583267" cy="1181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3115 C -0.01024 -0.03115 -0.02031 -0.03392 -0.03004 -0.03947 C -0.05851 -0.0367 -0.08577 -0.03392 -0.11354 -0.02806 C -0.12518 -0.02529 -0.13681 -0.01665 -0.14757 -0.01665 C -0.16615 -0.01388 -0.18507 -0.0111 -0.20313 -0.0111 C -0.22136 -0.00833 -0.23993 -0.00833 -0.25799 -0.00524 C -0.27309 -0.00524 -0.28594 -0.00524 -0.3007 -0.00833 C -0.31337 -0.0111 -0.32622 -0.01665 -0.33872 -0.01974 C -0.34462 -0.02251 -0.3566 -0.02529 -0.3566 -0.02806 C -0.38507 -0.02529 -0.41215 -0.02251 -0.44011 -0.01665 C -0.47136 0.00031 -0.51302 -0.00524 -0.54167 -0.00524 C -0.54636 -0.00524 -0.54948 -0.00524 -0.55261 -0.00247 C -0.55382 -0.00247 -0.54827 0.00308 -0.54948 0.00308 C -0.55868 0.00308 -0.56632 0.00031 -0.57448 0.00031 C -0.58629 -0.00247 -0.5967 -0.00833 -0.60833 -0.0111 C -0.62049 -0.01665 -0.63333 -0.01665 -0.64514 -0.01665 C -0.66406 -0.01974 -0.68021 -0.01974 -0.7 -0.01974 C -0.70938 -0.01388 -0.71945 -0.01388 -0.72865 -0.01388 C -0.75174 -0.00833 -0.77413 0.00031 -0.7974 0.00308 C -0.8224 0.00308 -0.84219 0.00031 -0.86511 -0.00247 C -0.88559 -0.00833 -0.90868 -0.00833 -0.92882 -0.0111 C -0.93924 -0.0111 -0.94965 -0.0111 -0.95972 -0.00833 C -0.96354 -0.00833 -0.97066 -0.00524 -0.97066 -0.00833 C -0.97882 0.00308 -0.98073 0.00031 -0.99063 0.00616 C -1.02309 0.02035 -1.05365 0.01757 -1.08802 0.02035 C -1.11024 0.02035 -1.13229 0.0259 -1.15469 0.02898 C -1.17587 0.03453 -1.15469 0.02898 -1.18056 0.03176 C -1.18577 0.03453 -1.19097 0.03453 -1.19653 0.03453 C -1.19965 0.03762 -1.20643 0.03762 -1.20643 0.03453 " pathEditMode="relative" rAng="0" ptsTypes="ffffffffffffffffffffffffffffA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330" y="3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1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 err="1"/>
              <a:t>S</a:t>
            </a:r>
            <a:r>
              <a:rPr lang="en-GB" sz="4000" dirty="0" err="1" smtClean="0"/>
              <a:t>ommaire</a:t>
            </a:r>
            <a:endParaRPr sz="4000"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60878" y="1353497"/>
            <a:ext cx="7871422" cy="3625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Introduction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600" u="sng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Qui </a:t>
            </a:r>
            <a:r>
              <a:rPr lang="en-GB" sz="1600" dirty="0" err="1" smtClean="0">
                <a:latin typeface="Verdana"/>
                <a:ea typeface="Times New Roman"/>
                <a:cs typeface="Verdana"/>
                <a:sym typeface="Times New Roman"/>
              </a:rPr>
              <a:t>était</a:t>
            </a: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 Magellan ?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600" dirty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La route des </a:t>
            </a:r>
            <a:r>
              <a:rPr lang="en-GB" sz="1600" dirty="0" err="1" smtClean="0">
                <a:latin typeface="Verdana"/>
                <a:ea typeface="Times New Roman"/>
                <a:cs typeface="Verdana"/>
                <a:sym typeface="Times New Roman"/>
              </a:rPr>
              <a:t>épices</a:t>
            </a:r>
            <a:endParaRPr lang="en-GB" sz="1600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600" u="sng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Son </a:t>
            </a:r>
            <a:r>
              <a:rPr lang="en-GB" sz="1600" dirty="0" err="1" smtClean="0">
                <a:latin typeface="Verdana"/>
                <a:ea typeface="Times New Roman"/>
                <a:cs typeface="Verdana"/>
                <a:sym typeface="Times New Roman"/>
              </a:rPr>
              <a:t>expédition</a:t>
            </a:r>
            <a:endParaRPr lang="en-GB" sz="1600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indent="0"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a)Le </a:t>
            </a:r>
            <a:r>
              <a:rPr lang="en-GB" sz="1600" dirty="0" err="1" smtClean="0">
                <a:latin typeface="Verdana"/>
                <a:ea typeface="Times New Roman"/>
                <a:cs typeface="Verdana"/>
                <a:sym typeface="Times New Roman"/>
              </a:rPr>
              <a:t>trajet</a:t>
            </a:r>
            <a:endParaRPr lang="en-GB" sz="1600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indent="0"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b)Les conditions </a:t>
            </a:r>
            <a:r>
              <a:rPr lang="en-GB" sz="1600" dirty="0" err="1" smtClean="0">
                <a:latin typeface="Verdana"/>
                <a:ea typeface="Times New Roman"/>
                <a:cs typeface="Verdana"/>
                <a:sym typeface="Times New Roman"/>
              </a:rPr>
              <a:t>à</a:t>
            </a: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 </a:t>
            </a:r>
            <a:r>
              <a:rPr lang="en-GB" sz="1600" dirty="0" err="1" smtClean="0">
                <a:latin typeface="Verdana"/>
                <a:ea typeface="Times New Roman"/>
                <a:cs typeface="Verdana"/>
                <a:sym typeface="Times New Roman"/>
              </a:rPr>
              <a:t>bords</a:t>
            </a: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 du bateau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600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Conclusion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600" u="sng" dirty="0" smtClean="0">
              <a:latin typeface="Verdana"/>
              <a:ea typeface="Times New Roman"/>
              <a:cs typeface="Verdana"/>
              <a:sym typeface="Times New Roman"/>
            </a:endParaRP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 dirty="0" smtClean="0">
                <a:latin typeface="Verdana"/>
                <a:ea typeface="Times New Roman"/>
                <a:cs typeface="Verdana"/>
                <a:sym typeface="Times New Roman"/>
              </a:rPr>
              <a:t>Sources</a:t>
            </a:r>
            <a:endParaRPr sz="1600" dirty="0">
              <a:latin typeface="Verdana"/>
              <a:ea typeface="Times New Roman"/>
              <a:cs typeface="Verdana"/>
              <a:sym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5812" b="65346"/>
          <a:stretch/>
        </p:blipFill>
        <p:spPr>
          <a:xfrm>
            <a:off x="3273264" y="751944"/>
            <a:ext cx="3098800" cy="492940"/>
          </a:xfrm>
          <a:prstGeom prst="rect">
            <a:avLst/>
          </a:prstGeom>
        </p:spPr>
      </p:pic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1" y="1395081"/>
            <a:ext cx="488587" cy="331094"/>
          </a:xfrm>
          <a:prstGeom prst="rect">
            <a:avLst/>
          </a:prstGeom>
        </p:spPr>
      </p:pic>
      <p:pic>
        <p:nvPicPr>
          <p:cNvPr id="7" name="Picture 6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3" y="1851670"/>
            <a:ext cx="488587" cy="331094"/>
          </a:xfrm>
          <a:prstGeom prst="rect">
            <a:avLst/>
          </a:prstGeom>
        </p:spPr>
      </p:pic>
      <p:pic>
        <p:nvPicPr>
          <p:cNvPr id="8" name="Picture 7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2" y="2366264"/>
            <a:ext cx="488587" cy="331094"/>
          </a:xfrm>
          <a:prstGeom prst="rect">
            <a:avLst/>
          </a:prstGeom>
        </p:spPr>
      </p:pic>
      <p:pic>
        <p:nvPicPr>
          <p:cNvPr id="9" name="Picture 8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28" y="3820492"/>
            <a:ext cx="488587" cy="331094"/>
          </a:xfrm>
          <a:prstGeom prst="rect">
            <a:avLst/>
          </a:prstGeom>
        </p:spPr>
      </p:pic>
      <p:pic>
        <p:nvPicPr>
          <p:cNvPr id="10" name="Picture 9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1" y="4326120"/>
            <a:ext cx="488587" cy="331094"/>
          </a:xfrm>
          <a:prstGeom prst="rect">
            <a:avLst/>
          </a:prstGeom>
        </p:spPr>
      </p:pic>
      <p:pic>
        <p:nvPicPr>
          <p:cNvPr id="12" name="Picture 11" descr="Unknown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3" y="2872225"/>
            <a:ext cx="488587" cy="331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</TotalTime>
  <Words>695</Words>
  <Application>Microsoft Macintosh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Fernand de Magellan Son voyage et l’élargissement du monde </vt:lpstr>
      <vt:lpstr>Introduction</vt:lpstr>
      <vt:lpstr>Qui était Magellan ?</vt:lpstr>
      <vt:lpstr>La route des épices</vt:lpstr>
      <vt:lpstr>Son expédition  (1519-1522)</vt:lpstr>
      <vt:lpstr>a) Le trajet</vt:lpstr>
      <vt:lpstr>PowerPoint Presentation</vt:lpstr>
      <vt:lpstr>Conclusion</vt:lpstr>
      <vt:lpstr>Sommaire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Fernand de Magellan Son voyage et l’élargissement du monde </dc:title>
  <cp:lastModifiedBy>Sophie Schindler</cp:lastModifiedBy>
  <cp:revision>21</cp:revision>
  <dcterms:modified xsi:type="dcterms:W3CDTF">2018-05-23T19:33:43Z</dcterms:modified>
</cp:coreProperties>
</file>