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9" autoAdjust="0"/>
    <p:restoredTop sz="94660"/>
  </p:normalViewPr>
  <p:slideViewPr>
    <p:cSldViewPr snapToGrid="0">
      <p:cViewPr>
        <p:scale>
          <a:sx n="100" d="100"/>
          <a:sy n="100" d="100"/>
        </p:scale>
        <p:origin x="-432" y="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446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544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63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40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97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042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1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456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12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9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29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15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C5CB-FFB3-234A-95E2-8DC66D218587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073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-retraite-portugal.com/carte-du-portugal.html" TargetMode="External"/><Relationship Id="rId13" Type="http://schemas.openxmlformats.org/officeDocument/2006/relationships/hyperlink" Target="https://g.co/kgs/1xGfFK" TargetMode="External"/><Relationship Id="rId3" Type="http://schemas.openxmlformats.org/officeDocument/2006/relationships/hyperlink" Target="https://fr.cdn.v5.futura-sciences.com/buildsv6/images/mediumoriginal/3/1/5/315ac7d6bf_118554_magellan-circumnavigation-cartographie.jpg" TargetMode="External"/><Relationship Id="rId7" Type="http://schemas.openxmlformats.org/officeDocument/2006/relationships/hyperlink" Target="https://www.biography.com/people/ferdinand-magellan-9395202" TargetMode="External"/><Relationship Id="rId12" Type="http://schemas.openxmlformats.org/officeDocument/2006/relationships/hyperlink" Target="https://fr.wikipedia.org/wiki/Fernand_de_Magella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canstockphoto.fr/voilier-0534611.html" TargetMode="External"/><Relationship Id="rId11" Type="http://schemas.openxmlformats.org/officeDocument/2006/relationships/hyperlink" Target="http://www.bbc.co.uk/history/historic_figures/magellan_ferdinand.shtml" TargetMode="External"/><Relationship Id="rId5" Type="http://schemas.openxmlformats.org/officeDocument/2006/relationships/hyperlink" Target="https://img.lelivrescolaire.fr/upload/books/500.7-dos1-doc1-portrait-magellan.jpg" TargetMode="External"/><Relationship Id="rId10" Type="http://schemas.openxmlformats.org/officeDocument/2006/relationships/hyperlink" Target="https://www.futura-sciences.com/sciences/questions-reponses/histoire-fut-voyage-magellan-5578/" TargetMode="External"/><Relationship Id="rId4" Type="http://schemas.openxmlformats.org/officeDocument/2006/relationships/hyperlink" Target="https://fr.cdn.v5.futura-sciences.com/buildsv6/images/wide1920/d/b/3/db34e6a77e_118379_detail-from-a-map-of-ortelius-magellan-victoria.jpg" TargetMode="External"/><Relationship Id="rId9" Type="http://schemas.openxmlformats.org/officeDocument/2006/relationships/hyperlink" Target="https://www.google.com/url?sa=i&amp;source=images&amp;cd=&amp;ved=2ahUKEwjRyqPk-ZnbAhVGbRQKHVaVCHMQjRx6BAgBEAU&amp;url=https://www.pinterest.fr/pin/444730531933685165/&amp;psig=AOvVaw3S6ga4sj4ZabTimEExsvhg&amp;ust=1527100218383603" TargetMode="External"/><Relationship Id="rId14" Type="http://schemas.openxmlformats.org/officeDocument/2006/relationships/hyperlink" Target="https://www.jardinsdefrance.org/les-epices-routes-terrestres-et-maritim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tx1"/>
                </a:solidFill>
              </a:rPr>
              <a:t>Fernand de Magellan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50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Son voyage et l’élargissement du monde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pic>
        <p:nvPicPr>
          <p:cNvPr id="3" name="Picture 2" descr="images.jpe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565" l="0" r="100000">
                        <a14:foregroundMark x1="50260" y1="4771" x2="50260" y2="4771"/>
                        <a14:foregroundMark x1="49479" y1="10496" x2="49479" y2="10496"/>
                        <a14:foregroundMark x1="65625" y1="10687" x2="65625" y2="10687"/>
                        <a14:foregroundMark x1="53646" y1="10305" x2="53646" y2="10305"/>
                        <a14:foregroundMark x1="58594" y1="8588" x2="58594" y2="8588"/>
                        <a14:foregroundMark x1="40885" y1="8015" x2="40885" y2="8015"/>
                        <a14:foregroundMark x1="44531" y1="5916" x2="44531" y2="5916"/>
                        <a14:foregroundMark x1="46354" y1="5725" x2="46354" y2="5725"/>
                        <a14:foregroundMark x1="54948" y1="16412" x2="54948" y2="16412"/>
                        <a14:foregroundMark x1="64844" y1="16412" x2="64844" y2="16412"/>
                        <a14:foregroundMark x1="76823" y1="29771" x2="76823" y2="29771"/>
                        <a14:foregroundMark x1="16667" y1="49618" x2="16667" y2="49618"/>
                        <a14:foregroundMark x1="19531" y1="45229" x2="19531" y2="45229"/>
                        <a14:foregroundMark x1="19792" y1="46183" x2="19792" y2="46183"/>
                        <a14:foregroundMark x1="21094" y1="43511" x2="21094" y2="43511"/>
                        <a14:foregroundMark x1="10417" y1="64504" x2="10417" y2="64504"/>
                        <a14:foregroundMark x1="14583" y1="71947" x2="14583" y2="71947"/>
                        <a14:foregroundMark x1="11458" y1="76527" x2="11458" y2="76527"/>
                        <a14:foregroundMark x1="14063" y1="75954" x2="14063" y2="75954"/>
                        <a14:foregroundMark x1="84375" y1="75573" x2="84375" y2="75573"/>
                        <a14:foregroundMark x1="77604" y1="55344" x2="77604" y2="55344"/>
                        <a14:foregroundMark x1="27344" y1="94084" x2="27344" y2="94084"/>
                        <a14:foregroundMark x1="10938" y1="93321" x2="10938" y2="93321"/>
                        <a14:foregroundMark x1="19271" y1="91985" x2="19271" y2="91985"/>
                        <a14:foregroundMark x1="75521" y1="93702" x2="75521" y2="93702"/>
                        <a14:foregroundMark x1="89063" y1="94084" x2="89063" y2="94084"/>
                        <a14:foregroundMark x1="95573" y1="90458" x2="95573" y2="90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03"/>
          <a:stretch/>
        </p:blipFill>
        <p:spPr>
          <a:xfrm>
            <a:off x="6542319" y="1836512"/>
            <a:ext cx="2046391" cy="26918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0214" y="4219237"/>
            <a:ext cx="389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 Tuan Bertholon et Henry Letellier  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03233" y="2841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Sources</a:t>
            </a:r>
            <a:endParaRPr lang="fr-FR" sz="4000"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625600"/>
            <a:ext cx="3999900" cy="3420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lang="fr-FR" sz="900" u="sng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https://fr.cdn.v5.futura-sciences.com/buildsv6/images/mediumoriginal/3/1/5/315ac7d6bf_118554_magellan-circumnavigation-cartographie.jpg</a:t>
            </a:r>
            <a:endParaRPr lang="fr-FR" sz="900" dirty="0" smtClean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sz="900" u="sng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https://fr.cdn.v5.futura-sciences.com/buildsv6/images/wide1920/d/b/3/db34e6a77e_118379_detail-from-a-map-of-ortelius-magellan-victoria.jpg</a:t>
            </a:r>
            <a:endParaRPr lang="fr-FR" sz="90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sz="900" u="sng" dirty="0" smtClean="0">
                <a:solidFill>
                  <a:srgbClr val="000000"/>
                </a:solidFill>
                <a:hlinkClick r:id="rId5"/>
              </a:rPr>
              <a:t>https://img.lelivrescolaire.fr/upload/books/500.7-dos1-doc1-portrait-magellan.jpg</a:t>
            </a:r>
            <a:endParaRPr lang="fr-FR" sz="900" u="sng" dirty="0" smtClean="0">
              <a:solidFill>
                <a:srgbClr val="000000"/>
              </a:solidFill>
            </a:endParaRPr>
          </a:p>
          <a:p>
            <a:pPr lvl="0"/>
            <a:r>
              <a:rPr lang="fr-FR" sz="900" dirty="0" smtClean="0">
                <a:solidFill>
                  <a:srgbClr val="000000"/>
                </a:solidFill>
                <a:hlinkClick r:id="rId6"/>
              </a:rPr>
              <a:t>https://www.canstockphoto.fr/voilier-0534611.html</a:t>
            </a:r>
            <a:endParaRPr lang="fr-FR" sz="900" dirty="0" smtClean="0">
              <a:solidFill>
                <a:srgbClr val="000000"/>
              </a:solidFill>
            </a:endParaRPr>
          </a:p>
          <a:p>
            <a:pPr lvl="0"/>
            <a:r>
              <a:rPr lang="fr-FR" sz="900" dirty="0" smtClean="0">
                <a:solidFill>
                  <a:srgbClr val="000000"/>
                </a:solidFill>
                <a:hlinkClick r:id="rId7"/>
              </a:rPr>
              <a:t>https://www.biography.com/people/ferdinand-magellan-9395202</a:t>
            </a:r>
            <a:endParaRPr lang="fr-FR" sz="900" dirty="0" smtClean="0">
              <a:solidFill>
                <a:srgbClr val="000000"/>
              </a:solidFill>
            </a:endParaRPr>
          </a:p>
          <a:p>
            <a:pPr lvl="0"/>
            <a:r>
              <a:rPr lang="fr-FR" sz="900" dirty="0" smtClean="0">
                <a:solidFill>
                  <a:srgbClr val="000000"/>
                </a:solidFill>
                <a:hlinkClick r:id="rId8"/>
              </a:rPr>
              <a:t>http://www.ma-retraite-portugal.com/carte-du-portugal.html</a:t>
            </a:r>
            <a:endParaRPr lang="fr-FR" sz="900" dirty="0" smtClean="0">
              <a:solidFill>
                <a:srgbClr val="000000"/>
              </a:solidFill>
            </a:endParaRPr>
          </a:p>
          <a:p>
            <a:pPr lvl="0"/>
            <a:r>
              <a:rPr lang="fr-FR" sz="900" dirty="0" smtClean="0">
                <a:solidFill>
                  <a:srgbClr val="000000"/>
                </a:solidFill>
                <a:hlinkClick r:id="rId9"/>
              </a:rPr>
              <a:t>https://www.google.com/url?sa=i&amp;source=images&amp;cd=&amp;ved=2ahUKEwjRyqPk-ZnbAhVGbRQKHVaVCHMQjRx6BAgBEAU&amp;url=https%3A%2F%2Fwww.pinterest.fr%2Fpin%2F444730531933685165%2F&amp;psig=AOvVaw3S6ga4sj4ZabTimEExsvhg&amp;ust=1527100218383603</a:t>
            </a:r>
            <a:endParaRPr lang="fr-FR" sz="900" dirty="0" smtClean="0">
              <a:solidFill>
                <a:srgbClr val="000000"/>
              </a:solidFill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832400" y="1623100"/>
            <a:ext cx="3999900" cy="294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dirty="0" err="1" smtClean="0"/>
              <a:t>Futura</a:t>
            </a:r>
            <a:r>
              <a:rPr lang="fr-FR" dirty="0" smtClean="0"/>
              <a:t> sciences: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900" dirty="0" smtClean="0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fr-FR" sz="900" u="sng" dirty="0" smtClean="0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10"/>
              </a:rPr>
              <a:t>https://www.futura-sciences.com/sciences/questions-reponses/histoire-fut-voyage-magellan-5578/</a:t>
            </a:r>
            <a:endParaRPr lang="fr-FR" sz="900" u="sng" dirty="0" smtClean="0">
              <a:solidFill>
                <a:srgbClr val="1155CC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dirty="0" smtClean="0"/>
              <a:t>BBC : </a:t>
            </a:r>
            <a:r>
              <a:rPr lang="fr-FR" sz="900" u="sng" dirty="0" smtClean="0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11"/>
              </a:rPr>
              <a:t>http://www.bbc.co.uk/history/historic_figures/magellan_ferdinand.shtml</a:t>
            </a:r>
            <a:endParaRPr lang="fr-FR" sz="900" u="sng" dirty="0" smtClean="0">
              <a:solidFill>
                <a:srgbClr val="1155CC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dirty="0" err="1" smtClean="0"/>
              <a:t>Wikipedia</a:t>
            </a:r>
            <a:r>
              <a:rPr lang="fr-FR" dirty="0" smtClean="0"/>
              <a:t>: </a:t>
            </a:r>
            <a:r>
              <a:rPr lang="fr-FR" sz="900" u="sng" dirty="0" smtClean="0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12"/>
              </a:rPr>
              <a:t>https://fr.wikipedia.org/wiki</a:t>
            </a:r>
            <a:r>
              <a:rPr lang="fr-FR" sz="900" u="sng" dirty="0" smtClean="0">
                <a:solidFill>
                  <a:srgbClr val="1155CC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/>
                <a:hlinkClick r:id="rId12"/>
              </a:rPr>
              <a:t>/Fernand_de_Mage</a:t>
            </a:r>
            <a:r>
              <a:rPr lang="fr-FR" sz="9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/>
                <a:hlinkClick r:id="rId12"/>
              </a:rPr>
              <a:t>llan</a:t>
            </a:r>
            <a:endParaRPr lang="fr-FR" sz="900" dirty="0" smtClean="0">
              <a:latin typeface="Verdana" pitchFamily="34" charset="0"/>
              <a:ea typeface="Verdana" pitchFamily="34" charset="0"/>
              <a:cs typeface="Verdana" pitchFamily="34" charset="0"/>
              <a:sym typeface="Verdan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dirty="0" smtClean="0">
                <a:ea typeface="Verdana" pitchFamily="34" charset="0"/>
                <a:cs typeface="Verdana" pitchFamily="34" charset="0"/>
                <a:sym typeface="Verdana"/>
              </a:rPr>
              <a:t>Bibliographie: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sz="9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https://</a:t>
            </a:r>
            <a:r>
              <a:rPr lang="fr-FR" sz="9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g.co/kgs/1xGfFK</a:t>
            </a:r>
            <a:endParaRPr lang="fr-FR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Jardin de France : </a:t>
            </a:r>
            <a:r>
              <a:rPr lang="fr-FR" sz="9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https</a:t>
            </a:r>
            <a:r>
              <a:rPr lang="fr-FR" sz="900" dirty="0"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://www.jardinsdefrance.org/les-epices-routes-terrestres-et-maritimes</a:t>
            </a:r>
            <a:r>
              <a:rPr lang="fr-FR" sz="9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/</a:t>
            </a:r>
            <a:r>
              <a:rPr lang="fr-FR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fr-FR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32475" y="1085728"/>
            <a:ext cx="3999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Verdana"/>
                <a:cs typeface="Verdana"/>
              </a:rPr>
              <a:t>Images</a:t>
            </a:r>
            <a:endParaRPr lang="fr-FR" dirty="0">
              <a:latin typeface="Verdana"/>
              <a:cs typeface="Verdana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823933" y="1094192"/>
            <a:ext cx="3999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Verdana"/>
                <a:cs typeface="Verdana"/>
              </a:rPr>
              <a:t>Sites </a:t>
            </a:r>
            <a:r>
              <a:rPr lang="fr-FR" dirty="0" err="1" smtClean="0">
                <a:latin typeface="Verdana"/>
                <a:cs typeface="Verdana"/>
              </a:rPr>
              <a:t>internets</a:t>
            </a:r>
            <a:endParaRPr lang="fr-FR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509649"/>
            <a:ext cx="8520600" cy="508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Introduction</a:t>
            </a:r>
            <a:endParaRPr lang="fr-FR" sz="4000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94989" y="1819275"/>
            <a:ext cx="8520600" cy="2833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fr-FR" sz="2000" dirty="0" smtClean="0"/>
              <a:t>Les Grandes Découvertes (XV/XVIème siècle) ou “Âge des découvertes”:</a:t>
            </a:r>
            <a:endParaRPr lang="fr-FR" sz="3600" dirty="0" smtClean="0"/>
          </a:p>
          <a:p>
            <a:pPr lvl="1" fontAlgn="base"/>
            <a:r>
              <a:rPr lang="fr-FR" sz="1800" dirty="0" smtClean="0"/>
              <a:t>les Européens se livrent à l’exploration de la Terre</a:t>
            </a:r>
          </a:p>
          <a:p>
            <a:pPr lvl="1" fontAlgn="base"/>
            <a:r>
              <a:rPr lang="fr-FR" sz="1800" dirty="0" smtClean="0"/>
              <a:t>Développer des voies maritimes pour replacer les voies terrestres</a:t>
            </a:r>
          </a:p>
          <a:p>
            <a:pPr fontAlgn="base"/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Magellan rejoint les indes par l’ouest un quart de siècle après la tentative de Christophe Colomb</a:t>
            </a:r>
            <a:endParaRPr lang="fr-FR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5015" y="1278303"/>
            <a:ext cx="8154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Comment Magellan a t-il marqué l’histoire ? </a:t>
            </a:r>
            <a:endParaRPr lang="fr-FR" sz="1500" dirty="0"/>
          </a:p>
        </p:txBody>
      </p:sp>
      <p:pic>
        <p:nvPicPr>
          <p:cNvPr id="5" name="Picture 4" descr="Unknown-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18" y="412816"/>
            <a:ext cx="1080989" cy="1095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000" dirty="0" smtClean="0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Qui </a:t>
            </a:r>
            <a:r>
              <a:rPr lang="en-GB" sz="4000" dirty="0" err="1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était</a:t>
            </a:r>
            <a:r>
              <a:rPr lang="en-GB" sz="4000" dirty="0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 Magellan </a:t>
            </a:r>
            <a:r>
              <a:rPr lang="en-GB" sz="4000" dirty="0" smtClean="0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?</a:t>
            </a:r>
            <a:endParaRPr sz="4000" dirty="0">
              <a:cs typeface="Calibri (Headings)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5730" y="1453757"/>
            <a:ext cx="5363070" cy="3819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fr-FR" sz="1400" dirty="0" smtClean="0"/>
              <a:t>Né vers 1480, au Nord du Portugal</a:t>
            </a:r>
          </a:p>
          <a:p>
            <a:pPr fontAlgn="base">
              <a:buNone/>
            </a:pPr>
            <a:endParaRPr lang="fr-FR" sz="1400" dirty="0" smtClean="0"/>
          </a:p>
          <a:p>
            <a:pPr fontAlgn="base"/>
            <a:r>
              <a:rPr lang="fr-FR" sz="1400" dirty="0" smtClean="0"/>
              <a:t>Mort le 27 avril 1521, à l’île de </a:t>
            </a:r>
            <a:r>
              <a:rPr lang="fr-FR" sz="1400" dirty="0" err="1" smtClean="0"/>
              <a:t>Mactan</a:t>
            </a:r>
            <a:r>
              <a:rPr lang="fr-FR" sz="1400" dirty="0" smtClean="0"/>
              <a:t> (Philippines) dans un combat contre les indigènes</a:t>
            </a:r>
          </a:p>
          <a:p>
            <a:pPr fontAlgn="base">
              <a:buNone/>
            </a:pPr>
            <a:endParaRPr lang="fr-FR" sz="1400" dirty="0" smtClean="0"/>
          </a:p>
          <a:p>
            <a:pPr fontAlgn="base"/>
            <a:r>
              <a:rPr lang="fr-FR" sz="1400" dirty="0" smtClean="0"/>
              <a:t>Il reçoit une éducation complète et apprend la navigation</a:t>
            </a:r>
          </a:p>
          <a:p>
            <a:pPr fontAlgn="base">
              <a:buNone/>
            </a:pPr>
            <a:endParaRPr lang="fr-FR" sz="1400" dirty="0" smtClean="0"/>
          </a:p>
          <a:p>
            <a:pPr fontAlgn="base"/>
            <a:r>
              <a:rPr lang="fr-FR" sz="1400" dirty="0" smtClean="0"/>
              <a:t>Magellan quitte la cour du Portugal pour servir le roi d’Espagne.</a:t>
            </a:r>
          </a:p>
          <a:p>
            <a:pPr fontAlgn="base">
              <a:buNone/>
            </a:pPr>
            <a:endParaRPr lang="fr-FR" sz="1400" dirty="0" smtClean="0"/>
          </a:p>
          <a:p>
            <a:pPr fontAlgn="base"/>
            <a:r>
              <a:rPr lang="fr-FR" sz="1400" dirty="0" smtClean="0"/>
              <a:t>Prend la nationalité </a:t>
            </a:r>
            <a:r>
              <a:rPr lang="fr-FR" sz="1400" dirty="0" smtClean="0"/>
              <a:t>Espagnole.</a:t>
            </a:r>
          </a:p>
        </p:txBody>
      </p:sp>
      <p:pic>
        <p:nvPicPr>
          <p:cNvPr id="3" name="Picture 2" descr="images-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24" y="990514"/>
            <a:ext cx="1697470" cy="3108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999" y="2848978"/>
            <a:ext cx="1846490" cy="1846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ices.jpg"/>
          <p:cNvPicPr>
            <a:picLocks noChangeAspect="1"/>
          </p:cNvPicPr>
          <p:nvPr/>
        </p:nvPicPr>
        <p:blipFill>
          <a:blip r:embed="rId3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4533900"/>
          </a:xfrm>
          <a:prstGeom prst="rect">
            <a:avLst/>
          </a:prstGeom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000" dirty="0" smtClean="0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La route des </a:t>
            </a:r>
            <a:r>
              <a:rPr lang="fr-FR" sz="4000" dirty="0" smtClean="0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épices</a:t>
            </a:r>
            <a:endParaRPr lang="fr-FR" sz="4000" dirty="0">
              <a:cs typeface="Calibri (Headings)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5729" y="1453757"/>
            <a:ext cx="6912471" cy="3003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fr-FR" sz="1600" dirty="0" smtClean="0"/>
              <a:t>Le but de Magellan : la recherche d’une nouvelle voie menant aux épices d’Asie </a:t>
            </a:r>
            <a:r>
              <a:rPr lang="fr-FR" sz="1600" dirty="0" smtClean="0"/>
              <a:t>(cette époque les épices étaient d’une très grande valeur marchande rendant leur commerce à très haute valeur ajoutée) </a:t>
            </a:r>
            <a:endParaRPr lang="fr-FR" sz="1600" dirty="0" smtClean="0"/>
          </a:p>
          <a:p>
            <a:pPr fontAlgn="base">
              <a:buNone/>
            </a:pPr>
            <a:endParaRPr lang="fr-FR" sz="1600" dirty="0" smtClean="0"/>
          </a:p>
          <a:p>
            <a:pPr fontAlgn="base"/>
            <a:r>
              <a:rPr lang="fr-FR" sz="1600" dirty="0" smtClean="0"/>
              <a:t>Les Turcs contrôlaient la route </a:t>
            </a:r>
            <a:r>
              <a:rPr lang="fr-FR" sz="1600" dirty="0" smtClean="0"/>
              <a:t>terrestre de </a:t>
            </a:r>
            <a:r>
              <a:rPr lang="fr-FR" sz="1600" dirty="0" smtClean="0"/>
              <a:t>l’orient</a:t>
            </a:r>
          </a:p>
          <a:p>
            <a:pPr fontAlgn="base">
              <a:buNone/>
            </a:pPr>
            <a:endParaRPr lang="fr-FR" sz="1600" dirty="0" smtClean="0"/>
          </a:p>
          <a:p>
            <a:pPr fontAlgn="base"/>
            <a:r>
              <a:rPr lang="fr-FR" sz="1600" dirty="0" smtClean="0"/>
              <a:t>Lisbonne devint la capitale européenne des </a:t>
            </a:r>
            <a:r>
              <a:rPr lang="fr-FR" sz="1600" dirty="0" smtClean="0"/>
              <a:t>épices avec la voie maritime vers l’est par l’océan indien, </a:t>
            </a:r>
            <a:r>
              <a:rPr lang="fr-FR" sz="1600" dirty="0" smtClean="0"/>
              <a:t>Magellan </a:t>
            </a:r>
            <a:r>
              <a:rPr lang="fr-FR" sz="1600" dirty="0" smtClean="0"/>
              <a:t>propose alors </a:t>
            </a:r>
            <a:r>
              <a:rPr lang="fr-FR" sz="1600" dirty="0" smtClean="0"/>
              <a:t>à l’Espagne </a:t>
            </a:r>
            <a:r>
              <a:rPr lang="fr-FR" sz="1600" dirty="0" smtClean="0"/>
              <a:t>d’ouvrir une </a:t>
            </a:r>
            <a:r>
              <a:rPr lang="fr-FR" sz="1600" dirty="0" smtClean="0"/>
              <a:t>nouvelle voie par l’Ouest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694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4000" dirty="0" smtClean="0">
                <a:latin typeface="Verdana"/>
                <a:ea typeface="Times New Roman"/>
                <a:cs typeface="Verdana"/>
                <a:sym typeface="Times New Roman"/>
              </a:rPr>
              <a:t>Son expédition </a:t>
            </a:r>
            <a:br>
              <a:rPr lang="fr-FR" sz="4000" dirty="0" smtClean="0">
                <a:latin typeface="Verdana"/>
                <a:ea typeface="Times New Roman"/>
                <a:cs typeface="Verdana"/>
                <a:sym typeface="Times New Roman"/>
              </a:rPr>
            </a:br>
            <a:r>
              <a:rPr lang="fr-FR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(1519-1522)</a:t>
            </a:r>
            <a:endParaRPr lang="fr-FR" sz="2000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42308" y="1545660"/>
            <a:ext cx="5088472" cy="3282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fr-FR" sz="1200" dirty="0" smtClean="0"/>
              <a:t>Le bateau de Magellan est le ‘Trinidad’, </a:t>
            </a:r>
          </a:p>
          <a:p>
            <a:pPr fontAlgn="base">
              <a:buNone/>
            </a:pPr>
            <a:endParaRPr lang="fr-FR" sz="1200" dirty="0" smtClean="0"/>
          </a:p>
          <a:p>
            <a:pPr>
              <a:lnSpc>
                <a:spcPct val="150000"/>
              </a:lnSpc>
            </a:pPr>
            <a:r>
              <a:rPr lang="fr-FR" sz="1200" dirty="0" smtClean="0"/>
              <a:t>une caraque (navire à coque arrondie avec deux châteaux)</a:t>
            </a:r>
          </a:p>
          <a:p>
            <a:pPr>
              <a:lnSpc>
                <a:spcPct val="150000"/>
              </a:lnSpc>
              <a:buNone/>
            </a:pPr>
            <a:endParaRPr lang="fr-FR" sz="1200" dirty="0" smtClean="0"/>
          </a:p>
          <a:p>
            <a:pPr>
              <a:lnSpc>
                <a:spcPct val="150000"/>
              </a:lnSpc>
            </a:pPr>
            <a:r>
              <a:rPr lang="fr-FR" sz="1200" dirty="0" smtClean="0"/>
              <a:t>Il y a en tout cinq bateaux et 437 hommes</a:t>
            </a:r>
          </a:p>
          <a:p>
            <a:pPr>
              <a:lnSpc>
                <a:spcPct val="150000"/>
              </a:lnSpc>
              <a:buNone/>
            </a:pPr>
            <a:endParaRPr lang="fr-FR" sz="1200" dirty="0" smtClean="0"/>
          </a:p>
          <a:p>
            <a:pPr>
              <a:lnSpc>
                <a:spcPct val="150000"/>
              </a:lnSpc>
            </a:pPr>
            <a:r>
              <a:rPr lang="fr-FR" sz="1200" dirty="0" smtClean="0"/>
              <a:t>Équipages européens</a:t>
            </a:r>
          </a:p>
          <a:p>
            <a:pPr>
              <a:lnSpc>
                <a:spcPct val="150000"/>
              </a:lnSpc>
              <a:buNone/>
            </a:pPr>
            <a:endParaRPr lang="fr-FR" sz="1200" dirty="0" smtClean="0"/>
          </a:p>
          <a:p>
            <a:pPr>
              <a:lnSpc>
                <a:spcPct val="150000"/>
              </a:lnSpc>
            </a:pPr>
            <a:r>
              <a:rPr lang="fr-FR" sz="1200" dirty="0" smtClean="0"/>
              <a:t>18 hommes </a:t>
            </a:r>
            <a:r>
              <a:rPr lang="fr-FR" sz="1200" dirty="0" smtClean="0"/>
              <a:t>reviendront</a:t>
            </a:r>
            <a:endParaRPr lang="fr-FR" sz="1200" dirty="0" smtClean="0"/>
          </a:p>
          <a:p>
            <a:pPr>
              <a:lnSpc>
                <a:spcPct val="150000"/>
              </a:lnSpc>
              <a:buNone/>
            </a:pPr>
            <a:endParaRPr lang="fr-FR" sz="1200" dirty="0" smtClean="0"/>
          </a:p>
          <a:p>
            <a:pPr>
              <a:lnSpc>
                <a:spcPct val="150000"/>
              </a:lnSpc>
            </a:pPr>
            <a:r>
              <a:rPr lang="fr-FR" sz="1200" dirty="0" smtClean="0"/>
              <a:t>Le voyage </a:t>
            </a:r>
            <a:r>
              <a:rPr lang="fr-FR" sz="1200" dirty="0" smtClean="0"/>
              <a:t>durera 3 </a:t>
            </a:r>
            <a:r>
              <a:rPr lang="fr-FR" sz="1200" dirty="0" smtClean="0"/>
              <a:t>ans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818277">
            <a:off x="5623223" y="1938344"/>
            <a:ext cx="3071336" cy="2184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94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-200531" y="-75194"/>
            <a:ext cx="9483440" cy="528553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a) Le trajet</a:t>
            </a:r>
            <a:endParaRPr lang="fr-FR" dirty="0"/>
          </a:p>
        </p:txBody>
      </p:sp>
      <p:pic>
        <p:nvPicPr>
          <p:cNvPr id="2" name="Picture 1" descr="strait_of_magell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1" y="-5368"/>
            <a:ext cx="2317036" cy="18384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921933" y="1600200"/>
            <a:ext cx="753534" cy="2599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known-1.jpeg"/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33" y="-66378"/>
            <a:ext cx="9508065" cy="53245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256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+mj-lt"/>
                <a:ea typeface="Times New Roman"/>
                <a:cs typeface="Verdana"/>
                <a:sym typeface="Times New Roman"/>
              </a:rPr>
              <a:t>b) Les conditions à bords du bateau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067" y="1532466"/>
            <a:ext cx="795528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smtClean="0"/>
              <a:t>Manque d’argent (le roi d’Espagne ne fait pas confiance à Magellan)</a:t>
            </a:r>
            <a:endParaRPr lang="fr-FR" sz="1100" dirty="0" smtClean="0"/>
          </a:p>
          <a:p>
            <a:pPr fontAlgn="base"/>
            <a:r>
              <a:rPr lang="fr-FR" sz="1100" dirty="0" smtClean="0"/>
              <a:t/>
            </a:r>
            <a:br>
              <a:rPr lang="fr-FR" sz="1100" dirty="0" smtClean="0"/>
            </a:br>
            <a:r>
              <a:rPr lang="fr-FR" sz="1100" dirty="0" smtClean="0"/>
              <a:t>Peu de vivres </a:t>
            </a:r>
          </a:p>
          <a:p>
            <a:pPr fontAlgn="base"/>
            <a:r>
              <a:rPr lang="fr-FR" sz="1100" dirty="0" smtClean="0"/>
              <a:t>Manque d’eau potable provoque des maladies de plusieurs membres de l’équipage.</a:t>
            </a:r>
          </a:p>
          <a:p>
            <a:r>
              <a:rPr lang="fr-FR" sz="1100" dirty="0" smtClean="0"/>
              <a:t/>
            </a:r>
            <a:br>
              <a:rPr lang="fr-FR" sz="1100" dirty="0" smtClean="0"/>
            </a:br>
            <a:r>
              <a:rPr lang="fr-FR" sz="1100" u="sng" dirty="0" smtClean="0"/>
              <a:t>Pertes de bateaux</a:t>
            </a:r>
            <a:endParaRPr lang="fr-FR" sz="1100" dirty="0" smtClean="0"/>
          </a:p>
          <a:p>
            <a:pPr fontAlgn="base"/>
            <a:r>
              <a:rPr lang="fr-FR" sz="1100" dirty="0" smtClean="0"/>
              <a:t/>
            </a:r>
            <a:br>
              <a:rPr lang="fr-FR" sz="1100" dirty="0" smtClean="0"/>
            </a:br>
            <a:r>
              <a:rPr lang="fr-FR" sz="1100" dirty="0" smtClean="0"/>
              <a:t>naufrage</a:t>
            </a:r>
          </a:p>
          <a:p>
            <a:pPr fontAlgn="base"/>
            <a:r>
              <a:rPr lang="fr-FR" sz="1100" dirty="0" smtClean="0"/>
              <a:t>Un abandon de bateaux</a:t>
            </a:r>
          </a:p>
          <a:p>
            <a:pPr fontAlgn="base"/>
            <a:r>
              <a:rPr lang="fr-FR" sz="1100" dirty="0" smtClean="0"/>
              <a:t>Le Trinidad a été arraisonné par les portugais</a:t>
            </a:r>
          </a:p>
          <a:p>
            <a:pPr fontAlgn="base"/>
            <a:r>
              <a:rPr lang="fr-FR" sz="1100" dirty="0" smtClean="0"/>
              <a:t>Mutineries</a:t>
            </a:r>
          </a:p>
          <a:p>
            <a:r>
              <a:rPr lang="fr-FR" sz="1100" dirty="0" smtClean="0"/>
              <a:t/>
            </a:r>
            <a:br>
              <a:rPr lang="fr-FR" sz="1100" dirty="0" smtClean="0"/>
            </a:br>
            <a:r>
              <a:rPr lang="fr-FR" sz="1100" u="sng" dirty="0" smtClean="0"/>
              <a:t>Les conditions météorologiques sont mauvaises</a:t>
            </a:r>
            <a:endParaRPr lang="fr-FR" sz="11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0166" y="2502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Conclusion</a:t>
            </a:r>
            <a:endParaRPr lang="fr-FR" sz="4000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4766" y="1845734"/>
            <a:ext cx="8520600" cy="2528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fr-FR" sz="1100" dirty="0" smtClean="0"/>
              <a:t>Une expédition difficile</a:t>
            </a:r>
          </a:p>
          <a:p>
            <a:pPr marL="712788" lvl="1" defTabSz="714375" fontAlgn="base">
              <a:lnSpc>
                <a:spcPct val="150000"/>
              </a:lnSpc>
              <a:spcBef>
                <a:spcPts val="0"/>
              </a:spcBef>
            </a:pPr>
            <a:r>
              <a:rPr lang="fr-FR" sz="1100" dirty="0" smtClean="0"/>
              <a:t>Des conditions mauvaises </a:t>
            </a:r>
          </a:p>
          <a:p>
            <a:pPr marL="712788" lvl="1" defTabSz="714375" fontAlgn="base">
              <a:lnSpc>
                <a:spcPct val="150000"/>
              </a:lnSpc>
              <a:spcBef>
                <a:spcPts val="0"/>
              </a:spcBef>
            </a:pPr>
            <a:r>
              <a:rPr lang="fr-FR" sz="1100" dirty="0" smtClean="0"/>
              <a:t>Perte de nombreux bateaux </a:t>
            </a:r>
          </a:p>
          <a:p>
            <a:pPr fontAlgn="base">
              <a:lnSpc>
                <a:spcPct val="150000"/>
              </a:lnSpc>
            </a:pPr>
            <a:r>
              <a:rPr lang="fr-FR" sz="1100" dirty="0" smtClean="0"/>
              <a:t>Manque d’argent</a:t>
            </a:r>
            <a:br>
              <a:rPr lang="fr-FR" sz="1100" dirty="0" smtClean="0"/>
            </a:br>
            <a:r>
              <a:rPr lang="fr-FR" sz="1100" dirty="0" smtClean="0"/>
              <a:t>Magellan est donc le premier navigateur Européen à avoir traverser l’océan Pacifique et </a:t>
            </a:r>
            <a:r>
              <a:rPr lang="fr-FR" sz="1100" dirty="0" smtClean="0"/>
              <a:t>à </a:t>
            </a:r>
            <a:r>
              <a:rPr lang="fr-FR" sz="1100" dirty="0" smtClean="0"/>
              <a:t>avoir fait le tour du monde</a:t>
            </a:r>
          </a:p>
          <a:p>
            <a:pPr fontAlgn="base">
              <a:lnSpc>
                <a:spcPct val="150000"/>
              </a:lnSpc>
            </a:pPr>
            <a:r>
              <a:rPr lang="fr-FR" sz="1100" dirty="0" smtClean="0"/>
              <a:t>Le </a:t>
            </a:r>
            <a:r>
              <a:rPr lang="fr-FR" sz="1100" dirty="0" smtClean="0"/>
              <a:t>Pacifique </a:t>
            </a:r>
            <a:r>
              <a:rPr lang="fr-FR" sz="1100" dirty="0" smtClean="0"/>
              <a:t>a été nommé par Magellan </a:t>
            </a:r>
            <a:r>
              <a:rPr lang="fr-FR" sz="1100" dirty="0" smtClean="0"/>
              <a:t>en raison du temps </a:t>
            </a:r>
            <a:r>
              <a:rPr lang="fr-FR" sz="1100" dirty="0" smtClean="0"/>
              <a:t>calme qu'il </a:t>
            </a:r>
            <a:r>
              <a:rPr lang="fr-FR" sz="1100" dirty="0" smtClean="0"/>
              <a:t>y rencontra </a:t>
            </a:r>
            <a:r>
              <a:rPr lang="fr-FR" sz="1100" dirty="0" smtClean="0"/>
              <a:t>pendant sa traversée</a:t>
            </a:r>
          </a:p>
          <a:p>
            <a:pPr fontAlgn="base">
              <a:lnSpc>
                <a:spcPct val="150000"/>
              </a:lnSpc>
            </a:pPr>
            <a:r>
              <a:rPr lang="fr-FR" sz="1100" dirty="0" smtClean="0"/>
              <a:t>Depuis, </a:t>
            </a:r>
            <a:r>
              <a:rPr lang="fr-FR" sz="1100" dirty="0" smtClean="0"/>
              <a:t>le passage </a:t>
            </a:r>
            <a:r>
              <a:rPr lang="fr-FR" sz="1100" dirty="0" smtClean="0"/>
              <a:t>au </a:t>
            </a:r>
            <a:r>
              <a:rPr lang="fr-FR" sz="1100" dirty="0" smtClean="0"/>
              <a:t>sud de l‘Amérique </a:t>
            </a:r>
            <a:r>
              <a:rPr lang="fr-FR" sz="1100" dirty="0" smtClean="0"/>
              <a:t>a </a:t>
            </a:r>
            <a:r>
              <a:rPr lang="fr-FR" sz="1100" dirty="0" smtClean="0"/>
              <a:t>pris son </a:t>
            </a:r>
            <a:r>
              <a:rPr lang="fr-FR" sz="1100" dirty="0" smtClean="0"/>
              <a:t>nom, </a:t>
            </a:r>
            <a:r>
              <a:rPr lang="fr-FR" sz="1100" dirty="0" smtClean="0"/>
              <a:t>le </a:t>
            </a:r>
            <a:r>
              <a:rPr lang="fr-FR" sz="1100" dirty="0"/>
              <a:t>détroit </a:t>
            </a:r>
            <a:r>
              <a:rPr lang="fr-FR" sz="1100" dirty="0" smtClean="0"/>
              <a:t>de </a:t>
            </a:r>
            <a:r>
              <a:rPr lang="fr-FR" sz="1100" dirty="0"/>
              <a:t>Magellan</a:t>
            </a:r>
            <a:r>
              <a:rPr lang="fr-FR" sz="1100" dirty="0" smtClean="0"/>
              <a:t/>
            </a:r>
            <a:br>
              <a:rPr lang="fr-FR" sz="1100" dirty="0" smtClean="0"/>
            </a:br>
            <a:endParaRPr lang="fr-FR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160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 Jamais le monde n'a été aussi grand qu'au lendemain du périple de Magellan », Pierre Chaunu.</a:t>
            </a:r>
            <a:endParaRPr lang="fr-FR" dirty="0"/>
          </a:p>
        </p:txBody>
      </p:sp>
      <p:pic>
        <p:nvPicPr>
          <p:cNvPr id="3" name="Picture 2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3699671"/>
            <a:ext cx="1583267" cy="1181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3115 C -0.01024 -0.03115 -0.02031 -0.03392 -0.03004 -0.03947 C -0.05851 -0.0367 -0.08577 -0.03392 -0.11354 -0.02806 C -0.12518 -0.02529 -0.13681 -0.01665 -0.14757 -0.01665 C -0.16615 -0.01388 -0.18507 -0.0111 -0.20313 -0.0111 C -0.22136 -0.00833 -0.23993 -0.00833 -0.25799 -0.00524 C -0.27309 -0.00524 -0.28594 -0.00524 -0.3007 -0.00833 C -0.31337 -0.0111 -0.32622 -0.01665 -0.33872 -0.01974 C -0.34462 -0.02251 -0.3566 -0.02529 -0.3566 -0.02806 C -0.38507 -0.02529 -0.41215 -0.02251 -0.44011 -0.01665 C -0.47136 0.00031 -0.51302 -0.00524 -0.54167 -0.00524 C -0.54636 -0.00524 -0.54948 -0.00524 -0.55261 -0.00247 C -0.55382 -0.00247 -0.54827 0.00308 -0.54948 0.00308 C -0.55868 0.00308 -0.56632 0.00031 -0.57448 0.00031 C -0.58629 -0.00247 -0.5967 -0.00833 -0.60833 -0.0111 C -0.62049 -0.01665 -0.63333 -0.01665 -0.64514 -0.01665 C -0.66406 -0.01974 -0.68021 -0.01974 -0.7 -0.01974 C -0.70938 -0.01388 -0.71945 -0.01388 -0.72865 -0.01388 C -0.75174 -0.00833 -0.77413 0.00031 -0.7974 0.00308 C -0.8224 0.00308 -0.84219 0.00031 -0.86511 -0.00247 C -0.88559 -0.00833 -0.90868 -0.00833 -0.92882 -0.0111 C -0.93924 -0.0111 -0.94965 -0.0111 -0.95972 -0.00833 C -0.96354 -0.00833 -0.97066 -0.00524 -0.97066 -0.00833 C -0.97882 0.00308 -0.98073 0.00031 -0.99063 0.00616 C -1.02309 0.02035 -1.05365 0.01757 -1.08802 0.02035 C -1.11024 0.02035 -1.13229 0.0259 -1.15469 0.02898 C -1.17587 0.03453 -1.15469 0.02898 -1.18056 0.03176 C -1.18577 0.03453 -1.19097 0.03453 -1.19653 0.03453 C -1.19965 0.03762 -1.20643 0.03762 -1.20643 0.03453 " pathEditMode="relative" rAng="0" ptsTypes="ffffffffffffffffffffffffffffA">
                                      <p:cBhvr>
                                        <p:cTn id="6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330" y="30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11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Sommaire</a:t>
            </a:r>
            <a:endParaRPr lang="fr-FR" sz="4000"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60878" y="1353497"/>
            <a:ext cx="7871422" cy="3625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600" dirty="0" smtClean="0">
                <a:latin typeface="Verdana"/>
                <a:ea typeface="Times New Roman"/>
                <a:cs typeface="Verdana"/>
                <a:sym typeface="Times New Roman"/>
              </a:rPr>
              <a:t>Introduction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sz="1600" u="sng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600" dirty="0" smtClean="0">
                <a:latin typeface="Verdana"/>
                <a:ea typeface="Times New Roman"/>
                <a:cs typeface="Verdana"/>
                <a:sym typeface="Times New Roman"/>
              </a:rPr>
              <a:t>Qui était Magellan ?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sz="1600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600" dirty="0" smtClean="0">
                <a:latin typeface="Verdana"/>
                <a:ea typeface="Times New Roman"/>
                <a:cs typeface="Verdana"/>
                <a:sym typeface="Times New Roman"/>
              </a:rPr>
              <a:t>La route des épices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sz="1600" u="sng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600" dirty="0" smtClean="0">
                <a:latin typeface="Verdana"/>
                <a:ea typeface="Times New Roman"/>
                <a:cs typeface="Verdana"/>
                <a:sym typeface="Times New Roman"/>
              </a:rPr>
              <a:t>Son expédition</a:t>
            </a:r>
          </a:p>
          <a:p>
            <a:pPr marL="139700" indent="0">
              <a:buSzPts val="1400"/>
              <a:buNone/>
            </a:pPr>
            <a:r>
              <a:rPr lang="fr-FR" sz="1600" dirty="0" smtClean="0">
                <a:latin typeface="Verdana"/>
                <a:ea typeface="Times New Roman"/>
                <a:cs typeface="Verdana"/>
                <a:sym typeface="Times New Roman"/>
              </a:rPr>
              <a:t>a)Le trajet</a:t>
            </a:r>
          </a:p>
          <a:p>
            <a:pPr marL="139700" indent="0">
              <a:buSzPts val="1400"/>
              <a:buNone/>
            </a:pPr>
            <a:r>
              <a:rPr lang="fr-FR" sz="1600" dirty="0" smtClean="0">
                <a:latin typeface="Verdana"/>
                <a:ea typeface="Times New Roman"/>
                <a:cs typeface="Verdana"/>
                <a:sym typeface="Times New Roman"/>
              </a:rPr>
              <a:t>b)Les conditions à bords du bateau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sz="1600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600" dirty="0" smtClean="0">
                <a:latin typeface="Verdana"/>
                <a:ea typeface="Times New Roman"/>
                <a:cs typeface="Verdana"/>
                <a:sym typeface="Times New Roman"/>
              </a:rPr>
              <a:t>Conclusion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sz="1600" u="sng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600" dirty="0" smtClean="0">
                <a:latin typeface="Verdana"/>
                <a:ea typeface="Times New Roman"/>
                <a:cs typeface="Verdana"/>
                <a:sym typeface="Times New Roman"/>
              </a:rPr>
              <a:t>Sources</a:t>
            </a:r>
            <a:endParaRPr lang="fr-FR" sz="1600" dirty="0">
              <a:latin typeface="Verdana"/>
              <a:ea typeface="Times New Roman"/>
              <a:cs typeface="Verdana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5812" b="65346"/>
          <a:stretch/>
        </p:blipFill>
        <p:spPr>
          <a:xfrm>
            <a:off x="3273264" y="751944"/>
            <a:ext cx="3098800" cy="492940"/>
          </a:xfrm>
          <a:prstGeom prst="rect">
            <a:avLst/>
          </a:prstGeom>
        </p:spPr>
      </p:pic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1" y="1395081"/>
            <a:ext cx="488587" cy="331094"/>
          </a:xfrm>
          <a:prstGeom prst="rect">
            <a:avLst/>
          </a:prstGeom>
        </p:spPr>
      </p:pic>
      <p:pic>
        <p:nvPicPr>
          <p:cNvPr id="7" name="Picture 6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3" y="1851670"/>
            <a:ext cx="488587" cy="331094"/>
          </a:xfrm>
          <a:prstGeom prst="rect">
            <a:avLst/>
          </a:prstGeom>
        </p:spPr>
      </p:pic>
      <p:pic>
        <p:nvPicPr>
          <p:cNvPr id="8" name="Picture 7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2" y="2366264"/>
            <a:ext cx="488587" cy="331094"/>
          </a:xfrm>
          <a:prstGeom prst="rect">
            <a:avLst/>
          </a:prstGeom>
        </p:spPr>
      </p:pic>
      <p:pic>
        <p:nvPicPr>
          <p:cNvPr id="9" name="Picture 8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8" y="3820492"/>
            <a:ext cx="488587" cy="331094"/>
          </a:xfrm>
          <a:prstGeom prst="rect">
            <a:avLst/>
          </a:prstGeom>
        </p:spPr>
      </p:pic>
      <p:pic>
        <p:nvPicPr>
          <p:cNvPr id="10" name="Picture 9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1" y="4326120"/>
            <a:ext cx="488587" cy="331094"/>
          </a:xfrm>
          <a:prstGeom prst="rect">
            <a:avLst/>
          </a:prstGeom>
        </p:spPr>
      </p:pic>
      <p:pic>
        <p:nvPicPr>
          <p:cNvPr id="12" name="Picture 11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3" y="2872225"/>
            <a:ext cx="488587" cy="331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335</Words>
  <Application>Microsoft Office PowerPoint</Application>
  <PresentationFormat>Affichage à l'écran (16:9)</PresentationFormat>
  <Paragraphs>87</Paragraphs>
  <Slides>10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Fernand de Magellan Son voyage et l’élargissement du monde </vt:lpstr>
      <vt:lpstr>Introduction</vt:lpstr>
      <vt:lpstr>Qui était Magellan ?</vt:lpstr>
      <vt:lpstr>La route des épices</vt:lpstr>
      <vt:lpstr>Son expédition  (1519-1522)</vt:lpstr>
      <vt:lpstr>a) Le trajet</vt:lpstr>
      <vt:lpstr>Présentation PowerPoint</vt:lpstr>
      <vt:lpstr>Conclusion</vt:lpstr>
      <vt:lpstr>Sommaire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Fernand de Magellan Son voyage et l’élargissement du monde</dc:title>
  <dc:creator>Dr Letellier</dc:creator>
  <cp:lastModifiedBy>User</cp:lastModifiedBy>
  <cp:revision>51</cp:revision>
  <dcterms:modified xsi:type="dcterms:W3CDTF">2018-05-24T20:17:01Z</dcterms:modified>
</cp:coreProperties>
</file>