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1" r:id="rId12"/>
    <p:sldId id="264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9" autoAdjust="0"/>
    <p:restoredTop sz="94746" autoAdjust="0"/>
  </p:normalViewPr>
  <p:slideViewPr>
    <p:cSldViewPr>
      <p:cViewPr>
        <p:scale>
          <a:sx n="50" d="100"/>
          <a:sy n="50" d="100"/>
        </p:scale>
        <p:origin x="-1620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3B40-B61F-4984-BA87-445D1A9CD64F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35B519-EA55-44B3-ADBF-12E2D3ED79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3B40-B61F-4984-BA87-445D1A9CD64F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B519-EA55-44B3-ADBF-12E2D3ED799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35B519-EA55-44B3-ADBF-12E2D3ED79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3B40-B61F-4984-BA87-445D1A9CD64F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3B40-B61F-4984-BA87-445D1A9CD64F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35B519-EA55-44B3-ADBF-12E2D3ED79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3B40-B61F-4984-BA87-445D1A9CD64F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35B519-EA55-44B3-ADBF-12E2D3ED79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5483B40-B61F-4984-BA87-445D1A9CD64F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5B519-EA55-44B3-ADBF-12E2D3ED79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3B40-B61F-4984-BA87-445D1A9CD64F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35B519-EA55-44B3-ADBF-12E2D3ED79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3B40-B61F-4984-BA87-445D1A9CD64F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35B519-EA55-44B3-ADBF-12E2D3ED799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3B40-B61F-4984-BA87-445D1A9CD64F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35B519-EA55-44B3-ADBF-12E2D3ED799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35B519-EA55-44B3-ADBF-12E2D3ED79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3B40-B61F-4984-BA87-445D1A9CD64F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35B519-EA55-44B3-ADBF-12E2D3ED79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5483B40-B61F-4984-BA87-445D1A9CD64F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5483B40-B61F-4984-BA87-445D1A9CD64F}" type="datetimeFigureOut">
              <a:rPr lang="fr-FR" smtClean="0"/>
              <a:pPr/>
              <a:t>17/12/2017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35B519-EA55-44B3-ADBF-12E2D3ED79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figaro.fr/conso/2014/02/13/05007-20140213ARTFIG00047-mefiance-dans-les-cuisines-les-francais-privilegient-les-produits-locaux.php" TargetMode="External"/><Relationship Id="rId2" Type="http://schemas.openxmlformats.org/officeDocument/2006/relationships/hyperlink" Target="https://www.lsa-conso.fr/ce-que-pensent-les-francais-des-produits-locaux,1625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Grande_distribution" TargetMode="External"/><Relationship Id="rId5" Type="http://schemas.openxmlformats.org/officeDocument/2006/relationships/hyperlink" Target="https://fr.statista.com/statistiques/679646/part-de-marche-enseignes-grande-distribution-france/" TargetMode="External"/><Relationship Id="rId4" Type="http://schemas.openxmlformats.org/officeDocument/2006/relationships/hyperlink" Target="https://lentreprise.lexpress.fr/gestion-fiscalite/budget-financement/qu-est-ce-que-l-economie-grise_1526864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présenté par Tuan Bertholon, Yohan Boujon, Henry Letellier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7189"/>
            <a:ext cx="7772400" cy="182763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Sujet 3</a:t>
            </a:r>
            <a:br>
              <a:rPr lang="fr-FR" dirty="0" smtClean="0"/>
            </a:br>
            <a:r>
              <a:rPr lang="fr-FR" dirty="0" smtClean="0"/>
              <a:t>Pourra-t-on consommer à la fois moins et mieux en 2030?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Grandes distributions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Ensemble des opérateurs 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faisait le commerce de détail de biens de consommation et éventuellement des services associés (livraison, SMB, financement…) à destination des consommateurs finaux ;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à partir de points de vente disposant d'une grande surface réservée à la vente, ainsi que d'autres zones accessibles aux clients (parking) ou non (stocks-réserves) ;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organisés pour la vente en libre-service (les produits sont exposés sur des linéaires pour être choisis et prélevés directement par le consommateur).</a:t>
            </a:r>
          </a:p>
          <a:p>
            <a:r>
              <a:rPr lang="fr-FR" dirty="0" smtClean="0"/>
              <a:t>En France, selon l’INSEE, le secteur économique de la « Grande distribution », est constitué des hypermarchés et des entreprises dites du « grand commerce spécialisé ».</a:t>
            </a:r>
          </a:p>
          <a:p>
            <a:r>
              <a:rPr lang="fr-FR" dirty="0" smtClean="0"/>
              <a:t>La distribution bancaire, vente de masse des services financiers et des opérations de banque est, de la sorte, exclue de cette définition.</a:t>
            </a:r>
          </a:p>
          <a:p>
            <a:r>
              <a:rPr lang="fr-FR" dirty="0" smtClean="0"/>
              <a:t>Au sens de l'INSEE, le secteur représente plusieurs centaines de milliers d'emplois : 636 200 personnes en France — pour l’an 2008 — selon la Fédération des entreprises du commerce et de la distribution.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Les besoins resterons satisfaits</a:t>
            </a:r>
          </a:p>
          <a:p>
            <a:pPr lvl="1"/>
            <a:r>
              <a:rPr lang="fr-FR" dirty="0" smtClean="0"/>
              <a:t>Besoins alimentaires</a:t>
            </a:r>
          </a:p>
          <a:p>
            <a:pPr lvl="1"/>
            <a:r>
              <a:rPr lang="fr-FR" dirty="0" smtClean="0"/>
              <a:t>Équipement technologique de base</a:t>
            </a:r>
          </a:p>
          <a:p>
            <a:pPr lvl="1"/>
            <a:r>
              <a:rPr lang="fr-FR" dirty="0" smtClean="0"/>
              <a:t>Se déplacer</a:t>
            </a:r>
          </a:p>
          <a:p>
            <a:pPr lvl="1"/>
            <a:r>
              <a:rPr lang="fr-FR" dirty="0" smtClean="0"/>
              <a:t>Communiquer</a:t>
            </a:r>
          </a:p>
          <a:p>
            <a:pPr lvl="1"/>
            <a:r>
              <a:rPr lang="fr-FR" dirty="0" smtClean="0"/>
              <a:t>S’éduquer…</a:t>
            </a:r>
            <a:endParaRPr lang="fr-FR" dirty="0"/>
          </a:p>
          <a:p>
            <a:r>
              <a:rPr lang="fr-FR" dirty="0" smtClean="0"/>
              <a:t>Les désirs vont se modifier sous l’influence de la société: </a:t>
            </a:r>
          </a:p>
          <a:p>
            <a:pPr lvl="1"/>
            <a:r>
              <a:rPr lang="fr-FR" dirty="0" smtClean="0"/>
              <a:t>La consommation diminuera mais sera de meilleur qualité.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hlinkClick r:id="rId2"/>
              </a:rPr>
              <a:t>https://www.lsa-conso.fr/ce-que-pensent-les-francais-des-produits-locaux,162580</a:t>
            </a:r>
            <a:r>
              <a:rPr lang="fr-FR" dirty="0" smtClean="0"/>
              <a:t>; </a:t>
            </a:r>
            <a:r>
              <a:rPr lang="fr-FR" dirty="0" smtClean="0">
                <a:hlinkClick r:id="rId3"/>
              </a:rPr>
              <a:t>http://www.lefigaro.fr/conso/2014/02/13/05007-20140213ARTFIG00047-mefiance-dans-les-cuisines-les-francais-privilegient-les-produits-locaux.php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https://lentreprise.lexpress.fr/gestion-fiscalite/budget-financement/qu-est-ce-que-l-economie-grise_1526864.html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https://fr.statista.com/statistiques/679646/part-de-marche-enseignes-grande-distribution-france/</a:t>
            </a:r>
            <a:endParaRPr lang="fr-FR" dirty="0" smtClean="0"/>
          </a:p>
          <a:p>
            <a:r>
              <a:rPr lang="fr-FR" dirty="0" smtClean="0">
                <a:hlinkClick r:id="rId6"/>
              </a:rPr>
              <a:t>https://fr.wikipedia.org/wiki/Grande_distribution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 Pourra-t-on </a:t>
            </a:r>
            <a:r>
              <a:rPr lang="fr-FR" dirty="0" smtClean="0"/>
              <a:t>consommer à la fois moins et mieux en 2030</a:t>
            </a:r>
            <a:r>
              <a:rPr lang="fr-FR" dirty="0" smtClean="0"/>
              <a:t>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Hypothèse de Olivier Geradon de </a:t>
            </a:r>
            <a:r>
              <a:rPr lang="fr-FR" dirty="0" smtClean="0"/>
              <a:t>Véra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Les consommations stables: </a:t>
            </a:r>
            <a:r>
              <a:rPr lang="fr-FR" dirty="0" smtClean="0"/>
              <a:t>les besoins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Continuer à consommer autant</a:t>
            </a:r>
            <a:r>
              <a:rPr lang="fr-FR" dirty="0" smtClean="0"/>
              <a:t>: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Consommer moins mais mieux</a:t>
            </a:r>
            <a:r>
              <a:rPr lang="fr-FR" dirty="0" smtClean="0"/>
              <a:t>: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Conclusion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Classement des enseignes de la grande distribution en France.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L’économie </a:t>
            </a:r>
            <a:r>
              <a:rPr lang="fr-FR" dirty="0" smtClean="0"/>
              <a:t>informelle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Produits </a:t>
            </a:r>
            <a:r>
              <a:rPr lang="fr-FR" dirty="0" smtClean="0"/>
              <a:t>locaux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économie </a:t>
            </a:r>
            <a:r>
              <a:rPr lang="fr-FR" dirty="0" smtClean="0"/>
              <a:t>grise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Grandes </a:t>
            </a:r>
            <a:r>
              <a:rPr lang="fr-FR" dirty="0" smtClean="0"/>
              <a:t>distributions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Sources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Hypothèse de Olivier Geradon de Véra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4800" dirty="0" smtClean="0"/>
              <a:t>Baisse de revenus en 2030</a:t>
            </a:r>
          </a:p>
          <a:p>
            <a:pPr lvl="1"/>
            <a:r>
              <a:rPr lang="fr-FR" sz="4400" dirty="0" smtClean="0"/>
              <a:t>Le pouvoir d’achat va baisser</a:t>
            </a:r>
          </a:p>
          <a:p>
            <a:pPr lvl="1"/>
            <a:r>
              <a:rPr lang="fr-FR" sz="4400" dirty="0" smtClean="0"/>
              <a:t>L’écart entre les désirs vouloir d’achat et le pouvoir d’achat va être plus important.</a:t>
            </a:r>
            <a:endParaRPr lang="fr-FR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437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consommations stables: </a:t>
            </a:r>
            <a:br>
              <a:rPr lang="fr-FR" dirty="0" smtClean="0"/>
            </a:br>
            <a:r>
              <a:rPr lang="fr-FR" dirty="0" smtClean="0"/>
              <a:t>les 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Produits de grande consommation:</a:t>
            </a:r>
          </a:p>
          <a:p>
            <a:pPr lvl="1"/>
            <a:r>
              <a:rPr lang="fr-FR" dirty="0" smtClean="0"/>
              <a:t>Produits alimentaires de base</a:t>
            </a:r>
          </a:p>
          <a:p>
            <a:r>
              <a:rPr lang="fr-FR" dirty="0" smtClean="0"/>
              <a:t>Produits technologiques courants</a:t>
            </a:r>
          </a:p>
          <a:p>
            <a:pPr lvl="1"/>
            <a:r>
              <a:rPr lang="fr-FR" dirty="0" smtClean="0"/>
              <a:t>Téléphone</a:t>
            </a:r>
          </a:p>
          <a:p>
            <a:pPr lvl="1"/>
            <a:r>
              <a:rPr lang="fr-FR" dirty="0" smtClean="0"/>
              <a:t>Téléviseur </a:t>
            </a:r>
          </a:p>
          <a:p>
            <a:pPr lvl="1"/>
            <a:r>
              <a:rPr lang="fr-FR" dirty="0" smtClean="0"/>
              <a:t>Ordinateurs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Continuer à consommer autant: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Acheter des produits discount:</a:t>
            </a:r>
          </a:p>
          <a:p>
            <a:pPr lvl="1"/>
            <a:r>
              <a:rPr lang="fr-FR" dirty="0" smtClean="0"/>
              <a:t>Consommer moins bien (qualité inférieure)</a:t>
            </a:r>
          </a:p>
          <a:p>
            <a:pPr marL="285750" lvl="1">
              <a:buFont typeface="Arial" pitchFamily="34" charset="0"/>
              <a:buChar char="•"/>
            </a:pPr>
            <a:r>
              <a:rPr lang="fr-FR" dirty="0" smtClean="0"/>
              <a:t>Acheter d’occasion</a:t>
            </a:r>
          </a:p>
          <a:p>
            <a:pPr marL="685800" lvl="2"/>
            <a:r>
              <a:rPr lang="fr-FR" dirty="0" smtClean="0"/>
              <a:t>Qualité inférieure</a:t>
            </a:r>
          </a:p>
          <a:p>
            <a:pPr marL="285750" lvl="1">
              <a:buFont typeface="Arial" pitchFamily="34" charset="0"/>
              <a:buChar char="•"/>
            </a:pPr>
            <a:r>
              <a:rPr lang="fr-FR" dirty="0" smtClean="0"/>
              <a:t>Le troc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Consommer moins mais mieux: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0568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Consommer moins car les produits de qualité sont plus chers</a:t>
            </a:r>
          </a:p>
          <a:p>
            <a:r>
              <a:rPr lang="fr-FR" dirty="0" smtClean="0"/>
              <a:t>Produits locaux</a:t>
            </a:r>
          </a:p>
          <a:p>
            <a:pPr lvl="1"/>
            <a:r>
              <a:rPr lang="fr-FR" dirty="0" smtClean="0"/>
              <a:t>Français ou régional:</a:t>
            </a:r>
            <a:endParaRPr lang="fr-FR" dirty="0"/>
          </a:p>
          <a:p>
            <a:pPr lvl="2">
              <a:buFont typeface="Symbol" pitchFamily="18" charset="2"/>
              <a:buChar char=""/>
            </a:pPr>
            <a:r>
              <a:rPr lang="fr-FR" dirty="0" smtClean="0"/>
              <a:t>Moins de risques de pesticides, d’engrais, de </a:t>
            </a:r>
            <a:r>
              <a:rPr lang="fr-FR" dirty="0" smtClean="0"/>
              <a:t>colorants </a:t>
            </a:r>
            <a:r>
              <a:rPr lang="fr-FR" dirty="0" smtClean="0"/>
              <a:t>…</a:t>
            </a:r>
          </a:p>
          <a:p>
            <a:pPr lvl="2">
              <a:buFont typeface="Symbol" pitchFamily="18" charset="2"/>
              <a:buChar char=""/>
            </a:pPr>
            <a:r>
              <a:rPr lang="fr-FR" dirty="0" smtClean="0"/>
              <a:t>Protéger la planète dé la pollution par les transports lointains</a:t>
            </a:r>
          </a:p>
          <a:p>
            <a:pPr marL="228600" lvl="2"/>
            <a:r>
              <a:rPr lang="fr-FR" sz="3200" dirty="0"/>
              <a:t> </a:t>
            </a:r>
            <a:r>
              <a:rPr lang="fr-FR" sz="3200" dirty="0" smtClean="0"/>
              <a:t>Produits « écolos » et responsables:</a:t>
            </a:r>
            <a:r>
              <a:rPr lang="fr-FR" dirty="0" smtClean="0"/>
              <a:t> </a:t>
            </a:r>
          </a:p>
          <a:p>
            <a:pPr marL="685800" lvl="3">
              <a:buFont typeface="Calibri" pitchFamily="34" charset="0"/>
              <a:buChar char="⁻"/>
            </a:pPr>
            <a:r>
              <a:rPr lang="fr-FR" dirty="0" smtClean="0"/>
              <a:t>Le bio</a:t>
            </a:r>
          </a:p>
          <a:p>
            <a:pPr marL="685800" lvl="3">
              <a:buFont typeface="Calibri" pitchFamily="34" charset="0"/>
              <a:buChar char="⁻"/>
            </a:pPr>
            <a:r>
              <a:rPr lang="fr-FR" dirty="0" smtClean="0"/>
              <a:t>Le fait maison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C:\Users\ELEVE\Documents\Documents\Matières\SES\SES 2GT3\Capture stat barre du classement des eseignes de la grande distrbution en France entre décembre 2016 et janvier 2017, selon la part de marché.PNG"/>
          <p:cNvPicPr>
            <a:picLocks noChangeAspect="1" noChangeArrowheads="1"/>
          </p:cNvPicPr>
          <p:nvPr/>
        </p:nvPicPr>
        <p:blipFill>
          <a:blip r:embed="rId2" cstate="print"/>
          <a:srcRect b="2174"/>
          <a:stretch>
            <a:fillRect/>
          </a:stretch>
        </p:blipFill>
        <p:spPr bwMode="auto">
          <a:xfrm>
            <a:off x="-1" y="116632"/>
            <a:ext cx="9191355" cy="6624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L’économie informelle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L'</a:t>
            </a:r>
            <a:r>
              <a:rPr lang="fr-FR" b="1" dirty="0" smtClean="0"/>
              <a:t>économie </a:t>
            </a:r>
            <a:r>
              <a:rPr lang="fr-FR" b="1" dirty="0" smtClean="0"/>
              <a:t>informelle</a:t>
            </a:r>
            <a:r>
              <a:rPr lang="fr-FR" dirty="0" smtClean="0"/>
              <a:t> désigne l'ensemble des activités productrices de biens et services qui échappent au regard ou à la régulation de </a:t>
            </a:r>
            <a:r>
              <a:rPr lang="fr-FR" dirty="0" smtClean="0"/>
              <a:t>l'État.</a:t>
            </a:r>
            <a:endParaRPr lang="fr-FR" dirty="0" smtClean="0"/>
          </a:p>
          <a:p>
            <a:r>
              <a:rPr lang="fr-FR" dirty="0" smtClean="0"/>
              <a:t>Selon une autre acception, elle peut être définie comme étant l'activité économique réalisée par le « secteur informel » (ou « secteur non structuré ») tel qu'entendu par le Bureau international du travail.</a:t>
            </a:r>
            <a:br>
              <a:rPr lang="fr-FR" dirty="0" smtClean="0"/>
            </a:br>
            <a:r>
              <a:rPr lang="fr-FR" dirty="0" smtClean="0"/>
              <a:t>Comme précisé ci-dessous, le caractère « informel » d'une activité ne doit pas être assimilé automatiquement au fait qu'elle s'exerce de façon « non marchande » (le travail au noir est rémunéré) ou de manière « illégale » (le travail domestique est loin d'être en soi répréhensible).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Produits locaux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Produit consommer dans les région proche de sa production.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économie grise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L'économie grise concerne tout le monde.</a:t>
            </a:r>
          </a:p>
          <a:p>
            <a:r>
              <a:rPr lang="fr-FR" dirty="0" smtClean="0"/>
              <a:t>Une économie grise c’est:</a:t>
            </a:r>
          </a:p>
          <a:p>
            <a:pPr lvl="1"/>
            <a:r>
              <a:rPr lang="fr-FR" dirty="0" smtClean="0"/>
              <a:t>Une vente ou l’état ne touche pas d’impôts</a:t>
            </a:r>
          </a:p>
          <a:p>
            <a:pPr lvl="1"/>
            <a:r>
              <a:rPr lang="fr-FR" dirty="0" smtClean="0"/>
              <a:t>Petits arrangements avec la comptabilité</a:t>
            </a:r>
          </a:p>
          <a:p>
            <a:pPr lvl="1"/>
            <a:r>
              <a:rPr lang="fr-FR" dirty="0" smtClean="0"/>
              <a:t> cavalerie organisée</a:t>
            </a:r>
          </a:p>
          <a:p>
            <a:pPr lvl="1"/>
            <a:r>
              <a:rPr lang="fr-FR" dirty="0" smtClean="0"/>
              <a:t> fraude à la TVA</a:t>
            </a:r>
          </a:p>
          <a:p>
            <a:pPr lvl="1"/>
            <a:r>
              <a:rPr lang="fr-FR" dirty="0" smtClean="0"/>
              <a:t>un paiement en liquide encaissé ou par carte sans passer en comptabilité</a:t>
            </a:r>
          </a:p>
          <a:p>
            <a:pPr lvl="1"/>
            <a:r>
              <a:rPr lang="fr-FR" dirty="0" smtClean="0"/>
              <a:t>la facture d'une prestation que l'on gonfle artificiellement</a:t>
            </a:r>
          </a:p>
          <a:p>
            <a:pPr lvl="1"/>
            <a:r>
              <a:rPr lang="fr-FR" dirty="0" smtClean="0"/>
              <a:t>les fausses factures qui ne correspondent à aucune prestation</a:t>
            </a:r>
          </a:p>
          <a:p>
            <a:pPr lvl="1"/>
            <a:r>
              <a:rPr lang="fr-FR" dirty="0" smtClean="0"/>
              <a:t>la fausse récupération de TVA</a:t>
            </a:r>
          </a:p>
          <a:p>
            <a:pPr lvl="1"/>
            <a:r>
              <a:rPr lang="fr-FR" dirty="0" smtClean="0"/>
              <a:t>les rémunérations versées sur un compte rémunéré dans un paradis fiscal</a:t>
            </a:r>
          </a:p>
          <a:p>
            <a:pPr lvl="1"/>
            <a:r>
              <a:rPr lang="fr-FR" dirty="0" smtClean="0"/>
              <a:t>etc...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1966</TotalTime>
  <Words>330</Words>
  <Application>Microsoft Office PowerPoint</Application>
  <PresentationFormat>Affichage à l'écran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Civil</vt:lpstr>
      <vt:lpstr>Sujet 3 Pourra-t-on consommer à la fois moins et mieux en 2030?</vt:lpstr>
      <vt:lpstr>Hypothèse de Olivier Geradon de Véra</vt:lpstr>
      <vt:lpstr>Les consommations stables:  les besoins</vt:lpstr>
      <vt:lpstr>Continuer à consommer autant:</vt:lpstr>
      <vt:lpstr>Consommer moins mais mieux:</vt:lpstr>
      <vt:lpstr>Diapositive 6</vt:lpstr>
      <vt:lpstr>L’économie informelle</vt:lpstr>
      <vt:lpstr>Produits locaux</vt:lpstr>
      <vt:lpstr>économie grise</vt:lpstr>
      <vt:lpstr>Grandes distributions</vt:lpstr>
      <vt:lpstr>Conclusion</vt:lpstr>
      <vt:lpstr>Sources</vt:lpstr>
      <vt:lpstr>Sommaire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Sujet 3</dc:title>
  <dc:creator>Windows User</dc:creator>
  <cp:lastModifiedBy>Windows User</cp:lastModifiedBy>
  <cp:revision>509</cp:revision>
  <dcterms:created xsi:type="dcterms:W3CDTF">2017-12-13T16:01:35Z</dcterms:created>
  <dcterms:modified xsi:type="dcterms:W3CDTF">2017-12-17T21:44:23Z</dcterms:modified>
</cp:coreProperties>
</file>