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1" r:id="rId4"/>
    <p:sldId id="262" r:id="rId5"/>
    <p:sldId id="260" r:id="rId6"/>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81" d="100"/>
          <a:sy n="81" d="100"/>
        </p:scale>
        <p:origin x="-1496" y="-24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9A88F3BB-6D83-4549-B291-09208E861F14}" type="datetimeFigureOut">
              <a:rPr lang="fr-FR" smtClean="0"/>
              <a:t>15/09/20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2087798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A88F3BB-6D83-4549-B291-09208E861F14}" type="datetimeFigureOut">
              <a:rPr lang="fr-FR" smtClean="0"/>
              <a:t>15/09/20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3149115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A88F3BB-6D83-4549-B291-09208E861F14}" type="datetimeFigureOut">
              <a:rPr lang="fr-FR" smtClean="0"/>
              <a:t>15/09/20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1111762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A88F3BB-6D83-4549-B291-09208E861F14}" type="datetimeFigureOut">
              <a:rPr lang="fr-FR" smtClean="0"/>
              <a:t>15/09/20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1504689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9A88F3BB-6D83-4549-B291-09208E861F14}" type="datetimeFigureOut">
              <a:rPr lang="fr-FR" smtClean="0"/>
              <a:t>15/09/20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4188258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A88F3BB-6D83-4549-B291-09208E861F14}" type="datetimeFigureOut">
              <a:rPr lang="fr-FR" smtClean="0"/>
              <a:t>15/09/20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281160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9A88F3BB-6D83-4549-B291-09208E861F14}" type="datetimeFigureOut">
              <a:rPr lang="fr-FR" smtClean="0"/>
              <a:t>15/09/20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809140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9A88F3BB-6D83-4549-B291-09208E861F14}" type="datetimeFigureOut">
              <a:rPr lang="fr-FR" smtClean="0"/>
              <a:t>15/09/20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428036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A88F3BB-6D83-4549-B291-09208E861F14}" type="datetimeFigureOut">
              <a:rPr lang="fr-FR" smtClean="0"/>
              <a:t>15/09/20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4135972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9A88F3BB-6D83-4549-B291-09208E861F14}" type="datetimeFigureOut">
              <a:rPr lang="fr-FR" smtClean="0"/>
              <a:t>15/09/20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547571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9A88F3BB-6D83-4549-B291-09208E861F14}" type="datetimeFigureOut">
              <a:rPr lang="fr-FR" smtClean="0"/>
              <a:t>15/09/20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2158944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8F3BB-6D83-4549-B291-09208E861F14}" type="datetimeFigureOut">
              <a:rPr lang="fr-FR" smtClean="0"/>
              <a:t>15/09/20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DF97F8-323C-1F49-8C16-D4065B2C3EA8}" type="slidenum">
              <a:rPr lang="fr-FR" smtClean="0"/>
              <a:t>‹#›</a:t>
            </a:fld>
            <a:endParaRPr lang="fr-FR"/>
          </a:p>
        </p:txBody>
      </p:sp>
    </p:spTree>
    <p:extLst>
      <p:ext uri="{BB962C8B-B14F-4D97-AF65-F5344CB8AC3E}">
        <p14:creationId xmlns:p14="http://schemas.microsoft.com/office/powerpoint/2010/main" val="3122908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WfXxEq170W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Philosophie 2020-2021</a:t>
            </a:r>
            <a:endParaRPr lang="fr-FR" dirty="0"/>
          </a:p>
        </p:txBody>
      </p:sp>
      <p:sp>
        <p:nvSpPr>
          <p:cNvPr id="3" name="Sous-titre 2"/>
          <p:cNvSpPr>
            <a:spLocks noGrp="1"/>
          </p:cNvSpPr>
          <p:nvPr>
            <p:ph type="subTitle" idx="1"/>
          </p:nvPr>
        </p:nvSpPr>
        <p:spPr/>
        <p:txBody>
          <a:bodyPr/>
          <a:lstStyle/>
          <a:p>
            <a:r>
              <a:rPr lang="fr-FR" dirty="0" smtClean="0"/>
              <a:t>Stéphane FERRET</a:t>
            </a:r>
            <a:endParaRPr lang="fr-FR" dirty="0"/>
          </a:p>
        </p:txBody>
      </p:sp>
    </p:spTree>
    <p:extLst>
      <p:ext uri="{BB962C8B-B14F-4D97-AF65-F5344CB8AC3E}">
        <p14:creationId xmlns:p14="http://schemas.microsoft.com/office/powerpoint/2010/main" val="100514428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Philosophie (rappel)</a:t>
            </a:r>
            <a:endParaRPr lang="fr-FR" dirty="0"/>
          </a:p>
        </p:txBody>
      </p:sp>
      <p:sp>
        <p:nvSpPr>
          <p:cNvPr id="3" name="Espace réservé du contenu 2"/>
          <p:cNvSpPr>
            <a:spLocks noGrp="1"/>
          </p:cNvSpPr>
          <p:nvPr>
            <p:ph idx="1"/>
          </p:nvPr>
        </p:nvSpPr>
        <p:spPr/>
        <p:txBody>
          <a:bodyPr>
            <a:normAutofit fontScale="62500" lnSpcReduction="20000"/>
          </a:bodyPr>
          <a:lstStyle/>
          <a:p>
            <a:endParaRPr lang="fr-FR" dirty="0" smtClean="0"/>
          </a:p>
          <a:p>
            <a:r>
              <a:rPr lang="fr-FR" dirty="0" smtClean="0"/>
              <a:t>Philo(s)-</a:t>
            </a:r>
            <a:r>
              <a:rPr lang="fr-FR" dirty="0" err="1" smtClean="0"/>
              <a:t>sophie</a:t>
            </a:r>
            <a:r>
              <a:rPr lang="fr-FR" dirty="0" smtClean="0"/>
              <a:t> : amour de la sagesse et du savoir (« </a:t>
            </a:r>
            <a:r>
              <a:rPr lang="fr-FR" i="1" dirty="0" err="1" smtClean="0"/>
              <a:t>sophia</a:t>
            </a:r>
            <a:r>
              <a:rPr lang="fr-FR" dirty="0" smtClean="0"/>
              <a:t> » se traduit indifféremment par ces deux termes).  Le sage, au sens philosophique, est le contraire de l’ignorant.</a:t>
            </a:r>
          </a:p>
          <a:p>
            <a:pPr marL="0" indent="0">
              <a:buNone/>
            </a:pPr>
            <a:endParaRPr lang="fr-FR" dirty="0" smtClean="0"/>
          </a:p>
          <a:p>
            <a:r>
              <a:rPr lang="fr-FR" dirty="0"/>
              <a:t>3</a:t>
            </a:r>
            <a:r>
              <a:rPr lang="fr-FR" dirty="0" smtClean="0"/>
              <a:t> perspectives</a:t>
            </a:r>
            <a:r>
              <a:rPr lang="fr-FR" dirty="0"/>
              <a:t> :</a:t>
            </a:r>
          </a:p>
          <a:p>
            <a:pPr lvl="0">
              <a:buFont typeface="Wingdings" charset="2"/>
              <a:buChar char="ü"/>
            </a:pPr>
            <a:r>
              <a:rPr lang="fr-FR" dirty="0"/>
              <a:t>Le Monde (ce qui est</a:t>
            </a:r>
            <a:r>
              <a:rPr lang="fr-FR" dirty="0" smtClean="0"/>
              <a:t>) : perspective métaphysique</a:t>
            </a:r>
            <a:endParaRPr lang="fr-FR" dirty="0"/>
          </a:p>
          <a:p>
            <a:pPr lvl="0">
              <a:buFont typeface="Wingdings" charset="2"/>
              <a:buChar char="ü"/>
            </a:pPr>
            <a:r>
              <a:rPr lang="fr-FR" dirty="0"/>
              <a:t>La connaissance (ce que je peux savoir</a:t>
            </a:r>
            <a:r>
              <a:rPr lang="fr-FR" dirty="0" smtClean="0"/>
              <a:t>) : perspective épistémologique</a:t>
            </a:r>
            <a:endParaRPr lang="fr-FR" dirty="0"/>
          </a:p>
          <a:p>
            <a:pPr lvl="0">
              <a:buFont typeface="Wingdings" charset="2"/>
              <a:buChar char="ü"/>
            </a:pPr>
            <a:r>
              <a:rPr lang="fr-FR" dirty="0"/>
              <a:t>L’existence humaine (ce qu’est la vie bonne</a:t>
            </a:r>
            <a:r>
              <a:rPr lang="fr-FR" dirty="0" smtClean="0"/>
              <a:t>) : perspective éthique</a:t>
            </a:r>
            <a:endParaRPr lang="fr-FR" dirty="0"/>
          </a:p>
          <a:p>
            <a:pPr marL="0" indent="0">
              <a:buNone/>
            </a:pPr>
            <a:endParaRPr lang="fr-FR" dirty="0"/>
          </a:p>
          <a:p>
            <a:r>
              <a:rPr lang="fr-FR" dirty="0" smtClean="0"/>
              <a:t>3 caractéristiques :</a:t>
            </a:r>
          </a:p>
          <a:p>
            <a:pPr>
              <a:buFont typeface="Wingdings" charset="2"/>
              <a:buChar char="ü"/>
            </a:pPr>
            <a:r>
              <a:rPr lang="fr-FR" dirty="0" smtClean="0"/>
              <a:t>La capacité d’étonnement (le détonateur)</a:t>
            </a:r>
          </a:p>
          <a:p>
            <a:pPr>
              <a:buFont typeface="Wingdings" charset="2"/>
              <a:buChar char="ü"/>
            </a:pPr>
            <a:r>
              <a:rPr lang="fr-FR" dirty="0" smtClean="0"/>
              <a:t>La recherche de la vérité (le but) et donc </a:t>
            </a:r>
            <a:r>
              <a:rPr lang="fr-FR" dirty="0"/>
              <a:t>l</a:t>
            </a:r>
            <a:r>
              <a:rPr lang="fr-FR" dirty="0" smtClean="0"/>
              <a:t>’exigence de raison (la méthode)</a:t>
            </a:r>
          </a:p>
          <a:p>
            <a:pPr>
              <a:buFont typeface="Wingdings" charset="2"/>
              <a:buChar char="ü"/>
            </a:pPr>
            <a:r>
              <a:rPr lang="fr-FR" dirty="0" smtClean="0"/>
              <a:t>La joie </a:t>
            </a:r>
            <a:r>
              <a:rPr lang="fr-FR" smtClean="0"/>
              <a:t>de comprendre</a:t>
            </a:r>
            <a:endParaRPr lang="fr-FR" dirty="0" smtClean="0"/>
          </a:p>
          <a:p>
            <a:endParaRPr lang="fr-FR" dirty="0" smtClean="0"/>
          </a:p>
          <a:p>
            <a:endParaRPr lang="fr-FR" dirty="0"/>
          </a:p>
        </p:txBody>
      </p:sp>
    </p:spTree>
    <p:extLst>
      <p:ext uri="{BB962C8B-B14F-4D97-AF65-F5344CB8AC3E}">
        <p14:creationId xmlns:p14="http://schemas.microsoft.com/office/powerpoint/2010/main" val="206280713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L’étonnement philosophique</a:t>
            </a:r>
            <a:endParaRPr lang="fr-FR" dirty="0"/>
          </a:p>
        </p:txBody>
      </p:sp>
      <p:sp>
        <p:nvSpPr>
          <p:cNvPr id="3" name="Espace réservé du contenu 2"/>
          <p:cNvSpPr>
            <a:spLocks noGrp="1"/>
          </p:cNvSpPr>
          <p:nvPr>
            <p:ph idx="1"/>
          </p:nvPr>
        </p:nvSpPr>
        <p:spPr>
          <a:xfrm>
            <a:off x="457200" y="1417638"/>
            <a:ext cx="8229600" cy="5309043"/>
          </a:xfrm>
        </p:spPr>
        <p:txBody>
          <a:bodyPr>
            <a:normAutofit fontScale="25000" lnSpcReduction="20000"/>
          </a:bodyPr>
          <a:lstStyle/>
          <a:p>
            <a:pPr marL="0" indent="0">
              <a:buNone/>
            </a:pPr>
            <a:r>
              <a:rPr lang="fr-FR" sz="8000" dirty="0"/>
              <a:t>«  C’est, en effet, l’étonnement qui poussa, comme aujourd’hui, les premiers penseurs aux spéculations philosophiques. Au début, leur étonnement porta sur les difficultés qui se présentaient les premières à l’esprit ; puis, s'avançant ainsi peu à peu, ils étendirent leur exploration à des problèmes plus importants, tels que les phénomènes de la Lune, ceux du Soleil et des Étoiles, enfin la genèse de l’Univers. Or apercevoir une difficulté et s'étonner, c’est reconnaître sa propre ignorance (c’est pourquoi même l’amour des mythes est, en quelque manière, amour de la Sagesse, car le mythe est un assemblage de merveilleux). Ainsi donc, si ce fut bien pour échapper à l’ignorance que les premiers philosophes se livrèrent à la philosophie, c’est qu’évidemment ils poursuivaient le savoir en vue de la seule connaissance et non pour une fin utilitaire. Et ce qui s'est passé en réalité en fournit la preuve : presque toutes les nécessités de la vie, et les choses qui intéressent son bien-être et son agrément avaient reçu satisfaction, quand on commença à rechercher une discipline de ce genre. Je conclus que, manifestement, nous n'avons en vue, dans notre recherche, aucun intérêt étranger. Mais, de même que nous appelons libre celui qui est à lui-même sa fin et n’existe pas pour un autre, ainsi cette science est aussi la seule de toutes les sciences qui soit une discipline libérale, puisque seule elle est à elle-même sa propre fin. »</a:t>
            </a:r>
          </a:p>
          <a:p>
            <a:pPr marL="0" indent="0">
              <a:buNone/>
            </a:pPr>
            <a:endParaRPr lang="fr-FR" sz="6200" dirty="0" smtClean="0"/>
          </a:p>
          <a:p>
            <a:pPr marL="0" indent="0">
              <a:buNone/>
            </a:pPr>
            <a:r>
              <a:rPr lang="fr-FR" sz="6200" dirty="0" smtClean="0"/>
              <a:t>Aristote</a:t>
            </a:r>
            <a:r>
              <a:rPr lang="fr-FR" sz="6200" dirty="0"/>
              <a:t>, </a:t>
            </a:r>
            <a:r>
              <a:rPr lang="fr-FR" sz="6200" i="1" dirty="0"/>
              <a:t>Métaphysique, </a:t>
            </a:r>
            <a:r>
              <a:rPr lang="fr-FR" sz="6200" dirty="0"/>
              <a:t>I, 2, 982b</a:t>
            </a:r>
            <a:r>
              <a:rPr lang="fr-FR" sz="6200" i="1" dirty="0"/>
              <a:t>.</a:t>
            </a:r>
            <a:r>
              <a:rPr lang="fr-FR" sz="6200" dirty="0"/>
              <a:t> </a:t>
            </a:r>
          </a:p>
        </p:txBody>
      </p:sp>
    </p:spTree>
    <p:extLst>
      <p:ext uri="{BB962C8B-B14F-4D97-AF65-F5344CB8AC3E}">
        <p14:creationId xmlns:p14="http://schemas.microsoft.com/office/powerpoint/2010/main" val="2344990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Les trois idées principales </a:t>
            </a:r>
            <a:br>
              <a:rPr lang="fr-FR" dirty="0" smtClean="0"/>
            </a:br>
            <a:r>
              <a:rPr lang="fr-FR" dirty="0" smtClean="0"/>
              <a:t>du texte d’Aristote (sa thèse)</a:t>
            </a:r>
            <a:endParaRPr lang="fr-FR" dirty="0"/>
          </a:p>
        </p:txBody>
      </p:sp>
      <p:sp>
        <p:nvSpPr>
          <p:cNvPr id="3" name="Espace réservé du contenu 2"/>
          <p:cNvSpPr>
            <a:spLocks noGrp="1"/>
          </p:cNvSpPr>
          <p:nvPr>
            <p:ph idx="1"/>
          </p:nvPr>
        </p:nvSpPr>
        <p:spPr/>
        <p:txBody>
          <a:bodyPr>
            <a:normAutofit lnSpcReduction="10000"/>
          </a:bodyPr>
          <a:lstStyle/>
          <a:p>
            <a:r>
              <a:rPr lang="fr-FR" sz="2400" dirty="0" smtClean="0"/>
              <a:t>1. L’étonnement est à l’origine de la philosophie : « C’est</a:t>
            </a:r>
            <a:r>
              <a:rPr lang="fr-FR" sz="2400" dirty="0"/>
              <a:t>, en effet, l’étonnement qui poussa, comme aujourd’hui, les premiers penseurs aux spéculations </a:t>
            </a:r>
            <a:r>
              <a:rPr lang="fr-FR" sz="2400" dirty="0" smtClean="0"/>
              <a:t>philosophiques »</a:t>
            </a:r>
          </a:p>
          <a:p>
            <a:r>
              <a:rPr lang="fr-FR" sz="2400" dirty="0" smtClean="0"/>
              <a:t>2a. </a:t>
            </a:r>
            <a:r>
              <a:rPr lang="fr-FR" sz="2400" dirty="0"/>
              <a:t>L</a:t>
            </a:r>
            <a:r>
              <a:rPr lang="fr-FR" sz="2400" dirty="0" smtClean="0"/>
              <a:t>’étonnement est la marque de l’ignorance : « Ce </a:t>
            </a:r>
            <a:r>
              <a:rPr lang="fr-FR" sz="2400" dirty="0"/>
              <a:t>fut bien pour échapper à l’ignorance que les premiers philosophes se livrèrent à la </a:t>
            </a:r>
            <a:r>
              <a:rPr lang="fr-FR" sz="2400" dirty="0" smtClean="0"/>
              <a:t>philosophie. » 2b. Le savoir est le contraire de l’ignorance  ; la philosophie issue de l’étonnement est donc une recherche de savoir : « </a:t>
            </a:r>
            <a:r>
              <a:rPr lang="mr-IN" sz="2400" dirty="0" smtClean="0"/>
              <a:t>…</a:t>
            </a:r>
            <a:r>
              <a:rPr lang="fr-FR" sz="2400" dirty="0" smtClean="0"/>
              <a:t> évidemment </a:t>
            </a:r>
            <a:r>
              <a:rPr lang="fr-FR" sz="2400" dirty="0"/>
              <a:t>ils poursuivaient le savoir en vue de la seule </a:t>
            </a:r>
            <a:r>
              <a:rPr lang="fr-FR" sz="2400" dirty="0" smtClean="0"/>
              <a:t>connaissance ».</a:t>
            </a:r>
          </a:p>
          <a:p>
            <a:r>
              <a:rPr lang="fr-FR" sz="2400" dirty="0"/>
              <a:t>3</a:t>
            </a:r>
            <a:r>
              <a:rPr lang="fr-FR" sz="2400" dirty="0" smtClean="0"/>
              <a:t>. </a:t>
            </a:r>
            <a:r>
              <a:rPr lang="fr-FR" sz="2400" dirty="0"/>
              <a:t>L</a:t>
            </a:r>
            <a:r>
              <a:rPr lang="fr-FR" sz="2400" dirty="0" smtClean="0"/>
              <a:t>e savoir philosophique est à lui-même sa propre fin (il n’est pas utilitaire) : «</a:t>
            </a:r>
            <a:r>
              <a:rPr lang="mr-IN" sz="2400" dirty="0" smtClean="0"/>
              <a:t>…</a:t>
            </a:r>
            <a:r>
              <a:rPr lang="fr-FR" sz="2400" dirty="0" smtClean="0"/>
              <a:t>[la philosophie] </a:t>
            </a:r>
            <a:r>
              <a:rPr lang="fr-FR" sz="2400" dirty="0"/>
              <a:t>est à elle-même sa propre </a:t>
            </a:r>
            <a:r>
              <a:rPr lang="fr-FR" sz="2400" dirty="0" smtClean="0"/>
              <a:t>fin ». </a:t>
            </a:r>
            <a:endParaRPr lang="fr-FR" sz="2400" dirty="0"/>
          </a:p>
        </p:txBody>
      </p:sp>
    </p:spTree>
    <p:extLst>
      <p:ext uri="{BB962C8B-B14F-4D97-AF65-F5344CB8AC3E}">
        <p14:creationId xmlns:p14="http://schemas.microsoft.com/office/powerpoint/2010/main" val="1996486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Qu’est-ce qu’une question philosophique ?</a:t>
            </a:r>
            <a:endParaRPr lang="fr-FR" dirty="0"/>
          </a:p>
        </p:txBody>
      </p:sp>
      <p:sp>
        <p:nvSpPr>
          <p:cNvPr id="3" name="Espace réservé du contenu 2"/>
          <p:cNvSpPr>
            <a:spLocks noGrp="1"/>
          </p:cNvSpPr>
          <p:nvPr>
            <p:ph idx="1"/>
          </p:nvPr>
        </p:nvSpPr>
        <p:spPr/>
        <p:txBody>
          <a:bodyPr>
            <a:normAutofit fontScale="77500" lnSpcReduction="20000"/>
          </a:bodyPr>
          <a:lstStyle/>
          <a:p>
            <a:pPr marL="457200" indent="-457200" algn="just"/>
            <a:r>
              <a:rPr lang="fr-FR" dirty="0"/>
              <a:t>3 critères :</a:t>
            </a:r>
          </a:p>
          <a:p>
            <a:pPr marL="457200" indent="-457200" algn="just">
              <a:buFont typeface="Wingdings" charset="2"/>
              <a:buChar char="ü"/>
            </a:pPr>
            <a:r>
              <a:rPr lang="fr-FR" dirty="0"/>
              <a:t>Le fait que la réponse ne repose pas sur un savoir mais sur une réflexion</a:t>
            </a:r>
          </a:p>
          <a:p>
            <a:pPr marL="457200" indent="-457200" algn="just">
              <a:buFont typeface="Wingdings" charset="2"/>
              <a:buChar char="ü"/>
            </a:pPr>
            <a:r>
              <a:rPr lang="fr-FR" dirty="0"/>
              <a:t>Le fait que cette réflexion porte notamment mais pas exclusivement sur une analyse des termes de la question posée</a:t>
            </a:r>
          </a:p>
          <a:p>
            <a:pPr marL="457200" indent="-457200" algn="just">
              <a:buFont typeface="Wingdings" charset="2"/>
              <a:buChar char="ü"/>
            </a:pPr>
            <a:r>
              <a:rPr lang="fr-FR" dirty="0"/>
              <a:t>Le fait que la question philosophique n’admet pas de réponse simple (ou univoque) : elle peut recevoir différentes réponses (elle est équivoque).</a:t>
            </a:r>
          </a:p>
          <a:p>
            <a:pPr algn="just"/>
            <a:endParaRPr lang="fr-FR" dirty="0"/>
          </a:p>
          <a:p>
            <a:pPr algn="just"/>
            <a:r>
              <a:rPr lang="fr-FR" dirty="0"/>
              <a:t>Référence :</a:t>
            </a:r>
          </a:p>
          <a:p>
            <a:pPr marL="457200" indent="-457200" algn="just">
              <a:buFont typeface="Wingdings" charset="2"/>
              <a:buChar char="ü"/>
            </a:pPr>
            <a:r>
              <a:rPr lang="fr-FR" dirty="0"/>
              <a:t> </a:t>
            </a:r>
            <a:r>
              <a:rPr lang="fr-FR" dirty="0">
                <a:hlinkClick r:id="rId2"/>
              </a:rPr>
              <a:t>https://www.youtube.com/watch?v=</a:t>
            </a:r>
            <a:r>
              <a:rPr lang="fr-FR" dirty="0" smtClean="0">
                <a:hlinkClick r:id="rId2"/>
              </a:rPr>
              <a:t>WfXxEq170Ws</a:t>
            </a:r>
            <a:endParaRPr lang="fr-FR" dirty="0" smtClean="0"/>
          </a:p>
          <a:p>
            <a:pPr marL="0" indent="0" algn="just">
              <a:buNone/>
            </a:pPr>
            <a:endParaRPr lang="fr-FR" dirty="0"/>
          </a:p>
          <a:p>
            <a:endParaRPr lang="fr-FR" dirty="0"/>
          </a:p>
        </p:txBody>
      </p:sp>
    </p:spTree>
    <p:extLst>
      <p:ext uri="{BB962C8B-B14F-4D97-AF65-F5344CB8AC3E}">
        <p14:creationId xmlns:p14="http://schemas.microsoft.com/office/powerpoint/2010/main" val="2690664257"/>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163</TotalTime>
  <Words>129</Words>
  <Application>Microsoft Macintosh PowerPoint</Application>
  <PresentationFormat>Présentation à l'écran (4:3)</PresentationFormat>
  <Paragraphs>31</Paragraphs>
  <Slides>5</Slides>
  <Notes>0</Notes>
  <HiddenSlides>0</HiddenSlides>
  <MMClips>0</MMClips>
  <ScaleCrop>false</ScaleCrop>
  <HeadingPairs>
    <vt:vector size="4" baseType="variant">
      <vt:variant>
        <vt:lpstr>Thème</vt:lpstr>
      </vt:variant>
      <vt:variant>
        <vt:i4>1</vt:i4>
      </vt:variant>
      <vt:variant>
        <vt:lpstr>Titres des diapositives</vt:lpstr>
      </vt:variant>
      <vt:variant>
        <vt:i4>5</vt:i4>
      </vt:variant>
    </vt:vector>
  </HeadingPairs>
  <TitlesOfParts>
    <vt:vector size="6" baseType="lpstr">
      <vt:lpstr>Thème Office</vt:lpstr>
      <vt:lpstr>Philosophie 2020-2021</vt:lpstr>
      <vt:lpstr>Philosophie (rappel)</vt:lpstr>
      <vt:lpstr>L’étonnement philosophique</vt:lpstr>
      <vt:lpstr>Les trois idées principales  du texte d’Aristote (sa thèse)</vt:lpstr>
      <vt:lpstr>Qu’est-ce qu’une question philosophique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Philosophie 2020-2021</dc:title>
  <dc:creator>Stéphane Ferret</dc:creator>
  <cp:lastModifiedBy>Stéphane Ferret</cp:lastModifiedBy>
  <cp:revision>34</cp:revision>
  <dcterms:created xsi:type="dcterms:W3CDTF">2020-08-31T14:36:57Z</dcterms:created>
  <dcterms:modified xsi:type="dcterms:W3CDTF">2020-09-15T03:00:04Z</dcterms:modified>
</cp:coreProperties>
</file>