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63" r:id="rId5"/>
    <p:sldId id="258" r:id="rId6"/>
    <p:sldId id="264" r:id="rId7"/>
    <p:sldId id="261" r:id="rId8"/>
    <p:sldId id="265" r:id="rId9"/>
    <p:sldId id="262" r:id="rId10"/>
    <p:sldId id="260" r:id="rId11"/>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944"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22/09/20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08779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22/09/20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314911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22/09/20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11176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22/09/20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50468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A88F3BB-6D83-4549-B291-09208E861F14}" type="datetimeFigureOut">
              <a:rPr lang="fr-FR" smtClean="0"/>
              <a:t>22/09/20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8825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A88F3BB-6D83-4549-B291-09208E861F14}" type="datetimeFigureOut">
              <a:rPr lang="fr-FR" smtClean="0"/>
              <a:t>22/09/20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8116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A88F3BB-6D83-4549-B291-09208E861F14}" type="datetimeFigureOut">
              <a:rPr lang="fr-FR" smtClean="0"/>
              <a:t>22/09/20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80914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9A88F3BB-6D83-4549-B291-09208E861F14}" type="datetimeFigureOut">
              <a:rPr lang="fr-FR" smtClean="0"/>
              <a:t>22/09/20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2803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A88F3BB-6D83-4549-B291-09208E861F14}" type="datetimeFigureOut">
              <a:rPr lang="fr-FR" smtClean="0"/>
              <a:t>22/09/20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3597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22/09/20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54757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22/09/20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15894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8F3BB-6D83-4549-B291-09208E861F14}" type="datetimeFigureOut">
              <a:rPr lang="fr-FR" smtClean="0"/>
              <a:t>22/09/20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F97F8-323C-1F49-8C16-D4065B2C3EA8}" type="slidenum">
              <a:rPr lang="fr-FR" smtClean="0"/>
              <a:t>‹#›</a:t>
            </a:fld>
            <a:endParaRPr lang="fr-FR"/>
          </a:p>
        </p:txBody>
      </p:sp>
    </p:spTree>
    <p:extLst>
      <p:ext uri="{BB962C8B-B14F-4D97-AF65-F5344CB8AC3E}">
        <p14:creationId xmlns:p14="http://schemas.microsoft.com/office/powerpoint/2010/main" val="312290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smtClean="0"/>
              <a:t>Philosophie</a:t>
            </a:r>
            <a:r>
              <a:rPr lang="fr-FR" dirty="0"/>
              <a:t> </a:t>
            </a:r>
            <a:r>
              <a:rPr lang="fr-FR" dirty="0" smtClean="0"/>
              <a:t>: </a:t>
            </a:r>
            <a:r>
              <a:rPr lang="fr-FR" dirty="0"/>
              <a:t>l</a:t>
            </a:r>
            <a:r>
              <a:rPr lang="fr-FR" dirty="0" smtClean="0"/>
              <a:t>a </a:t>
            </a:r>
            <a:r>
              <a:rPr lang="fr-FR" dirty="0"/>
              <a:t>r</a:t>
            </a:r>
            <a:r>
              <a:rPr lang="fr-FR" dirty="0" smtClean="0"/>
              <a:t>aison</a:t>
            </a:r>
            <a:br>
              <a:rPr lang="fr-FR" dirty="0" smtClean="0"/>
            </a:br>
            <a:r>
              <a:rPr lang="fr-FR" dirty="0" smtClean="0"/>
              <a:t>(synthèse)</a:t>
            </a:r>
            <a:endParaRPr lang="fr-FR" dirty="0"/>
          </a:p>
        </p:txBody>
      </p:sp>
      <p:sp>
        <p:nvSpPr>
          <p:cNvPr id="3" name="Sous-titre 2"/>
          <p:cNvSpPr>
            <a:spLocks noGrp="1"/>
          </p:cNvSpPr>
          <p:nvPr>
            <p:ph type="subTitle" idx="1"/>
          </p:nvPr>
        </p:nvSpPr>
        <p:spPr/>
        <p:txBody>
          <a:bodyPr/>
          <a:lstStyle/>
          <a:p>
            <a:endParaRPr lang="fr-FR" dirty="0"/>
          </a:p>
          <a:p>
            <a:endParaRPr lang="fr-FR" dirty="0"/>
          </a:p>
        </p:txBody>
      </p:sp>
    </p:spTree>
    <p:extLst>
      <p:ext uri="{BB962C8B-B14F-4D97-AF65-F5344CB8AC3E}">
        <p14:creationId xmlns:p14="http://schemas.microsoft.com/office/powerpoint/2010/main" val="10051442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Raison et déraison </a:t>
            </a:r>
            <a:r>
              <a:rPr lang="fr-FR" sz="3200" smtClean="0"/>
              <a:t/>
            </a:r>
            <a:br>
              <a:rPr lang="fr-FR" sz="3200" smtClean="0"/>
            </a:br>
            <a:r>
              <a:rPr lang="fr-FR" sz="3200" smtClean="0"/>
              <a:t>(rationalité </a:t>
            </a:r>
            <a:r>
              <a:rPr lang="fr-FR" sz="3200" dirty="0" smtClean="0"/>
              <a:t>et irrationalité)</a:t>
            </a:r>
            <a:endParaRPr lang="fr-FR" sz="3200" dirty="0"/>
          </a:p>
        </p:txBody>
      </p:sp>
      <p:sp>
        <p:nvSpPr>
          <p:cNvPr id="3" name="Espace réservé du contenu 2"/>
          <p:cNvSpPr>
            <a:spLocks noGrp="1"/>
          </p:cNvSpPr>
          <p:nvPr>
            <p:ph idx="1"/>
          </p:nvPr>
        </p:nvSpPr>
        <p:spPr>
          <a:xfrm>
            <a:off x="457200" y="1417638"/>
            <a:ext cx="8229600" cy="5233987"/>
          </a:xfrm>
        </p:spPr>
        <p:txBody>
          <a:bodyPr>
            <a:normAutofit fontScale="25000" lnSpcReduction="20000"/>
          </a:bodyPr>
          <a:lstStyle/>
          <a:p>
            <a:endParaRPr lang="fr-FR" sz="4400" dirty="0" smtClean="0"/>
          </a:p>
          <a:p>
            <a:r>
              <a:rPr lang="fr-FR" sz="8000" dirty="0" smtClean="0"/>
              <a:t>Déraison : manque de raison dans ses actes ou ses paroles. Une croyance peut-être déraisonnable ou irrationnelle (</a:t>
            </a:r>
            <a:r>
              <a:rPr lang="fr-FR" sz="8000" dirty="0"/>
              <a:t>superstition) </a:t>
            </a:r>
            <a:endParaRPr lang="fr-FR" sz="8000" dirty="0" smtClean="0"/>
          </a:p>
          <a:p>
            <a:r>
              <a:rPr lang="fr-FR" sz="8000" dirty="0" smtClean="0"/>
              <a:t>Trop </a:t>
            </a:r>
            <a:r>
              <a:rPr lang="fr-FR" sz="8000" dirty="0"/>
              <a:t>de raison peut conduire à des excès, notamment celui de nier ou de négliger les </a:t>
            </a:r>
            <a:r>
              <a:rPr lang="fr-FR" sz="8000" dirty="0" smtClean="0"/>
              <a:t>passions. Pour un stoïcien, le sage et capable de surmonter ses passions (par exemple, ses douleurs)</a:t>
            </a:r>
          </a:p>
          <a:p>
            <a:r>
              <a:rPr lang="fr-FR" sz="8000" dirty="0" smtClean="0"/>
              <a:t>La raison ne peut pas être exclusive. Il n’est pas raisonnable de n’être que raisonnable. </a:t>
            </a:r>
          </a:p>
          <a:p>
            <a:r>
              <a:rPr lang="fr-FR" sz="8000" dirty="0"/>
              <a:t>Croire que l’être humain est exclusivement rationnel ou raisonnable peut conduire à des </a:t>
            </a:r>
            <a:r>
              <a:rPr lang="fr-FR" sz="8000" dirty="0" smtClean="0"/>
              <a:t>déconvenues</a:t>
            </a:r>
            <a:r>
              <a:rPr lang="fr-FR" sz="8000" dirty="0"/>
              <a:t> </a:t>
            </a:r>
            <a:r>
              <a:rPr lang="fr-FR" sz="8000" dirty="0" smtClean="0"/>
              <a:t>(en amour, en économie, en politique). Comme le remarque Spinoza reprenant une formule d’Ovide : l’être humain voit le meilleur (par sa raison) et pourtant il fait le pire (par ses passions).</a:t>
            </a:r>
          </a:p>
          <a:p>
            <a:r>
              <a:rPr lang="fr-FR" sz="8000" dirty="0" smtClean="0"/>
              <a:t> </a:t>
            </a:r>
            <a:r>
              <a:rPr lang="fr-FR" sz="8000" dirty="0"/>
              <a:t>A l’inverse, un acte apparemment déraisonnable comme un acte héroïque (sacrifice de sa vie) peut s’avérer admirable. </a:t>
            </a:r>
            <a:endParaRPr lang="fr-FR" sz="8000" dirty="0" smtClean="0"/>
          </a:p>
          <a:p>
            <a:r>
              <a:rPr lang="fr-FR" sz="8000" dirty="0" smtClean="0"/>
              <a:t>Non seulement </a:t>
            </a:r>
            <a:r>
              <a:rPr lang="fr-FR" sz="8000" dirty="0"/>
              <a:t>l</a:t>
            </a:r>
            <a:r>
              <a:rPr lang="fr-FR" sz="8000" dirty="0" smtClean="0"/>
              <a:t>’être humain n’est pas un robot ; mais il est sans doute vain de croire que la raison peut tout. «</a:t>
            </a:r>
            <a:r>
              <a:rPr lang="fr-FR" sz="8000" dirty="0"/>
              <a:t> Le fou n’est pas celui a perdu la raison mais celui qui tout perdu sauf la raison » (Chesterton, écrivain anglais, 1874-1936).</a:t>
            </a:r>
          </a:p>
          <a:p>
            <a:endParaRPr lang="fr-FR" sz="8000" dirty="0" smtClean="0"/>
          </a:p>
          <a:p>
            <a:pPr marL="0" indent="0">
              <a:buNone/>
            </a:pPr>
            <a:endParaRPr lang="fr-FR" dirty="0"/>
          </a:p>
        </p:txBody>
      </p:sp>
    </p:spTree>
    <p:extLst>
      <p:ext uri="{BB962C8B-B14F-4D97-AF65-F5344CB8AC3E}">
        <p14:creationId xmlns:p14="http://schemas.microsoft.com/office/powerpoint/2010/main" val="125036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Raison</a:t>
            </a:r>
            <a:endParaRPr lang="fr-FR" dirty="0"/>
          </a:p>
        </p:txBody>
      </p:sp>
      <p:sp>
        <p:nvSpPr>
          <p:cNvPr id="3" name="Espace réservé du contenu 2"/>
          <p:cNvSpPr>
            <a:spLocks noGrp="1"/>
          </p:cNvSpPr>
          <p:nvPr>
            <p:ph idx="1"/>
          </p:nvPr>
        </p:nvSpPr>
        <p:spPr/>
        <p:txBody>
          <a:bodyPr>
            <a:normAutofit fontScale="77500" lnSpcReduction="20000"/>
          </a:bodyPr>
          <a:lstStyle/>
          <a:p>
            <a:endParaRPr lang="fr-FR" dirty="0" smtClean="0"/>
          </a:p>
          <a:p>
            <a:r>
              <a:rPr lang="fr-FR" dirty="0" smtClean="0"/>
              <a:t>L’homme = être doué de raison/animal raisonnable</a:t>
            </a:r>
          </a:p>
          <a:p>
            <a:r>
              <a:rPr lang="fr-FR" dirty="0" smtClean="0"/>
              <a:t>Etymologie latine : </a:t>
            </a:r>
            <a:r>
              <a:rPr lang="fr-FR" i="1" dirty="0" smtClean="0"/>
              <a:t>ratio</a:t>
            </a:r>
            <a:r>
              <a:rPr lang="fr-FR" dirty="0" smtClean="0"/>
              <a:t> (mesure)</a:t>
            </a:r>
          </a:p>
          <a:p>
            <a:r>
              <a:rPr lang="fr-FR" dirty="0" smtClean="0"/>
              <a:t>La raison (et donc la mesure) est ce qui permet d’être raisonnable, au sens intellectuel comme au sens moral.</a:t>
            </a:r>
            <a:endParaRPr lang="fr-FR" dirty="0"/>
          </a:p>
          <a:p>
            <a:r>
              <a:rPr lang="fr-FR" dirty="0"/>
              <a:t>3</a:t>
            </a:r>
            <a:r>
              <a:rPr lang="fr-FR" dirty="0" smtClean="0"/>
              <a:t> sens :</a:t>
            </a:r>
          </a:p>
          <a:p>
            <a:pPr>
              <a:buFont typeface="Wingdings" charset="2"/>
              <a:buChar char="ü"/>
            </a:pPr>
            <a:r>
              <a:rPr lang="fr-FR" dirty="0" smtClean="0"/>
              <a:t>Faculté de juger</a:t>
            </a:r>
            <a:r>
              <a:rPr lang="fr-FR" dirty="0"/>
              <a:t> </a:t>
            </a:r>
            <a:r>
              <a:rPr lang="fr-FR" dirty="0" smtClean="0"/>
              <a:t>permettant de discerner le vrai du </a:t>
            </a:r>
            <a:r>
              <a:rPr lang="fr-FR" dirty="0"/>
              <a:t>faux </a:t>
            </a:r>
            <a:r>
              <a:rPr lang="fr-FR" dirty="0" smtClean="0"/>
              <a:t>(sens philosophique ou classique)</a:t>
            </a:r>
          </a:p>
          <a:p>
            <a:pPr>
              <a:buFont typeface="Wingdings" charset="2"/>
              <a:buChar char="ü"/>
            </a:pPr>
            <a:r>
              <a:rPr lang="fr-FR" dirty="0" smtClean="0"/>
              <a:t>Cause : la raison d’une chose ou d’un événement, c’est sa </a:t>
            </a:r>
            <a:r>
              <a:rPr lang="fr-FR" dirty="0"/>
              <a:t>cause </a:t>
            </a:r>
            <a:r>
              <a:rPr lang="fr-FR" dirty="0" smtClean="0"/>
              <a:t>(sens </a:t>
            </a:r>
            <a:r>
              <a:rPr lang="fr-FR" dirty="0"/>
              <a:t>métaphysique et </a:t>
            </a:r>
            <a:r>
              <a:rPr lang="fr-FR" dirty="0" smtClean="0"/>
              <a:t>physique)</a:t>
            </a:r>
          </a:p>
          <a:p>
            <a:pPr>
              <a:buFont typeface="Wingdings" charset="2"/>
              <a:buChar char="ü"/>
            </a:pPr>
            <a:r>
              <a:rPr lang="fr-FR" dirty="0" smtClean="0"/>
              <a:t>Argument : avoir des raisons (bonnes ou mauvaises) pour rendre compte d’une </a:t>
            </a:r>
            <a:r>
              <a:rPr lang="fr-FR" dirty="0"/>
              <a:t>opinion </a:t>
            </a:r>
            <a:r>
              <a:rPr lang="fr-FR" dirty="0" smtClean="0"/>
              <a:t>(sens rhétorique).</a:t>
            </a:r>
          </a:p>
          <a:p>
            <a:endParaRPr lang="fr-FR" dirty="0" smtClean="0"/>
          </a:p>
          <a:p>
            <a:endParaRPr lang="fr-FR" dirty="0"/>
          </a:p>
        </p:txBody>
      </p:sp>
    </p:spTree>
    <p:extLst>
      <p:ext uri="{BB962C8B-B14F-4D97-AF65-F5344CB8AC3E}">
        <p14:creationId xmlns:p14="http://schemas.microsoft.com/office/powerpoint/2010/main" val="20628071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Principes de la raison</a:t>
            </a:r>
            <a:endParaRPr lang="fr-FR" dirty="0"/>
          </a:p>
        </p:txBody>
      </p:sp>
      <p:sp>
        <p:nvSpPr>
          <p:cNvPr id="3" name="Espace réservé du contenu 2"/>
          <p:cNvSpPr>
            <a:spLocks noGrp="1"/>
          </p:cNvSpPr>
          <p:nvPr>
            <p:ph idx="1"/>
          </p:nvPr>
        </p:nvSpPr>
        <p:spPr/>
        <p:txBody>
          <a:bodyPr numCol="1">
            <a:normAutofit fontScale="92500" lnSpcReduction="20000"/>
          </a:bodyPr>
          <a:lstStyle/>
          <a:p>
            <a:r>
              <a:rPr lang="fr-FR" sz="3900" dirty="0" smtClean="0"/>
              <a:t>Principe d’identité : </a:t>
            </a:r>
            <a:r>
              <a:rPr lang="fr-FR" sz="3900" i="1" dirty="0" smtClean="0"/>
              <a:t>a</a:t>
            </a:r>
            <a:r>
              <a:rPr lang="fr-FR" sz="3900" dirty="0" smtClean="0"/>
              <a:t> = </a:t>
            </a:r>
            <a:r>
              <a:rPr lang="fr-FR" sz="3900" i="1" dirty="0" smtClean="0"/>
              <a:t>a</a:t>
            </a:r>
          </a:p>
          <a:p>
            <a:r>
              <a:rPr lang="fr-FR" sz="3900" dirty="0" smtClean="0"/>
              <a:t>Principe de non-contradiction :  </a:t>
            </a:r>
            <a:r>
              <a:rPr lang="fr-FR" sz="3900" i="1" dirty="0" smtClean="0"/>
              <a:t>a</a:t>
            </a:r>
            <a:r>
              <a:rPr lang="fr-FR" sz="3900" dirty="0" smtClean="0"/>
              <a:t> ne peut pas à la fois être et ne pas être, être vrai et être faux</a:t>
            </a:r>
          </a:p>
          <a:p>
            <a:r>
              <a:rPr lang="fr-FR" sz="3900" dirty="0" smtClean="0"/>
              <a:t>Principe du tiers-exclu : ou bien </a:t>
            </a:r>
            <a:r>
              <a:rPr lang="fr-FR" sz="3900" i="1" dirty="0" smtClean="0"/>
              <a:t>a</a:t>
            </a:r>
            <a:r>
              <a:rPr lang="fr-FR" sz="3900" dirty="0" smtClean="0"/>
              <a:t> existe ou bien </a:t>
            </a:r>
            <a:r>
              <a:rPr lang="fr-FR" sz="3900" i="1" dirty="0" smtClean="0"/>
              <a:t>a</a:t>
            </a:r>
            <a:r>
              <a:rPr lang="fr-FR" sz="3900" dirty="0" smtClean="0"/>
              <a:t> n’existe pas, ou bien </a:t>
            </a:r>
            <a:r>
              <a:rPr lang="fr-FR" sz="3900" i="1" dirty="0" smtClean="0"/>
              <a:t>a</a:t>
            </a:r>
            <a:r>
              <a:rPr lang="fr-FR" sz="3900" dirty="0" smtClean="0"/>
              <a:t> est vrai ou bien </a:t>
            </a:r>
            <a:r>
              <a:rPr lang="fr-FR" sz="3900" i="1" dirty="0" smtClean="0"/>
              <a:t>a</a:t>
            </a:r>
            <a:r>
              <a:rPr lang="fr-FR" sz="3900" dirty="0" smtClean="0"/>
              <a:t> est faux.</a:t>
            </a:r>
          </a:p>
          <a:p>
            <a:r>
              <a:rPr lang="fr-FR" sz="3900" dirty="0" smtClean="0"/>
              <a:t>Principe de causalité ou de raison suffisante : tout a une cause</a:t>
            </a:r>
            <a:endParaRPr lang="fr-FR" sz="3900" dirty="0"/>
          </a:p>
        </p:txBody>
      </p:sp>
    </p:spTree>
    <p:extLst>
      <p:ext uri="{BB962C8B-B14F-4D97-AF65-F5344CB8AC3E}">
        <p14:creationId xmlns:p14="http://schemas.microsoft.com/office/powerpoint/2010/main" val="18525198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325562"/>
          </a:xfrm>
        </p:spPr>
        <p:txBody>
          <a:bodyPr>
            <a:noAutofit/>
          </a:bodyPr>
          <a:lstStyle/>
          <a:p>
            <a:r>
              <a:rPr lang="fr-FR" sz="2400" b="1" dirty="0" smtClean="0"/>
              <a:t/>
            </a:r>
            <a:br>
              <a:rPr lang="fr-FR" sz="2400" b="1" dirty="0" smtClean="0"/>
            </a:br>
            <a:r>
              <a:rPr lang="fr-FR" sz="2400" dirty="0" smtClean="0"/>
              <a:t>Descartes </a:t>
            </a:r>
            <a:r>
              <a:rPr lang="fr-FR" sz="2400" dirty="0"/>
              <a:t>(1596-1650)</a:t>
            </a:r>
            <a:br>
              <a:rPr lang="fr-FR" sz="2400" dirty="0"/>
            </a:br>
            <a:r>
              <a:rPr lang="fr-FR" sz="2400" dirty="0"/>
              <a:t>« Le bon sens est la chose du monde la mieux partagée </a:t>
            </a:r>
            <a:r>
              <a:rPr lang="fr-FR" sz="2400" dirty="0" smtClean="0"/>
              <a:t>»</a:t>
            </a:r>
            <a:br>
              <a:rPr lang="fr-FR" sz="2400" dirty="0" smtClean="0"/>
            </a:br>
            <a:r>
              <a:rPr lang="fr-FR" sz="2000" dirty="0" smtClean="0"/>
              <a:t>Référence : texte 1, p. 138 ou premier § du </a:t>
            </a:r>
            <a:r>
              <a:rPr lang="fr-FR" sz="2000" i="1" dirty="0" smtClean="0"/>
              <a:t>Discours de la méthode</a:t>
            </a:r>
            <a:r>
              <a:rPr lang="fr-FR" sz="2400" dirty="0"/>
              <a:t/>
            </a:r>
            <a:br>
              <a:rPr lang="fr-FR" sz="2400" dirty="0"/>
            </a:br>
            <a:endParaRPr lang="fr-FR" sz="2400" dirty="0"/>
          </a:p>
        </p:txBody>
      </p:sp>
      <p:sp>
        <p:nvSpPr>
          <p:cNvPr id="3" name="Espace réservé du contenu 2"/>
          <p:cNvSpPr>
            <a:spLocks noGrp="1"/>
          </p:cNvSpPr>
          <p:nvPr>
            <p:ph idx="1"/>
          </p:nvPr>
        </p:nvSpPr>
        <p:spPr/>
        <p:txBody>
          <a:bodyPr>
            <a:normAutofit fontScale="40000" lnSpcReduction="20000"/>
          </a:bodyPr>
          <a:lstStyle/>
          <a:p>
            <a:pPr marL="0" indent="0">
              <a:buNone/>
            </a:pPr>
            <a:endParaRPr lang="fr-FR" dirty="0" smtClean="0"/>
          </a:p>
          <a:p>
            <a:pPr marL="0" indent="0">
              <a:buNone/>
            </a:pPr>
            <a:r>
              <a:rPr lang="fr-FR" b="1" dirty="0"/>
              <a:t> </a:t>
            </a:r>
            <a:r>
              <a:rPr lang="fr-FR" sz="5000" dirty="0" smtClean="0"/>
              <a:t>«</a:t>
            </a:r>
            <a:r>
              <a:rPr lang="fr-FR" sz="5000" dirty="0"/>
              <a:t> Le bon sens est la chose du monde la mieux partagée : car chacun pense en être si bien pourvu, que ceux même qui sont les plus difficiles à contenter en toute autre chose, n’ont point coutume d’en désirer plus qu’ils en ont. En quoi il n'est pas vraisemblable que tous se trompent ; mais plutôt cela témoigne que la puissance de bien juger, et distinguer le vrai d’avec le faux, qui est proprement ce qu’on nomme le bon sens ou la raison, est naturellement égale en tous les hommes ; et ainsi que la diversité de nos opinions ne vient pas de ce que les uns sont plus raisonnables que les autres, mais seulement de ce que nous conduisons nos pensées par diverses voies, et ne considérons pas les mêmes choses. Car ce n’est pas assez d’avoir l’esprit bon, mais le principal est de l’appliquer bien. Les plus grandes âmes sont capables des plus grands vices, aussi bien que des plus grandes vertus ; et ceux qui ne marchent que fort lentement peuvent avancer beaucoup davantage, s’ils suivent toujours le droit chemin, que ne font ceux qui courent, et qui s’en éloignent. »</a:t>
            </a:r>
          </a:p>
          <a:p>
            <a:pPr marL="0" indent="0">
              <a:buNone/>
            </a:pPr>
            <a:r>
              <a:rPr lang="fr-FR" sz="5000" dirty="0"/>
              <a:t>(</a:t>
            </a:r>
            <a:r>
              <a:rPr lang="fr-FR" sz="5000" i="1" dirty="0"/>
              <a:t>Discours de la méthode</a:t>
            </a:r>
            <a:r>
              <a:rPr lang="fr-FR" sz="5000" dirty="0"/>
              <a:t>, 1637) </a:t>
            </a:r>
          </a:p>
          <a:p>
            <a:endParaRPr lang="fr-FR" dirty="0"/>
          </a:p>
        </p:txBody>
      </p:sp>
    </p:spTree>
    <p:extLst>
      <p:ext uri="{BB962C8B-B14F-4D97-AF65-F5344CB8AC3E}">
        <p14:creationId xmlns:p14="http://schemas.microsoft.com/office/powerpoint/2010/main" val="21202528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La même raison chez tous les hommes </a:t>
            </a:r>
            <a:br>
              <a:rPr lang="fr-FR" dirty="0" smtClean="0"/>
            </a:br>
            <a:r>
              <a:rPr lang="fr-FR" dirty="0" smtClean="0"/>
              <a:t>(Descartes)</a:t>
            </a:r>
            <a:endParaRPr lang="fr-FR" dirty="0"/>
          </a:p>
        </p:txBody>
      </p:sp>
      <p:sp>
        <p:nvSpPr>
          <p:cNvPr id="3" name="Espace réservé du contenu 2"/>
          <p:cNvSpPr>
            <a:spLocks noGrp="1"/>
          </p:cNvSpPr>
          <p:nvPr>
            <p:ph idx="1"/>
          </p:nvPr>
        </p:nvSpPr>
        <p:spPr>
          <a:xfrm>
            <a:off x="457200" y="1600200"/>
            <a:ext cx="8229600" cy="4813300"/>
          </a:xfrm>
        </p:spPr>
        <p:txBody>
          <a:bodyPr>
            <a:normAutofit fontScale="77500" lnSpcReduction="20000"/>
          </a:bodyPr>
          <a:lstStyle/>
          <a:p>
            <a:pPr marL="0" indent="0">
              <a:buNone/>
            </a:pPr>
            <a:r>
              <a:rPr lang="fr-FR" dirty="0" smtClean="0"/>
              <a:t>1. Le bon sens = la raison (cf. Ligne 6)</a:t>
            </a:r>
            <a:endParaRPr lang="fr-FR" i="1" dirty="0" smtClean="0"/>
          </a:p>
          <a:p>
            <a:pPr marL="0" indent="0">
              <a:buNone/>
            </a:pPr>
            <a:endParaRPr lang="fr-FR" dirty="0" smtClean="0"/>
          </a:p>
          <a:p>
            <a:pPr marL="0" indent="0">
              <a:buNone/>
            </a:pPr>
            <a:r>
              <a:rPr lang="fr-FR" i="1" dirty="0" smtClean="0"/>
              <a:t>2. « La raison est la puissance de bien juger et distinguer le vrai du faux. » </a:t>
            </a:r>
            <a:r>
              <a:rPr lang="fr-FR" dirty="0" smtClean="0"/>
              <a:t>(cf. ligne 6)</a:t>
            </a:r>
          </a:p>
          <a:p>
            <a:pPr marL="0" indent="0">
              <a:buNone/>
            </a:pPr>
            <a:endParaRPr lang="fr-FR" dirty="0" smtClean="0"/>
          </a:p>
          <a:p>
            <a:pPr marL="0" indent="0">
              <a:buNone/>
            </a:pPr>
            <a:r>
              <a:rPr lang="fr-FR" dirty="0"/>
              <a:t>3</a:t>
            </a:r>
            <a:r>
              <a:rPr lang="fr-FR" i="1" dirty="0" smtClean="0"/>
              <a:t>. </a:t>
            </a:r>
            <a:r>
              <a:rPr lang="fr-FR" dirty="0" smtClean="0"/>
              <a:t>Elle est</a:t>
            </a:r>
            <a:r>
              <a:rPr lang="fr-FR" i="1" dirty="0" smtClean="0"/>
              <a:t> « naturellement égale en tous les hommes » (</a:t>
            </a:r>
            <a:r>
              <a:rPr lang="fr-FR" dirty="0" smtClean="0"/>
              <a:t>ligne</a:t>
            </a:r>
            <a:r>
              <a:rPr lang="fr-FR" i="1" dirty="0" smtClean="0"/>
              <a:t> 7) </a:t>
            </a:r>
            <a:r>
              <a:rPr lang="fr-FR" dirty="0" smtClean="0"/>
              <a:t>elle est commune chez tous les hommes et seulement chez tous les hommes (</a:t>
            </a:r>
            <a:r>
              <a:rPr lang="fr-FR" dirty="0"/>
              <a:t>f</a:t>
            </a:r>
            <a:r>
              <a:rPr lang="fr-FR" dirty="0" smtClean="0"/>
              <a:t>ondement de la démocratie)</a:t>
            </a:r>
          </a:p>
          <a:p>
            <a:pPr marL="0" indent="0">
              <a:buNone/>
            </a:pPr>
            <a:endParaRPr lang="fr-FR" dirty="0"/>
          </a:p>
          <a:p>
            <a:pPr marL="0" indent="0">
              <a:buNone/>
            </a:pPr>
            <a:r>
              <a:rPr lang="fr-FR" dirty="0" smtClean="0"/>
              <a:t>4. </a:t>
            </a:r>
            <a:r>
              <a:rPr lang="fr-FR" dirty="0"/>
              <a:t>L</a:t>
            </a:r>
            <a:r>
              <a:rPr lang="fr-FR" dirty="0" smtClean="0"/>
              <a:t>es hommes ne se différencient pas au regard de leur raison (elle est la même pour tous) mais au regard de la façon qu’ils ont de l’utiliser : certains disposent d’une méthode pour s’en servir et d’autres non.</a:t>
            </a:r>
            <a:endParaRPr lang="fr-FR" dirty="0"/>
          </a:p>
          <a:p>
            <a:pPr>
              <a:buFont typeface="Wingdings" charset="2"/>
              <a:buChar char="ü"/>
            </a:pPr>
            <a:endParaRPr lang="fr-FR" dirty="0"/>
          </a:p>
        </p:txBody>
      </p:sp>
    </p:spTree>
    <p:extLst>
      <p:ext uri="{BB962C8B-B14F-4D97-AF65-F5344CB8AC3E}">
        <p14:creationId xmlns:p14="http://schemas.microsoft.com/office/powerpoint/2010/main" val="41859534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800" dirty="0" smtClean="0"/>
              <a:t>La méthode de Descartes</a:t>
            </a:r>
            <a:br>
              <a:rPr lang="fr-FR" sz="2800" dirty="0" smtClean="0"/>
            </a:br>
            <a:r>
              <a:rPr lang="fr-FR" sz="2800" dirty="0" smtClean="0"/>
              <a:t>(</a:t>
            </a:r>
            <a:r>
              <a:rPr lang="fr-FR" sz="2800" i="1" dirty="0" smtClean="0"/>
              <a:t>Discours de la méthode</a:t>
            </a:r>
            <a:r>
              <a:rPr lang="fr-FR" sz="2800" dirty="0" smtClean="0"/>
              <a:t>, deuxième partie, cf. texte 7 p. 142)</a:t>
            </a:r>
            <a:endParaRPr lang="fr-FR" sz="2800" dirty="0"/>
          </a:p>
        </p:txBody>
      </p:sp>
      <p:sp>
        <p:nvSpPr>
          <p:cNvPr id="3" name="Espace réservé du contenu 2"/>
          <p:cNvSpPr>
            <a:spLocks noGrp="1"/>
          </p:cNvSpPr>
          <p:nvPr>
            <p:ph idx="1"/>
          </p:nvPr>
        </p:nvSpPr>
        <p:spPr/>
        <p:txBody>
          <a:bodyPr>
            <a:normAutofit fontScale="92500" lnSpcReduction="20000"/>
          </a:bodyPr>
          <a:lstStyle/>
          <a:p>
            <a:r>
              <a:rPr lang="fr-FR" dirty="0" smtClean="0"/>
              <a:t>Elle se décline en quatre préceptes ou règles :</a:t>
            </a:r>
            <a:endParaRPr lang="fr-FR" dirty="0"/>
          </a:p>
          <a:p>
            <a:pPr>
              <a:buFont typeface="Wingdings" charset="2"/>
              <a:buChar char="ü"/>
            </a:pPr>
            <a:r>
              <a:rPr lang="fr-FR" dirty="0"/>
              <a:t>Ne recevoir jamais aucune chose pour vraie tant que son esprit ne l’aura pas assimilée clairement et distinctement.</a:t>
            </a:r>
          </a:p>
          <a:p>
            <a:pPr>
              <a:buFont typeface="Wingdings" charset="2"/>
              <a:buChar char="ü"/>
            </a:pPr>
            <a:r>
              <a:rPr lang="fr-FR" dirty="0"/>
              <a:t>Diviser chacune des difficultés afin de mieux les examiner et </a:t>
            </a:r>
            <a:r>
              <a:rPr lang="fr-FR" dirty="0" smtClean="0"/>
              <a:t>de pouvoir les </a:t>
            </a:r>
            <a:r>
              <a:rPr lang="fr-FR" dirty="0"/>
              <a:t>résoudre.</a:t>
            </a:r>
          </a:p>
          <a:p>
            <a:pPr>
              <a:buFont typeface="Wingdings" charset="2"/>
              <a:buChar char="ü"/>
            </a:pPr>
            <a:r>
              <a:rPr lang="fr-FR" dirty="0"/>
              <a:t>Établir un ordre de pensées en allant du simple au complexe.</a:t>
            </a:r>
          </a:p>
          <a:p>
            <a:pPr>
              <a:buFont typeface="Wingdings" charset="2"/>
              <a:buChar char="ü"/>
            </a:pPr>
            <a:r>
              <a:rPr lang="fr-FR" dirty="0"/>
              <a:t>Passer en revue les différents points du problème à traiter afin de ne rien omettre.</a:t>
            </a:r>
          </a:p>
          <a:p>
            <a:endParaRPr lang="fr-FR" dirty="0" smtClean="0"/>
          </a:p>
          <a:p>
            <a:endParaRPr lang="fr-FR" dirty="0"/>
          </a:p>
        </p:txBody>
      </p:sp>
    </p:spTree>
    <p:extLst>
      <p:ext uri="{BB962C8B-B14F-4D97-AF65-F5344CB8AC3E}">
        <p14:creationId xmlns:p14="http://schemas.microsoft.com/office/powerpoint/2010/main" val="22507380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Le siècle des Lumières : l’apogée de la raison</a:t>
            </a:r>
            <a:endParaRPr lang="fr-FR" sz="3200" dirty="0"/>
          </a:p>
        </p:txBody>
      </p:sp>
      <p:sp>
        <p:nvSpPr>
          <p:cNvPr id="3" name="Espace réservé du contenu 2"/>
          <p:cNvSpPr>
            <a:spLocks noGrp="1"/>
          </p:cNvSpPr>
          <p:nvPr>
            <p:ph idx="1"/>
          </p:nvPr>
        </p:nvSpPr>
        <p:spPr/>
        <p:txBody>
          <a:bodyPr>
            <a:normAutofit fontScale="70000" lnSpcReduction="20000"/>
          </a:bodyPr>
          <a:lstStyle/>
          <a:p>
            <a:r>
              <a:rPr lang="fr-FR" dirty="0" smtClean="0"/>
              <a:t>XVIème siècle : la révolution copernicienne</a:t>
            </a:r>
          </a:p>
          <a:p>
            <a:r>
              <a:rPr lang="fr-FR" dirty="0" smtClean="0"/>
              <a:t>XVIIème siècle : la révolution scientifique ou l’avènement de la raison </a:t>
            </a:r>
            <a:r>
              <a:rPr lang="fr-FR" dirty="0"/>
              <a:t>(</a:t>
            </a:r>
            <a:r>
              <a:rPr lang="fr-FR" dirty="0" smtClean="0"/>
              <a:t>Galilée, Descartes, Spinoza, Leibniz, Locke) </a:t>
            </a:r>
            <a:r>
              <a:rPr lang="fr-FR" dirty="0"/>
              <a:t>c’est-à-dire de la croyance que le Monde est entièrement </a:t>
            </a:r>
            <a:r>
              <a:rPr lang="fr-FR" dirty="0" smtClean="0"/>
              <a:t>connaissable. Cette croyance est à l’origine des Lumières,.</a:t>
            </a:r>
          </a:p>
          <a:p>
            <a:r>
              <a:rPr lang="fr-FR" dirty="0" smtClean="0"/>
              <a:t>XVIIIème siècle : le siècle des Lumières ou de la propagation, dans toute l’Europe, de l’idée que la raison doit être mise en avant pour libérer les hommes et leur permettre de s’émanciper.</a:t>
            </a:r>
            <a:endParaRPr lang="fr-FR" dirty="0"/>
          </a:p>
          <a:p>
            <a:r>
              <a:rPr lang="fr-FR" dirty="0" smtClean="0"/>
              <a:t>Cf. Kant, son l’opuscule : </a:t>
            </a:r>
            <a:r>
              <a:rPr lang="fr-FR" i="1" dirty="0" smtClean="0"/>
              <a:t>Qu’est-ce que les lumières ?</a:t>
            </a:r>
            <a:r>
              <a:rPr lang="fr-FR" dirty="0" smtClean="0"/>
              <a:t> </a:t>
            </a:r>
            <a:r>
              <a:rPr lang="fr-FR" dirty="0"/>
              <a:t>e</a:t>
            </a:r>
            <a:r>
              <a:rPr lang="fr-FR" dirty="0" smtClean="0"/>
              <a:t>t son slogan percutant : « Ose penser ! »</a:t>
            </a:r>
          </a:p>
          <a:p>
            <a:r>
              <a:rPr lang="fr-FR" dirty="0" smtClean="0"/>
              <a:t>Les </a:t>
            </a:r>
            <a:r>
              <a:rPr lang="fr-FR" dirty="0"/>
              <a:t>trois questions de la raison </a:t>
            </a:r>
            <a:r>
              <a:rPr lang="fr-FR" dirty="0" smtClean="0"/>
              <a:t>selon </a:t>
            </a:r>
            <a:r>
              <a:rPr lang="fr-FR" dirty="0"/>
              <a:t>Kant</a:t>
            </a:r>
            <a:endParaRPr lang="fr-FR" dirty="0" smtClean="0"/>
          </a:p>
          <a:p>
            <a:pPr>
              <a:buFont typeface="Wingdings" charset="2"/>
              <a:buChar char="ü"/>
            </a:pPr>
            <a:r>
              <a:rPr lang="fr-FR" dirty="0" smtClean="0"/>
              <a:t>Que puis-je savoir</a:t>
            </a:r>
            <a:r>
              <a:rPr lang="fr-FR" dirty="0"/>
              <a:t> </a:t>
            </a:r>
            <a:r>
              <a:rPr lang="fr-FR" dirty="0" smtClean="0"/>
              <a:t>? (domaine de la connaissance)</a:t>
            </a:r>
          </a:p>
          <a:p>
            <a:pPr>
              <a:buFont typeface="Wingdings" charset="2"/>
              <a:buChar char="ü"/>
            </a:pPr>
            <a:r>
              <a:rPr lang="fr-FR" dirty="0" smtClean="0"/>
              <a:t>Que dois-je faire ? (domaine de la morale)</a:t>
            </a:r>
          </a:p>
          <a:p>
            <a:pPr>
              <a:buFont typeface="Wingdings" charset="2"/>
              <a:buChar char="ü"/>
            </a:pPr>
            <a:r>
              <a:rPr lang="fr-FR" dirty="0" smtClean="0"/>
              <a:t>Que m’est-il permis d’espérer ? (domaine de la religion)</a:t>
            </a:r>
          </a:p>
        </p:txBody>
      </p:sp>
    </p:spTree>
    <p:extLst>
      <p:ext uri="{BB962C8B-B14F-4D97-AF65-F5344CB8AC3E}">
        <p14:creationId xmlns:p14="http://schemas.microsoft.com/office/powerpoint/2010/main" val="42145371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L’origine de la raison</a:t>
            </a:r>
            <a:br>
              <a:rPr lang="fr-FR" dirty="0" smtClean="0"/>
            </a:br>
            <a:r>
              <a:rPr lang="fr-FR" dirty="0" smtClean="0"/>
              <a:t>(rationalisme et empirisme)</a:t>
            </a:r>
            <a:endParaRPr lang="fr-FR" dirty="0"/>
          </a:p>
        </p:txBody>
      </p:sp>
      <p:sp>
        <p:nvSpPr>
          <p:cNvPr id="3" name="Espace réservé du contenu 2"/>
          <p:cNvSpPr>
            <a:spLocks noGrp="1"/>
          </p:cNvSpPr>
          <p:nvPr>
            <p:ph idx="1"/>
          </p:nvPr>
        </p:nvSpPr>
        <p:spPr>
          <a:xfrm>
            <a:off x="457200" y="1600200"/>
            <a:ext cx="8229600" cy="4892675"/>
          </a:xfrm>
        </p:spPr>
        <p:txBody>
          <a:bodyPr>
            <a:normAutofit fontScale="47500" lnSpcReduction="20000"/>
          </a:bodyPr>
          <a:lstStyle/>
          <a:p>
            <a:r>
              <a:rPr lang="fr-FR" sz="4200" dirty="0"/>
              <a:t>Tous les philosophes sont rationnels au sens où tous acceptent les principes de la raison et se fondent sur </a:t>
            </a:r>
            <a:r>
              <a:rPr lang="fr-FR" sz="4200" dirty="0" smtClean="0"/>
              <a:t>eux. </a:t>
            </a:r>
          </a:p>
          <a:p>
            <a:endParaRPr lang="fr-FR" sz="4200" dirty="0"/>
          </a:p>
          <a:p>
            <a:r>
              <a:rPr lang="fr-FR" sz="4200" dirty="0" smtClean="0"/>
              <a:t>En </a:t>
            </a:r>
            <a:r>
              <a:rPr lang="fr-FR" sz="4200" dirty="0"/>
              <a:t>revanche, tous ne sont pas d’accord sur l’origine de la raison. </a:t>
            </a:r>
            <a:r>
              <a:rPr lang="fr-FR" sz="4200" dirty="0" smtClean="0"/>
              <a:t>Pour </a:t>
            </a:r>
            <a:r>
              <a:rPr lang="fr-FR" sz="4200" dirty="0"/>
              <a:t>les uns, la raison est une faculté innée (les rationalistes). Pour les autres, la raison se constitue progressivement à partir de nos expériences sensibles (les empiristes)</a:t>
            </a:r>
            <a:r>
              <a:rPr lang="fr-FR" sz="4200" dirty="0" smtClean="0"/>
              <a:t>. A </a:t>
            </a:r>
            <a:r>
              <a:rPr lang="fr-FR" sz="4200" dirty="0"/>
              <a:t>partir de là, deux courants </a:t>
            </a:r>
            <a:r>
              <a:rPr lang="fr-FR" sz="4200" dirty="0" smtClean="0"/>
              <a:t>philosophiques </a:t>
            </a:r>
            <a:r>
              <a:rPr lang="fr-FR" sz="4200" dirty="0"/>
              <a:t>doivent </a:t>
            </a:r>
            <a:r>
              <a:rPr lang="fr-FR" sz="4200" dirty="0" smtClean="0"/>
              <a:t>être distingués :</a:t>
            </a:r>
          </a:p>
          <a:p>
            <a:endParaRPr lang="fr-FR" sz="4200" dirty="0"/>
          </a:p>
          <a:p>
            <a:pPr>
              <a:buFont typeface="Wingdings" charset="2"/>
              <a:buChar char="ü"/>
            </a:pPr>
            <a:r>
              <a:rPr lang="fr-FR" sz="4200" dirty="0"/>
              <a:t>Les rationalistes (Descartes, Spinoza, Leibniz) considèrent que ces principes sont </a:t>
            </a:r>
            <a:r>
              <a:rPr lang="fr-FR" sz="4200" i="1" dirty="0"/>
              <a:t>a priori</a:t>
            </a:r>
            <a:r>
              <a:rPr lang="fr-FR" sz="4200" dirty="0"/>
              <a:t>, c’est-à-dire </a:t>
            </a:r>
            <a:r>
              <a:rPr lang="fr-FR" sz="4200" dirty="0" smtClean="0"/>
              <a:t>qu’ils </a:t>
            </a:r>
            <a:r>
              <a:rPr lang="fr-FR" sz="4200" dirty="0"/>
              <a:t>correspondent à la raison humaine indépendamment de l’expérience sensible, autrement dit </a:t>
            </a:r>
            <a:r>
              <a:rPr lang="fr-FR" sz="4200" dirty="0" smtClean="0"/>
              <a:t>de </a:t>
            </a:r>
            <a:r>
              <a:rPr lang="fr-FR" sz="4200" dirty="0"/>
              <a:t>toute perception du monde extérieur.</a:t>
            </a:r>
          </a:p>
          <a:p>
            <a:pPr marL="0" indent="0">
              <a:buNone/>
            </a:pPr>
            <a:endParaRPr lang="fr-FR" sz="4200" dirty="0" smtClean="0"/>
          </a:p>
          <a:p>
            <a:pPr>
              <a:buFont typeface="Wingdings" charset="2"/>
              <a:buChar char="ü"/>
            </a:pPr>
            <a:r>
              <a:rPr lang="fr-FR" sz="4200" dirty="0" smtClean="0"/>
              <a:t>Les </a:t>
            </a:r>
            <a:r>
              <a:rPr lang="fr-FR" sz="4200" dirty="0"/>
              <a:t>empiristes (Locke, Hume) considèrent que ces principes sont </a:t>
            </a:r>
            <a:r>
              <a:rPr lang="fr-FR" sz="4200" i="1" dirty="0"/>
              <a:t>a posteriori</a:t>
            </a:r>
            <a:r>
              <a:rPr lang="fr-FR" sz="4200" dirty="0"/>
              <a:t>, c’est-à-dire qu’ils résultent de l’expérience sensible. </a:t>
            </a:r>
            <a:r>
              <a:rPr lang="fr-FR" sz="4200" dirty="0" smtClean="0"/>
              <a:t> </a:t>
            </a:r>
            <a:endParaRPr lang="fr-FR" sz="4200" dirty="0"/>
          </a:p>
          <a:p>
            <a:endParaRPr lang="fr-FR" dirty="0"/>
          </a:p>
        </p:txBody>
      </p:sp>
    </p:spTree>
    <p:extLst>
      <p:ext uri="{BB962C8B-B14F-4D97-AF65-F5344CB8AC3E}">
        <p14:creationId xmlns:p14="http://schemas.microsoft.com/office/powerpoint/2010/main" val="36113023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Raison et passions</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smtClean="0"/>
              <a:t>L’être humain </a:t>
            </a:r>
            <a:r>
              <a:rPr lang="fr-FR" dirty="0"/>
              <a:t>a</a:t>
            </a:r>
            <a:r>
              <a:rPr lang="fr-FR" dirty="0" smtClean="0"/>
              <a:t> deux </a:t>
            </a:r>
            <a:r>
              <a:rPr lang="fr-FR" dirty="0"/>
              <a:t>facettes : une facette cérébrale et rationnelle, une </a:t>
            </a:r>
            <a:r>
              <a:rPr lang="fr-FR" dirty="0" smtClean="0"/>
              <a:t>facette émotionnelle et passionnelle, </a:t>
            </a:r>
            <a:r>
              <a:rPr lang="fr-FR" dirty="0"/>
              <a:t>ce </a:t>
            </a:r>
            <a:r>
              <a:rPr lang="fr-FR" dirty="0" smtClean="0"/>
              <a:t>que </a:t>
            </a:r>
            <a:r>
              <a:rPr lang="fr-FR" dirty="0"/>
              <a:t>Pascal </a:t>
            </a:r>
            <a:r>
              <a:rPr lang="fr-FR" dirty="0" smtClean="0"/>
              <a:t>(1623-1662) appelle </a:t>
            </a:r>
            <a:r>
              <a:rPr lang="fr-FR" dirty="0"/>
              <a:t>le </a:t>
            </a:r>
            <a:r>
              <a:rPr lang="fr-FR" dirty="0" smtClean="0"/>
              <a:t>cœur</a:t>
            </a:r>
            <a:r>
              <a:rPr lang="fr-FR" dirty="0"/>
              <a:t> </a:t>
            </a:r>
            <a:r>
              <a:rPr lang="fr-FR" dirty="0" smtClean="0"/>
              <a:t>: </a:t>
            </a:r>
            <a:r>
              <a:rPr lang="fr-FR" dirty="0"/>
              <a:t>« </a:t>
            </a:r>
            <a:r>
              <a:rPr lang="fr-FR" dirty="0" smtClean="0"/>
              <a:t>Le </a:t>
            </a:r>
            <a:r>
              <a:rPr lang="fr-FR" dirty="0"/>
              <a:t>cœur a ses raison que la raison ne connaît point »</a:t>
            </a:r>
            <a:r>
              <a:rPr lang="fr-FR" dirty="0" smtClean="0"/>
              <a:t>. Pour Pascal, la foi religieuse n’est pas du même ordre que celui de la raison.</a:t>
            </a:r>
          </a:p>
          <a:p>
            <a:r>
              <a:rPr lang="fr-FR" dirty="0" smtClean="0"/>
              <a:t>Passion : un envahissement de l’âme qui nous submerge. Avec la raison l’homme agit</a:t>
            </a:r>
            <a:r>
              <a:rPr lang="fr-FR" dirty="0"/>
              <a:t> </a:t>
            </a:r>
            <a:r>
              <a:rPr lang="fr-FR" dirty="0" smtClean="0"/>
              <a:t>; avec ses passions, il subit. </a:t>
            </a:r>
            <a:endParaRPr lang="fr-FR" dirty="0"/>
          </a:p>
          <a:p>
            <a:r>
              <a:rPr lang="fr-FR" dirty="0" smtClean="0"/>
              <a:t>Le même homme peut ainsi vouloir une chose et son contraire. Cette négation du principe de non-contradiction montre son irrationalité (par exemple, avec le tabac ou dans le cadre d’un régime alimentaire).</a:t>
            </a:r>
          </a:p>
          <a:p>
            <a:r>
              <a:rPr lang="fr-FR" dirty="0" smtClean="0"/>
              <a:t>Dans ce sens général, les passions s’opposent à la raison. Quand la raison sommeille, le dragon s’éveille (ou « le sommeil de la raison engendre des monstres », Goya).</a:t>
            </a:r>
          </a:p>
          <a:p>
            <a:r>
              <a:rPr lang="fr-FR" dirty="0" smtClean="0"/>
              <a:t>Deux types de passions : les passions joyeuses et les passions tristes (peur, colère, haine) selon Spinoza (1632-1677)</a:t>
            </a:r>
          </a:p>
          <a:p>
            <a:r>
              <a:rPr lang="fr-FR" dirty="0" smtClean="0"/>
              <a:t>Ainsi, toutes les passions ne s’opposent pas à la raison : il y a une joie de comprendre (cf. la béatitude chez Spinoza) </a:t>
            </a:r>
            <a:endParaRPr lang="fr-FR" dirty="0"/>
          </a:p>
        </p:txBody>
      </p:sp>
    </p:spTree>
    <p:extLst>
      <p:ext uri="{BB962C8B-B14F-4D97-AF65-F5344CB8AC3E}">
        <p14:creationId xmlns:p14="http://schemas.microsoft.com/office/powerpoint/2010/main" val="302893491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347</TotalTime>
  <Words>736</Words>
  <Application>Microsoft Macintosh PowerPoint</Application>
  <PresentationFormat>Présentation à l'écran (4:3)</PresentationFormat>
  <Paragraphs>65</Paragraphs>
  <Slides>10</Slides>
  <Notes>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Thème Office</vt:lpstr>
      <vt:lpstr>Philosophie : la raison (synthèse)</vt:lpstr>
      <vt:lpstr>Raison</vt:lpstr>
      <vt:lpstr>Principes de la raison</vt:lpstr>
      <vt:lpstr> Descartes (1596-1650) « Le bon sens est la chose du monde la mieux partagée » Référence : texte 1, p. 138 ou premier § du Discours de la méthode </vt:lpstr>
      <vt:lpstr>La même raison chez tous les hommes  (Descartes)</vt:lpstr>
      <vt:lpstr>La méthode de Descartes (Discours de la méthode, deuxième partie, cf. texte 7 p. 142)</vt:lpstr>
      <vt:lpstr>Le siècle des Lumières : l’apogée de la raison</vt:lpstr>
      <vt:lpstr>L’origine de la raison (rationalisme et empirisme)</vt:lpstr>
      <vt:lpstr>Raison et passions</vt:lpstr>
      <vt:lpstr>Raison et déraison  (rationalité et irrationalité)</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Philosophie 2020-2021</dc:title>
  <dc:creator>Stéphane Ferret</dc:creator>
  <cp:lastModifiedBy>Stéphane Ferret</cp:lastModifiedBy>
  <cp:revision>84</cp:revision>
  <dcterms:created xsi:type="dcterms:W3CDTF">2020-08-31T14:36:57Z</dcterms:created>
  <dcterms:modified xsi:type="dcterms:W3CDTF">2020-09-22T04:24:02Z</dcterms:modified>
</cp:coreProperties>
</file>