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1" r:id="rId5"/>
    <p:sldId id="270" r:id="rId6"/>
    <p:sldId id="262" r:id="rId7"/>
    <p:sldId id="269" r:id="rId8"/>
    <p:sldId id="260" r:id="rId9"/>
    <p:sldId id="265" r:id="rId10"/>
    <p:sldId id="271" r:id="rId11"/>
    <p:sldId id="266" r:id="rId12"/>
    <p:sldId id="267" r:id="rId13"/>
    <p:sldId id="268" r:id="rId1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05/10/20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05/10/20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05/10/20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05/10/20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05/10/20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05/10/20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05/10/20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ailymotion.com/video/x7sgbp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Religion</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tableau des gains et des pertes du pari de Pascal</a:t>
            </a:r>
            <a:endParaRPr lang="fr-FR"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861300546"/>
              </p:ext>
            </p:extLst>
          </p:nvPr>
        </p:nvGraphicFramePr>
        <p:xfrm>
          <a:off x="457200" y="1809750"/>
          <a:ext cx="8229600" cy="4144645"/>
        </p:xfrm>
        <a:graphic>
          <a:graphicData uri="http://schemas.openxmlformats.org/drawingml/2006/table">
            <a:tbl>
              <a:tblPr firstRow="1" bandRow="1">
                <a:tableStyleId>{5C22544A-7EE6-4342-B048-85BDC9FD1C3A}</a:tableStyleId>
              </a:tblPr>
              <a:tblGrid>
                <a:gridCol w="2743200"/>
                <a:gridCol w="2743200"/>
                <a:gridCol w="2743200"/>
              </a:tblGrid>
              <a:tr h="798309">
                <a:tc>
                  <a:txBody>
                    <a:bodyPr/>
                    <a:lstStyle/>
                    <a:p>
                      <a:r>
                        <a:rPr lang="fr-FR" dirty="0" smtClean="0"/>
                        <a:t>Pari</a:t>
                      </a:r>
                      <a:r>
                        <a:rPr lang="fr-FR" baseline="0" dirty="0" smtClean="0"/>
                        <a:t> de Pascal (analyse critique)</a:t>
                      </a:r>
                      <a:endParaRPr lang="fr-FR" dirty="0"/>
                    </a:p>
                  </a:txBody>
                  <a:tcPr/>
                </a:tc>
                <a:tc>
                  <a:txBody>
                    <a:bodyPr/>
                    <a:lstStyle/>
                    <a:p>
                      <a:r>
                        <a:rPr lang="fr-FR" dirty="0" smtClean="0"/>
                        <a:t>Dieu existe </a:t>
                      </a:r>
                      <a:endParaRPr lang="fr-FR" dirty="0"/>
                    </a:p>
                  </a:txBody>
                  <a:tcPr/>
                </a:tc>
                <a:tc>
                  <a:txBody>
                    <a:bodyPr/>
                    <a:lstStyle/>
                    <a:p>
                      <a:r>
                        <a:rPr lang="fr-FR" dirty="0" smtClean="0"/>
                        <a:t>Dieu n’existe pas</a:t>
                      </a:r>
                      <a:endParaRPr lang="fr-FR" dirty="0"/>
                    </a:p>
                  </a:txBody>
                  <a:tcPr/>
                </a:tc>
              </a:tr>
              <a:tr h="1377903">
                <a:tc>
                  <a:txBody>
                    <a:bodyPr/>
                    <a:lstStyle/>
                    <a:p>
                      <a:r>
                        <a:rPr lang="fr-FR" dirty="0" smtClean="0"/>
                        <a:t>Vous pariez que Dieu existe</a:t>
                      </a:r>
                      <a:endParaRPr lang="fr-FR" dirty="0"/>
                    </a:p>
                  </a:txBody>
                  <a:tcPr/>
                </a:tc>
                <a:tc>
                  <a:txBody>
                    <a:bodyPr/>
                    <a:lstStyle/>
                    <a:p>
                      <a:r>
                        <a:rPr lang="fr-FR" dirty="0" smtClean="0"/>
                        <a:t>Bénéfice : paradis pour l’éternité</a:t>
                      </a:r>
                      <a:endParaRPr lang="fr-FR" dirty="0"/>
                    </a:p>
                  </a:txBody>
                  <a:tcPr/>
                </a:tc>
                <a:tc>
                  <a:txBody>
                    <a:bodyPr/>
                    <a:lstStyle/>
                    <a:p>
                      <a:r>
                        <a:rPr lang="fr-FR" dirty="0" smtClean="0"/>
                        <a:t>Risque : perdre</a:t>
                      </a:r>
                      <a:r>
                        <a:rPr lang="fr-FR" baseline="0" dirty="0" smtClean="0"/>
                        <a:t> son temps à croire en Dieu</a:t>
                      </a:r>
                      <a:endParaRPr lang="fr-FR" dirty="0"/>
                    </a:p>
                  </a:txBody>
                  <a:tcPr/>
                </a:tc>
              </a:tr>
              <a:tr h="1968433">
                <a:tc>
                  <a:txBody>
                    <a:bodyPr/>
                    <a:lstStyle/>
                    <a:p>
                      <a:r>
                        <a:rPr lang="fr-FR" dirty="0" smtClean="0"/>
                        <a:t>Vous pariez que Dieu n’existe pas</a:t>
                      </a:r>
                      <a:endParaRPr lang="fr-FR" dirty="0"/>
                    </a:p>
                  </a:txBody>
                  <a:tcPr/>
                </a:tc>
                <a:tc>
                  <a:txBody>
                    <a:bodyPr/>
                    <a:lstStyle/>
                    <a:p>
                      <a:r>
                        <a:rPr lang="fr-FR" dirty="0" smtClean="0"/>
                        <a:t>Risque : enfer</a:t>
                      </a:r>
                      <a:r>
                        <a:rPr lang="fr-FR" baseline="0" dirty="0" smtClean="0"/>
                        <a:t> pour l’éternité</a:t>
                      </a:r>
                      <a:endParaRPr lang="fr-FR" dirty="0"/>
                    </a:p>
                  </a:txBody>
                  <a:tcPr/>
                </a:tc>
                <a:tc>
                  <a:txBody>
                    <a:bodyPr/>
                    <a:lstStyle/>
                    <a:p>
                      <a:r>
                        <a:rPr lang="fr-FR" dirty="0" smtClean="0"/>
                        <a:t>Bénéfice</a:t>
                      </a:r>
                      <a:r>
                        <a:rPr lang="fr-FR" baseline="0" dirty="0" smtClean="0"/>
                        <a:t> : ne pas perdre son temps à croire en Dieu</a:t>
                      </a:r>
                      <a:endParaRPr lang="fr-FR" dirty="0"/>
                    </a:p>
                  </a:txBody>
                  <a:tcPr/>
                </a:tc>
              </a:tr>
            </a:tbl>
          </a:graphicData>
        </a:graphic>
      </p:graphicFrame>
    </p:spTree>
    <p:extLst>
      <p:ext uri="{BB962C8B-B14F-4D97-AF65-F5344CB8AC3E}">
        <p14:creationId xmlns:p14="http://schemas.microsoft.com/office/powerpoint/2010/main" val="233004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religion comme illusion</a:t>
            </a:r>
            <a:endParaRPr lang="fr-FR" dirty="0"/>
          </a:p>
        </p:txBody>
      </p:sp>
      <p:sp>
        <p:nvSpPr>
          <p:cNvPr id="3" name="Espace réservé du contenu 2"/>
          <p:cNvSpPr>
            <a:spLocks noGrp="1"/>
          </p:cNvSpPr>
          <p:nvPr>
            <p:ph idx="1"/>
          </p:nvPr>
        </p:nvSpPr>
        <p:spPr/>
        <p:txBody>
          <a:bodyPr>
            <a:normAutofit fontScale="25000" lnSpcReduction="20000"/>
          </a:bodyPr>
          <a:lstStyle/>
          <a:p>
            <a:r>
              <a:rPr lang="fr-FR" sz="7200" dirty="0" smtClean="0"/>
              <a:t>Pour Lucrèce (Ier siècle avant JC), </a:t>
            </a:r>
            <a:r>
              <a:rPr lang="fr-FR" sz="7200" dirty="0"/>
              <a:t>la religion naît de l’ignorance et de la </a:t>
            </a:r>
            <a:r>
              <a:rPr lang="fr-FR" sz="7200" dirty="0" smtClean="0"/>
              <a:t>peur</a:t>
            </a:r>
            <a:r>
              <a:rPr lang="fr-FR" sz="7200" dirty="0"/>
              <a:t>.</a:t>
            </a:r>
            <a:r>
              <a:rPr lang="fr-FR" sz="7200" dirty="0" smtClean="0"/>
              <a:t> </a:t>
            </a:r>
            <a:endParaRPr lang="fr-FR" sz="7200" dirty="0"/>
          </a:p>
          <a:p>
            <a:endParaRPr lang="fr-FR" sz="7200" dirty="0" smtClean="0"/>
          </a:p>
          <a:p>
            <a:r>
              <a:rPr lang="fr-FR" sz="7200" dirty="0" smtClean="0"/>
              <a:t>Pour Marx (1818-1883), « Dieu </a:t>
            </a:r>
            <a:r>
              <a:rPr lang="fr-FR" sz="7200" dirty="0"/>
              <a:t>est l’opium du </a:t>
            </a:r>
            <a:r>
              <a:rPr lang="fr-FR" sz="7200" dirty="0" smtClean="0"/>
              <a:t>peuple ». </a:t>
            </a:r>
            <a:r>
              <a:rPr lang="fr-FR" sz="7200" dirty="0"/>
              <a:t>Cf. texte 2 p. 315</a:t>
            </a:r>
            <a:r>
              <a:rPr lang="fr-FR" sz="7200" dirty="0" smtClean="0"/>
              <a:t>. L’opium </a:t>
            </a:r>
            <a:r>
              <a:rPr lang="fr-FR" sz="7200" dirty="0"/>
              <a:t>est à la fois une drogue et un médicament. Cette substance permet de surmonter nos douleurs et d’oublier notre condition </a:t>
            </a:r>
            <a:r>
              <a:rPr lang="fr-FR" sz="7200" dirty="0" smtClean="0"/>
              <a:t>misérable. </a:t>
            </a:r>
            <a:r>
              <a:rPr lang="fr-FR" sz="7200" dirty="0"/>
              <a:t>La religion permet aux opprimés de supporter leur condition misérable, pour reprendre le titre du chef d’œuvre de Victor Hugo, terme que Pascal avait déjà utilisé dans ses propres écrits. La misère est double en effet : elle est sociale (Marx) et elle est existentielle (Pascal</a:t>
            </a:r>
            <a:r>
              <a:rPr lang="fr-FR" sz="7200" dirty="0" smtClean="0"/>
              <a:t>).</a:t>
            </a:r>
            <a:endParaRPr lang="fr-FR" sz="7200" dirty="0"/>
          </a:p>
          <a:p>
            <a:endParaRPr lang="fr-FR" sz="7200" dirty="0"/>
          </a:p>
          <a:p>
            <a:r>
              <a:rPr lang="fr-FR" sz="7200" dirty="0" smtClean="0"/>
              <a:t>Pour Nietzsche (1844-1900), </a:t>
            </a:r>
            <a:r>
              <a:rPr lang="fr-FR" sz="7200" dirty="0"/>
              <a:t>Dieu est mort, cf. texte 15  p. 340-341, « La mort de Dieu ». </a:t>
            </a:r>
            <a:r>
              <a:rPr lang="fr-FR" sz="7200" dirty="0" smtClean="0"/>
              <a:t> Dieu </a:t>
            </a:r>
            <a:r>
              <a:rPr lang="fr-FR" sz="7200" dirty="0"/>
              <a:t>est mort et c’est nous qui l’avons tué. Dieu, en effet, signifie dans ce texte la croyance en </a:t>
            </a:r>
            <a:r>
              <a:rPr lang="fr-FR" sz="7200" dirty="0" smtClean="0"/>
              <a:t>Dieu. </a:t>
            </a:r>
            <a:r>
              <a:rPr lang="fr-FR" sz="7200" dirty="0"/>
              <a:t>C</a:t>
            </a:r>
            <a:r>
              <a:rPr lang="fr-FR" sz="7200" dirty="0" smtClean="0"/>
              <a:t>ette </a:t>
            </a:r>
            <a:r>
              <a:rPr lang="fr-FR" sz="7200" dirty="0"/>
              <a:t>croyance est en train de disparaître en Europe au début du XXe siècle. Bref, si nous sommes capables de l’avoir tué, c’est que c’est nous qui l’avons crée. Dieu, </a:t>
            </a:r>
            <a:r>
              <a:rPr lang="fr-FR" sz="7200" dirty="0" smtClean="0"/>
              <a:t>pour Nietzsche, est une </a:t>
            </a:r>
            <a:r>
              <a:rPr lang="fr-FR" sz="7200" dirty="0"/>
              <a:t>chimère de l’imagination. </a:t>
            </a:r>
          </a:p>
          <a:p>
            <a:pPr marL="0" indent="0">
              <a:buNone/>
            </a:pPr>
            <a:r>
              <a:rPr lang="fr-FR" sz="4200" dirty="0"/>
              <a:t> </a:t>
            </a:r>
          </a:p>
        </p:txBody>
      </p:sp>
    </p:spTree>
    <p:extLst>
      <p:ext uri="{BB962C8B-B14F-4D97-AF65-F5344CB8AC3E}">
        <p14:creationId xmlns:p14="http://schemas.microsoft.com/office/powerpoint/2010/main" val="263709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religion comme illusion (suite)</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t>Pour Freud, Dieu est une illusion ayant pour fonction de soulager l’angoisse humaine, cf. texte 12, page 358 « la religion est une illusion apaisant l’angoisse humaine ». </a:t>
            </a:r>
          </a:p>
          <a:p>
            <a:endParaRPr lang="fr-FR" dirty="0" smtClean="0"/>
          </a:p>
          <a:p>
            <a:r>
              <a:rPr lang="fr-FR" dirty="0" smtClean="0"/>
              <a:t>Il </a:t>
            </a:r>
            <a:r>
              <a:rPr lang="fr-FR" dirty="0"/>
              <a:t>ne s’agit pas d’en conclure que la religion n’a rien à voir avec le vrai mais de souligner que l’origine de la religion est notre désir d’être apaisé</a:t>
            </a:r>
            <a:r>
              <a:rPr lang="fr-FR" dirty="0" smtClean="0"/>
              <a:t>. </a:t>
            </a:r>
            <a:r>
              <a:rPr lang="fr-FR" dirty="0"/>
              <a:t>La religion ne serait que l’expression de nos propres désirs (désir de ne pas mourir, désir d’amour, etc.</a:t>
            </a:r>
            <a:r>
              <a:rPr lang="fr-FR" dirty="0" smtClean="0"/>
              <a:t>)</a:t>
            </a:r>
          </a:p>
          <a:p>
            <a:endParaRPr lang="fr-FR" dirty="0"/>
          </a:p>
          <a:p>
            <a:r>
              <a:rPr lang="fr-FR" dirty="0" smtClean="0"/>
              <a:t>Dieu </a:t>
            </a:r>
            <a:r>
              <a:rPr lang="fr-FR" dirty="0"/>
              <a:t>est un Père, comme on dit, autrement dit une figure paternelle rassurante et </a:t>
            </a:r>
            <a:r>
              <a:rPr lang="fr-FR" dirty="0" smtClean="0"/>
              <a:t>sécurisante. C’est </a:t>
            </a:r>
            <a:r>
              <a:rPr lang="fr-FR" dirty="0"/>
              <a:t>ce qu’on appelle une projection ou un anthropomorphisme. </a:t>
            </a:r>
            <a:r>
              <a:rPr lang="fr-FR" dirty="0" smtClean="0"/>
              <a:t> </a:t>
            </a:r>
            <a:endParaRPr lang="fr-FR" dirty="0"/>
          </a:p>
          <a:p>
            <a:endParaRPr lang="fr-FR" dirty="0"/>
          </a:p>
        </p:txBody>
      </p:sp>
    </p:spTree>
    <p:extLst>
      <p:ext uri="{BB962C8B-B14F-4D97-AF65-F5344CB8AC3E}">
        <p14:creationId xmlns:p14="http://schemas.microsoft.com/office/powerpoint/2010/main" val="270896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Science et religion</a:t>
            </a:r>
            <a:br>
              <a:rPr lang="fr-FR" dirty="0" smtClean="0"/>
            </a:br>
            <a:endParaRPr lang="fr-FR" dirty="0"/>
          </a:p>
        </p:txBody>
      </p:sp>
      <p:sp>
        <p:nvSpPr>
          <p:cNvPr id="3" name="Espace réservé du contenu 2"/>
          <p:cNvSpPr>
            <a:spLocks noGrp="1"/>
          </p:cNvSpPr>
          <p:nvPr>
            <p:ph idx="1"/>
          </p:nvPr>
        </p:nvSpPr>
        <p:spPr/>
        <p:txBody>
          <a:bodyPr numCol="1">
            <a:normAutofit/>
          </a:bodyPr>
          <a:lstStyle/>
          <a:p>
            <a:r>
              <a:rPr lang="fr-FR" dirty="0" smtClean="0"/>
              <a:t>Exemple de Copernic et de Galilée :</a:t>
            </a:r>
          </a:p>
          <a:p>
            <a:r>
              <a:rPr lang="fr-FR" dirty="0" smtClean="0">
                <a:hlinkClick r:id="rId2"/>
              </a:rPr>
              <a:t>https</a:t>
            </a:r>
            <a:r>
              <a:rPr lang="fr-FR" dirty="0">
                <a:hlinkClick r:id="rId2"/>
              </a:rPr>
              <a:t>://www.dailymotion.com/video/</a:t>
            </a:r>
            <a:r>
              <a:rPr lang="fr-FR" dirty="0" smtClean="0">
                <a:hlinkClick r:id="rId2"/>
              </a:rPr>
              <a:t>x7sgbp9</a:t>
            </a:r>
            <a:endParaRPr lang="fr-FR" dirty="0" smtClean="0"/>
          </a:p>
          <a:p>
            <a:pPr marL="0" indent="0">
              <a:buNone/>
            </a:pPr>
            <a:endParaRPr lang="fr-FR" dirty="0"/>
          </a:p>
          <a:p>
            <a:r>
              <a:rPr lang="fr-FR" dirty="0" smtClean="0"/>
              <a:t>Ptolémée (Ier siècle après JC)     géocentrisme</a:t>
            </a:r>
          </a:p>
          <a:p>
            <a:endParaRPr lang="fr-FR" dirty="0" smtClean="0"/>
          </a:p>
          <a:p>
            <a:r>
              <a:rPr lang="fr-FR" dirty="0" smtClean="0"/>
              <a:t>Copernic (1473-1543)                  héliocentrisme</a:t>
            </a:r>
          </a:p>
          <a:p>
            <a:pPr marL="0" indent="0">
              <a:buNone/>
            </a:pPr>
            <a:r>
              <a:rPr lang="fr-FR" dirty="0" smtClean="0"/>
              <a:t>    Galilée (1564-1642)</a:t>
            </a:r>
          </a:p>
          <a:p>
            <a:endParaRPr lang="fr-FR" dirty="0"/>
          </a:p>
        </p:txBody>
      </p:sp>
    </p:spTree>
    <p:extLst>
      <p:ext uri="{BB962C8B-B14F-4D97-AF65-F5344CB8AC3E}">
        <p14:creationId xmlns:p14="http://schemas.microsoft.com/office/powerpoint/2010/main" val="391385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Définition</a:t>
            </a:r>
            <a:endParaRPr lang="fr-FR" dirty="0"/>
          </a:p>
        </p:txBody>
      </p:sp>
      <p:sp>
        <p:nvSpPr>
          <p:cNvPr id="3" name="Espace réservé du contenu 2"/>
          <p:cNvSpPr>
            <a:spLocks noGrp="1"/>
          </p:cNvSpPr>
          <p:nvPr>
            <p:ph idx="1"/>
          </p:nvPr>
        </p:nvSpPr>
        <p:spPr/>
        <p:txBody>
          <a:bodyPr numCol="1">
            <a:normAutofit fontScale="70000" lnSpcReduction="20000"/>
          </a:bodyPr>
          <a:lstStyle/>
          <a:p>
            <a:pPr marL="0" indent="0">
              <a:buNone/>
            </a:pPr>
            <a:endParaRPr lang="fr-FR" sz="3900" dirty="0" smtClean="0"/>
          </a:p>
          <a:p>
            <a:r>
              <a:rPr lang="fr-FR" sz="3600" dirty="0"/>
              <a:t>Une religion est une doctrine ayant le sacré pour objet et qui réunit un groupe plus ou moins </a:t>
            </a:r>
            <a:r>
              <a:rPr lang="fr-FR" sz="3600" dirty="0" smtClean="0"/>
              <a:t>important </a:t>
            </a:r>
            <a:r>
              <a:rPr lang="fr-FR" sz="3600" dirty="0"/>
              <a:t>de fidèles s’adonnant à des rites spécifiques.</a:t>
            </a:r>
          </a:p>
          <a:p>
            <a:pPr marL="0" indent="0">
              <a:buNone/>
            </a:pPr>
            <a:endParaRPr lang="fr-FR" sz="3600" dirty="0"/>
          </a:p>
          <a:p>
            <a:r>
              <a:rPr lang="fr-FR" sz="3600" dirty="0"/>
              <a:t>Durkheim dans </a:t>
            </a:r>
            <a:r>
              <a:rPr lang="fr-FR" sz="3600" i="1" dirty="0"/>
              <a:t>Les formes élémentaires de la vie religieuse </a:t>
            </a:r>
            <a:r>
              <a:rPr lang="fr-FR" sz="3600" dirty="0"/>
              <a:t>(1912) : « une religion est </a:t>
            </a:r>
            <a:r>
              <a:rPr lang="fr-FR" sz="3600" dirty="0" smtClean="0"/>
              <a:t>un système </a:t>
            </a:r>
            <a:r>
              <a:rPr lang="fr-FR" sz="3600" dirty="0"/>
              <a:t>solidaire de croyances et de pratiques relatives à des choses sacrées, c'est-à-dire séparées, interdites, croyances et pratiques qui unissent en une même communauté́ morale, appelée Eglise, tous ceux qui y adhèrent » (Livre I, chap. I, section 4). </a:t>
            </a:r>
          </a:p>
        </p:txBody>
      </p:sp>
    </p:spTree>
    <p:extLst>
      <p:ext uri="{BB962C8B-B14F-4D97-AF65-F5344CB8AC3E}">
        <p14:creationId xmlns:p14="http://schemas.microsoft.com/office/powerpoint/2010/main" val="185251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dirty="0" smtClean="0"/>
              <a:t>La religion : </a:t>
            </a:r>
            <a:br>
              <a:rPr lang="fr-FR" sz="4000" dirty="0" smtClean="0"/>
            </a:br>
            <a:r>
              <a:rPr lang="fr-FR" sz="4000" dirty="0" smtClean="0"/>
              <a:t>un fait de culture</a:t>
            </a:r>
            <a:endParaRPr lang="fr-FR" sz="4000" dirty="0"/>
          </a:p>
        </p:txBody>
      </p:sp>
      <p:sp>
        <p:nvSpPr>
          <p:cNvPr id="3" name="Espace réservé du contenu 2"/>
          <p:cNvSpPr>
            <a:spLocks noGrp="1"/>
          </p:cNvSpPr>
          <p:nvPr>
            <p:ph idx="1"/>
          </p:nvPr>
        </p:nvSpPr>
        <p:spPr/>
        <p:txBody>
          <a:bodyPr>
            <a:normAutofit fontScale="70000" lnSpcReduction="20000"/>
          </a:bodyPr>
          <a:lstStyle/>
          <a:p>
            <a:r>
              <a:rPr lang="fr-FR" dirty="0"/>
              <a:t>La religion, au même titre que l’art</a:t>
            </a:r>
            <a:r>
              <a:rPr lang="fr-FR" dirty="0" smtClean="0"/>
              <a:t>, (ou </a:t>
            </a:r>
            <a:r>
              <a:rPr lang="fr-FR" dirty="0"/>
              <a:t>la magie dans les sociétés dites </a:t>
            </a:r>
            <a:r>
              <a:rPr lang="fr-FR" dirty="0" smtClean="0"/>
              <a:t>primitives), </a:t>
            </a:r>
            <a:r>
              <a:rPr lang="fr-FR" dirty="0"/>
              <a:t>est un fait de culture. </a:t>
            </a:r>
            <a:endParaRPr lang="fr-FR" dirty="0" smtClean="0"/>
          </a:p>
          <a:p>
            <a:endParaRPr lang="fr-FR" dirty="0"/>
          </a:p>
          <a:p>
            <a:r>
              <a:rPr lang="fr-FR" dirty="0" smtClean="0"/>
              <a:t>Les </a:t>
            </a:r>
            <a:r>
              <a:rPr lang="fr-FR" dirty="0"/>
              <a:t>religions sont très diverses et prennent de nombreuses formes :</a:t>
            </a:r>
          </a:p>
          <a:p>
            <a:pPr lvl="1">
              <a:buFont typeface="Wingdings" charset="2"/>
              <a:buChar char="ü"/>
            </a:pPr>
            <a:r>
              <a:rPr lang="fr-FR" dirty="0" smtClean="0"/>
              <a:t>Monothéisme</a:t>
            </a:r>
            <a:r>
              <a:rPr lang="fr-FR" dirty="0"/>
              <a:t> : un seul Dieu créateur du Monde</a:t>
            </a:r>
          </a:p>
          <a:p>
            <a:pPr lvl="1">
              <a:buFont typeface="Wingdings" charset="2"/>
              <a:buChar char="ü"/>
            </a:pPr>
            <a:r>
              <a:rPr lang="fr-FR" dirty="0" smtClean="0"/>
              <a:t> </a:t>
            </a:r>
            <a:r>
              <a:rPr lang="fr-FR" dirty="0"/>
              <a:t>Polythéisme : de nombreux </a:t>
            </a:r>
            <a:r>
              <a:rPr lang="fr-FR" dirty="0" smtClean="0"/>
              <a:t>Dieux, </a:t>
            </a:r>
            <a:r>
              <a:rPr lang="fr-FR" dirty="0"/>
              <a:t>comme dans la Grèce </a:t>
            </a:r>
            <a:r>
              <a:rPr lang="fr-FR" dirty="0" smtClean="0"/>
              <a:t>Antique.</a:t>
            </a:r>
            <a:endParaRPr lang="fr-FR" dirty="0"/>
          </a:p>
          <a:p>
            <a:pPr marL="0" indent="0">
              <a:buNone/>
            </a:pPr>
            <a:endParaRPr lang="fr-FR" dirty="0"/>
          </a:p>
          <a:p>
            <a:r>
              <a:rPr lang="fr-FR" dirty="0"/>
              <a:t>Elles </a:t>
            </a:r>
            <a:r>
              <a:rPr lang="fr-FR" dirty="0" smtClean="0"/>
              <a:t>proposent </a:t>
            </a:r>
            <a:r>
              <a:rPr lang="fr-FR" dirty="0"/>
              <a:t>des normes et des règles à leurs fidèles. En ce sens, elles prennent part à la vie de la société. En France, l’Etat est </a:t>
            </a:r>
            <a:r>
              <a:rPr lang="fr-FR" dirty="0" smtClean="0"/>
              <a:t>laïque. </a:t>
            </a:r>
            <a:r>
              <a:rPr lang="fr-FR" dirty="0"/>
              <a:t>S</a:t>
            </a:r>
            <a:r>
              <a:rPr lang="fr-FR" dirty="0" smtClean="0"/>
              <a:t>i </a:t>
            </a:r>
            <a:r>
              <a:rPr lang="fr-FR" dirty="0"/>
              <a:t>les religions sont admises (liberté de culte, liberté de croire ou de ne pas croire), elles ne peuvent pas faire partie de la sphère politique.</a:t>
            </a:r>
          </a:p>
          <a:p>
            <a:pPr marL="0" indent="0">
              <a:buNone/>
            </a:pPr>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religion : </a:t>
            </a:r>
            <a:br>
              <a:rPr lang="fr-FR" dirty="0" smtClean="0"/>
            </a:br>
            <a:r>
              <a:rPr lang="fr-FR" dirty="0" smtClean="0"/>
              <a:t>exigence </a:t>
            </a:r>
            <a:r>
              <a:rPr lang="fr-FR" dirty="0"/>
              <a:t>éthique </a:t>
            </a:r>
            <a:r>
              <a:rPr lang="fr-FR" dirty="0" smtClean="0"/>
              <a:t>et outil </a:t>
            </a:r>
            <a:r>
              <a:rPr lang="fr-FR" dirty="0"/>
              <a:t>de pouvoir</a:t>
            </a: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La </a:t>
            </a:r>
            <a:r>
              <a:rPr lang="fr-FR" dirty="0"/>
              <a:t>religion semble avoir deux faces, l’une positive, l’autre </a:t>
            </a:r>
            <a:r>
              <a:rPr lang="fr-FR" dirty="0" smtClean="0"/>
              <a:t>négative</a:t>
            </a:r>
            <a:r>
              <a:rPr lang="fr-FR" dirty="0"/>
              <a:t> </a:t>
            </a:r>
            <a:r>
              <a:rPr lang="fr-FR" dirty="0" smtClean="0"/>
              <a:t>:</a:t>
            </a:r>
            <a:r>
              <a:rPr lang="fr-FR" dirty="0"/>
              <a:t> </a:t>
            </a:r>
          </a:p>
          <a:p>
            <a:pPr lvl="1">
              <a:buFont typeface="Wingdings" charset="2"/>
              <a:buChar char="ü"/>
            </a:pPr>
            <a:r>
              <a:rPr lang="fr-FR" dirty="0"/>
              <a:t>La face positive </a:t>
            </a:r>
            <a:r>
              <a:rPr lang="fr-FR" dirty="0" smtClean="0"/>
              <a:t>: une exigence éthique de </a:t>
            </a:r>
            <a:r>
              <a:rPr lang="fr-FR" dirty="0"/>
              <a:t>justice et </a:t>
            </a:r>
            <a:r>
              <a:rPr lang="fr-FR" dirty="0" smtClean="0"/>
              <a:t>de </a:t>
            </a:r>
            <a:r>
              <a:rPr lang="fr-FR" dirty="0"/>
              <a:t>charité que l’on trouve notamment dans la Bible, comme le souligne Spinoza dans le </a:t>
            </a:r>
            <a:r>
              <a:rPr lang="fr-FR" i="1" dirty="0"/>
              <a:t>Traité théologico-politique</a:t>
            </a:r>
            <a:r>
              <a:rPr lang="fr-FR" dirty="0"/>
              <a:t> (1670). C’est la dimension éthique de la religion et du message religieux universel.</a:t>
            </a:r>
          </a:p>
          <a:p>
            <a:pPr lvl="1">
              <a:buFont typeface="Wingdings" charset="2"/>
              <a:buChar char="ü"/>
            </a:pPr>
            <a:r>
              <a:rPr lang="fr-FR" dirty="0"/>
              <a:t>La </a:t>
            </a:r>
            <a:r>
              <a:rPr lang="fr-FR" dirty="0" smtClean="0"/>
              <a:t>face négative : un outil de pouvoir conduisant à une </a:t>
            </a:r>
            <a:r>
              <a:rPr lang="fr-FR" dirty="0"/>
              <a:t>forme d’obéissance et de soumission de la part de ses fidèles </a:t>
            </a:r>
            <a:r>
              <a:rPr lang="fr-FR" dirty="0" smtClean="0"/>
              <a:t>pouvant conduire </a:t>
            </a:r>
            <a:r>
              <a:rPr lang="fr-FR" dirty="0"/>
              <a:t>au fanatisme et à la haine.</a:t>
            </a:r>
          </a:p>
        </p:txBody>
      </p:sp>
    </p:spTree>
    <p:extLst>
      <p:ext uri="{BB962C8B-B14F-4D97-AF65-F5344CB8AC3E}">
        <p14:creationId xmlns:p14="http://schemas.microsoft.com/office/powerpoint/2010/main" val="421453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Raison et foi</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foi est une croyance ou une conviction qui n’est pas fondée sur la raison ; en ce sens la foi est une croyance irrationnelle.</a:t>
            </a:r>
          </a:p>
          <a:p>
            <a:r>
              <a:rPr lang="fr-FR" dirty="0" smtClean="0"/>
              <a:t>On ne peut pas pour autant affirmer que la foi se trompe : on peut seulement affirmer que la foi n’est pas étayée sur des arguments de type rationnels. </a:t>
            </a:r>
            <a:endParaRPr lang="fr-FR" dirty="0"/>
          </a:p>
          <a:p>
            <a:r>
              <a:rPr lang="fr-FR" dirty="0" smtClean="0"/>
              <a:t>La foi religieuse est une conviction fondée sur une incertitude.</a:t>
            </a:r>
            <a:endParaRPr lang="fr-FR" dirty="0"/>
          </a:p>
        </p:txBody>
      </p:sp>
    </p:spTree>
    <p:extLst>
      <p:ext uri="{BB962C8B-B14F-4D97-AF65-F5344CB8AC3E}">
        <p14:creationId xmlns:p14="http://schemas.microsoft.com/office/powerpoint/2010/main" val="227457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 Dieu des croyants et le Dieu des </a:t>
            </a:r>
            <a:r>
              <a:rPr lang="fr-FR" dirty="0" smtClean="0"/>
              <a:t>philosophes</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smtClean="0"/>
              <a:t>Le </a:t>
            </a:r>
            <a:r>
              <a:rPr lang="fr-FR" dirty="0"/>
              <a:t>Dieu des philosophes n’est pas identique au Dieu des croyants. C’est le même mot mais ce n’est pas la même référence. </a:t>
            </a:r>
            <a:r>
              <a:rPr lang="fr-FR" dirty="0" smtClean="0"/>
              <a:t>Par exemple </a:t>
            </a:r>
            <a:r>
              <a:rPr lang="fr-FR" dirty="0"/>
              <a:t>pour Aristote, Dieu est le premier moteur, c’est-à-dire l’entité qui a enclenché le premier </a:t>
            </a:r>
            <a:r>
              <a:rPr lang="fr-FR" dirty="0" smtClean="0"/>
              <a:t>mouvement</a:t>
            </a:r>
            <a:r>
              <a:rPr lang="fr-FR" dirty="0"/>
              <a:t>.</a:t>
            </a:r>
            <a:r>
              <a:rPr lang="fr-FR" dirty="0" smtClean="0"/>
              <a:t> Pour </a:t>
            </a:r>
            <a:r>
              <a:rPr lang="fr-FR" dirty="0"/>
              <a:t>Spinoza, Dieu n’est pas séparé du Monde mais est identique à lui : </a:t>
            </a:r>
            <a:r>
              <a:rPr lang="fr-FR" i="1" dirty="0"/>
              <a:t>Deus </a:t>
            </a:r>
            <a:r>
              <a:rPr lang="fr-FR" i="1" dirty="0" err="1"/>
              <a:t>sive</a:t>
            </a:r>
            <a:r>
              <a:rPr lang="fr-FR" i="1" dirty="0"/>
              <a:t> </a:t>
            </a:r>
            <a:r>
              <a:rPr lang="fr-FR" i="1" dirty="0" err="1"/>
              <a:t>Natura</a:t>
            </a:r>
            <a:r>
              <a:rPr lang="fr-FR" dirty="0"/>
              <a:t> (Dieu, c’est-à-dire la Nature). </a:t>
            </a:r>
          </a:p>
          <a:p>
            <a:pPr marL="0" indent="0">
              <a:buNone/>
            </a:pPr>
            <a:r>
              <a:rPr lang="fr-FR" dirty="0"/>
              <a:t> </a:t>
            </a:r>
          </a:p>
          <a:p>
            <a:r>
              <a:rPr lang="fr-FR" dirty="0"/>
              <a:t>Lorsqu’Aristote parle de Dieu comme « premier moteur », il ne </a:t>
            </a:r>
            <a:r>
              <a:rPr lang="fr-FR" dirty="0" smtClean="0"/>
              <a:t>parle </a:t>
            </a:r>
            <a:r>
              <a:rPr lang="fr-FR" dirty="0"/>
              <a:t>pas du Dieu des religions monothéistes pour des raisons d’anachronisme. Et quand Spinoza parle de Dieu dans l’</a:t>
            </a:r>
            <a:r>
              <a:rPr lang="fr-FR" i="1" dirty="0"/>
              <a:t>Ethique</a:t>
            </a:r>
            <a:r>
              <a:rPr lang="fr-FR" dirty="0"/>
              <a:t>, il ne le fait absolument pas dans une perspective religieuse. Au contraire, pour lui, la théologie et la philosophie n’ont rien de commun. Elles diffèrent l’une de l’autre comme il le dit « de toute l’étendue du Ciel ».</a:t>
            </a:r>
          </a:p>
          <a:p>
            <a:endParaRPr lang="fr-FR" dirty="0"/>
          </a:p>
          <a:p>
            <a:r>
              <a:rPr lang="fr-FR" dirty="0"/>
              <a:t>Cet écart entre le Dieu des religions et le Dieu des philosophes est bien marqué par Blaise Pascal : « Dieu d’Abraham, Dieu d’Isaac, Dieu de Jacob, et non pas des philosophes et des savants ». </a:t>
            </a:r>
          </a:p>
        </p:txBody>
      </p:sp>
    </p:spTree>
    <p:extLst>
      <p:ext uri="{BB962C8B-B14F-4D97-AF65-F5344CB8AC3E}">
        <p14:creationId xmlns:p14="http://schemas.microsoft.com/office/powerpoint/2010/main" val="302893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 point de rencontre du Dieu des religions et du Dieu des métaphysiciens : la </a:t>
            </a:r>
            <a:r>
              <a:rPr lang="fr-FR" sz="3200" i="1" dirty="0" smtClean="0"/>
              <a:t>causa sui</a:t>
            </a:r>
            <a:endParaRPr lang="fr-FR" sz="3200" i="1" dirty="0"/>
          </a:p>
        </p:txBody>
      </p:sp>
      <p:sp>
        <p:nvSpPr>
          <p:cNvPr id="3" name="Espace réservé du contenu 2"/>
          <p:cNvSpPr>
            <a:spLocks noGrp="1"/>
          </p:cNvSpPr>
          <p:nvPr>
            <p:ph idx="1"/>
          </p:nvPr>
        </p:nvSpPr>
        <p:spPr/>
        <p:txBody>
          <a:bodyPr>
            <a:normAutofit fontScale="85000" lnSpcReduction="20000"/>
          </a:bodyPr>
          <a:lstStyle/>
          <a:p>
            <a:r>
              <a:rPr lang="fr-FR" dirty="0" smtClean="0"/>
              <a:t>Pour la théologie, le monde a été crée par Dieu. La question est alors la suivante : qui a crée Dieu ? Réponse : il ne peut pas pas avoir été crée par autre chose que lui-même ; dans le cas contraire, il ne serait pas Dieu </a:t>
            </a:r>
          </a:p>
          <a:p>
            <a:r>
              <a:rPr lang="fr-FR" dirty="0" smtClean="0"/>
              <a:t>Réponse possible : Dieu s’est crée lui-même de toute éternité, il est cause de soi, autrement dit cause éternelle de soi</a:t>
            </a:r>
          </a:p>
          <a:p>
            <a:r>
              <a:rPr lang="fr-FR" dirty="0" smtClean="0"/>
              <a:t>Pour Spinoza, </a:t>
            </a:r>
            <a:r>
              <a:rPr lang="fr-FR" dirty="0"/>
              <a:t>c</a:t>
            </a:r>
            <a:r>
              <a:rPr lang="fr-FR" dirty="0" smtClean="0"/>
              <a:t>’est le Monde ou la Nature qui est sa propre cause (Ethique I, définition 1).</a:t>
            </a:r>
          </a:p>
          <a:p>
            <a:r>
              <a:rPr lang="fr-FR" dirty="0" smtClean="0"/>
              <a:t>Dans ce sens Dieu et la Nature ne sont pas deux mais une seule et même chose.</a:t>
            </a:r>
            <a:endParaRPr lang="fr-FR" dirty="0"/>
          </a:p>
        </p:txBody>
      </p:sp>
    </p:spTree>
    <p:extLst>
      <p:ext uri="{BB962C8B-B14F-4D97-AF65-F5344CB8AC3E}">
        <p14:creationId xmlns:p14="http://schemas.microsoft.com/office/powerpoint/2010/main" val="340324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 Preuves »  de l’existence de Dieu</a:t>
            </a:r>
            <a:endParaRPr lang="fr-FR" sz="4000" dirty="0"/>
          </a:p>
        </p:txBody>
      </p:sp>
      <p:sp>
        <p:nvSpPr>
          <p:cNvPr id="3" name="Espace réservé du contenu 2"/>
          <p:cNvSpPr>
            <a:spLocks noGrp="1"/>
          </p:cNvSpPr>
          <p:nvPr>
            <p:ph idx="1"/>
          </p:nvPr>
        </p:nvSpPr>
        <p:spPr/>
        <p:txBody>
          <a:bodyPr>
            <a:normAutofit/>
          </a:bodyPr>
          <a:lstStyle/>
          <a:p>
            <a:endParaRPr lang="fr-FR" sz="4400" dirty="0" smtClean="0"/>
          </a:p>
          <a:p>
            <a:r>
              <a:rPr lang="fr-FR" sz="4200" dirty="0" smtClean="0"/>
              <a:t>Argument ontologique</a:t>
            </a:r>
          </a:p>
          <a:p>
            <a:r>
              <a:rPr lang="fr-FR" sz="4200" dirty="0" smtClean="0"/>
              <a:t>Preuve cosmologique ou par la cause première</a:t>
            </a:r>
          </a:p>
          <a:p>
            <a:r>
              <a:rPr lang="fr-FR" sz="4200"/>
              <a:t>Preuve par la beauté du monde</a:t>
            </a:r>
          </a:p>
          <a:p>
            <a:pPr marL="0" indent="0">
              <a:buNone/>
            </a:pPr>
            <a:endParaRPr lang="fr-FR" sz="4200" dirty="0"/>
          </a:p>
          <a:p>
            <a:endParaRPr lang="fr-FR" sz="8000" dirty="0" smtClean="0"/>
          </a:p>
          <a:p>
            <a:pPr marL="0" indent="0">
              <a:buNone/>
            </a:pPr>
            <a:endParaRPr lang="fr-FR" dirty="0"/>
          </a:p>
        </p:txBody>
      </p:sp>
    </p:spTree>
    <p:extLst>
      <p:ext uri="{BB962C8B-B14F-4D97-AF65-F5344CB8AC3E}">
        <p14:creationId xmlns:p14="http://schemas.microsoft.com/office/powerpoint/2010/main" val="125036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smtClean="0"/>
              <a:t>Le pari de Pascal</a:t>
            </a:r>
            <a:br>
              <a:rPr lang="fr-FR" sz="2800" dirty="0" smtClean="0"/>
            </a:br>
            <a:r>
              <a:rPr lang="fr-FR" sz="2800" dirty="0" smtClean="0"/>
              <a:t>Texte 10, page 168 </a:t>
            </a:r>
            <a:endParaRPr lang="fr-FR" sz="2800" dirty="0"/>
          </a:p>
        </p:txBody>
      </p:sp>
      <p:sp>
        <p:nvSpPr>
          <p:cNvPr id="3" name="Espace réservé du contenu 2"/>
          <p:cNvSpPr>
            <a:spLocks noGrp="1"/>
          </p:cNvSpPr>
          <p:nvPr>
            <p:ph idx="1"/>
          </p:nvPr>
        </p:nvSpPr>
        <p:spPr/>
        <p:txBody>
          <a:bodyPr>
            <a:normAutofit fontScale="47500" lnSpcReduction="20000"/>
          </a:bodyPr>
          <a:lstStyle/>
          <a:p>
            <a:pPr marL="0" indent="0">
              <a:buNone/>
            </a:pPr>
            <a:endParaRPr lang="fr-FR" dirty="0"/>
          </a:p>
          <a:p>
            <a:pPr marL="0" indent="0">
              <a:buNone/>
            </a:pPr>
            <a:r>
              <a:rPr lang="fr-FR" dirty="0" smtClean="0"/>
              <a:t> </a:t>
            </a:r>
            <a:r>
              <a:rPr lang="fr-FR" sz="3800" dirty="0"/>
              <a:t>« — Examinons donc ce point, et disons : « Dieu est, ou il n'est pas. » Mais de quel côté pencherons-nous ? La raison n’y peut rien déterminer : il y a un chaos infini qui nous sépare. Il se joue un jeu, à l’extrémité de cette distance infinie, où il arrivera croix ou pile. Que gagerez-vous ? Par raison, vous ne pouvez faire ni l’un ni l'autre ; par raison, vous ne pouvez défaire nul des deux. Ne blâmez donc pas de fausseté ceux qui ont pris un choix ; car vous n’en savez rien. — Non ; mais je les blâmerai d'avoir fait, non ce choix, mais un choix ; car, encore que celui qui prend croix et l’autre soient en pareille faute, ils sont tous deux en faute : le juste est de ne point parier. — Oui, mais il faut parier ; cela n’est pas volontaire, vous êtes embarqué. Lequel prendrez-vous donc ? Voyons. Puisqu’il faut choisir, voyons ce qui vous intéresse le moins. [...]. Votre raison n’est pas plus blessée, en choisissant l’un que l'autre, puisqu’il faut nécessairement choisir. Voilà un point vidé. Mais votre béatitude ? Pesons le gain et la perte, en prenant croix que Dieu est. Estimons ces deux cas : si vous gagnez, vous gagnez tout ; si vous perdez, vous ne perdez rien. Gagez donc qu’il est, sans hésiter. </a:t>
            </a:r>
            <a:r>
              <a:rPr lang="fr-FR" sz="3800" dirty="0" smtClean="0"/>
              <a:t>»</a:t>
            </a:r>
          </a:p>
          <a:p>
            <a:pPr marL="0" indent="0">
              <a:buNone/>
            </a:pPr>
            <a:endParaRPr lang="fr-FR" dirty="0"/>
          </a:p>
          <a:p>
            <a:pPr marL="0" indent="0">
              <a:buNone/>
            </a:pPr>
            <a:r>
              <a:rPr lang="fr-FR" dirty="0" smtClean="0"/>
              <a:t>Pascal, </a:t>
            </a:r>
            <a:r>
              <a:rPr lang="fr-FR" i="1" dirty="0" smtClean="0"/>
              <a:t>Pensées</a:t>
            </a:r>
            <a:r>
              <a:rPr lang="fr-FR" dirty="0" smtClean="0"/>
              <a:t>, fragment 397.</a:t>
            </a:r>
          </a:p>
          <a:p>
            <a:pPr marL="0" indent="0">
              <a:buNone/>
            </a:pPr>
            <a:endParaRPr lang="fr-FR" dirty="0"/>
          </a:p>
          <a:p>
            <a:pPr marL="0" indent="0">
              <a:buNone/>
            </a:pPr>
            <a:r>
              <a:rPr lang="fr-FR" dirty="0" smtClean="0"/>
              <a:t>Croix = face (les pièces de monnaie portaient une croix sur le côté face).</a:t>
            </a:r>
            <a:endParaRPr lang="fr-FR" dirty="0"/>
          </a:p>
          <a:p>
            <a:pPr marL="0" indent="0">
              <a:buNone/>
            </a:pPr>
            <a:endParaRPr lang="fr-FR" dirty="0"/>
          </a:p>
        </p:txBody>
      </p:sp>
    </p:spTree>
    <p:extLst>
      <p:ext uri="{BB962C8B-B14F-4D97-AF65-F5344CB8AC3E}">
        <p14:creationId xmlns:p14="http://schemas.microsoft.com/office/powerpoint/2010/main" val="309264644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TotalTime>
  <Words>553</Words>
  <Application>Microsoft Macintosh PowerPoint</Application>
  <PresentationFormat>Présentation à l'écran (4:3)</PresentationFormat>
  <Paragraphs>77</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La Religion</vt:lpstr>
      <vt:lpstr>Définition</vt:lpstr>
      <vt:lpstr>La religion :  un fait de culture</vt:lpstr>
      <vt:lpstr>La religion :  exigence éthique et outil de pouvoir</vt:lpstr>
      <vt:lpstr>Raison et foi</vt:lpstr>
      <vt:lpstr>Le Dieu des croyants et le Dieu des philosophes</vt:lpstr>
      <vt:lpstr>Le point de rencontre du Dieu des religions et du Dieu des métaphysiciens : la causa sui</vt:lpstr>
      <vt:lpstr>« Preuves »  de l’existence de Dieu</vt:lpstr>
      <vt:lpstr>Le pari de Pascal Texte 10, page 168 </vt:lpstr>
      <vt:lpstr>Le tableau des gains et des pertes du pari de Pascal</vt:lpstr>
      <vt:lpstr>La religion comme illusion</vt:lpstr>
      <vt:lpstr>La religion comme illusion (suite)</vt:lpstr>
      <vt:lpstr> Science et religion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55</cp:revision>
  <dcterms:created xsi:type="dcterms:W3CDTF">2020-08-31T14:36:57Z</dcterms:created>
  <dcterms:modified xsi:type="dcterms:W3CDTF">2020-10-05T05:44:51Z</dcterms:modified>
</cp:coreProperties>
</file>