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77" r:id="rId5"/>
    <p:sldId id="261" r:id="rId6"/>
    <p:sldId id="270" r:id="rId7"/>
    <p:sldId id="272" r:id="rId8"/>
    <p:sldId id="276" r:id="rId9"/>
    <p:sldId id="278" r:id="rId10"/>
    <p:sldId id="271" r:id="rId11"/>
    <p:sldId id="280" r:id="rId12"/>
    <p:sldId id="260" r:id="rId13"/>
    <p:sldId id="265" r:id="rId14"/>
    <p:sldId id="266" r:id="rId15"/>
    <p:sldId id="269" r:id="rId16"/>
    <p:sldId id="267" r:id="rId17"/>
    <p:sldId id="279" r:id="rId18"/>
    <p:sldId id="268" r:id="rId19"/>
    <p:sldId id="274" r:id="rId20"/>
    <p:sldId id="273" r:id="rId21"/>
    <p:sldId id="275" r:id="rId22"/>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9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06/10/20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06/10/20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06/10/20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06/10/20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06/10/20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06/10/20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06/10/20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06/10/20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06/10/20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06/10/20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06/10/20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06/10/20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sFbctDTNXT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rfu.cea.fr/Phocea/Video/index.php?id=34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_adN4caU7l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KdoGJbT4Fo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Science</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Déterminisme et fatalisme</a:t>
            </a:r>
            <a:endParaRPr lang="fr-FR" dirty="0"/>
          </a:p>
        </p:txBody>
      </p:sp>
      <p:sp>
        <p:nvSpPr>
          <p:cNvPr id="3" name="Espace réservé du contenu 2"/>
          <p:cNvSpPr>
            <a:spLocks noGrp="1"/>
          </p:cNvSpPr>
          <p:nvPr>
            <p:ph idx="1"/>
          </p:nvPr>
        </p:nvSpPr>
        <p:spPr/>
        <p:txBody>
          <a:bodyPr>
            <a:normAutofit fontScale="55000" lnSpcReduction="20000"/>
          </a:bodyPr>
          <a:lstStyle/>
          <a:p>
            <a:r>
              <a:rPr lang="fr-FR" dirty="0"/>
              <a:t>Déterminisme : théorie selon laquelle les évènements (ce qui arrive) dépendent du principe de causalité (vision rationnelle)</a:t>
            </a:r>
          </a:p>
          <a:p>
            <a:endParaRPr lang="fr-FR" dirty="0" smtClean="0"/>
          </a:p>
          <a:p>
            <a:r>
              <a:rPr lang="fr-FR" dirty="0" smtClean="0"/>
              <a:t>Fatalisme</a:t>
            </a:r>
            <a:r>
              <a:rPr lang="fr-FR" dirty="0"/>
              <a:t> : </a:t>
            </a:r>
            <a:r>
              <a:rPr lang="fr-FR" dirty="0" smtClean="0"/>
              <a:t>croyance selon laquelle un événement finira par arriver indépendamment d’une </a:t>
            </a:r>
            <a:r>
              <a:rPr lang="fr-FR" dirty="0"/>
              <a:t>cause (vision non rationnelle)  </a:t>
            </a:r>
            <a:endParaRPr lang="fr-FR" dirty="0" smtClean="0"/>
          </a:p>
          <a:p>
            <a:pPr marL="0" indent="0">
              <a:buNone/>
            </a:pPr>
            <a:endParaRPr lang="fr-FR" dirty="0"/>
          </a:p>
          <a:p>
            <a:r>
              <a:rPr lang="fr-FR" dirty="0"/>
              <a:t>Le déterminisme est une doctrine philosophique et scientifique, le fatalisme est </a:t>
            </a:r>
            <a:r>
              <a:rPr lang="fr-FR" dirty="0" smtClean="0"/>
              <a:t>la </a:t>
            </a:r>
            <a:r>
              <a:rPr lang="fr-FR" dirty="0"/>
              <a:t>croyance </a:t>
            </a:r>
            <a:r>
              <a:rPr lang="fr-FR" dirty="0" smtClean="0"/>
              <a:t>au destin, c’est-à-dire au fait qu’un événement est fixé par avance.</a:t>
            </a:r>
          </a:p>
          <a:p>
            <a:r>
              <a:rPr lang="fr-FR" dirty="0" smtClean="0"/>
              <a:t>Le </a:t>
            </a:r>
            <a:r>
              <a:rPr lang="fr-FR" dirty="0"/>
              <a:t>déterminisme ne fait que remarquer que les effets </a:t>
            </a:r>
            <a:r>
              <a:rPr lang="fr-FR" dirty="0" smtClean="0"/>
              <a:t>s’encha</a:t>
            </a:r>
            <a:r>
              <a:rPr lang="fr-FR" dirty="0"/>
              <a:t>i</a:t>
            </a:r>
            <a:r>
              <a:rPr lang="fr-FR" dirty="0" smtClean="0"/>
              <a:t>nent </a:t>
            </a:r>
            <a:r>
              <a:rPr lang="fr-FR" dirty="0"/>
              <a:t>inexorablement dans une logique de boules de billards ou de dominos</a:t>
            </a:r>
            <a:r>
              <a:rPr lang="fr-FR" dirty="0" smtClean="0"/>
              <a:t>.</a:t>
            </a:r>
          </a:p>
          <a:p>
            <a:r>
              <a:rPr lang="fr-FR" dirty="0" smtClean="0"/>
              <a:t>Le </a:t>
            </a:r>
            <a:r>
              <a:rPr lang="fr-FR" dirty="0"/>
              <a:t>fatalisme lui, néglige les causes, et </a:t>
            </a:r>
            <a:r>
              <a:rPr lang="fr-FR" dirty="0" smtClean="0"/>
              <a:t>considère </a:t>
            </a:r>
            <a:r>
              <a:rPr lang="fr-FR" dirty="0"/>
              <a:t>que ce qui est supposé arriver arrive. Soutenir d’un événement qu’il était fatal permet le plus souvent de se déresponsabiliser : je n’y pouvais rien ! Affirmer qu’un événement est le produit d’un enchaînement de causes, n’est en rien se déresponsabiliser </a:t>
            </a:r>
            <a:r>
              <a:rPr lang="fr-FR" dirty="0" smtClean="0"/>
              <a:t>car, </a:t>
            </a:r>
            <a:r>
              <a:rPr lang="fr-FR" dirty="0"/>
              <a:t>par nos actes, nous sommes </a:t>
            </a:r>
            <a:r>
              <a:rPr lang="fr-FR" dirty="0" smtClean="0"/>
              <a:t>nous-mêmes </a:t>
            </a:r>
            <a:r>
              <a:rPr lang="fr-FR" dirty="0"/>
              <a:t>des causes. </a:t>
            </a:r>
            <a:endParaRPr lang="fr-FR" dirty="0" smtClean="0"/>
          </a:p>
          <a:p>
            <a:pPr marL="0" indent="0">
              <a:buNone/>
            </a:pPr>
            <a:endParaRPr lang="fr-FR" dirty="0" smtClean="0"/>
          </a:p>
          <a:p>
            <a:r>
              <a:rPr lang="fr-FR" dirty="0" smtClean="0"/>
              <a:t>Bref</a:t>
            </a:r>
            <a:r>
              <a:rPr lang="fr-FR" dirty="0"/>
              <a:t>, si la science est déterministe, elle n’est certainement pas pour autant fataliste.</a:t>
            </a:r>
          </a:p>
          <a:p>
            <a:endParaRPr lang="fr-FR" dirty="0"/>
          </a:p>
        </p:txBody>
      </p:sp>
    </p:spTree>
    <p:extLst>
      <p:ext uri="{BB962C8B-B14F-4D97-AF65-F5344CB8AC3E}">
        <p14:creationId xmlns:p14="http://schemas.microsoft.com/office/powerpoint/2010/main" val="395630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Qu’est-ce qu’un énoncé scientifique ?</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Selon Karl Popper (1902-1992), un énoncé scientifique est un énoncé falsifiable, autrement dit un énoncé qui peut être démenti (cf. texte page 430).</a:t>
            </a:r>
          </a:p>
          <a:p>
            <a:pPr marL="0" indent="0">
              <a:buNone/>
            </a:pPr>
            <a:endParaRPr lang="fr-FR" dirty="0"/>
          </a:p>
          <a:p>
            <a:r>
              <a:rPr lang="fr-FR" dirty="0" smtClean="0"/>
              <a:t>Un énoncé scientifique, par nature, est un énoncé pouvant être soumis à la critique et à la réfutation (exemple : « tous les cygnes sont blancs »)</a:t>
            </a:r>
          </a:p>
          <a:p>
            <a:pPr marL="0" indent="0">
              <a:buNone/>
            </a:pPr>
            <a:endParaRPr lang="fr-FR" dirty="0" smtClean="0"/>
          </a:p>
          <a:p>
            <a:r>
              <a:rPr lang="fr-FR" dirty="0" smtClean="0"/>
              <a:t>Tous les énoncés falsifiables ne sont pas scientifiques mais tous les énoncés scientifiques sont falsifiables.</a:t>
            </a:r>
          </a:p>
          <a:p>
            <a:endParaRPr lang="fr-FR" dirty="0"/>
          </a:p>
          <a:p>
            <a:r>
              <a:rPr lang="fr-FR" dirty="0">
                <a:hlinkClick r:id="rId2"/>
              </a:rPr>
              <a:t>https://www.youtube.com/watch?v=</a:t>
            </a:r>
            <a:r>
              <a:rPr lang="fr-FR" dirty="0" smtClean="0">
                <a:hlinkClick r:id="rId2"/>
              </a:rPr>
              <a:t>sFbctDTNXTQ</a:t>
            </a:r>
            <a:endParaRPr lang="fr-FR" dirty="0" smtClean="0"/>
          </a:p>
          <a:p>
            <a:endParaRPr lang="fr-FR" dirty="0" smtClean="0"/>
          </a:p>
          <a:p>
            <a:pPr marL="0" indent="0">
              <a:buNone/>
            </a:pPr>
            <a:endParaRPr lang="fr-FR" dirty="0"/>
          </a:p>
        </p:txBody>
      </p:sp>
    </p:spTree>
    <p:extLst>
      <p:ext uri="{BB962C8B-B14F-4D97-AF65-F5344CB8AC3E}">
        <p14:creationId xmlns:p14="http://schemas.microsoft.com/office/powerpoint/2010/main" val="9004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dirty="0"/>
              <a:t>La démarche déductive </a:t>
            </a:r>
            <a:r>
              <a:rPr lang="fr-FR" sz="4000" dirty="0" smtClean="0"/>
              <a:t/>
            </a:r>
            <a:br>
              <a:rPr lang="fr-FR" sz="4000" dirty="0" smtClean="0"/>
            </a:br>
            <a:r>
              <a:rPr lang="fr-FR" sz="4000" dirty="0" smtClean="0"/>
              <a:t>et </a:t>
            </a:r>
            <a:r>
              <a:rPr lang="fr-FR" sz="4000" dirty="0"/>
              <a:t>la démarche inductive </a:t>
            </a:r>
          </a:p>
        </p:txBody>
      </p:sp>
      <p:sp>
        <p:nvSpPr>
          <p:cNvPr id="3" name="Espace réservé du contenu 2"/>
          <p:cNvSpPr>
            <a:spLocks noGrp="1"/>
          </p:cNvSpPr>
          <p:nvPr>
            <p:ph idx="1"/>
          </p:nvPr>
        </p:nvSpPr>
        <p:spPr/>
        <p:txBody>
          <a:bodyPr>
            <a:normAutofit fontScale="70000" lnSpcReduction="20000"/>
          </a:bodyPr>
          <a:lstStyle/>
          <a:p>
            <a:endParaRPr lang="fr-FR" sz="4400" dirty="0" smtClean="0"/>
          </a:p>
          <a:p>
            <a:r>
              <a:rPr lang="fr-FR" sz="4400" dirty="0" smtClean="0"/>
              <a:t>Une </a:t>
            </a:r>
            <a:r>
              <a:rPr lang="fr-FR" sz="4400" dirty="0"/>
              <a:t>déduction est un raisonnement cohérent et nécessairement vrai. On part du général pour aboutir au particulier.</a:t>
            </a:r>
          </a:p>
          <a:p>
            <a:r>
              <a:rPr lang="fr-FR" sz="4400" dirty="0"/>
              <a:t>Une induction procède de manière inverse : on part du particulier pour aboutir au général. Il s’agit d’une inférence ou d’une extrapolation plutôt que d’un raisonnement à proprement parler. On ne peut pas aboutir à une certitude au sens strict du terme mais uniquement à une conjecture, aussi probable soit-elle.  </a:t>
            </a:r>
          </a:p>
          <a:p>
            <a:endParaRPr lang="fr-FR" sz="4200" dirty="0"/>
          </a:p>
          <a:p>
            <a:endParaRPr lang="fr-FR" sz="8000" dirty="0" smtClean="0"/>
          </a:p>
          <a:p>
            <a:pPr marL="0" indent="0">
              <a:buNone/>
            </a:pPr>
            <a:endParaRPr lang="fr-FR" dirty="0"/>
          </a:p>
        </p:txBody>
      </p:sp>
    </p:spTree>
    <p:extLst>
      <p:ext uri="{BB962C8B-B14F-4D97-AF65-F5344CB8AC3E}">
        <p14:creationId xmlns:p14="http://schemas.microsoft.com/office/powerpoint/2010/main" val="1250367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La démarche déductive</a:t>
            </a:r>
            <a:endParaRPr lang="fr-FR" sz="3600" dirty="0"/>
          </a:p>
        </p:txBody>
      </p:sp>
      <p:sp>
        <p:nvSpPr>
          <p:cNvPr id="3" name="Espace réservé du contenu 2"/>
          <p:cNvSpPr>
            <a:spLocks noGrp="1"/>
          </p:cNvSpPr>
          <p:nvPr>
            <p:ph idx="1"/>
          </p:nvPr>
        </p:nvSpPr>
        <p:spPr/>
        <p:txBody>
          <a:bodyPr>
            <a:normAutofit fontScale="70000" lnSpcReduction="20000"/>
          </a:bodyPr>
          <a:lstStyle/>
          <a:p>
            <a:r>
              <a:rPr lang="fr-FR" dirty="0"/>
              <a:t>La forme typique d’une déduction est le syllogisme de cette forme :</a:t>
            </a:r>
          </a:p>
          <a:p>
            <a:pPr lvl="1">
              <a:buFont typeface="Wingdings" charset="2"/>
              <a:buChar char="ü"/>
            </a:pPr>
            <a:r>
              <a:rPr lang="fr-FR" dirty="0" smtClean="0"/>
              <a:t>Tous </a:t>
            </a:r>
            <a:r>
              <a:rPr lang="fr-FR" dirty="0"/>
              <a:t>les hommes sont mortels</a:t>
            </a:r>
          </a:p>
          <a:p>
            <a:pPr lvl="1">
              <a:buFont typeface="Wingdings" charset="2"/>
              <a:buChar char="ü"/>
            </a:pPr>
            <a:r>
              <a:rPr lang="fr-FR" dirty="0"/>
              <a:t>Socrate est un homme</a:t>
            </a:r>
          </a:p>
          <a:p>
            <a:pPr lvl="1">
              <a:buFont typeface="Wingdings" charset="2"/>
              <a:buChar char="ü"/>
            </a:pPr>
            <a:r>
              <a:rPr lang="fr-FR" dirty="0"/>
              <a:t>Socrate est </a:t>
            </a:r>
            <a:r>
              <a:rPr lang="fr-FR" dirty="0" smtClean="0"/>
              <a:t>mortel</a:t>
            </a:r>
          </a:p>
          <a:p>
            <a:pPr lvl="1">
              <a:buFont typeface="Wingdings" charset="2"/>
              <a:buChar char="ü"/>
            </a:pPr>
            <a:endParaRPr lang="fr-FR" dirty="0"/>
          </a:p>
          <a:p>
            <a:r>
              <a:rPr lang="fr-FR" dirty="0"/>
              <a:t>Nous devons cette démarche à Aristote. Un syllogisme est constitué de deux prémisses et d’une conclusion. </a:t>
            </a:r>
          </a:p>
          <a:p>
            <a:r>
              <a:rPr lang="fr-FR" dirty="0"/>
              <a:t>Avantage de cette démarche : elle aboutit à une certitude.</a:t>
            </a:r>
          </a:p>
          <a:p>
            <a:r>
              <a:rPr lang="fr-FR" dirty="0"/>
              <a:t>Inconvénient de cette démarche : elle peut sembler circulaire. Il faut déjà savoir que Socrate est mortel pour prétendre que tous les hommes sont mortels. En d’autres termes, la conclusion semble déjà contenue dans la première prémisse.</a:t>
            </a:r>
          </a:p>
          <a:p>
            <a:pPr marL="0" indent="0">
              <a:buNone/>
            </a:pPr>
            <a:r>
              <a:rPr lang="fr-FR" dirty="0" smtClean="0"/>
              <a:t> </a:t>
            </a:r>
            <a:endParaRPr lang="fr-FR" dirty="0"/>
          </a:p>
        </p:txBody>
      </p:sp>
    </p:spTree>
    <p:extLst>
      <p:ext uri="{BB962C8B-B14F-4D97-AF65-F5344CB8AC3E}">
        <p14:creationId xmlns:p14="http://schemas.microsoft.com/office/powerpoint/2010/main" val="3092646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démarche inductive</a:t>
            </a:r>
            <a:endParaRPr lang="fr-FR" dirty="0"/>
          </a:p>
        </p:txBody>
      </p:sp>
      <p:sp>
        <p:nvSpPr>
          <p:cNvPr id="3" name="Espace réservé du contenu 2"/>
          <p:cNvSpPr>
            <a:spLocks noGrp="1"/>
          </p:cNvSpPr>
          <p:nvPr>
            <p:ph idx="1"/>
          </p:nvPr>
        </p:nvSpPr>
        <p:spPr/>
        <p:txBody>
          <a:bodyPr>
            <a:normAutofit fontScale="25000" lnSpcReduction="20000"/>
          </a:bodyPr>
          <a:lstStyle/>
          <a:p>
            <a:r>
              <a:rPr lang="fr-FR" sz="7200" dirty="0"/>
              <a:t>La forme typique d’une induction est le tirage de boules situées dans une urne </a:t>
            </a:r>
            <a:r>
              <a:rPr lang="fr-FR" sz="7200" dirty="0" smtClean="0"/>
              <a:t>:</a:t>
            </a:r>
          </a:p>
          <a:p>
            <a:pPr lvl="1">
              <a:buFont typeface="Wingdings" charset="2"/>
              <a:buChar char="ü"/>
            </a:pPr>
            <a:r>
              <a:rPr lang="fr-FR" sz="6800" dirty="0" smtClean="0"/>
              <a:t>Une </a:t>
            </a:r>
            <a:r>
              <a:rPr lang="fr-FR" sz="6800" dirty="0"/>
              <a:t>urne contient 100 boules</a:t>
            </a:r>
          </a:p>
          <a:p>
            <a:pPr lvl="1">
              <a:buFont typeface="Wingdings" charset="2"/>
              <a:buChar char="ü"/>
            </a:pPr>
            <a:r>
              <a:rPr lang="fr-FR" sz="6800" dirty="0"/>
              <a:t>Les 99 premières boules tirées sont blanches</a:t>
            </a:r>
          </a:p>
          <a:p>
            <a:pPr lvl="1">
              <a:buFont typeface="Wingdings" charset="2"/>
              <a:buChar char="ü"/>
            </a:pPr>
            <a:r>
              <a:rPr lang="fr-FR" sz="6800" dirty="0"/>
              <a:t>La 100ème est donc blanche également.</a:t>
            </a:r>
          </a:p>
          <a:p>
            <a:pPr marL="0" indent="0">
              <a:buNone/>
            </a:pPr>
            <a:r>
              <a:rPr lang="fr-FR" sz="7200" dirty="0"/>
              <a:t> </a:t>
            </a:r>
          </a:p>
          <a:p>
            <a:r>
              <a:rPr lang="fr-FR" sz="7200" dirty="0"/>
              <a:t>Avantage de cette démarche : elle est fondée sur l’expérience et l’observation</a:t>
            </a:r>
          </a:p>
          <a:p>
            <a:r>
              <a:rPr lang="fr-FR" sz="7200" dirty="0"/>
              <a:t>Inconvénient : elle ne permet pas d’avoir de certitude.</a:t>
            </a:r>
          </a:p>
          <a:p>
            <a:endParaRPr lang="fr-FR" sz="7200" dirty="0" smtClean="0"/>
          </a:p>
          <a:p>
            <a:r>
              <a:rPr lang="fr-FR" sz="7200" dirty="0" smtClean="0"/>
              <a:t>En </a:t>
            </a:r>
            <a:r>
              <a:rPr lang="fr-FR" sz="7200" dirty="0"/>
              <a:t>effet, rien n’empêche que la dernière boule soit noire. C’est une </a:t>
            </a:r>
            <a:r>
              <a:rPr lang="fr-FR" sz="7200" dirty="0" smtClean="0"/>
              <a:t>possibilité.</a:t>
            </a:r>
          </a:p>
          <a:p>
            <a:endParaRPr lang="fr-FR" sz="7200" dirty="0"/>
          </a:p>
          <a:p>
            <a:r>
              <a:rPr lang="fr-FR" sz="7200" dirty="0" smtClean="0"/>
              <a:t>Exemple</a:t>
            </a:r>
            <a:r>
              <a:rPr lang="fr-FR" sz="7200" dirty="0"/>
              <a:t>, il est faux que tous les cygnes soient blancs. Pendant des siècles, </a:t>
            </a:r>
            <a:r>
              <a:rPr lang="fr-FR" sz="7200" dirty="0" smtClean="0"/>
              <a:t>cette croyance était commune </a:t>
            </a:r>
            <a:r>
              <a:rPr lang="fr-FR" sz="7200" dirty="0"/>
              <a:t>en Europe. P</a:t>
            </a:r>
            <a:r>
              <a:rPr lang="fr-FR" sz="7200" dirty="0" smtClean="0"/>
              <a:t>ourtant </a:t>
            </a:r>
            <a:r>
              <a:rPr lang="fr-FR" sz="7200" dirty="0"/>
              <a:t>l’affirmation selon laquelle « tous les cygnes sont blancs » est fausse. Il existe des cygnes noirs, comme on l’a découvert au XVIIe siècle en Australie. (Cf. Hume, « le soleil se lèvera demain </a:t>
            </a:r>
            <a:r>
              <a:rPr lang="fr-FR" sz="7200" dirty="0" smtClean="0"/>
              <a:t>»). </a:t>
            </a:r>
            <a:endParaRPr lang="fr-FR" sz="7200" dirty="0"/>
          </a:p>
          <a:p>
            <a:pPr marL="0" indent="0">
              <a:buNone/>
            </a:pPr>
            <a:endParaRPr lang="fr-FR" sz="7200" dirty="0"/>
          </a:p>
        </p:txBody>
      </p:sp>
    </p:spTree>
    <p:extLst>
      <p:ext uri="{BB962C8B-B14F-4D97-AF65-F5344CB8AC3E}">
        <p14:creationId xmlns:p14="http://schemas.microsoft.com/office/powerpoint/2010/main" val="263709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Rationalisme et empirisme</a:t>
            </a: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dirty="0" smtClean="0"/>
              <a:t> </a:t>
            </a:r>
            <a:endParaRPr lang="fr-FR" dirty="0"/>
          </a:p>
          <a:p>
            <a:r>
              <a:rPr lang="fr-FR" b="1" dirty="0"/>
              <a:t>Rationalisme</a:t>
            </a:r>
            <a:r>
              <a:rPr lang="fr-FR" dirty="0"/>
              <a:t> : une démarche rationaliste est de type déductive. Il s’agit de partir de nous-même, de ce dont nous pouvons être sûrs, c’est-à-dire notamment des principes de la raison (principe d’identité, principe de non-contradiction, principe du tiers-exclu) pour espérer pouvoir rendre compte de la réalité. Un philosophe rationaliste est un philosophe qui considère que notre connaissance trouve sa source en lui-même</a:t>
            </a:r>
            <a:r>
              <a:rPr lang="fr-FR" dirty="0" smtClean="0"/>
              <a:t>.</a:t>
            </a:r>
          </a:p>
          <a:p>
            <a:endParaRPr lang="fr-FR" dirty="0"/>
          </a:p>
          <a:p>
            <a:r>
              <a:rPr lang="fr-FR" b="1" dirty="0"/>
              <a:t>Empirisme</a:t>
            </a:r>
            <a:r>
              <a:rPr lang="fr-FR" dirty="0"/>
              <a:t> : une démarche empirique est de type inductive. Il s’agit de partir de l’observation de notre environnement pour rendre compte de la réalité. Un philosophe empiriste est un philosophe qui considère que notre connaissance trouve sa source dans nos expériences </a:t>
            </a:r>
            <a:r>
              <a:rPr lang="fr-FR" dirty="0" smtClean="0"/>
              <a:t>sensibles.</a:t>
            </a:r>
          </a:p>
          <a:p>
            <a:endParaRPr lang="fr-FR" b="1" dirty="0"/>
          </a:p>
          <a:p>
            <a:endParaRPr lang="fr-FR" dirty="0"/>
          </a:p>
        </p:txBody>
      </p:sp>
    </p:spTree>
    <p:extLst>
      <p:ext uri="{BB962C8B-B14F-4D97-AF65-F5344CB8AC3E}">
        <p14:creationId xmlns:p14="http://schemas.microsoft.com/office/powerpoint/2010/main" val="515509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démarche scientifique</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De nombreux auteurs ont formalisé la méthode scientifique. Par exemple et notamment : Aristote, Galilée, Roger Bacon, Descartes (</a:t>
            </a:r>
            <a:r>
              <a:rPr lang="fr-FR" i="1" dirty="0"/>
              <a:t>Le discours de la méthode</a:t>
            </a:r>
            <a:r>
              <a:rPr lang="fr-FR" dirty="0"/>
              <a:t>), Claude Bernard </a:t>
            </a:r>
            <a:r>
              <a:rPr lang="fr-FR" dirty="0" smtClean="0"/>
              <a:t>(</a:t>
            </a:r>
            <a:r>
              <a:rPr lang="fr-FR" i="1" dirty="0" smtClean="0"/>
              <a:t>Principes de médecine expérimentale, </a:t>
            </a:r>
            <a:r>
              <a:rPr lang="fr-FR" dirty="0" smtClean="0"/>
              <a:t>1867).</a:t>
            </a:r>
          </a:p>
          <a:p>
            <a:pPr marL="0" indent="0">
              <a:buNone/>
            </a:pPr>
            <a:r>
              <a:rPr lang="fr-FR" dirty="0"/>
              <a:t> </a:t>
            </a:r>
          </a:p>
          <a:p>
            <a:r>
              <a:rPr lang="fr-FR" dirty="0"/>
              <a:t>En fonction de leur sensibilité (plutôt empirique ou plutôt rationaliste), ils ont adopté des démarches plus ou moins déductives ou plus moins inductives. </a:t>
            </a:r>
            <a:endParaRPr lang="fr-FR" dirty="0" smtClean="0"/>
          </a:p>
          <a:p>
            <a:endParaRPr lang="fr-FR" dirty="0"/>
          </a:p>
          <a:p>
            <a:r>
              <a:rPr lang="fr-FR" dirty="0" smtClean="0"/>
              <a:t>La </a:t>
            </a:r>
            <a:r>
              <a:rPr lang="fr-FR" dirty="0"/>
              <a:t>démarche scientifique est un bon alliage des deux méthodes. Comme le dit Bacon « raison et expérience doivent nouer une alliance ». Cf. </a:t>
            </a:r>
            <a:r>
              <a:rPr lang="fr-FR" dirty="0" smtClean="0"/>
              <a:t>Bacon</a:t>
            </a:r>
            <a:r>
              <a:rPr lang="fr-FR" dirty="0"/>
              <a:t>, Texte 2, p. 127 : métaphore de la fourmi empirique, de l’araignée </a:t>
            </a:r>
            <a:r>
              <a:rPr lang="fr-FR" dirty="0" smtClean="0"/>
              <a:t>rationaliste </a:t>
            </a:r>
            <a:r>
              <a:rPr lang="fr-FR" dirty="0"/>
              <a:t>et de l’abeille philosophe ou scientifique.</a:t>
            </a:r>
          </a:p>
          <a:p>
            <a:pPr marL="0" indent="0">
              <a:buNone/>
            </a:pPr>
            <a:r>
              <a:rPr lang="fr-FR" dirty="0" smtClean="0"/>
              <a:t> </a:t>
            </a:r>
            <a:endParaRPr lang="fr-FR" dirty="0"/>
          </a:p>
          <a:p>
            <a:endParaRPr lang="fr-FR" dirty="0"/>
          </a:p>
        </p:txBody>
      </p:sp>
    </p:spTree>
    <p:extLst>
      <p:ext uri="{BB962C8B-B14F-4D97-AF65-F5344CB8AC3E}">
        <p14:creationId xmlns:p14="http://schemas.microsoft.com/office/powerpoint/2010/main" val="2708966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Bacon : la fourmi</a:t>
            </a:r>
            <a:r>
              <a:rPr lang="fr-FR" dirty="0" smtClean="0"/>
              <a:t>, l’araignée et l’abeille</a:t>
            </a:r>
            <a:r>
              <a:rPr lang="fr-FR" dirty="0"/>
              <a:t/>
            </a:r>
            <a:br>
              <a:rPr lang="fr-FR" dirty="0"/>
            </a:br>
            <a:endParaRPr lang="fr-FR" dirty="0"/>
          </a:p>
        </p:txBody>
      </p:sp>
      <p:sp>
        <p:nvSpPr>
          <p:cNvPr id="3" name="Espace réservé du contenu 2"/>
          <p:cNvSpPr>
            <a:spLocks noGrp="1"/>
          </p:cNvSpPr>
          <p:nvPr>
            <p:ph idx="1"/>
          </p:nvPr>
        </p:nvSpPr>
        <p:spPr>
          <a:xfrm>
            <a:off x="457200" y="1051870"/>
            <a:ext cx="8229600" cy="5074293"/>
          </a:xfrm>
        </p:spPr>
        <p:txBody>
          <a:bodyPr>
            <a:normAutofit fontScale="47500" lnSpcReduction="20000"/>
          </a:bodyPr>
          <a:lstStyle/>
          <a:p>
            <a:pPr marL="0" indent="0">
              <a:buNone/>
            </a:pPr>
            <a:r>
              <a:rPr lang="fr-FR" sz="4500" dirty="0" smtClean="0"/>
              <a:t>Les </a:t>
            </a:r>
            <a:r>
              <a:rPr lang="fr-FR" sz="4500" dirty="0"/>
              <a:t>philosophes qui se sont mêlés de traiter des sciences se partageaient en deux classes, savoir : les empiriques et les dogmatiques [les rationalistes]. L’empirique, semblable à la fourmi, se contente d’amasser et de consommer ensuite ses provisions. Le dogmatique, tel que l’araignée, ourdit des toiles dont la matière est extraite de sa propre substance. L’abeille garde le milieu ; elle tire la matière première des fleurs des champs et des jardins ; puis, par un art qui lui est propre, elle la travaille et la digère. La vraie philosophie fait quelque chose de semblable ; elle ne se repose pas uniquement ni même principalement sur les forces naturelles de l’esprit humain, et cette matière qu’elle tire de l’histoire naturelle, elle ne la jette pas dans la mémoire telle qu’elle l’a puisée dans ces deux sources, mais après l’avoir aussi travaillée et digérée, elle la met en magasin. Ainsi notre plus grande ressource et celle dont nous devons tout espérer, c’est l’étroite alliance de ces deux facultés: l’expérimentale et la rationnelle</a:t>
            </a:r>
            <a:r>
              <a:rPr lang="fr-FR" sz="4500" dirty="0" smtClean="0"/>
              <a:t>…</a:t>
            </a:r>
            <a:r>
              <a:rPr lang="fr-FR" sz="4500" dirty="0"/>
              <a:t> </a:t>
            </a:r>
          </a:p>
          <a:p>
            <a:pPr marL="0" indent="0">
              <a:buNone/>
            </a:pPr>
            <a:endParaRPr lang="fr-FR" dirty="0" smtClean="0"/>
          </a:p>
          <a:p>
            <a:pPr marL="0" indent="0">
              <a:buNone/>
            </a:pPr>
            <a:r>
              <a:rPr lang="fr-FR" dirty="0" smtClean="0"/>
              <a:t>Bacon</a:t>
            </a:r>
            <a:r>
              <a:rPr lang="fr-FR" dirty="0"/>
              <a:t>, </a:t>
            </a:r>
            <a:r>
              <a:rPr lang="fr-FR" i="1" dirty="0" err="1"/>
              <a:t>Novum</a:t>
            </a:r>
            <a:r>
              <a:rPr lang="fr-FR" i="1" dirty="0"/>
              <a:t> organum</a:t>
            </a:r>
            <a:r>
              <a:rPr lang="fr-FR" dirty="0"/>
              <a:t> (1620), Livre I, 95.</a:t>
            </a:r>
          </a:p>
          <a:p>
            <a:endParaRPr lang="fr-FR" dirty="0"/>
          </a:p>
        </p:txBody>
      </p:sp>
    </p:spTree>
    <p:extLst>
      <p:ext uri="{BB962C8B-B14F-4D97-AF65-F5344CB8AC3E}">
        <p14:creationId xmlns:p14="http://schemas.microsoft.com/office/powerpoint/2010/main" val="1838068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La démarche scientifique</a:t>
            </a:r>
            <a:br>
              <a:rPr lang="fr-FR" dirty="0" smtClean="0"/>
            </a:br>
            <a:endParaRPr lang="fr-FR" dirty="0"/>
          </a:p>
        </p:txBody>
      </p:sp>
      <p:sp>
        <p:nvSpPr>
          <p:cNvPr id="3" name="Espace réservé du contenu 2"/>
          <p:cNvSpPr>
            <a:spLocks noGrp="1"/>
          </p:cNvSpPr>
          <p:nvPr>
            <p:ph idx="1"/>
          </p:nvPr>
        </p:nvSpPr>
        <p:spPr/>
        <p:txBody>
          <a:bodyPr numCol="1">
            <a:normAutofit fontScale="55000" lnSpcReduction="20000"/>
          </a:bodyPr>
          <a:lstStyle/>
          <a:p>
            <a:r>
              <a:rPr lang="fr-FR" sz="3300" b="1" dirty="0"/>
              <a:t>Démarche scientifique </a:t>
            </a:r>
            <a:r>
              <a:rPr lang="fr-FR" sz="3300" dirty="0"/>
              <a:t>: </a:t>
            </a:r>
            <a:r>
              <a:rPr lang="fr-FR" sz="3300" dirty="0" smtClean="0"/>
              <a:t>démarche rationnelle, </a:t>
            </a:r>
            <a:r>
              <a:rPr lang="fr-FR" sz="3300" dirty="0"/>
              <a:t>à la fois empirique et </a:t>
            </a:r>
            <a:r>
              <a:rPr lang="fr-FR" sz="3300" dirty="0" smtClean="0"/>
              <a:t>rationaliste. Il s’agit donc d’un </a:t>
            </a:r>
            <a:r>
              <a:rPr lang="fr-FR" sz="3300" dirty="0"/>
              <a:t>mixte de raisonnements déductifs et d’inductions</a:t>
            </a:r>
            <a:endParaRPr lang="fr-FR" sz="3300" dirty="0" smtClean="0"/>
          </a:p>
          <a:p>
            <a:endParaRPr lang="fr-FR" sz="3300" dirty="0"/>
          </a:p>
          <a:p>
            <a:r>
              <a:rPr lang="fr-FR" sz="3300" b="1" dirty="0" smtClean="0"/>
              <a:t>Etapes générales de la démarche scientifique </a:t>
            </a:r>
            <a:r>
              <a:rPr lang="fr-FR" sz="3300" dirty="0" smtClean="0"/>
              <a:t>:</a:t>
            </a:r>
          </a:p>
          <a:p>
            <a:pPr lvl="1">
              <a:buFont typeface="Wingdings" charset="2"/>
              <a:buChar char="ü"/>
            </a:pPr>
            <a:r>
              <a:rPr lang="fr-FR" sz="3300" dirty="0" smtClean="0"/>
              <a:t>observation d’un phénomène ou formulation d’une perplexité, </a:t>
            </a:r>
            <a:endParaRPr lang="fr-FR" sz="3300" dirty="0"/>
          </a:p>
          <a:p>
            <a:pPr lvl="1">
              <a:buFont typeface="Wingdings" charset="2"/>
              <a:buChar char="ü"/>
            </a:pPr>
            <a:r>
              <a:rPr lang="fr-FR" sz="3300" dirty="0"/>
              <a:t>f</a:t>
            </a:r>
            <a:r>
              <a:rPr lang="fr-FR" sz="3300" dirty="0" smtClean="0"/>
              <a:t>ormulation d’une hypothèse </a:t>
            </a:r>
            <a:r>
              <a:rPr lang="fr-FR" sz="3300" dirty="0"/>
              <a:t>explicative (par les causes</a:t>
            </a:r>
            <a:r>
              <a:rPr lang="fr-FR" sz="3300" dirty="0" smtClean="0"/>
              <a:t>)</a:t>
            </a:r>
          </a:p>
          <a:p>
            <a:pPr lvl="1">
              <a:buFont typeface="Wingdings" charset="2"/>
              <a:buChar char="ü"/>
            </a:pPr>
            <a:r>
              <a:rPr lang="fr-FR" sz="3300" dirty="0" smtClean="0"/>
              <a:t>expérimentation </a:t>
            </a:r>
            <a:r>
              <a:rPr lang="fr-FR" sz="3300" dirty="0"/>
              <a:t>permettant de valider ou non cette hypothèse explicative</a:t>
            </a:r>
            <a:r>
              <a:rPr lang="fr-FR" sz="3300" dirty="0" smtClean="0"/>
              <a:t>.</a:t>
            </a:r>
            <a:endParaRPr lang="fr-FR" sz="3300" dirty="0"/>
          </a:p>
          <a:p>
            <a:endParaRPr lang="fr-FR" sz="3300" dirty="0"/>
          </a:p>
          <a:p>
            <a:r>
              <a:rPr lang="fr-FR" sz="3300" dirty="0"/>
              <a:t>Pour appliquer cette </a:t>
            </a:r>
            <a:r>
              <a:rPr lang="fr-FR" sz="3300" dirty="0" smtClean="0"/>
              <a:t>démarche</a:t>
            </a:r>
            <a:r>
              <a:rPr lang="fr-FR" sz="3300" b="1" dirty="0" smtClean="0"/>
              <a:t>, deux </a:t>
            </a:r>
            <a:r>
              <a:rPr lang="fr-FR" sz="3300" b="1" dirty="0"/>
              <a:t>conditions sont requises</a:t>
            </a:r>
            <a:r>
              <a:rPr lang="fr-FR" sz="3300" dirty="0"/>
              <a:t> : </a:t>
            </a:r>
          </a:p>
          <a:p>
            <a:pPr lvl="1">
              <a:buFont typeface="Wingdings" charset="2"/>
              <a:buChar char="ü"/>
            </a:pPr>
            <a:r>
              <a:rPr lang="fr-FR" sz="3300" dirty="0" smtClean="0"/>
              <a:t> </a:t>
            </a:r>
            <a:r>
              <a:rPr lang="fr-FR" sz="3300" dirty="0"/>
              <a:t>la neutralité : il s’agit pas fonder ses thèses sur des croyances magiques ou religieuses, des opinions politiques ou idéologiques, etc</a:t>
            </a:r>
            <a:r>
              <a:rPr lang="fr-FR" sz="3300" dirty="0" smtClean="0"/>
              <a:t>.</a:t>
            </a:r>
          </a:p>
          <a:p>
            <a:pPr lvl="1">
              <a:buFont typeface="Wingdings" charset="2"/>
              <a:buChar char="ü"/>
            </a:pPr>
            <a:r>
              <a:rPr lang="fr-FR" sz="3300" dirty="0" smtClean="0"/>
              <a:t> </a:t>
            </a:r>
            <a:r>
              <a:rPr lang="fr-FR" sz="3300" dirty="0"/>
              <a:t>la rigueur méthodologique : l’expérimentation suppose d’être rigoureux pour ne pas qu’une bonne hypothèse soit </a:t>
            </a:r>
            <a:r>
              <a:rPr lang="fr-FR" sz="3300" dirty="0" smtClean="0"/>
              <a:t>écartée du fait d’une </a:t>
            </a:r>
            <a:r>
              <a:rPr lang="fr-FR" sz="3300" dirty="0"/>
              <a:t>mauvaise </a:t>
            </a:r>
            <a:r>
              <a:rPr lang="fr-FR" sz="3300" dirty="0" smtClean="0"/>
              <a:t>expérimentation</a:t>
            </a:r>
            <a:r>
              <a:rPr lang="fr-FR" sz="3300" dirty="0"/>
              <a:t>.</a:t>
            </a:r>
          </a:p>
          <a:p>
            <a:pPr marL="0" indent="0">
              <a:buNone/>
            </a:pPr>
            <a:r>
              <a:rPr lang="fr-FR" dirty="0" smtClean="0"/>
              <a:t> </a:t>
            </a:r>
          </a:p>
          <a:p>
            <a:r>
              <a:rPr lang="fr-FR" dirty="0">
                <a:hlinkClick r:id="rId2"/>
              </a:rPr>
              <a:t>http://irfu.cea.fr/Phocea/Video/index.php?id=</a:t>
            </a:r>
            <a:r>
              <a:rPr lang="fr-FR" dirty="0" smtClean="0">
                <a:hlinkClick r:id="rId2"/>
              </a:rPr>
              <a:t>340</a:t>
            </a:r>
            <a:endParaRPr lang="fr-FR" dirty="0" smtClean="0"/>
          </a:p>
          <a:p>
            <a:pPr marL="0" indent="0">
              <a:buNone/>
            </a:pPr>
            <a:endParaRPr lang="fr-FR" dirty="0"/>
          </a:p>
        </p:txBody>
      </p:sp>
    </p:spTree>
    <p:extLst>
      <p:ext uri="{BB962C8B-B14F-4D97-AF65-F5344CB8AC3E}">
        <p14:creationId xmlns:p14="http://schemas.microsoft.com/office/powerpoint/2010/main" val="3913850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 concept </a:t>
            </a:r>
            <a:br>
              <a:rPr lang="fr-FR" dirty="0" smtClean="0"/>
            </a:br>
            <a:r>
              <a:rPr lang="fr-FR" dirty="0" smtClean="0"/>
              <a:t>de rupture épistémologique</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La science ne progresse pas seulement, pas à pas, de manière linéaire, mais également par rupture ou </a:t>
            </a:r>
            <a:r>
              <a:rPr lang="fr-FR" dirty="0" smtClean="0"/>
              <a:t>révolution.</a:t>
            </a:r>
          </a:p>
          <a:p>
            <a:endParaRPr lang="fr-FR" dirty="0"/>
          </a:p>
          <a:p>
            <a:r>
              <a:rPr lang="fr-FR" dirty="0"/>
              <a:t>Une rupture épistémologique est un changement de paradigme, c’est-à-dire un bouleversement de notre système de </a:t>
            </a:r>
            <a:r>
              <a:rPr lang="fr-FR" dirty="0" smtClean="0"/>
              <a:t>croyances et de vision du monde. Cette notion est </a:t>
            </a:r>
            <a:r>
              <a:rPr lang="fr-FR" dirty="0"/>
              <a:t>due à Gaston Bachelard </a:t>
            </a:r>
            <a:r>
              <a:rPr lang="fr-FR" dirty="0" smtClean="0"/>
              <a:t>dans </a:t>
            </a:r>
            <a:r>
              <a:rPr lang="fr-FR" dirty="0"/>
              <a:t>son ouvrage </a:t>
            </a:r>
            <a:r>
              <a:rPr lang="fr-FR" i="1" dirty="0"/>
              <a:t>La formation de l’esprit scientifique</a:t>
            </a:r>
            <a:r>
              <a:rPr lang="fr-FR" dirty="0" smtClean="0"/>
              <a:t>.</a:t>
            </a:r>
          </a:p>
          <a:p>
            <a:endParaRPr lang="fr-FR" dirty="0" smtClean="0"/>
          </a:p>
          <a:p>
            <a:r>
              <a:rPr lang="fr-FR" dirty="0" smtClean="0"/>
              <a:t>Exemples de ruptures épistémologiques :</a:t>
            </a:r>
          </a:p>
          <a:p>
            <a:pPr lvl="1">
              <a:buFont typeface="Wingdings" charset="2"/>
              <a:buChar char="ü"/>
            </a:pPr>
            <a:r>
              <a:rPr lang="fr-FR" dirty="0"/>
              <a:t>La révolution copernicienne du </a:t>
            </a:r>
            <a:r>
              <a:rPr lang="fr-FR" dirty="0" smtClean="0"/>
              <a:t>XVIe</a:t>
            </a:r>
          </a:p>
          <a:p>
            <a:pPr lvl="1">
              <a:buFont typeface="Wingdings" charset="2"/>
              <a:buChar char="ü"/>
            </a:pPr>
            <a:r>
              <a:rPr lang="fr-FR" dirty="0" smtClean="0"/>
              <a:t>La </a:t>
            </a:r>
            <a:r>
              <a:rPr lang="fr-FR" dirty="0"/>
              <a:t>mathématisation du monde ou l’essor de la science au XVIIe</a:t>
            </a:r>
          </a:p>
          <a:p>
            <a:pPr lvl="1">
              <a:buFont typeface="Wingdings" charset="2"/>
              <a:buChar char="ü"/>
            </a:pPr>
            <a:r>
              <a:rPr lang="fr-FR" dirty="0" smtClean="0"/>
              <a:t> </a:t>
            </a:r>
            <a:r>
              <a:rPr lang="fr-FR" dirty="0"/>
              <a:t>Darwin et la théorie de l’évolution des espèces au </a:t>
            </a:r>
            <a:r>
              <a:rPr lang="fr-FR" dirty="0" smtClean="0"/>
              <a:t>XIXe</a:t>
            </a:r>
          </a:p>
          <a:p>
            <a:pPr marL="457200" lvl="1" indent="0">
              <a:buNone/>
            </a:pPr>
            <a:r>
              <a:rPr lang="fr-FR" dirty="0">
                <a:hlinkClick r:id="rId2"/>
              </a:rPr>
              <a:t>https://www.youtube.com/watch?v=</a:t>
            </a:r>
            <a:r>
              <a:rPr lang="fr-FR" dirty="0" smtClean="0">
                <a:hlinkClick r:id="rId2"/>
              </a:rPr>
              <a:t>_adN4caU7l0</a:t>
            </a:r>
            <a:endParaRPr lang="fr-FR" dirty="0"/>
          </a:p>
          <a:p>
            <a:pPr lvl="1">
              <a:buFont typeface="Wingdings" charset="2"/>
              <a:buChar char="ü"/>
            </a:pPr>
            <a:r>
              <a:rPr lang="fr-FR" dirty="0" smtClean="0"/>
              <a:t> </a:t>
            </a:r>
            <a:r>
              <a:rPr lang="fr-FR" dirty="0"/>
              <a:t>La révolution d’Einstein : la théorie de la relativité restreinte et la théorie de la relativité générale.</a:t>
            </a:r>
          </a:p>
          <a:p>
            <a:endParaRPr lang="fr-FR" dirty="0" smtClean="0"/>
          </a:p>
          <a:p>
            <a:endParaRPr lang="fr-FR" dirty="0"/>
          </a:p>
          <a:p>
            <a:endParaRPr lang="fr-FR" dirty="0"/>
          </a:p>
        </p:txBody>
      </p:sp>
    </p:spTree>
    <p:extLst>
      <p:ext uri="{BB962C8B-B14F-4D97-AF65-F5344CB8AC3E}">
        <p14:creationId xmlns:p14="http://schemas.microsoft.com/office/powerpoint/2010/main" val="336900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Définition</a:t>
            </a:r>
            <a:endParaRPr lang="fr-FR" dirty="0"/>
          </a:p>
        </p:txBody>
      </p:sp>
      <p:sp>
        <p:nvSpPr>
          <p:cNvPr id="3" name="Espace réservé du contenu 2"/>
          <p:cNvSpPr>
            <a:spLocks noGrp="1"/>
          </p:cNvSpPr>
          <p:nvPr>
            <p:ph idx="1"/>
          </p:nvPr>
        </p:nvSpPr>
        <p:spPr/>
        <p:txBody>
          <a:bodyPr numCol="1">
            <a:normAutofit fontScale="77500" lnSpcReduction="20000"/>
          </a:bodyPr>
          <a:lstStyle/>
          <a:p>
            <a:pPr marL="0" indent="0">
              <a:buNone/>
            </a:pPr>
            <a:endParaRPr lang="fr-FR" sz="3900" dirty="0" smtClean="0"/>
          </a:p>
          <a:p>
            <a:r>
              <a:rPr lang="fr-FR" sz="2600" dirty="0"/>
              <a:t>La science, comme la philosophie, cherche à dévoiler la réalité </a:t>
            </a:r>
            <a:r>
              <a:rPr lang="fr-FR" sz="2600" dirty="0" smtClean="0"/>
              <a:t>et </a:t>
            </a:r>
            <a:r>
              <a:rPr lang="fr-FR" sz="2600" dirty="0"/>
              <a:t>à l’élucider par le recours à la raison. En ce sens, elle s’oppose à l’opinion, à la foi ou à la religion</a:t>
            </a:r>
            <a:r>
              <a:rPr lang="fr-FR" sz="2600" dirty="0" smtClean="0"/>
              <a:t>.</a:t>
            </a:r>
          </a:p>
          <a:p>
            <a:pPr marL="0" indent="0">
              <a:buNone/>
            </a:pPr>
            <a:endParaRPr lang="fr-FR" sz="2600" dirty="0"/>
          </a:p>
          <a:p>
            <a:r>
              <a:rPr lang="fr-FR" sz="2600" dirty="0" smtClean="0"/>
              <a:t>Science :</a:t>
            </a:r>
          </a:p>
          <a:p>
            <a:pPr lvl="1">
              <a:buFont typeface="Wingdings" charset="2"/>
              <a:buChar char="ü"/>
            </a:pPr>
            <a:r>
              <a:rPr lang="fr-FR" sz="2600" dirty="0"/>
              <a:t>S</a:t>
            </a:r>
            <a:r>
              <a:rPr lang="fr-FR" sz="2600" dirty="0" smtClean="0"/>
              <a:t>avoir ou connaissance sur un domaine donné</a:t>
            </a:r>
          </a:p>
          <a:p>
            <a:pPr lvl="1">
              <a:buFont typeface="Wingdings" charset="2"/>
              <a:buChar char="ü"/>
            </a:pPr>
            <a:r>
              <a:rPr lang="fr-FR" sz="2600" dirty="0" smtClean="0"/>
              <a:t>Démarche rationnelle permettant d’accroitre le savoir et les connaissances humaines.</a:t>
            </a:r>
          </a:p>
          <a:p>
            <a:pPr marL="457200" lvl="1" indent="0">
              <a:buNone/>
            </a:pPr>
            <a:endParaRPr lang="fr-FR" sz="2600" dirty="0"/>
          </a:p>
          <a:p>
            <a:r>
              <a:rPr lang="fr-FR" sz="2600" dirty="0"/>
              <a:t>Catégorisation des sciences (exemple) </a:t>
            </a:r>
            <a:r>
              <a:rPr lang="fr-FR" sz="2600" dirty="0" smtClean="0"/>
              <a:t>:</a:t>
            </a:r>
          </a:p>
          <a:p>
            <a:pPr lvl="1">
              <a:buFont typeface="Wingdings" charset="2"/>
              <a:buChar char="ü"/>
            </a:pPr>
            <a:r>
              <a:rPr lang="fr-FR" sz="2600" dirty="0" smtClean="0"/>
              <a:t>les </a:t>
            </a:r>
            <a:r>
              <a:rPr lang="fr-FR" sz="2600" dirty="0"/>
              <a:t>sciences exactes : mathématiques, </a:t>
            </a:r>
            <a:r>
              <a:rPr lang="fr-FR" sz="2600" dirty="0" smtClean="0"/>
              <a:t>physique</a:t>
            </a:r>
          </a:p>
          <a:p>
            <a:pPr lvl="1">
              <a:buFont typeface="Wingdings" charset="2"/>
              <a:buChar char="ü"/>
            </a:pPr>
            <a:r>
              <a:rPr lang="fr-FR" sz="2600" dirty="0" smtClean="0"/>
              <a:t>Les </a:t>
            </a:r>
            <a:r>
              <a:rPr lang="fr-FR" sz="2600" dirty="0"/>
              <a:t>science physico-chimiques et expérimentales : sciences de la nature, biologie, </a:t>
            </a:r>
            <a:r>
              <a:rPr lang="fr-FR" sz="2600" dirty="0" smtClean="0"/>
              <a:t>médecine</a:t>
            </a:r>
          </a:p>
          <a:p>
            <a:pPr lvl="1">
              <a:buFont typeface="Wingdings" charset="2"/>
              <a:buChar char="ü"/>
            </a:pPr>
            <a:r>
              <a:rPr lang="fr-FR" sz="2600" dirty="0" smtClean="0"/>
              <a:t>Les </a:t>
            </a:r>
            <a:r>
              <a:rPr lang="fr-FR" sz="2600" dirty="0"/>
              <a:t>sciences humaines : </a:t>
            </a:r>
            <a:r>
              <a:rPr lang="fr-FR" sz="2600" dirty="0" smtClean="0"/>
              <a:t>philosophie, psychologie</a:t>
            </a:r>
            <a:r>
              <a:rPr lang="fr-FR" sz="2600" dirty="0"/>
              <a:t>, économie.</a:t>
            </a:r>
          </a:p>
        </p:txBody>
      </p:sp>
    </p:spTree>
    <p:extLst>
      <p:ext uri="{BB962C8B-B14F-4D97-AF65-F5344CB8AC3E}">
        <p14:creationId xmlns:p14="http://schemas.microsoft.com/office/powerpoint/2010/main" val="1852519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
            </a:r>
            <a:br>
              <a:rPr lang="fr-FR" b="1" dirty="0" smtClean="0"/>
            </a:br>
            <a:r>
              <a:rPr lang="fr-FR" dirty="0" smtClean="0"/>
              <a:t>La </a:t>
            </a:r>
            <a:r>
              <a:rPr lang="fr-FR" dirty="0"/>
              <a:t>science comme menace</a:t>
            </a:r>
            <a:br>
              <a:rPr lang="fr-FR" dirty="0"/>
            </a:br>
            <a:endParaRPr lang="fr-FR" dirty="0"/>
          </a:p>
        </p:txBody>
      </p:sp>
      <p:sp>
        <p:nvSpPr>
          <p:cNvPr id="3" name="Espace réservé du contenu 2"/>
          <p:cNvSpPr>
            <a:spLocks noGrp="1"/>
          </p:cNvSpPr>
          <p:nvPr>
            <p:ph idx="1"/>
          </p:nvPr>
        </p:nvSpPr>
        <p:spPr/>
        <p:txBody>
          <a:bodyPr>
            <a:normAutofit fontScale="25000" lnSpcReduction="20000"/>
          </a:bodyPr>
          <a:lstStyle/>
          <a:p>
            <a:r>
              <a:rPr lang="fr-FR" dirty="0"/>
              <a:t> </a:t>
            </a:r>
            <a:r>
              <a:rPr lang="fr-FR" dirty="0" smtClean="0"/>
              <a:t> </a:t>
            </a:r>
            <a:r>
              <a:rPr lang="fr-FR" dirty="0"/>
              <a:t> </a:t>
            </a:r>
          </a:p>
          <a:p>
            <a:r>
              <a:rPr lang="fr-FR" sz="7200" dirty="0" smtClean="0"/>
              <a:t> </a:t>
            </a:r>
            <a:r>
              <a:rPr lang="fr-FR" sz="7200" dirty="0"/>
              <a:t>« Science sans conscience n’est que ruine de l’âme </a:t>
            </a:r>
            <a:r>
              <a:rPr lang="fr-FR" sz="7200" dirty="0" smtClean="0"/>
              <a:t>» (Rabelais)</a:t>
            </a:r>
          </a:p>
          <a:p>
            <a:endParaRPr lang="fr-FR" sz="7200" dirty="0"/>
          </a:p>
          <a:p>
            <a:r>
              <a:rPr lang="fr-FR" sz="7200" b="1" dirty="0" smtClean="0"/>
              <a:t>Menace </a:t>
            </a:r>
            <a:r>
              <a:rPr lang="fr-FR" sz="7200" b="1" dirty="0"/>
              <a:t>de désenchantement du </a:t>
            </a:r>
            <a:r>
              <a:rPr lang="fr-FR" sz="7200" b="1" dirty="0" smtClean="0"/>
              <a:t>monde </a:t>
            </a:r>
            <a:r>
              <a:rPr lang="fr-FR" sz="7200" dirty="0" smtClean="0"/>
              <a:t>: par la </a:t>
            </a:r>
            <a:r>
              <a:rPr lang="fr-FR" sz="7200" dirty="0" smtClean="0"/>
              <a:t>science </a:t>
            </a:r>
            <a:r>
              <a:rPr lang="fr-FR" sz="7200" dirty="0" smtClean="0"/>
              <a:t>les mystères du monde s’estompent.</a:t>
            </a:r>
            <a:r>
              <a:rPr lang="fr-FR" sz="7200" dirty="0"/>
              <a:t> </a:t>
            </a:r>
            <a:endParaRPr lang="fr-FR" sz="7200" dirty="0" smtClean="0"/>
          </a:p>
          <a:p>
            <a:pPr marL="0" indent="0">
              <a:buNone/>
            </a:pPr>
            <a:endParaRPr lang="fr-FR" sz="7200" dirty="0" smtClean="0"/>
          </a:p>
          <a:p>
            <a:r>
              <a:rPr lang="fr-FR" sz="7200" b="1" dirty="0"/>
              <a:t>Menace idéologique </a:t>
            </a:r>
            <a:r>
              <a:rPr lang="fr-FR" sz="7200" dirty="0"/>
              <a:t>: sûre d’elle-même, la science peut devenir un pouvoir totalitaire. </a:t>
            </a:r>
            <a:endParaRPr lang="fr-FR" sz="7200" dirty="0"/>
          </a:p>
          <a:p>
            <a:endParaRPr lang="fr-FR" sz="7200" dirty="0"/>
          </a:p>
          <a:p>
            <a:r>
              <a:rPr lang="fr-FR" sz="7200" b="1" dirty="0"/>
              <a:t>Menace sur notre intégrité physique</a:t>
            </a:r>
            <a:r>
              <a:rPr lang="fr-FR" sz="7200" dirty="0"/>
              <a:t> : la prise de conscience que la science pouvait être la cause indirecte de ravage est due à l’éclosion de la Bombe atomique juste à la fin de la seconde guerre mondiale (Hiroshima, Nagasaki en 1945)</a:t>
            </a:r>
            <a:r>
              <a:rPr lang="fr-FR" sz="7200" dirty="0" smtClean="0"/>
              <a:t>.</a:t>
            </a:r>
          </a:p>
          <a:p>
            <a:endParaRPr lang="fr-FR" sz="7200" b="1" dirty="0"/>
          </a:p>
          <a:p>
            <a:r>
              <a:rPr lang="fr-FR" sz="7200" b="1" dirty="0" smtClean="0"/>
              <a:t>Menace </a:t>
            </a:r>
            <a:r>
              <a:rPr lang="fr-FR" sz="7200" b="1" dirty="0" smtClean="0"/>
              <a:t>sur </a:t>
            </a:r>
            <a:r>
              <a:rPr lang="fr-FR" sz="7200" b="1" dirty="0"/>
              <a:t>notre identité et notre devenir d’espèce humaine</a:t>
            </a:r>
            <a:r>
              <a:rPr lang="fr-FR" sz="7200" dirty="0"/>
              <a:t> : la transformation de l’être humain par les progrès de la bioéthique (clonage, </a:t>
            </a:r>
            <a:r>
              <a:rPr lang="fr-FR" sz="7200" dirty="0" err="1" smtClean="0"/>
              <a:t>transhumanisme</a:t>
            </a:r>
            <a:r>
              <a:rPr lang="fr-FR" sz="7200" dirty="0"/>
              <a:t>, cf</a:t>
            </a:r>
            <a:r>
              <a:rPr lang="fr-FR" sz="7200" dirty="0" smtClean="0"/>
              <a:t>., </a:t>
            </a:r>
            <a:r>
              <a:rPr lang="fr-FR" sz="7200" dirty="0"/>
              <a:t>par </a:t>
            </a:r>
            <a:r>
              <a:rPr lang="fr-FR" sz="7200" dirty="0" smtClean="0"/>
              <a:t>exemple, </a:t>
            </a:r>
            <a:r>
              <a:rPr lang="fr-FR" sz="7200" dirty="0"/>
              <a:t>la puce électronique qui vient d’être </a:t>
            </a:r>
            <a:r>
              <a:rPr lang="fr-FR" sz="7200" dirty="0" smtClean="0"/>
              <a:t>implantée </a:t>
            </a:r>
            <a:r>
              <a:rPr lang="fr-FR" sz="7200" dirty="0"/>
              <a:t>en août 2020 dans le cerveau d’un cochon </a:t>
            </a:r>
            <a:r>
              <a:rPr lang="fr-FR" sz="7200" dirty="0" smtClean="0"/>
              <a:t>- </a:t>
            </a:r>
            <a:r>
              <a:rPr lang="fr-FR" sz="7200" dirty="0" err="1" smtClean="0"/>
              <a:t>Elon</a:t>
            </a:r>
            <a:r>
              <a:rPr lang="fr-FR" sz="7200" dirty="0" smtClean="0"/>
              <a:t> </a:t>
            </a:r>
            <a:r>
              <a:rPr lang="fr-FR" sz="7200" dirty="0" err="1" smtClean="0"/>
              <a:t>Musk</a:t>
            </a:r>
            <a:r>
              <a:rPr lang="fr-FR" sz="7200" dirty="0" smtClean="0"/>
              <a:t>). </a:t>
            </a:r>
          </a:p>
          <a:p>
            <a:endParaRPr lang="fr-FR" dirty="0"/>
          </a:p>
          <a:p>
            <a:endParaRPr lang="fr-FR" dirty="0"/>
          </a:p>
        </p:txBody>
      </p:sp>
    </p:spTree>
    <p:extLst>
      <p:ext uri="{BB962C8B-B14F-4D97-AF65-F5344CB8AC3E}">
        <p14:creationId xmlns:p14="http://schemas.microsoft.com/office/powerpoint/2010/main" val="1807077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200" dirty="0" smtClean="0"/>
              <a:t>La science comme menace : Hans Jonas (1903-1993)</a:t>
            </a:r>
            <a:br>
              <a:rPr lang="fr-FR" sz="3200" dirty="0" smtClean="0"/>
            </a:br>
            <a:r>
              <a:rPr lang="fr-FR" sz="3200" dirty="0" smtClean="0"/>
              <a:t>(Texte p. 433-434.)</a:t>
            </a:r>
            <a:endParaRPr lang="fr-FR" sz="3200" dirty="0"/>
          </a:p>
        </p:txBody>
      </p:sp>
      <p:sp>
        <p:nvSpPr>
          <p:cNvPr id="3" name="Espace réservé du contenu 2"/>
          <p:cNvSpPr>
            <a:spLocks noGrp="1"/>
          </p:cNvSpPr>
          <p:nvPr>
            <p:ph idx="1"/>
          </p:nvPr>
        </p:nvSpPr>
        <p:spPr/>
        <p:txBody>
          <a:bodyPr>
            <a:normAutofit fontScale="70000" lnSpcReduction="20000"/>
          </a:bodyPr>
          <a:lstStyle/>
          <a:p>
            <a:r>
              <a:rPr lang="fr-FR" dirty="0" smtClean="0"/>
              <a:t>L’éthique et les menaces mortelles de la technique et de la science :</a:t>
            </a:r>
          </a:p>
          <a:p>
            <a:pPr>
              <a:buFont typeface="Wingdings" charset="2"/>
              <a:buChar char="ü"/>
            </a:pPr>
            <a:r>
              <a:rPr lang="fr-FR" dirty="0" smtClean="0"/>
              <a:t>L’auteur considère, dans son ouvrage de 1979 intitulé </a:t>
            </a:r>
            <a:r>
              <a:rPr lang="fr-FR" i="1" dirty="0" smtClean="0"/>
              <a:t>Le principe responsabilité</a:t>
            </a:r>
            <a:r>
              <a:rPr lang="fr-FR" dirty="0" smtClean="0"/>
              <a:t>, qu’une nouvelle éthique doit voir le jour, l’éthique de responsabilité</a:t>
            </a:r>
          </a:p>
          <a:p>
            <a:pPr>
              <a:buFont typeface="Wingdings" charset="2"/>
              <a:buChar char="ü"/>
            </a:pPr>
            <a:r>
              <a:rPr lang="fr-FR" dirty="0" smtClean="0"/>
              <a:t>Cette nouvelle éthique est exigée étant donné que le pouvoir de l’être humain sur Terre est désormais total. </a:t>
            </a:r>
          </a:p>
          <a:p>
            <a:pPr>
              <a:buFont typeface="Wingdings" charset="2"/>
              <a:buChar char="ü"/>
            </a:pPr>
            <a:r>
              <a:rPr lang="fr-FR" dirty="0" smtClean="0"/>
              <a:t>Aux yeux de Jonas, il s’agit d’englober dans notre réflexion éthique, les générations à </a:t>
            </a:r>
            <a:r>
              <a:rPr lang="fr-FR" dirty="0"/>
              <a:t>venir : </a:t>
            </a:r>
            <a:r>
              <a:rPr lang="fr-FR" dirty="0">
                <a:hlinkClick r:id="rId2"/>
              </a:rPr>
              <a:t>https://www.youtube.com/watch?v=</a:t>
            </a:r>
            <a:r>
              <a:rPr lang="fr-FR" dirty="0" smtClean="0">
                <a:hlinkClick r:id="rId2"/>
              </a:rPr>
              <a:t>KdoGJbT4FoA</a:t>
            </a:r>
            <a:endParaRPr lang="fr-FR" dirty="0" smtClean="0"/>
          </a:p>
          <a:p>
            <a:pPr>
              <a:buFont typeface="Wingdings" charset="2"/>
              <a:buChar char="ü"/>
            </a:pPr>
            <a:r>
              <a:rPr lang="fr-FR" dirty="0"/>
              <a:t>Dans Le </a:t>
            </a:r>
            <a:r>
              <a:rPr lang="fr-FR" i="1" dirty="0"/>
              <a:t>Principe responsabilité</a:t>
            </a:r>
            <a:r>
              <a:rPr lang="fr-FR" dirty="0"/>
              <a:t>, Hans Jonas propose cette maxime : « Agis de façon que les effets de ton action soient compatibles avec la permanence d’une vie authentiquement humaine sur Terre. » Le futur, autrement dit la possibilité d’une vie humaine </a:t>
            </a:r>
            <a:r>
              <a:rPr lang="fr-FR" dirty="0" smtClean="0"/>
              <a:t>future, </a:t>
            </a:r>
            <a:r>
              <a:rPr lang="fr-FR" dirty="0"/>
              <a:t>est le nouvel impératif de l’éthique.</a:t>
            </a:r>
          </a:p>
          <a:p>
            <a:pPr marL="0" indent="0">
              <a:buNone/>
            </a:pPr>
            <a:endParaRPr lang="fr-FR" dirty="0" smtClean="0"/>
          </a:p>
        </p:txBody>
      </p:sp>
    </p:spTree>
    <p:extLst>
      <p:ext uri="{BB962C8B-B14F-4D97-AF65-F5344CB8AC3E}">
        <p14:creationId xmlns:p14="http://schemas.microsoft.com/office/powerpoint/2010/main" val="540465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Science et opinion</a:t>
            </a:r>
            <a:endParaRPr lang="fr-FR" sz="4000" dirty="0"/>
          </a:p>
        </p:txBody>
      </p:sp>
      <p:sp>
        <p:nvSpPr>
          <p:cNvPr id="3" name="Espace réservé du contenu 2"/>
          <p:cNvSpPr>
            <a:spLocks noGrp="1"/>
          </p:cNvSpPr>
          <p:nvPr>
            <p:ph idx="1"/>
          </p:nvPr>
        </p:nvSpPr>
        <p:spPr/>
        <p:txBody>
          <a:bodyPr>
            <a:normAutofit fontScale="32500" lnSpcReduction="20000"/>
          </a:bodyPr>
          <a:lstStyle/>
          <a:p>
            <a:r>
              <a:rPr lang="fr-FR" sz="4900" dirty="0"/>
              <a:t>Comme le soutient Gaston </a:t>
            </a:r>
            <a:r>
              <a:rPr lang="fr-FR" sz="4900" dirty="0" smtClean="0"/>
              <a:t>Bachelard (</a:t>
            </a:r>
            <a:r>
              <a:rPr lang="fr-FR" sz="4900" dirty="0"/>
              <a:t>1884-1962) </a:t>
            </a:r>
            <a:r>
              <a:rPr lang="fr-FR" sz="4900" dirty="0" smtClean="0"/>
              <a:t>, </a:t>
            </a:r>
            <a:r>
              <a:rPr lang="fr-FR" sz="4900" dirty="0"/>
              <a:t>il faut d’abord et avant tout se défaire de l’opinion autrement dit de la croyance commune, cf. texte 2, page 400 « science et opinion ». </a:t>
            </a:r>
            <a:endParaRPr lang="fr-FR" sz="4900" dirty="0" smtClean="0"/>
          </a:p>
          <a:p>
            <a:endParaRPr lang="fr-FR" sz="4900" dirty="0" smtClean="0"/>
          </a:p>
          <a:p>
            <a:r>
              <a:rPr lang="fr-FR" sz="4900" dirty="0" smtClean="0"/>
              <a:t>Cette </a:t>
            </a:r>
            <a:r>
              <a:rPr lang="fr-FR" sz="4900" dirty="0"/>
              <a:t>attitude est aussi celle qu’il s’agit d’adopter en philosophie. </a:t>
            </a:r>
            <a:r>
              <a:rPr lang="fr-FR" sz="4900" dirty="0" smtClean="0"/>
              <a:t>En </a:t>
            </a:r>
            <a:r>
              <a:rPr lang="fr-FR" sz="4900" dirty="0"/>
              <a:t>conséquence, la ligne de partage n’est pas la ligne entre la science et la philosophie mais entre la philosophie et la science d’une part, l’opinion, l’imagination et la croyance d’autre part.</a:t>
            </a:r>
          </a:p>
          <a:p>
            <a:endParaRPr lang="fr-FR" sz="4900" dirty="0"/>
          </a:p>
          <a:p>
            <a:r>
              <a:rPr lang="fr-FR" sz="4900" dirty="0"/>
              <a:t>Ce sont deux façons très différentes de se situer par rapport au monde. </a:t>
            </a:r>
            <a:endParaRPr lang="fr-FR" sz="4900" dirty="0" smtClean="0"/>
          </a:p>
          <a:p>
            <a:pPr lvl="1">
              <a:buFont typeface="Wingdings" charset="2"/>
              <a:buChar char="ü"/>
            </a:pPr>
            <a:r>
              <a:rPr lang="fr-FR" sz="4900" dirty="0" smtClean="0"/>
              <a:t>Dans </a:t>
            </a:r>
            <a:r>
              <a:rPr lang="fr-FR" sz="4900" dirty="0"/>
              <a:t>le premier cas, celui de la science et de la philosophie, on s’appuie sur la raison, c’est-à-dire sur les faits, sur la cohérence logique et les raisonnements, sur l’observation méticuleuse de la réalité. </a:t>
            </a:r>
          </a:p>
          <a:p>
            <a:pPr lvl="1">
              <a:buFont typeface="Wingdings" charset="2"/>
              <a:buChar char="ü"/>
            </a:pPr>
            <a:r>
              <a:rPr lang="fr-FR" sz="4900" dirty="0"/>
              <a:t>Dans le deuxième cas, celui de l’opinion et de l’imagination, on projette sur le monde un système de </a:t>
            </a:r>
            <a:r>
              <a:rPr lang="fr-FR" sz="4900" dirty="0" smtClean="0"/>
              <a:t>croyances. </a:t>
            </a:r>
          </a:p>
          <a:p>
            <a:pPr lvl="1">
              <a:buFont typeface="Wingdings" charset="2"/>
              <a:buChar char="ü"/>
            </a:pPr>
            <a:endParaRPr lang="fr-FR" sz="4900" dirty="0"/>
          </a:p>
          <a:p>
            <a:r>
              <a:rPr lang="fr-FR" sz="4900" dirty="0"/>
              <a:t>La différence </a:t>
            </a:r>
            <a:r>
              <a:rPr lang="fr-FR" sz="4900" dirty="0" smtClean="0"/>
              <a:t> </a:t>
            </a:r>
            <a:r>
              <a:rPr lang="fr-FR" sz="4900" dirty="0"/>
              <a:t>tient dans l’absence de courage et la </a:t>
            </a:r>
            <a:r>
              <a:rPr lang="fr-FR" sz="4900" dirty="0" smtClean="0"/>
              <a:t>paresse </a:t>
            </a:r>
            <a:r>
              <a:rPr lang="fr-FR" sz="4900" dirty="0"/>
              <a:t>de celui qui se contente de croire qu’il sait alors qu’il ne sait rien ou pas grand-chose, comme le considère Kant dans son opuscule consacré à la Philosophie des Lumières où il énonce sa fameuse formule : Osez penser !</a:t>
            </a:r>
          </a:p>
          <a:p>
            <a:pPr marL="0" indent="0">
              <a:buNone/>
            </a:pPr>
            <a:endParaRPr lang="fr-FR" dirty="0" smtClean="0"/>
          </a:p>
          <a:p>
            <a:endParaRPr lang="fr-FR" dirty="0"/>
          </a:p>
        </p:txBody>
      </p:sp>
    </p:spTree>
    <p:extLst>
      <p:ext uri="{BB962C8B-B14F-4D97-AF65-F5344CB8AC3E}">
        <p14:creationId xmlns:p14="http://schemas.microsoft.com/office/powerpoint/2010/main" val="2250738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Gaston Bachelard : science et opinion</a:t>
            </a:r>
            <a:endParaRPr lang="fr-FR" sz="3200" dirty="0"/>
          </a:p>
        </p:txBody>
      </p:sp>
      <p:sp>
        <p:nvSpPr>
          <p:cNvPr id="3" name="Espace réservé du contenu 2"/>
          <p:cNvSpPr>
            <a:spLocks noGrp="1"/>
          </p:cNvSpPr>
          <p:nvPr>
            <p:ph idx="1"/>
          </p:nvPr>
        </p:nvSpPr>
        <p:spPr/>
        <p:txBody>
          <a:bodyPr>
            <a:normAutofit fontScale="55000" lnSpcReduction="20000"/>
          </a:bodyPr>
          <a:lstStyle/>
          <a:p>
            <a:r>
              <a:rPr lang="fr-FR" dirty="0"/>
              <a:t>« La science, dans son besoin d'achèvement comme dans son principe, s'oppose absolument à l'opinion. S'il lui arrive, sur un point particulier, de légitimer l'opinion, c'est pour d'autres raisons que celles qui fondent l'opinion ; de sorte que l'opinion a, en droit, toujours tort. L'opinion pense mal ; elle ne pense pas : elle traduit des besoins en connaissances. En désignant les objets par leur utilité, elle s'interdit de les connaître. On ne peut rien fonder sur l'opinion : il faut d'abord la détruire. Elle est le premier obstacle à surmonter. Il ne suffirait pas par exemple, de la rectifier sur des points particuliers, en maintenant, comme une sorte de morale provisoire, une connaissance vulgaire provisoire. L'esprit scientifique nous interdit d'avoir une opinion sur des questions que nous ne comprenons pas, sur des questions que nous ne savons pas formuler clairement. Avant tout, il faut savoir poser des problèmes. Et quoi qu'on dise, dans la vie scientifique, les problèmes ne se posent pas d'eux-mêmes. C'est précisément ce sens du problème qui donne la marque du véritable esprit scientifique. Pour un esprit scientifique, toute connaissance est une réponse à une question. S'il n'y a pas eu de question, il ne peut y avoir connaissance scientifique. Rien ne va de soi. Rien n'est donné. Tout est construit. » </a:t>
            </a:r>
            <a:endParaRPr lang="fr-FR" dirty="0" smtClean="0"/>
          </a:p>
          <a:p>
            <a:endParaRPr lang="fr-FR" dirty="0"/>
          </a:p>
          <a:p>
            <a:r>
              <a:rPr lang="fr-FR" dirty="0" smtClean="0"/>
              <a:t>Bachelard</a:t>
            </a:r>
            <a:r>
              <a:rPr lang="fr-FR" dirty="0"/>
              <a:t>, </a:t>
            </a:r>
            <a:r>
              <a:rPr lang="fr-FR" i="1" dirty="0"/>
              <a:t>La formation de l’esprit scientifique</a:t>
            </a:r>
            <a:r>
              <a:rPr lang="fr-FR" dirty="0"/>
              <a:t>, 1938. </a:t>
            </a:r>
          </a:p>
          <a:p>
            <a:endParaRPr lang="fr-FR" dirty="0"/>
          </a:p>
        </p:txBody>
      </p:sp>
    </p:spTree>
    <p:extLst>
      <p:ext uri="{BB962C8B-B14F-4D97-AF65-F5344CB8AC3E}">
        <p14:creationId xmlns:p14="http://schemas.microsoft.com/office/powerpoint/2010/main" val="2500212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La causalité </a:t>
            </a:r>
            <a:r>
              <a:rPr lang="fr-FR" dirty="0" smtClean="0"/>
              <a:t/>
            </a:r>
            <a:br>
              <a:rPr lang="fr-FR" dirty="0" smtClean="0"/>
            </a:br>
            <a:r>
              <a:rPr lang="fr-FR" dirty="0" smtClean="0"/>
              <a:t>comme </a:t>
            </a:r>
            <a:r>
              <a:rPr lang="fr-FR" dirty="0"/>
              <a:t>trait fondamental du Monde</a:t>
            </a:r>
            <a:r>
              <a:rPr lang="fr-FR" b="1" dirty="0"/>
              <a:t> </a:t>
            </a:r>
            <a:endParaRPr lang="fr-FR" dirty="0"/>
          </a:p>
        </p:txBody>
      </p:sp>
      <p:sp>
        <p:nvSpPr>
          <p:cNvPr id="3" name="Espace réservé du contenu 2"/>
          <p:cNvSpPr>
            <a:spLocks noGrp="1"/>
          </p:cNvSpPr>
          <p:nvPr>
            <p:ph idx="1"/>
          </p:nvPr>
        </p:nvSpPr>
        <p:spPr/>
        <p:txBody>
          <a:bodyPr>
            <a:normAutofit fontScale="92500"/>
          </a:bodyPr>
          <a:lstStyle/>
          <a:p>
            <a:r>
              <a:rPr lang="fr-FR" dirty="0"/>
              <a:t>La science, c’est l’étude des causes. Connaître, c’est connaitre par les causes. Connaître </a:t>
            </a:r>
            <a:r>
              <a:rPr lang="fr-FR" i="1" dirty="0"/>
              <a:t>x</a:t>
            </a:r>
            <a:r>
              <a:rPr lang="fr-FR" dirty="0"/>
              <a:t>, c’est connaître ce </a:t>
            </a:r>
            <a:r>
              <a:rPr lang="fr-FR" dirty="0" smtClean="0"/>
              <a:t>qui permet </a:t>
            </a:r>
            <a:r>
              <a:rPr lang="fr-FR" dirty="0"/>
              <a:t>a </a:t>
            </a:r>
            <a:r>
              <a:rPr lang="fr-FR" i="1" dirty="0"/>
              <a:t>x</a:t>
            </a:r>
            <a:r>
              <a:rPr lang="fr-FR" dirty="0"/>
              <a:t> d’exister. </a:t>
            </a:r>
            <a:endParaRPr lang="fr-FR" dirty="0" smtClean="0"/>
          </a:p>
          <a:p>
            <a:r>
              <a:rPr lang="fr-FR" dirty="0" smtClean="0"/>
              <a:t>La </a:t>
            </a:r>
            <a:r>
              <a:rPr lang="fr-FR" dirty="0"/>
              <a:t>démarche scientifique (ou rationnelle) repose largement sur l’étude des causes en vertu du principe de raison suffisante : tout a une cause. Une cause est ce qui permet de rendre compte d’un phénomène. Et une cause est ce qui produit inévitablement ou nécessairement un effet.</a:t>
            </a:r>
          </a:p>
        </p:txBody>
      </p:sp>
    </p:spTree>
    <p:extLst>
      <p:ext uri="{BB962C8B-B14F-4D97-AF65-F5344CB8AC3E}">
        <p14:creationId xmlns:p14="http://schemas.microsoft.com/office/powerpoint/2010/main" val="421453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causalité (suite)</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Spinoza : « D’une cause déterminée résulte nécessairement un effet ; et, inversement, si aucune cause déterminée n'est donnée, il est impossible qu’un effet se produise </a:t>
            </a:r>
            <a:r>
              <a:rPr lang="fr-FR" dirty="0" smtClean="0"/>
              <a:t>» (</a:t>
            </a:r>
            <a:r>
              <a:rPr lang="fr-FR" i="1" dirty="0" smtClean="0"/>
              <a:t>Réforme </a:t>
            </a:r>
            <a:r>
              <a:rPr lang="fr-FR" i="1" dirty="0"/>
              <a:t>de l’entendement humain</a:t>
            </a:r>
            <a:r>
              <a:rPr lang="fr-FR" dirty="0"/>
              <a:t>, VII, </a:t>
            </a:r>
            <a:r>
              <a:rPr lang="fr-FR" dirty="0" smtClean="0"/>
              <a:t>2) </a:t>
            </a:r>
          </a:p>
          <a:p>
            <a:r>
              <a:rPr lang="fr-FR" dirty="0" smtClean="0"/>
              <a:t>Spinoza : «</a:t>
            </a:r>
            <a:r>
              <a:rPr lang="fr-FR" dirty="0"/>
              <a:t> Pour toute chose, il y a nécessairement une cause précise par laquelle cette chose existe » (</a:t>
            </a:r>
            <a:r>
              <a:rPr lang="fr-FR" i="1" dirty="0"/>
              <a:t>Ethique</a:t>
            </a:r>
            <a:r>
              <a:rPr lang="fr-FR" dirty="0"/>
              <a:t>, I, 8, scolie 2).</a:t>
            </a:r>
          </a:p>
          <a:p>
            <a:r>
              <a:rPr lang="fr-FR" dirty="0"/>
              <a:t>Kant : « Loi de la causalité : tous les changements arrivent suivant la loi de liaison de la cause et de l'effet » (</a:t>
            </a:r>
            <a:r>
              <a:rPr lang="fr-FR" i="1" dirty="0"/>
              <a:t>Critique de la raison pure</a:t>
            </a:r>
            <a:r>
              <a:rPr lang="fr-FR" dirty="0"/>
              <a:t>).</a:t>
            </a:r>
          </a:p>
          <a:p>
            <a:endParaRPr lang="fr-FR" dirty="0"/>
          </a:p>
          <a:p>
            <a:endParaRPr lang="fr-FR" dirty="0"/>
          </a:p>
        </p:txBody>
      </p:sp>
    </p:spTree>
    <p:extLst>
      <p:ext uri="{BB962C8B-B14F-4D97-AF65-F5344CB8AC3E}">
        <p14:creationId xmlns:p14="http://schemas.microsoft.com/office/powerpoint/2010/main" val="30075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Aristote et la théorie des 4 causes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Exemple de la statue :</a:t>
            </a:r>
          </a:p>
          <a:p>
            <a:pPr lvl="1">
              <a:buFont typeface="Wingdings" charset="2"/>
              <a:buChar char="ü"/>
            </a:pPr>
            <a:r>
              <a:rPr lang="fr-FR" dirty="0" smtClean="0"/>
              <a:t>Cause matérielle : la composition matérielle (ex : le marbre)</a:t>
            </a:r>
          </a:p>
          <a:p>
            <a:pPr lvl="1">
              <a:buFont typeface="Wingdings" charset="2"/>
              <a:buChar char="ü"/>
            </a:pPr>
            <a:r>
              <a:rPr lang="fr-FR" dirty="0" smtClean="0"/>
              <a:t>Cause formelle : la forme (ex : le modèle)</a:t>
            </a:r>
          </a:p>
          <a:p>
            <a:pPr lvl="1">
              <a:buFont typeface="Wingdings" charset="2"/>
              <a:buChar char="ü"/>
            </a:pPr>
            <a:r>
              <a:rPr lang="fr-FR" dirty="0" smtClean="0"/>
              <a:t>Cause efficiente : l’opérateur (ex : le sculpteur)</a:t>
            </a:r>
          </a:p>
          <a:p>
            <a:pPr lvl="1">
              <a:buFont typeface="Wingdings" charset="2"/>
              <a:buChar char="ü"/>
            </a:pPr>
            <a:r>
              <a:rPr lang="fr-FR" dirty="0" smtClean="0"/>
              <a:t>Cause finale : la vocation assignée à la statue (ex : une célébration)</a:t>
            </a:r>
          </a:p>
          <a:p>
            <a:r>
              <a:rPr lang="fr-FR" dirty="0" smtClean="0"/>
              <a:t>La science privilégie l’explication par la causalité efficiente !</a:t>
            </a:r>
          </a:p>
          <a:p>
            <a:r>
              <a:rPr lang="fr-FR" dirty="0" smtClean="0"/>
              <a:t>En science, les causes finales sont refusées ; en religion elles sont privilégiées.</a:t>
            </a:r>
            <a:endParaRPr lang="fr-FR" dirty="0"/>
          </a:p>
        </p:txBody>
      </p:sp>
    </p:spTree>
    <p:extLst>
      <p:ext uri="{BB962C8B-B14F-4D97-AF65-F5344CB8AC3E}">
        <p14:creationId xmlns:p14="http://schemas.microsoft.com/office/powerpoint/2010/main" val="2877670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refus des causes finales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L’erreur commune : croire qu’il y a nécessairement une cause finale dans les choses naturelles.</a:t>
            </a:r>
          </a:p>
          <a:p>
            <a:r>
              <a:rPr lang="fr-FR" dirty="0" smtClean="0"/>
              <a:t>Les </a:t>
            </a:r>
            <a:r>
              <a:rPr lang="fr-FR" dirty="0"/>
              <a:t>yeux permettent effectivement de voir ; pour autant ils ne sont pas fait pour </a:t>
            </a:r>
            <a:r>
              <a:rPr lang="fr-FR" dirty="0" smtClean="0"/>
              <a:t>voir. La vue ne préexistait pas avant le premier œil  </a:t>
            </a:r>
            <a:r>
              <a:rPr lang="fr-FR" dirty="0"/>
              <a:t>(Lucrèce, </a:t>
            </a:r>
            <a:r>
              <a:rPr lang="fr-FR" dirty="0" smtClean="0"/>
              <a:t>Spinoza, texte 2, p. 172-173, </a:t>
            </a:r>
            <a:r>
              <a:rPr lang="fr-FR" dirty="0"/>
              <a:t>Darwin)</a:t>
            </a:r>
            <a:r>
              <a:rPr lang="fr-FR" dirty="0" smtClean="0"/>
              <a:t>.</a:t>
            </a:r>
          </a:p>
          <a:p>
            <a:r>
              <a:rPr lang="fr-FR" dirty="0" smtClean="0"/>
              <a:t>En conséquence, l’adage bien connue selon lequel « la fonction créée l’organe » (Lamarck) est une illusion.</a:t>
            </a:r>
            <a:endParaRPr lang="fr-FR" dirty="0"/>
          </a:p>
          <a:p>
            <a:pPr marL="0" indent="0">
              <a:buNone/>
            </a:pPr>
            <a:endParaRPr lang="fr-FR" dirty="0"/>
          </a:p>
        </p:txBody>
      </p:sp>
    </p:spTree>
    <p:extLst>
      <p:ext uri="{BB962C8B-B14F-4D97-AF65-F5344CB8AC3E}">
        <p14:creationId xmlns:p14="http://schemas.microsoft.com/office/powerpoint/2010/main" val="219523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Spinoza : la critique des causes finales</a:t>
            </a:r>
            <a:endParaRPr lang="fr-FR" dirty="0"/>
          </a:p>
        </p:txBody>
      </p:sp>
      <p:sp>
        <p:nvSpPr>
          <p:cNvPr id="3" name="Espace réservé du contenu 2"/>
          <p:cNvSpPr>
            <a:spLocks noGrp="1"/>
          </p:cNvSpPr>
          <p:nvPr>
            <p:ph idx="1"/>
          </p:nvPr>
        </p:nvSpPr>
        <p:spPr>
          <a:xfrm>
            <a:off x="457200" y="1308424"/>
            <a:ext cx="8229600" cy="4817739"/>
          </a:xfrm>
        </p:spPr>
        <p:txBody>
          <a:bodyPr>
            <a:normAutofit fontScale="40000" lnSpcReduction="20000"/>
          </a:bodyPr>
          <a:lstStyle/>
          <a:p>
            <a:pPr marL="0" indent="0">
              <a:buNone/>
            </a:pPr>
            <a:r>
              <a:rPr lang="fr-FR" sz="4500" dirty="0" smtClean="0"/>
              <a:t>Les </a:t>
            </a:r>
            <a:r>
              <a:rPr lang="fr-FR" sz="4500" dirty="0"/>
              <a:t>hommes agissent toujours en vue d’une fin, savoir, leur utilité propre, objet naturel de leur désir ; et de là vient que pour toute les actions possibles ils ne demandent jamais à en connaître que les causes finales […] Or, les hommes venant à rencontrer hors d’eux et en eux-mêmes un grand nombre de moyens qui leur sont d’un grand secours pour se procurer les choses utiles, par exemple les yeux pour voir, les dents pour mâcher, les végétaux et les animaux pour se nourrir, le soleil pour s’éclairer, la mer pour nourrir les poissons, etc., ils ne considèrent plus tous les êtres de la nature que comme des moyens à leur usage ; et sachant bien d’ailleurs qu’ils ont rencontré, mais non préparé ces moyens, c’est pour eux une raison de croire qu’il existe un autre être qui les a disposés en leur faveur.</a:t>
            </a:r>
          </a:p>
          <a:p>
            <a:pPr marL="0" indent="0">
              <a:buNone/>
            </a:pPr>
            <a:r>
              <a:rPr lang="fr-FR" sz="4500" dirty="0"/>
              <a:t>Du moment, en effet, qu’ils ont considéré les choses comme des moyens, ils n’ont pu croire qu’elles se fussent faites elles-mêmes, mais ils ont dû conclure qu’il y a un maître ou plusieurs maîtres de la nature, doués de liberté, comme l’homme, qui ont pris soin de toutes choses en faveur de l’humanité et ont tout fait pour son usage. […] Voilà donc comment ce préjugé s’est tourné en superstition et a jeté dans les âmes de profondes racines, et c’est ce qui a produit cette tendance universelle à concevoir des causes finales et à les rechercher. Mais tous ces efforts pour montrer que la nature ne fait rien en vain, c’est-à-dire rien d’inutile aux hommes, n’ont abouti qu’à un résultat, c’est de montrer que la nature et les dieux et les hommes sont privés de raison</a:t>
            </a:r>
            <a:r>
              <a:rPr lang="fr-FR" sz="4500" dirty="0" smtClean="0"/>
              <a:t>.</a:t>
            </a:r>
          </a:p>
          <a:p>
            <a:pPr marL="0" indent="0">
              <a:buNone/>
            </a:pPr>
            <a:endParaRPr lang="fr-FR" dirty="0"/>
          </a:p>
          <a:p>
            <a:pPr marL="0" indent="0">
              <a:buNone/>
            </a:pPr>
            <a:r>
              <a:rPr lang="fr-FR" dirty="0" smtClean="0"/>
              <a:t>Ethique I, appendice.  </a:t>
            </a:r>
            <a:endParaRPr lang="fr-FR" dirty="0"/>
          </a:p>
          <a:p>
            <a:endParaRPr lang="fr-FR" dirty="0"/>
          </a:p>
        </p:txBody>
      </p:sp>
    </p:spTree>
    <p:extLst>
      <p:ext uri="{BB962C8B-B14F-4D97-AF65-F5344CB8AC3E}">
        <p14:creationId xmlns:p14="http://schemas.microsoft.com/office/powerpoint/2010/main" val="2549164222"/>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390</TotalTime>
  <Words>907</Words>
  <Application>Microsoft Macintosh PowerPoint</Application>
  <PresentationFormat>Présentation à l'écran (4:3)</PresentationFormat>
  <Paragraphs>154</Paragraphs>
  <Slides>21</Slides>
  <Notes>0</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Thème Office</vt:lpstr>
      <vt:lpstr>La Science</vt:lpstr>
      <vt:lpstr>Définition</vt:lpstr>
      <vt:lpstr>Science et opinion</vt:lpstr>
      <vt:lpstr>Gaston Bachelard : science et opinion</vt:lpstr>
      <vt:lpstr>La causalité  comme trait fondamental du Monde </vt:lpstr>
      <vt:lpstr>La causalité (suite)</vt:lpstr>
      <vt:lpstr>Aristote et la théorie des 4 causes</vt:lpstr>
      <vt:lpstr>Le refus des causes finales</vt:lpstr>
      <vt:lpstr>Spinoza : la critique des causes finales</vt:lpstr>
      <vt:lpstr>Déterminisme et fatalisme</vt:lpstr>
      <vt:lpstr>Qu’est-ce qu’un énoncé scientifique ?</vt:lpstr>
      <vt:lpstr>La démarche déductive  et la démarche inductive </vt:lpstr>
      <vt:lpstr>La démarche déductive</vt:lpstr>
      <vt:lpstr>La démarche inductive</vt:lpstr>
      <vt:lpstr>Rationalisme et empirisme</vt:lpstr>
      <vt:lpstr>La démarche scientifique</vt:lpstr>
      <vt:lpstr>Bacon : la fourmi, l’araignée et l’abeille </vt:lpstr>
      <vt:lpstr> La démarche scientifique </vt:lpstr>
      <vt:lpstr>Le concept  de rupture épistémologique</vt:lpstr>
      <vt:lpstr> La science comme menace </vt:lpstr>
      <vt:lpstr>La science comme menace : Hans Jonas (1903-1993) (Texte p. 433-434.)</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102</cp:revision>
  <cp:lastPrinted>2020-10-01T07:26:56Z</cp:lastPrinted>
  <dcterms:created xsi:type="dcterms:W3CDTF">2020-08-31T14:36:57Z</dcterms:created>
  <dcterms:modified xsi:type="dcterms:W3CDTF">2020-10-06T03:39:05Z</dcterms:modified>
</cp:coreProperties>
</file>