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76" r:id="rId5"/>
    <p:sldId id="278" r:id="rId6"/>
    <p:sldId id="270" r:id="rId7"/>
    <p:sldId id="273" r:id="rId8"/>
    <p:sldId id="261" r:id="rId9"/>
    <p:sldId id="271" r:id="rId10"/>
    <p:sldId id="274" r:id="rId11"/>
    <p:sldId id="277" r:id="rId12"/>
    <p:sldId id="275" r:id="rId13"/>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9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05/11/20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05/11/20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05/11/20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05/11/20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05/11/20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05/11/20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05/11/20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05/11/20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FhHiAwEqcn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vimeo.com/21559619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langage</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et pensée</a:t>
            </a:r>
            <a:endParaRPr lang="fr-FR" dirty="0"/>
          </a:p>
        </p:txBody>
      </p:sp>
      <p:sp>
        <p:nvSpPr>
          <p:cNvPr id="3" name="Espace réservé du contenu 2"/>
          <p:cNvSpPr>
            <a:spLocks noGrp="1"/>
          </p:cNvSpPr>
          <p:nvPr>
            <p:ph idx="1"/>
          </p:nvPr>
        </p:nvSpPr>
        <p:spPr>
          <a:xfrm>
            <a:off x="457200" y="1257113"/>
            <a:ext cx="8229600" cy="5182383"/>
          </a:xfrm>
        </p:spPr>
        <p:txBody>
          <a:bodyPr>
            <a:noAutofit/>
          </a:bodyPr>
          <a:lstStyle/>
          <a:p>
            <a:r>
              <a:rPr lang="fr-FR" sz="2000" dirty="0"/>
              <a:t>La pensée et le langage sont apparentés comme en témoigne une parole ou un texte clair et argumenté</a:t>
            </a:r>
            <a:r>
              <a:rPr lang="fr-FR" sz="2000" dirty="0" smtClean="0"/>
              <a:t>. Pour autant, langage et pensée ne semblent pas entièrement coïncider.</a:t>
            </a:r>
          </a:p>
          <a:p>
            <a:r>
              <a:rPr lang="fr-FR" sz="2000" dirty="0" smtClean="0"/>
              <a:t>Le </a:t>
            </a:r>
            <a:r>
              <a:rPr lang="fr-FR" sz="2000" dirty="0"/>
              <a:t>langage sans pensée est </a:t>
            </a:r>
            <a:r>
              <a:rPr lang="fr-FR" sz="2000" dirty="0" smtClean="0"/>
              <a:t>un fait </a:t>
            </a:r>
            <a:r>
              <a:rPr lang="fr-FR" sz="2000" dirty="0"/>
              <a:t>(langage des </a:t>
            </a:r>
            <a:r>
              <a:rPr lang="fr-FR" sz="2000" dirty="0" smtClean="0"/>
              <a:t>animaux</a:t>
            </a:r>
            <a:r>
              <a:rPr lang="fr-FR" sz="2000" dirty="0"/>
              <a:t>,</a:t>
            </a:r>
            <a:r>
              <a:rPr lang="fr-FR" sz="2000" dirty="0" smtClean="0"/>
              <a:t> </a:t>
            </a:r>
            <a:r>
              <a:rPr lang="fr-FR" sz="2000" dirty="0"/>
              <a:t>langage informatique). Un ordinateur ne pense pas (ou, en tout cas, pas encore)</a:t>
            </a:r>
            <a:r>
              <a:rPr lang="fr-FR" sz="2000" dirty="0" smtClean="0"/>
              <a:t>. De même, un être humain peut tenir un discours sans </a:t>
            </a:r>
            <a:r>
              <a:rPr lang="fr-FR" sz="2000" dirty="0"/>
              <a:t>p</a:t>
            </a:r>
            <a:r>
              <a:rPr lang="fr-FR" sz="2000" dirty="0" smtClean="0"/>
              <a:t>ensée consciente (on peut parler en dormant) ou incohérent.</a:t>
            </a:r>
          </a:p>
          <a:p>
            <a:r>
              <a:rPr lang="fr-FR" sz="2000" dirty="0"/>
              <a:t>La pensée sans langage semble possible </a:t>
            </a:r>
            <a:r>
              <a:rPr lang="fr-FR" sz="2000" dirty="0" smtClean="0"/>
              <a:t>quand, </a:t>
            </a:r>
            <a:r>
              <a:rPr lang="fr-FR" sz="2000" dirty="0"/>
              <a:t>par </a:t>
            </a:r>
            <a:r>
              <a:rPr lang="fr-FR" sz="2000" dirty="0" smtClean="0"/>
              <a:t>exemple, </a:t>
            </a:r>
            <a:r>
              <a:rPr lang="fr-FR" sz="2000" dirty="0"/>
              <a:t>on déclare ne pas parvenir à dire ce que l’on </a:t>
            </a:r>
            <a:r>
              <a:rPr lang="fr-FR" sz="2000" dirty="0" smtClean="0"/>
              <a:t>pense.</a:t>
            </a:r>
          </a:p>
          <a:p>
            <a:r>
              <a:rPr lang="fr-FR" sz="2000" dirty="0" smtClean="0"/>
              <a:t>Par ailleurs, une pensée inconsciente au niveau cérébrale n’est peut-être pas forcément articulée en mots. Un rêve, par exemple, est essentiellement formé par des images. Pour certaines philosophes contemporains, l’activité du cerveau non consciente s’effectuerait en « mentalais », en dehors de toute possibilité de compréhension, y compris par le sujet concerné lui-même.</a:t>
            </a:r>
          </a:p>
          <a:p>
            <a:pPr marL="0" indent="0">
              <a:buNone/>
            </a:pPr>
            <a:endParaRPr lang="fr-FR" sz="2000" dirty="0"/>
          </a:p>
          <a:p>
            <a:pPr marL="0" indent="0">
              <a:buNone/>
            </a:pPr>
            <a:r>
              <a:rPr lang="fr-FR" sz="2000" dirty="0" smtClean="0"/>
              <a:t>. </a:t>
            </a:r>
            <a:endParaRPr lang="fr-FR" sz="2000" dirty="0"/>
          </a:p>
        </p:txBody>
      </p:sp>
    </p:spTree>
    <p:extLst>
      <p:ext uri="{BB962C8B-B14F-4D97-AF65-F5344CB8AC3E}">
        <p14:creationId xmlns:p14="http://schemas.microsoft.com/office/powerpoint/2010/main" val="417548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et pensée (suite)</a:t>
            </a:r>
            <a:endParaRPr lang="fr-FR" dirty="0"/>
          </a:p>
        </p:txBody>
      </p:sp>
      <p:sp>
        <p:nvSpPr>
          <p:cNvPr id="3" name="Espace réservé du contenu 2"/>
          <p:cNvSpPr>
            <a:spLocks noGrp="1"/>
          </p:cNvSpPr>
          <p:nvPr>
            <p:ph idx="1"/>
          </p:nvPr>
        </p:nvSpPr>
        <p:spPr/>
        <p:txBody>
          <a:bodyPr>
            <a:normAutofit/>
          </a:bodyPr>
          <a:lstStyle/>
          <a:p>
            <a:r>
              <a:rPr lang="fr-FR" sz="1900" dirty="0" smtClean="0"/>
              <a:t>Cependant, </a:t>
            </a:r>
            <a:r>
              <a:rPr lang="fr-FR" sz="1900" dirty="0"/>
              <a:t>il ne semble pas possible à la pensée consciente  d’exister sans langage et même peut-être sans </a:t>
            </a:r>
            <a:r>
              <a:rPr lang="fr-FR" sz="1900" dirty="0" smtClean="0"/>
              <a:t>parole : </a:t>
            </a:r>
            <a:r>
              <a:rPr lang="fr-FR" sz="1900" dirty="0"/>
              <a:t>« vouloir penser sans les mots, c’est une tentative insensée » (Hegel , 1770-1831 ). </a:t>
            </a:r>
            <a:endParaRPr lang="fr-FR" sz="1900" dirty="0" smtClean="0"/>
          </a:p>
          <a:p>
            <a:endParaRPr lang="fr-FR" sz="1900" dirty="0"/>
          </a:p>
          <a:p>
            <a:r>
              <a:rPr lang="fr-FR" sz="1900" dirty="0" smtClean="0"/>
              <a:t>Il </a:t>
            </a:r>
            <a:r>
              <a:rPr lang="fr-FR" sz="1900" dirty="0"/>
              <a:t>est probable qu’une personne qui déclare </a:t>
            </a:r>
            <a:r>
              <a:rPr lang="fr-FR" sz="1900" dirty="0" smtClean="0"/>
              <a:t>ne pas parvenir à dire </a:t>
            </a:r>
            <a:r>
              <a:rPr lang="fr-FR" sz="1900" dirty="0"/>
              <a:t>ce qu’elle prétend pourtant vouloir dire n’a pas encore clarifié sa pensée ou n’est pas dans un état lui permettant de l’exprimer (après un choc affectif par exemple</a:t>
            </a:r>
            <a:r>
              <a:rPr lang="fr-FR" sz="1900" dirty="0" smtClean="0"/>
              <a:t>).</a:t>
            </a:r>
          </a:p>
          <a:p>
            <a:endParaRPr lang="fr-FR" sz="1900" dirty="0"/>
          </a:p>
          <a:p>
            <a:r>
              <a:rPr lang="fr-FR" sz="1900" dirty="0" smtClean="0"/>
              <a:t>Cette objection vise à tordre le coup au mythe de la pensée sans langage. Si l’on examine les principes de la raison (principe d’identité, principe de non-contradiction, principe du tiers-exclu, principe de causalité), ils n’existent que formulés en langage courant ou selon la symbolique du langage formel de la logique mathématique, ils ne sont pas suspendus en l’air sous une forme gazeuse ou nuageuse !).</a:t>
            </a:r>
            <a:endParaRPr lang="fr-FR" sz="1900" dirty="0"/>
          </a:p>
          <a:p>
            <a:endParaRPr lang="fr-FR" dirty="0"/>
          </a:p>
        </p:txBody>
      </p:sp>
    </p:spTree>
    <p:extLst>
      <p:ext uri="{BB962C8B-B14F-4D97-AF65-F5344CB8AC3E}">
        <p14:creationId xmlns:p14="http://schemas.microsoft.com/office/powerpoint/2010/main" val="34556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Tout peut-</a:t>
            </a:r>
            <a:r>
              <a:rPr lang="fr-FR" smtClean="0"/>
              <a:t>il être </a:t>
            </a:r>
            <a:r>
              <a:rPr lang="fr-FR" dirty="0" smtClean="0"/>
              <a:t>exprimé ?</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Comme </a:t>
            </a:r>
            <a:r>
              <a:rPr lang="fr-FR" dirty="0"/>
              <a:t>le remarque </a:t>
            </a:r>
            <a:r>
              <a:rPr lang="fr-FR" dirty="0" smtClean="0"/>
              <a:t>Wittgenstein</a:t>
            </a:r>
            <a:r>
              <a:rPr lang="fr-FR" dirty="0"/>
              <a:t> : « </a:t>
            </a:r>
            <a:r>
              <a:rPr lang="fr-FR" dirty="0" smtClean="0"/>
              <a:t>Ce </a:t>
            </a:r>
            <a:r>
              <a:rPr lang="fr-FR" dirty="0"/>
              <a:t>dont on ne  parler, il faut le taire </a:t>
            </a:r>
            <a:r>
              <a:rPr lang="fr-FR" dirty="0" smtClean="0"/>
              <a:t>»</a:t>
            </a:r>
            <a:r>
              <a:rPr lang="fr-FR" dirty="0"/>
              <a:t> </a:t>
            </a:r>
            <a:r>
              <a:rPr lang="fr-FR" dirty="0" smtClean="0"/>
              <a:t>: certains aspects </a:t>
            </a:r>
            <a:r>
              <a:rPr lang="fr-FR" dirty="0"/>
              <a:t>du monde auquel nous sommes confrontés </a:t>
            </a:r>
            <a:r>
              <a:rPr lang="fr-FR" dirty="0" smtClean="0"/>
              <a:t>peuvent </a:t>
            </a:r>
            <a:r>
              <a:rPr lang="fr-FR" dirty="0"/>
              <a:t>demeurer </a:t>
            </a:r>
            <a:r>
              <a:rPr lang="fr-FR" dirty="0" smtClean="0"/>
              <a:t>ineffables </a:t>
            </a:r>
            <a:r>
              <a:rPr lang="fr-FR" dirty="0"/>
              <a:t>comme, par exemple, la beauté du </a:t>
            </a:r>
            <a:r>
              <a:rPr lang="fr-FR" dirty="0" smtClean="0"/>
              <a:t>monde, une immense douleur </a:t>
            </a:r>
            <a:r>
              <a:rPr lang="fr-FR" dirty="0"/>
              <a:t>ou la musique de Bach. </a:t>
            </a:r>
            <a:endParaRPr lang="fr-FR" dirty="0" smtClean="0"/>
          </a:p>
          <a:p>
            <a:r>
              <a:rPr lang="fr-FR" dirty="0" smtClean="0"/>
              <a:t>Cela </a:t>
            </a:r>
            <a:r>
              <a:rPr lang="fr-FR" dirty="0"/>
              <a:t>ne signifie pas que le monde est forcément mystérieux mais, plus simplement, que nous sommes impuissants à saisir et à mettre en mots </a:t>
            </a:r>
            <a:r>
              <a:rPr lang="fr-FR" dirty="0" smtClean="0"/>
              <a:t>certains vertiges.</a:t>
            </a:r>
            <a:endParaRPr lang="fr-FR" dirty="0"/>
          </a:p>
        </p:txBody>
      </p:sp>
    </p:spTree>
    <p:extLst>
      <p:ext uri="{BB962C8B-B14F-4D97-AF65-F5344CB8AC3E}">
        <p14:creationId xmlns:p14="http://schemas.microsoft.com/office/powerpoint/2010/main" val="221283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Définition</a:t>
            </a:r>
            <a:endParaRPr lang="fr-FR" dirty="0"/>
          </a:p>
        </p:txBody>
      </p:sp>
      <p:sp>
        <p:nvSpPr>
          <p:cNvPr id="3" name="Espace réservé du contenu 2"/>
          <p:cNvSpPr>
            <a:spLocks noGrp="1"/>
          </p:cNvSpPr>
          <p:nvPr>
            <p:ph idx="1"/>
          </p:nvPr>
        </p:nvSpPr>
        <p:spPr/>
        <p:txBody>
          <a:bodyPr numCol="1">
            <a:normAutofit/>
          </a:bodyPr>
          <a:lstStyle/>
          <a:p>
            <a:r>
              <a:rPr lang="fr-FR" sz="2600" dirty="0" smtClean="0"/>
              <a:t>Le langage est un système de signes permettant de communiquer, c’est-à-dire de transmettre de l’information (ex : le </a:t>
            </a:r>
            <a:r>
              <a:rPr lang="fr-FR" sz="2600" dirty="0"/>
              <a:t>l</a:t>
            </a:r>
            <a:r>
              <a:rPr lang="fr-FR" sz="2600" dirty="0" smtClean="0"/>
              <a:t>angage des signes)</a:t>
            </a:r>
          </a:p>
          <a:p>
            <a:endParaRPr lang="fr-FR" sz="2600" dirty="0"/>
          </a:p>
          <a:p>
            <a:r>
              <a:rPr lang="fr-FR" sz="2600" dirty="0" smtClean="0"/>
              <a:t>Attention à ne pas confondre le langage et la parole :</a:t>
            </a:r>
          </a:p>
          <a:p>
            <a:pPr lvl="1">
              <a:buFont typeface="Wingdings" charset="2"/>
              <a:buChar char="ü"/>
            </a:pPr>
            <a:r>
              <a:rPr lang="fr-FR" sz="2200" dirty="0" smtClean="0"/>
              <a:t>Le langage : il existe de nombreux langages (les langages des animaux, les langages informatiques, le langage du corps, etc.) </a:t>
            </a:r>
          </a:p>
          <a:p>
            <a:pPr lvl="1">
              <a:buFont typeface="Wingdings" charset="2"/>
              <a:buChar char="ü"/>
            </a:pPr>
            <a:r>
              <a:rPr lang="fr-FR" sz="2200" dirty="0" smtClean="0"/>
              <a:t>La parole : le langage articulé des êtres humains </a:t>
            </a:r>
          </a:p>
          <a:p>
            <a:pPr marL="0" indent="0">
              <a:buNone/>
            </a:pPr>
            <a:r>
              <a:rPr lang="fr-FR" sz="2600" dirty="0" smtClean="0"/>
              <a:t> </a:t>
            </a:r>
            <a:endParaRPr lang="fr-FR" sz="2600" dirty="0"/>
          </a:p>
        </p:txBody>
      </p:sp>
    </p:spTree>
    <p:extLst>
      <p:ext uri="{BB962C8B-B14F-4D97-AF65-F5344CB8AC3E}">
        <p14:creationId xmlns:p14="http://schemas.microsoft.com/office/powerpoint/2010/main" val="185251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Le langage des animaux</a:t>
            </a:r>
            <a:endParaRPr lang="fr-FR" sz="4000" dirty="0"/>
          </a:p>
        </p:txBody>
      </p:sp>
      <p:sp>
        <p:nvSpPr>
          <p:cNvPr id="3" name="Espace réservé du contenu 2"/>
          <p:cNvSpPr>
            <a:spLocks noGrp="1"/>
          </p:cNvSpPr>
          <p:nvPr>
            <p:ph idx="1"/>
          </p:nvPr>
        </p:nvSpPr>
        <p:spPr/>
        <p:txBody>
          <a:bodyPr>
            <a:normAutofit fontScale="25000" lnSpcReduction="20000"/>
          </a:bodyPr>
          <a:lstStyle/>
          <a:p>
            <a:r>
              <a:rPr lang="fr-FR" sz="7200" b="1" dirty="0" smtClean="0"/>
              <a:t>Trois thèses :</a:t>
            </a:r>
          </a:p>
          <a:p>
            <a:pPr>
              <a:buFont typeface="Wingdings" charset="2"/>
              <a:buChar char="ü"/>
            </a:pPr>
            <a:r>
              <a:rPr lang="fr-FR" sz="7200" dirty="0" smtClean="0"/>
              <a:t>Le déni de la communication animale (Descartes et sa théorie des animaux machine)</a:t>
            </a:r>
          </a:p>
          <a:p>
            <a:pPr marL="0" indent="0">
              <a:buNone/>
            </a:pPr>
            <a:r>
              <a:rPr lang="fr-FR" sz="7200" dirty="0">
                <a:hlinkClick r:id="rId2"/>
              </a:rPr>
              <a:t>https://www.youtube.com/watch?v=</a:t>
            </a:r>
            <a:r>
              <a:rPr lang="fr-FR" sz="7200" dirty="0" smtClean="0">
                <a:hlinkClick r:id="rId2"/>
              </a:rPr>
              <a:t>FhHiAwEqcn8</a:t>
            </a:r>
            <a:endParaRPr lang="fr-FR" sz="7200" dirty="0" smtClean="0"/>
          </a:p>
          <a:p>
            <a:pPr>
              <a:buFont typeface="Wingdings" charset="2"/>
              <a:buChar char="ü"/>
            </a:pPr>
            <a:r>
              <a:rPr lang="fr-FR" sz="7200" dirty="0" smtClean="0"/>
              <a:t>Logique de tout ou rien : hypothèse de la rupture entre les animaux doués de langage et les animaux qui en serait incapables. </a:t>
            </a:r>
          </a:p>
          <a:p>
            <a:pPr>
              <a:buFont typeface="Wingdings" charset="2"/>
              <a:buChar char="ü"/>
            </a:pPr>
            <a:r>
              <a:rPr lang="fr-FR" sz="7200" dirty="0" smtClean="0"/>
              <a:t>Logique du plus ou moins : hypothèse d’un continuum</a:t>
            </a:r>
          </a:p>
          <a:p>
            <a:endParaRPr lang="fr-FR" sz="7200" dirty="0" smtClean="0"/>
          </a:p>
          <a:p>
            <a:r>
              <a:rPr lang="fr-FR" sz="7200" b="1" dirty="0" smtClean="0"/>
              <a:t>Types de langages animaux (exemples)</a:t>
            </a:r>
          </a:p>
          <a:p>
            <a:pPr>
              <a:buFont typeface="Wingdings" charset="2"/>
              <a:buChar char="ü"/>
            </a:pPr>
            <a:r>
              <a:rPr lang="fr-FR" sz="7200" dirty="0" smtClean="0"/>
              <a:t>Signaux visuels : les abeilles, les primates</a:t>
            </a:r>
          </a:p>
          <a:p>
            <a:pPr>
              <a:buFont typeface="Wingdings" charset="2"/>
              <a:buChar char="ü"/>
            </a:pPr>
            <a:r>
              <a:rPr lang="fr-FR" sz="7200" dirty="0" smtClean="0"/>
              <a:t>Signaux acoustiques : les oiseaux les baleines</a:t>
            </a:r>
          </a:p>
          <a:p>
            <a:pPr>
              <a:buFont typeface="Wingdings" charset="2"/>
              <a:buChar char="ü"/>
            </a:pPr>
            <a:r>
              <a:rPr lang="fr-FR" sz="7200" dirty="0" smtClean="0"/>
              <a:t>Signaux chimiques :  les fourmis</a:t>
            </a:r>
          </a:p>
          <a:p>
            <a:endParaRPr lang="fr-FR" sz="7200" dirty="0" smtClean="0"/>
          </a:p>
          <a:p>
            <a:pPr marL="0" indent="0">
              <a:buNone/>
            </a:pPr>
            <a:r>
              <a:rPr lang="fr-FR" sz="7200" dirty="0" smtClean="0"/>
              <a:t>Attention : tous les langages ne sont pas intentionnels. Les poissons qui changent de couleurs dans certaines circonstances ne le désirent pas en dépit de l’avantage sélectif</a:t>
            </a:r>
            <a:r>
              <a:rPr lang="fr-FR" sz="7200" dirty="0"/>
              <a:t> </a:t>
            </a:r>
            <a:r>
              <a:rPr lang="fr-FR" sz="7200" dirty="0" smtClean="0"/>
              <a:t>que ce changement leur procure (fuir un prédateur, conquérir une femelle). Le  processus, le plus souvent inconscient, est lié à l’évolution naturelle (Darwin).</a:t>
            </a:r>
            <a:endParaRPr lang="fr-FR" sz="7200" dirty="0"/>
          </a:p>
          <a:p>
            <a:pPr marL="0" indent="0">
              <a:buNone/>
            </a:pPr>
            <a:r>
              <a:rPr lang="fr-FR" sz="3800" dirty="0" smtClean="0"/>
              <a:t> </a:t>
            </a:r>
            <a:endParaRPr lang="fr-FR" sz="3800" dirty="0"/>
          </a:p>
          <a:p>
            <a:pPr marL="0" indent="0">
              <a:buNone/>
            </a:pPr>
            <a:endParaRPr lang="fr-FR" dirty="0" smtClean="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L’apparition de la parole </a:t>
            </a:r>
            <a:br>
              <a:rPr lang="fr-FR" dirty="0" smtClean="0"/>
            </a:br>
            <a:r>
              <a:rPr lang="fr-FR" dirty="0" smtClean="0"/>
              <a:t>chez l’être humain</a:t>
            </a:r>
            <a:endParaRPr lang="fr-FR" dirty="0"/>
          </a:p>
        </p:txBody>
      </p:sp>
      <p:sp>
        <p:nvSpPr>
          <p:cNvPr id="3" name="Espace réservé du contenu 2"/>
          <p:cNvSpPr>
            <a:spLocks noGrp="1"/>
          </p:cNvSpPr>
          <p:nvPr>
            <p:ph idx="1"/>
          </p:nvPr>
        </p:nvSpPr>
        <p:spPr/>
        <p:txBody>
          <a:bodyPr>
            <a:normAutofit fontScale="85000" lnSpcReduction="10000"/>
          </a:bodyPr>
          <a:lstStyle/>
          <a:p>
            <a:r>
              <a:rPr lang="fr-FR" sz="2000" dirty="0" smtClean="0"/>
              <a:t>Le petit enfant apprend en même temps à penser et à parler. </a:t>
            </a:r>
            <a:r>
              <a:rPr lang="fr-FR" sz="2000" dirty="0"/>
              <a:t>D</a:t>
            </a:r>
            <a:r>
              <a:rPr lang="fr-FR" sz="2000" dirty="0" smtClean="0"/>
              <a:t>ès </a:t>
            </a:r>
            <a:r>
              <a:rPr lang="fr-FR" sz="2000" dirty="0"/>
              <a:t>sa </a:t>
            </a:r>
            <a:r>
              <a:rPr lang="fr-FR" sz="2000" dirty="0" smtClean="0"/>
              <a:t>naissance, il a des émotions</a:t>
            </a:r>
            <a:r>
              <a:rPr lang="fr-FR" sz="2000" dirty="0"/>
              <a:t> </a:t>
            </a:r>
            <a:r>
              <a:rPr lang="fr-FR" sz="2000" dirty="0" smtClean="0"/>
              <a:t>et communique avec son environnement. Pour autant, il ne parle pas et ne pense pas de manière réflexive. Ses capacités intellectuelles demandent à être stimulées et son cerveau à être fortifié.</a:t>
            </a:r>
          </a:p>
          <a:p>
            <a:pPr marL="0" indent="0">
              <a:buNone/>
            </a:pPr>
            <a:endParaRPr lang="fr-FR" sz="2000" dirty="0" smtClean="0"/>
          </a:p>
          <a:p>
            <a:r>
              <a:rPr lang="fr-FR" sz="2000" dirty="0" smtClean="0"/>
              <a:t>Outre ses facultés intellectuelles, le langage humain (la parole) suppose la socialisation : Victor, l’enfant sauvage de l’Aveyron ne parviendra jamais à s’exprimer </a:t>
            </a:r>
            <a:r>
              <a:rPr lang="fr-FR" sz="2000" dirty="0"/>
              <a:t>(cf. le film de François </a:t>
            </a:r>
            <a:r>
              <a:rPr lang="fr-FR" sz="2000" dirty="0" smtClean="0"/>
              <a:t>Truffaut et </a:t>
            </a:r>
            <a:r>
              <a:rPr lang="fr-FR" sz="2000" i="1" dirty="0" smtClean="0"/>
              <a:t>a contrario</a:t>
            </a:r>
            <a:r>
              <a:rPr lang="fr-FR" sz="2000" dirty="0" smtClean="0"/>
              <a:t> </a:t>
            </a:r>
            <a:r>
              <a:rPr lang="fr-FR" sz="2000" i="1" dirty="0" err="1" smtClean="0"/>
              <a:t>Elephant</a:t>
            </a:r>
            <a:r>
              <a:rPr lang="fr-FR" sz="2000" i="1" dirty="0" smtClean="0"/>
              <a:t>-Man </a:t>
            </a:r>
            <a:r>
              <a:rPr lang="fr-FR" sz="2000" dirty="0" smtClean="0"/>
              <a:t>de David Lynch)</a:t>
            </a:r>
          </a:p>
          <a:p>
            <a:endParaRPr lang="fr-FR" sz="2000" b="1" dirty="0"/>
          </a:p>
          <a:p>
            <a:r>
              <a:rPr lang="fr-FR" sz="2000" dirty="0" smtClean="0"/>
              <a:t>François </a:t>
            </a:r>
            <a:r>
              <a:rPr lang="fr-FR" sz="2000" dirty="0"/>
              <a:t>Truffaut :  </a:t>
            </a:r>
            <a:r>
              <a:rPr lang="fr-FR" sz="2000" i="1" dirty="0" smtClean="0"/>
              <a:t>L’enfant sauvage</a:t>
            </a:r>
            <a:r>
              <a:rPr lang="fr-FR" sz="2000" dirty="0"/>
              <a:t> </a:t>
            </a:r>
            <a:r>
              <a:rPr lang="fr-FR" sz="2000" b="1" u="sng" dirty="0" smtClean="0">
                <a:hlinkClick r:id="rId2"/>
              </a:rPr>
              <a:t>https</a:t>
            </a:r>
            <a:r>
              <a:rPr lang="fr-FR" sz="2000" b="1" u="sng" dirty="0">
                <a:hlinkClick r:id="rId2"/>
              </a:rPr>
              <a:t>://vimeo.com/</a:t>
            </a:r>
            <a:r>
              <a:rPr lang="fr-FR" sz="2000" b="1" u="sng" dirty="0" smtClean="0">
                <a:hlinkClick r:id="rId2"/>
              </a:rPr>
              <a:t>215596192</a:t>
            </a:r>
            <a:r>
              <a:rPr lang="fr-FR" sz="2000" dirty="0" smtClean="0"/>
              <a:t> </a:t>
            </a:r>
          </a:p>
          <a:p>
            <a:pPr marL="0" indent="0">
              <a:buNone/>
            </a:pPr>
            <a:endParaRPr lang="fr-FR" sz="2000" dirty="0" smtClean="0"/>
          </a:p>
          <a:p>
            <a:r>
              <a:rPr lang="fr-FR" sz="2000" dirty="0" smtClean="0"/>
              <a:t>Cette socialisation est comme un « bain linguistique » dans lequel est immergé le jeune enfant, il peut apprendre n’importe quelle langue, quelle que soit son origine :</a:t>
            </a:r>
          </a:p>
          <a:p>
            <a:pPr lvl="1">
              <a:buFont typeface="Wingdings" charset="2"/>
              <a:buChar char="ü"/>
            </a:pPr>
            <a:r>
              <a:rPr lang="fr-FR" sz="2000" dirty="0" smtClean="0"/>
              <a:t>la capacité à apprendre une langue est une faculté innée</a:t>
            </a:r>
          </a:p>
          <a:p>
            <a:pPr lvl="1">
              <a:buFont typeface="Wingdings" charset="2"/>
              <a:buChar char="ü"/>
            </a:pPr>
            <a:r>
              <a:rPr lang="fr-FR" sz="2000" dirty="0" smtClean="0"/>
              <a:t>La capacité à apprendre telle langue est une faculté acquise qui dépend de son environnement linguistique. </a:t>
            </a:r>
          </a:p>
          <a:p>
            <a:pPr marL="0" indent="0">
              <a:buNone/>
            </a:pPr>
            <a:endParaRPr lang="fr-FR" dirty="0" smtClean="0"/>
          </a:p>
        </p:txBody>
      </p:sp>
    </p:spTree>
    <p:extLst>
      <p:ext uri="{BB962C8B-B14F-4D97-AF65-F5344CB8AC3E}">
        <p14:creationId xmlns:p14="http://schemas.microsoft.com/office/powerpoint/2010/main" val="188462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Rousseau : l’origine des langues</a:t>
            </a:r>
            <a:endParaRPr lang="fr-FR" dirty="0"/>
          </a:p>
        </p:txBody>
      </p:sp>
      <p:sp>
        <p:nvSpPr>
          <p:cNvPr id="3" name="Espace réservé du contenu 2"/>
          <p:cNvSpPr>
            <a:spLocks noGrp="1"/>
          </p:cNvSpPr>
          <p:nvPr>
            <p:ph idx="1"/>
          </p:nvPr>
        </p:nvSpPr>
        <p:spPr>
          <a:xfrm>
            <a:off x="457200" y="1244286"/>
            <a:ext cx="8229600" cy="4881878"/>
          </a:xfrm>
        </p:spPr>
        <p:txBody>
          <a:bodyPr>
            <a:normAutofit fontScale="47500" lnSpcReduction="20000"/>
          </a:bodyPr>
          <a:lstStyle/>
          <a:p>
            <a:pPr marL="0" indent="0">
              <a:buNone/>
            </a:pPr>
            <a:r>
              <a:rPr lang="fr-FR" sz="3500" dirty="0"/>
              <a:t>Le premier langage de l'homme, le langage le plus universel, le plus énergique, et le seul dont il eut besoin, avant qu'il fallût persuader les hommes assemblés, est le cri de la nature. Comme ce cri n'était arraché que par une sorte d'instinct dans les occasions pressantes, pour implorer du secours dans les grands dangers, ou du soulagement dans les maux violents, il n'était pas d'un grand usage dans le cours ordinaire de la vie, où règnent des sentiments plus modérés. </a:t>
            </a:r>
            <a:r>
              <a:rPr lang="fr-FR" sz="3500" dirty="0" smtClean="0"/>
              <a:t>Quand </a:t>
            </a:r>
            <a:r>
              <a:rPr lang="fr-FR" sz="3500" dirty="0"/>
              <a:t>les idées des hommes commencèrent à s'étendre et à se multiplier, et qu'il s'établit entre eux une communication plus étroite, ils cherchèrent des signes plus nombreux et un langage plus étendu ; ils multiplièrent les inflexions de la voix, et y joignirent les gestes qui, par leur nature, sont plus expressifs, et dont le sens dépend moins d'une détermination antérieure. Ils exprimaient donc les objets visibles et mobiles par des gestes, et ceux qui frappent l'ouïe par des sons imitatifs : mais comme le geste n'indique guère que des objets présents, ou faciles à décrire, et les actions visibles ; qu'il n'est pas d'un usage universel, puisque l'obscurité ou l'interposition d'un corps le rendent inutile, et qu'il exige l'attention plutôt qu'il ne l'excite, on s'avisa enfin de lui substituer les articulations de la voix, qui, sans avoir le même rapport avec certaines idées, sont plus propres à les représenter toutes, comme signes institués ; substitution qui ne put se faire que d'un commun consentement, et d'une manière assez difficile à pratiquer pour les hommes dont les organes grossiers n'avaient encore aucun exercice, et plus difficile encore à concevoir pour elle-même, puisque cet accord unanime dut être motivé, et que la parole paraît avoir été fort nécessaire, pour établir l'usage de la </a:t>
            </a:r>
            <a:r>
              <a:rPr lang="fr-FR" sz="3500" dirty="0" smtClean="0"/>
              <a:t>parole.</a:t>
            </a:r>
          </a:p>
          <a:p>
            <a:endParaRPr lang="fr-FR" dirty="0"/>
          </a:p>
          <a:p>
            <a:pPr marL="0" indent="0">
              <a:buNone/>
            </a:pPr>
            <a:r>
              <a:rPr lang="fr-FR" dirty="0" smtClean="0"/>
              <a:t>Rousseau</a:t>
            </a:r>
            <a:r>
              <a:rPr lang="fr-FR" dirty="0"/>
              <a:t>, </a:t>
            </a:r>
            <a:r>
              <a:rPr lang="fr-FR" b="1" i="1" dirty="0"/>
              <a:t>Essai sur l'origine des langues </a:t>
            </a:r>
            <a:r>
              <a:rPr lang="fr-FR" b="1" dirty="0"/>
              <a:t>(1781).</a:t>
            </a:r>
            <a:endParaRPr lang="fr-FR" dirty="0"/>
          </a:p>
          <a:p>
            <a:endParaRPr lang="fr-FR" dirty="0"/>
          </a:p>
        </p:txBody>
      </p:sp>
    </p:spTree>
    <p:extLst>
      <p:ext uri="{BB962C8B-B14F-4D97-AF65-F5344CB8AC3E}">
        <p14:creationId xmlns:p14="http://schemas.microsoft.com/office/powerpoint/2010/main" val="411044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et pouvoir</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Le langage comme outil de pouvoir :</a:t>
            </a:r>
          </a:p>
          <a:p>
            <a:pPr>
              <a:buFont typeface="Wingdings" charset="2"/>
              <a:buChar char="ü"/>
            </a:pPr>
            <a:r>
              <a:rPr lang="fr-FR" dirty="0" smtClean="0"/>
              <a:t>La parole de Dieu : « Au commencement était le Verbe, </a:t>
            </a:r>
            <a:r>
              <a:rPr lang="mr-IN" dirty="0" smtClean="0"/>
              <a:t>…</a:t>
            </a:r>
            <a:r>
              <a:rPr lang="fr-FR" dirty="0" smtClean="0"/>
              <a:t> », les formules magiques ou ésotériques, les récits prophétiques ou incantatoires, les prières, </a:t>
            </a:r>
            <a:r>
              <a:rPr lang="mr-IN" dirty="0" smtClean="0"/>
              <a:t>…</a:t>
            </a:r>
            <a:r>
              <a:rPr lang="fr-FR" dirty="0" smtClean="0"/>
              <a:t>(puissance de la parole)</a:t>
            </a:r>
          </a:p>
          <a:p>
            <a:pPr>
              <a:buFont typeface="Wingdings" charset="2"/>
              <a:buChar char="ü"/>
            </a:pPr>
            <a:r>
              <a:rPr lang="fr-FR" dirty="0" smtClean="0"/>
              <a:t>Celui qui a la parole est celui a qui le pouvoir (dirigeant, homme politique, père dans les familles traditionnelles, </a:t>
            </a:r>
            <a:r>
              <a:rPr lang="mr-IN" dirty="0" smtClean="0"/>
              <a:t>…</a:t>
            </a:r>
            <a:r>
              <a:rPr lang="fr-FR" dirty="0" smtClean="0"/>
              <a:t>)</a:t>
            </a:r>
          </a:p>
          <a:p>
            <a:pPr>
              <a:buFont typeface="Wingdings" charset="2"/>
              <a:buChar char="ü"/>
            </a:pPr>
            <a:r>
              <a:rPr lang="fr-FR" dirty="0"/>
              <a:t>Slogan (en publicité), propagande (en politique), et parole obscure des spécialistes (« jargon ») où la redondance et l’obscurité augmentent le </a:t>
            </a:r>
            <a:r>
              <a:rPr lang="fr-FR" dirty="0" smtClean="0"/>
              <a:t>pouvoir.</a:t>
            </a:r>
          </a:p>
          <a:p>
            <a:pPr>
              <a:buFont typeface="Wingdings" charset="2"/>
              <a:buChar char="ü"/>
            </a:pPr>
            <a:r>
              <a:rPr lang="fr-FR" dirty="0" smtClean="0"/>
              <a:t>Apprendre à bien parler (à devenir un orateur), c’est de donner les moyens d’augmenter son influence et son « leadership » (ex : entretien de recrutement)</a:t>
            </a:r>
          </a:p>
          <a:p>
            <a:pPr>
              <a:buFont typeface="Wingdings" charset="2"/>
              <a:buChar char="ü"/>
            </a:pPr>
            <a:r>
              <a:rPr lang="fr-FR" dirty="0" smtClean="0"/>
              <a:t>Platon </a:t>
            </a:r>
            <a:r>
              <a:rPr lang="fr-FR" dirty="0"/>
              <a:t>se bat contre les sophistes qui se contentent à Athènes, dans l’Antiquité, de jouer sur les mots et d’ensorceler leurs interlocuteurs avec le langage. La philosophie est une entreprise qui visent à nous désensorceler du langage. </a:t>
            </a:r>
            <a:endParaRPr lang="fr-FR" dirty="0" smtClean="0"/>
          </a:p>
          <a:p>
            <a:endParaRPr lang="fr-FR" dirty="0"/>
          </a:p>
        </p:txBody>
      </p:sp>
    </p:spTree>
    <p:extLst>
      <p:ext uri="{BB962C8B-B14F-4D97-AF65-F5344CB8AC3E}">
        <p14:creationId xmlns:p14="http://schemas.microsoft.com/office/powerpoint/2010/main" val="3007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philosophie du langage</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Elle comprend trois sens :</a:t>
            </a:r>
          </a:p>
          <a:p>
            <a:pPr lvl="1">
              <a:buFont typeface="Wingdings" charset="2"/>
              <a:buChar char="ü"/>
            </a:pPr>
            <a:r>
              <a:rPr lang="fr-FR" dirty="0"/>
              <a:t>L</a:t>
            </a:r>
            <a:r>
              <a:rPr lang="fr-FR" dirty="0" smtClean="0"/>
              <a:t>’intérêt pour le sens des mots, leur précision, leur définition. La philosophie implique de savoir définir les termes et de faire la distinction entre un discours creux (sophistique) et un discours argumenté.</a:t>
            </a:r>
          </a:p>
          <a:p>
            <a:pPr lvl="1">
              <a:buFont typeface="Wingdings" charset="2"/>
              <a:buChar char="ü"/>
            </a:pPr>
            <a:endParaRPr lang="fr-FR" dirty="0" smtClean="0"/>
          </a:p>
          <a:p>
            <a:pPr lvl="1">
              <a:buFont typeface="Wingdings" charset="2"/>
              <a:buChar char="ü"/>
            </a:pPr>
            <a:r>
              <a:rPr lang="fr-FR" dirty="0" smtClean="0"/>
              <a:t>La conviction que le langage renferme une vision du monde. Par exemple :</a:t>
            </a:r>
          </a:p>
          <a:p>
            <a:pPr marL="1200150" lvl="2" indent="-342900"/>
            <a:r>
              <a:rPr lang="fr-FR" sz="2600" dirty="0" smtClean="0"/>
              <a:t>L’importance du verbe « être » </a:t>
            </a:r>
          </a:p>
          <a:p>
            <a:pPr marL="1200150" lvl="2" indent="-342900"/>
            <a:r>
              <a:rPr lang="fr-FR" sz="2600" dirty="0" smtClean="0"/>
              <a:t>La structure des phrases « sujet verbe complément » reflète une vision du monde, à savoir que les choses sont des agrégats ou des supports  de propriétés. « La maison est blanche ». La maison existe mais la blancheur n’existe pas sans les objets blancs ou la lumière blanche. Autrement dit, il faut un support concret à la blancheur: une maison, une mouette, une boule de neige, etc.. Ainsi les sujets (au sens grammatical) existent</a:t>
            </a:r>
            <a:r>
              <a:rPr lang="fr-FR" sz="2600" dirty="0"/>
              <a:t>.</a:t>
            </a:r>
            <a:r>
              <a:rPr lang="fr-FR" sz="2600" dirty="0" smtClean="0"/>
              <a:t> </a:t>
            </a:r>
            <a:r>
              <a:rPr lang="fr-FR" sz="2600" dirty="0"/>
              <a:t>L</a:t>
            </a:r>
            <a:r>
              <a:rPr lang="fr-FR" sz="2600" dirty="0" smtClean="0"/>
              <a:t>es adjectifs n’existent pas dans le même sens ou tant que tel.</a:t>
            </a:r>
          </a:p>
          <a:p>
            <a:pPr marL="1200150" lvl="2" indent="-342900"/>
            <a:endParaRPr lang="fr-FR" dirty="0" smtClean="0"/>
          </a:p>
          <a:p>
            <a:pPr lvl="1">
              <a:buFont typeface="Wingdings" charset="2"/>
              <a:buChar char="ü"/>
            </a:pPr>
            <a:r>
              <a:rPr lang="fr-FR" dirty="0" smtClean="0"/>
              <a:t>La compréhension des relations complexes entre le langage et la réalité : je peux dire « cercle carré » or un cercle carré ne peut pas exister. C’est un objet impossible. </a:t>
            </a:r>
            <a:r>
              <a:rPr lang="fr-FR" dirty="0"/>
              <a:t>N</a:t>
            </a:r>
            <a:r>
              <a:rPr lang="fr-FR" dirty="0" smtClean="0"/>
              <a:t>on seulement le langage ne fait pas toujours référence à des objets qui existent (les licornes) ni même à des objets qui peuvent exister.  </a:t>
            </a:r>
            <a:endParaRPr lang="fr-FR" dirty="0"/>
          </a:p>
        </p:txBody>
      </p:sp>
    </p:spTree>
    <p:extLst>
      <p:ext uri="{BB962C8B-B14F-4D97-AF65-F5344CB8AC3E}">
        <p14:creationId xmlns:p14="http://schemas.microsoft.com/office/powerpoint/2010/main" val="285272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La linguistique</a:t>
            </a:r>
            <a:r>
              <a:rPr lang="fr-FR" b="1" dirty="0"/>
              <a:t> </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Ferdinand de Saussure (1857-1913) : fondateur de la linguistique. C’est à lui que nous devons la distinction entre le langage et la parole, le signifiant et le signifié.</a:t>
            </a:r>
            <a:endParaRPr lang="fr-FR" dirty="0"/>
          </a:p>
          <a:p>
            <a:r>
              <a:rPr lang="fr-FR" dirty="0" smtClean="0"/>
              <a:t>Signifié : ce qui est signifié par le signifiant, autrement dit le sens des mots </a:t>
            </a:r>
          </a:p>
          <a:p>
            <a:r>
              <a:rPr lang="fr-FR" dirty="0" smtClean="0"/>
              <a:t>Signifiant : le support du signifié, le signe linguistique, autrement dit le mot.</a:t>
            </a:r>
            <a:endParaRPr lang="fr-FR" dirty="0"/>
          </a:p>
          <a:p>
            <a:r>
              <a:rPr lang="fr-FR" dirty="0" smtClean="0"/>
              <a:t>La relation entre le signifiant et le signifié est arbitraire. Par exemple, le mot « nuage » n’a aucun rapport avec ce qu’il signifie, en dépit de son aspect cotonneux (absence de « r »). </a:t>
            </a:r>
            <a:endParaRPr lang="fr-FR" dirty="0"/>
          </a:p>
          <a:p>
            <a:r>
              <a:rPr lang="fr-FR" dirty="0" smtClean="0"/>
              <a:t>Contre-exemple : les onomatopées qui évoquent par leur sonorité la chose désignée. Exemples : Beurk, </a:t>
            </a:r>
            <a:r>
              <a:rPr lang="fr-FR" dirty="0" err="1" smtClean="0"/>
              <a:t>Gloups</a:t>
            </a:r>
            <a:r>
              <a:rPr lang="fr-FR" dirty="0" smtClean="0"/>
              <a:t> !</a:t>
            </a:r>
            <a:endParaRPr lang="fr-FR" dirty="0"/>
          </a:p>
        </p:txBody>
      </p:sp>
    </p:spTree>
    <p:extLst>
      <p:ext uri="{BB962C8B-B14F-4D97-AF65-F5344CB8AC3E}">
        <p14:creationId xmlns:p14="http://schemas.microsoft.com/office/powerpoint/2010/main" val="421453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et signification</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Le sens des mots correspond à des définitions (dictionnaire) mais aussi au fait qu’ils font référence (pour certains d’entre eux) à la réalité</a:t>
            </a:r>
          </a:p>
          <a:p>
            <a:r>
              <a:rPr lang="fr-FR" dirty="0" smtClean="0"/>
              <a:t>Frege (1848-1925)  fait une distinction entre le sens et la référence (dénotation) :</a:t>
            </a:r>
          </a:p>
          <a:p>
            <a:pPr lvl="1">
              <a:buFont typeface="Wingdings" charset="2"/>
              <a:buChar char="ü"/>
            </a:pPr>
            <a:r>
              <a:rPr lang="fr-FR" dirty="0" smtClean="0"/>
              <a:t>Sens : cf</a:t>
            </a:r>
            <a:r>
              <a:rPr lang="fr-FR" dirty="0"/>
              <a:t>.</a:t>
            </a:r>
            <a:r>
              <a:rPr lang="fr-FR" dirty="0" smtClean="0"/>
              <a:t> signifié, autrement dit la signification.</a:t>
            </a:r>
          </a:p>
          <a:p>
            <a:pPr lvl="1">
              <a:buFont typeface="Wingdings" charset="2"/>
              <a:buChar char="ü"/>
            </a:pPr>
            <a:r>
              <a:rPr lang="fr-FR" dirty="0" smtClean="0"/>
              <a:t>Référence ou dénotation : la référence de certains termes dans le monde réel, notamment les noms propres et les noms communs (dire « les citrons », c’est faire référence aux citrons réels)</a:t>
            </a:r>
            <a:endParaRPr lang="fr-FR" dirty="0"/>
          </a:p>
          <a:p>
            <a:r>
              <a:rPr lang="fr-FR" dirty="0"/>
              <a:t>Wittgenstein (1889-1951) </a:t>
            </a:r>
            <a:r>
              <a:rPr lang="fr-FR" dirty="0" smtClean="0"/>
              <a:t>: « la signification, c’est l’usage ». Autrement dit la signification d’un terme correspond à la manière dont les êtres humains utilisent un mot en dépit des définitions (qui peuvent être fausses ou incomplètes)</a:t>
            </a:r>
            <a:endParaRPr lang="fr-FR" dirty="0"/>
          </a:p>
          <a:p>
            <a:pPr marL="0" indent="0">
              <a:buNone/>
            </a:pPr>
            <a:endParaRPr lang="fr-FR" dirty="0"/>
          </a:p>
        </p:txBody>
      </p:sp>
    </p:spTree>
    <p:extLst>
      <p:ext uri="{BB962C8B-B14F-4D97-AF65-F5344CB8AC3E}">
        <p14:creationId xmlns:p14="http://schemas.microsoft.com/office/powerpoint/2010/main" val="3956306444"/>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508</TotalTime>
  <Words>1116</Words>
  <Application>Microsoft Macintosh PowerPoint</Application>
  <PresentationFormat>Présentation à l'écran (4:3)</PresentationFormat>
  <Paragraphs>80</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Thème Office</vt:lpstr>
      <vt:lpstr>Le langage</vt:lpstr>
      <vt:lpstr>Définition</vt:lpstr>
      <vt:lpstr>Le langage des animaux</vt:lpstr>
      <vt:lpstr>L’apparition de la parole  chez l’être humain</vt:lpstr>
      <vt:lpstr>Rousseau : l’origine des langues</vt:lpstr>
      <vt:lpstr>Langage et pouvoir</vt:lpstr>
      <vt:lpstr>La philosophie du langage</vt:lpstr>
      <vt:lpstr>La linguistique </vt:lpstr>
      <vt:lpstr>Langage et signification</vt:lpstr>
      <vt:lpstr>Langage et pensée</vt:lpstr>
      <vt:lpstr>Langage et pensée (suite)</vt:lpstr>
      <vt:lpstr>Tout peut-il être exprimé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107</cp:revision>
  <dcterms:created xsi:type="dcterms:W3CDTF">2020-08-31T14:36:57Z</dcterms:created>
  <dcterms:modified xsi:type="dcterms:W3CDTF">2020-11-05T09:30:25Z</dcterms:modified>
</cp:coreProperties>
</file>