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3" r:id="rId4"/>
    <p:sldId id="280" r:id="rId5"/>
    <p:sldId id="264" r:id="rId6"/>
    <p:sldId id="278" r:id="rId7"/>
    <p:sldId id="281" r:id="rId8"/>
    <p:sldId id="279" r:id="rId9"/>
    <p:sldId id="270" r:id="rId10"/>
    <p:sldId id="285" r:id="rId11"/>
    <p:sldId id="282" r:id="rId12"/>
    <p:sldId id="283" r:id="rId13"/>
    <p:sldId id="284" r:id="rId14"/>
    <p:sldId id="271" r:id="rId15"/>
    <p:sldId id="274" r:id="rId16"/>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9" d="100"/>
          <a:sy n="99" d="100"/>
        </p:scale>
        <p:origin x="-97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23/11/20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2087798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23/11/20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3149115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23/11/20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1111762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23/11/20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1504689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9A88F3BB-6D83-4549-B291-09208E861F14}" type="datetimeFigureOut">
              <a:rPr lang="fr-FR" smtClean="0"/>
              <a:t>23/11/20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4188258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A88F3BB-6D83-4549-B291-09208E861F14}" type="datetimeFigureOut">
              <a:rPr lang="fr-FR" smtClean="0"/>
              <a:t>23/11/20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281160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9A88F3BB-6D83-4549-B291-09208E861F14}" type="datetimeFigureOut">
              <a:rPr lang="fr-FR" smtClean="0"/>
              <a:t>23/11/20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809140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9A88F3BB-6D83-4549-B291-09208E861F14}" type="datetimeFigureOut">
              <a:rPr lang="fr-FR" smtClean="0"/>
              <a:t>23/11/20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428036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A88F3BB-6D83-4549-B291-09208E861F14}" type="datetimeFigureOut">
              <a:rPr lang="fr-FR" smtClean="0"/>
              <a:t>23/11/20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4135972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A88F3BB-6D83-4549-B291-09208E861F14}" type="datetimeFigureOut">
              <a:rPr lang="fr-FR" smtClean="0"/>
              <a:t>23/11/20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547571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A88F3BB-6D83-4549-B291-09208E861F14}" type="datetimeFigureOut">
              <a:rPr lang="fr-FR" smtClean="0"/>
              <a:t>23/11/20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2158944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8F3BB-6D83-4549-B291-09208E861F14}" type="datetimeFigureOut">
              <a:rPr lang="fr-FR" smtClean="0"/>
              <a:t>23/11/20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DF97F8-323C-1F49-8C16-D4065B2C3EA8}" type="slidenum">
              <a:rPr lang="fr-FR" smtClean="0"/>
              <a:t>‹#›</a:t>
            </a:fld>
            <a:endParaRPr lang="fr-FR"/>
          </a:p>
        </p:txBody>
      </p:sp>
    </p:spTree>
    <p:extLst>
      <p:ext uri="{BB962C8B-B14F-4D97-AF65-F5344CB8AC3E}">
        <p14:creationId xmlns:p14="http://schemas.microsoft.com/office/powerpoint/2010/main" val="3122908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La Conscience</a:t>
            </a:r>
            <a:endParaRPr lang="fr-FR" dirty="0"/>
          </a:p>
        </p:txBody>
      </p:sp>
      <p:sp>
        <p:nvSpPr>
          <p:cNvPr id="3" name="Sous-titre 2"/>
          <p:cNvSpPr>
            <a:spLocks noGrp="1"/>
          </p:cNvSpPr>
          <p:nvPr>
            <p:ph type="subTitle" idx="1"/>
          </p:nvPr>
        </p:nvSpPr>
        <p:spPr/>
        <p:txBody>
          <a:bodyPr/>
          <a:lstStyle/>
          <a:p>
            <a:endParaRPr lang="fr-FR" dirty="0"/>
          </a:p>
          <a:p>
            <a:endParaRPr lang="fr-FR" dirty="0"/>
          </a:p>
        </p:txBody>
      </p:sp>
    </p:spTree>
    <p:extLst>
      <p:ext uri="{BB962C8B-B14F-4D97-AF65-F5344CB8AC3E}">
        <p14:creationId xmlns:p14="http://schemas.microsoft.com/office/powerpoint/2010/main" val="100514428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Trois formes de monisme</a:t>
            </a:r>
            <a:endParaRPr lang="fr-FR" dirty="0"/>
          </a:p>
        </p:txBody>
      </p:sp>
      <p:sp>
        <p:nvSpPr>
          <p:cNvPr id="3" name="Espace réservé du contenu 2"/>
          <p:cNvSpPr>
            <a:spLocks noGrp="1"/>
          </p:cNvSpPr>
          <p:nvPr>
            <p:ph idx="1"/>
          </p:nvPr>
        </p:nvSpPr>
        <p:spPr/>
        <p:txBody>
          <a:bodyPr>
            <a:normAutofit fontScale="85000" lnSpcReduction="10000"/>
          </a:bodyPr>
          <a:lstStyle/>
          <a:p>
            <a:pPr lvl="1">
              <a:buFont typeface="Wingdings" charset="2"/>
              <a:buChar char="ü"/>
            </a:pPr>
            <a:endParaRPr lang="fr-FR" sz="1600" dirty="0"/>
          </a:p>
          <a:p>
            <a:r>
              <a:rPr lang="fr-FR" sz="1800" dirty="0"/>
              <a:t>Trois  formes de </a:t>
            </a:r>
            <a:r>
              <a:rPr lang="fr-FR" sz="1800" dirty="0" smtClean="0"/>
              <a:t>monisme doivent être distinguées - </a:t>
            </a:r>
            <a:r>
              <a:rPr lang="fr-FR" sz="1800" dirty="0"/>
              <a:t>le matérialisme, l’idéalisme, et le monisme neutre : </a:t>
            </a:r>
            <a:endParaRPr lang="fr-FR" sz="1800" dirty="0" smtClean="0"/>
          </a:p>
          <a:p>
            <a:pPr marL="0" indent="0">
              <a:buNone/>
            </a:pPr>
            <a:endParaRPr lang="fr-FR" sz="1800" dirty="0"/>
          </a:p>
          <a:p>
            <a:pPr lvl="1">
              <a:buFont typeface="Wingdings" charset="2"/>
              <a:buChar char="ü"/>
            </a:pPr>
            <a:r>
              <a:rPr lang="fr-FR" sz="1800" dirty="0"/>
              <a:t>On parle de matérialisme lorsque l’on considère que les phénomènes mentaux sont réductibles à des phénomènes physiques, des réactions physico-chimiques du cerveau et du système nerveux central</a:t>
            </a:r>
          </a:p>
          <a:p>
            <a:pPr lvl="1">
              <a:buFont typeface="Wingdings" charset="2"/>
              <a:buChar char="ü"/>
            </a:pPr>
            <a:r>
              <a:rPr lang="fr-FR" sz="1800" dirty="0"/>
              <a:t>On parle d’idéalisme lorsque l’on considère </a:t>
            </a:r>
            <a:r>
              <a:rPr lang="fr-FR" sz="1800" dirty="0" smtClean="0"/>
              <a:t>que la totalité de l’être se réduit à une seule substance immatérielle (idéalisme objectif) ou qu’à des esprits (idéalisme subjectif). Cette dernière thèse est celle </a:t>
            </a:r>
            <a:r>
              <a:rPr lang="fr-FR" sz="1800" dirty="0"/>
              <a:t>du philosophe anglais George Berkeley (1685-1753) </a:t>
            </a:r>
            <a:r>
              <a:rPr lang="fr-FR" sz="1800" dirty="0" smtClean="0"/>
              <a:t>: l’immatérialisme</a:t>
            </a:r>
            <a:r>
              <a:rPr lang="fr-FR" sz="1800" dirty="0"/>
              <a:t>. Tout ce que nous considérons comme matériel n’est en réalité qu’un événement mental.</a:t>
            </a:r>
          </a:p>
          <a:p>
            <a:pPr lvl="1">
              <a:buFont typeface="Wingdings" charset="2"/>
              <a:buChar char="ü"/>
            </a:pPr>
            <a:r>
              <a:rPr lang="fr-FR" sz="1800" dirty="0"/>
              <a:t>On parle de « monisme neutre » pour refuser le matérialisme et l’idéalisme. La réalité ultime serait une substance que nous pouvons appréhender tantôt sous forme exclusivement  matérielle, tantôt sous forme exclusivement immatérielle, les deux formes sont différentes en apparence mais identiques en réalité, à la manière d’un ruban de Möbius.</a:t>
            </a:r>
          </a:p>
          <a:p>
            <a:pPr marL="457200" lvl="1" indent="0">
              <a:buNone/>
            </a:pPr>
            <a:endParaRPr lang="fr-FR" sz="1800" dirty="0"/>
          </a:p>
          <a:p>
            <a:pPr marL="457200" lvl="1" indent="0">
              <a:buNone/>
            </a:pPr>
            <a:r>
              <a:rPr lang="fr-FR" sz="1800" dirty="0"/>
              <a:t>Remarque :  l’idéalisme poussé à son comble conduit au </a:t>
            </a:r>
            <a:r>
              <a:rPr lang="fr-FR" sz="1800" dirty="0" smtClean="0"/>
              <a:t>solipsisme. Dans </a:t>
            </a:r>
            <a:r>
              <a:rPr lang="fr-FR" sz="1800" dirty="0"/>
              <a:t>cette perspective, il n’y a qu’un seul esprit.</a:t>
            </a:r>
          </a:p>
          <a:p>
            <a:endParaRPr lang="fr-FR" dirty="0"/>
          </a:p>
        </p:txBody>
      </p:sp>
    </p:spTree>
    <p:extLst>
      <p:ext uri="{BB962C8B-B14F-4D97-AF65-F5344CB8AC3E}">
        <p14:creationId xmlns:p14="http://schemas.microsoft.com/office/powerpoint/2010/main" val="1339720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Conscience </a:t>
            </a:r>
            <a:r>
              <a:rPr lang="mr-IN" dirty="0" smtClean="0"/>
              <a:t>…</a:t>
            </a:r>
            <a:r>
              <a:rPr lang="fr-FR" dirty="0" smtClean="0"/>
              <a:t> </a:t>
            </a:r>
            <a:br>
              <a:rPr lang="fr-FR" dirty="0" smtClean="0"/>
            </a:br>
            <a:r>
              <a:rPr lang="fr-FR" dirty="0" smtClean="0"/>
              <a:t>de l’apparence ou de la réalité ?</a:t>
            </a:r>
            <a:endParaRPr lang="fr-FR" dirty="0"/>
          </a:p>
        </p:txBody>
      </p:sp>
      <p:sp>
        <p:nvSpPr>
          <p:cNvPr id="3" name="Espace réservé du contenu 2"/>
          <p:cNvSpPr>
            <a:spLocks noGrp="1"/>
          </p:cNvSpPr>
          <p:nvPr>
            <p:ph idx="1"/>
          </p:nvPr>
        </p:nvSpPr>
        <p:spPr/>
        <p:txBody>
          <a:bodyPr>
            <a:normAutofit fontScale="55000" lnSpcReduction="20000"/>
          </a:bodyPr>
          <a:lstStyle/>
          <a:p>
            <a:pPr marL="0" indent="0">
              <a:buNone/>
            </a:pPr>
            <a:r>
              <a:rPr lang="fr-FR" dirty="0" smtClean="0"/>
              <a:t>« Revenons </a:t>
            </a:r>
            <a:r>
              <a:rPr lang="fr-FR" dirty="0"/>
              <a:t>à la table. […] il est clair qu’il n’y a pas de couleur qui puisse être tenue pour la couleur de la table, ou même d’une de ses parties – elle apparait diversement colorée selon les différents angles de vue et il n’y a aucune raison de considérer que l’un des ces couleurs est plus réellement sienne qu’une autre. Et nous savons bien que même d’un point de vue donné, la couleur semblera autre sous une lumière artificielle, différente encore pour un daltonien ou pour un individu portant des lunettes bleues, que dans l’obscurité́ il n’y a plus du tout de couleur, alors qu’au toucher et à l’ouïe la table est restée identique. Cette couleur n’est donc pas inhérente à la table, mais dépend de la table, du spectateur et de la lumière qui l’éclaire. Quand nous parlons dans la vie quotidienne de la couleur de la table, nous avons en vue la nuance qui semblera la sienne à un spectateur normal et dans des conditions habituelles d’éclairage. Mais les autres couleurs liées à des conditions différentes méritent tout autant d’être prises en considération ; et donc, par esprit de justice, nous devons nier que la table, en elle-même (in </a:t>
            </a:r>
            <a:r>
              <a:rPr lang="fr-FR" dirty="0" err="1"/>
              <a:t>itself</a:t>
            </a:r>
            <a:r>
              <a:rPr lang="fr-FR" dirty="0"/>
              <a:t>), </a:t>
            </a:r>
            <a:r>
              <a:rPr lang="fr-FR" dirty="0" smtClean="0"/>
              <a:t>possède </a:t>
            </a:r>
            <a:r>
              <a:rPr lang="fr-FR" dirty="0"/>
              <a:t>quelque couleur déterminée que ce soit</a:t>
            </a:r>
            <a:r>
              <a:rPr lang="fr-FR" dirty="0" smtClean="0"/>
              <a:t>. » </a:t>
            </a:r>
          </a:p>
          <a:p>
            <a:pPr marL="0" indent="0">
              <a:buNone/>
            </a:pPr>
            <a:endParaRPr lang="fr-FR" dirty="0"/>
          </a:p>
          <a:p>
            <a:pPr marL="0" indent="0">
              <a:buNone/>
            </a:pPr>
            <a:r>
              <a:rPr lang="fr-FR" dirty="0"/>
              <a:t>Bertrand Russell,  </a:t>
            </a:r>
            <a:r>
              <a:rPr lang="fr-FR" i="1" dirty="0" err="1" smtClean="0"/>
              <a:t>Problèmes</a:t>
            </a:r>
            <a:r>
              <a:rPr lang="fr-FR" i="1" dirty="0" smtClean="0"/>
              <a:t> </a:t>
            </a:r>
            <a:r>
              <a:rPr lang="fr-FR" i="1" dirty="0"/>
              <a:t>de philosophie</a:t>
            </a:r>
            <a:r>
              <a:rPr lang="fr-FR" dirty="0"/>
              <a:t> (1912), Payot. </a:t>
            </a:r>
          </a:p>
          <a:p>
            <a:endParaRPr lang="fr-FR" dirty="0"/>
          </a:p>
        </p:txBody>
      </p:sp>
    </p:spTree>
    <p:extLst>
      <p:ext uri="{BB962C8B-B14F-4D97-AF65-F5344CB8AC3E}">
        <p14:creationId xmlns:p14="http://schemas.microsoft.com/office/powerpoint/2010/main" val="944266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George Berkeley : immatérialisme</a:t>
            </a:r>
            <a:endParaRPr lang="fr-FR" dirty="0"/>
          </a:p>
        </p:txBody>
      </p:sp>
      <p:sp>
        <p:nvSpPr>
          <p:cNvPr id="3" name="Espace réservé du contenu 2"/>
          <p:cNvSpPr>
            <a:spLocks noGrp="1"/>
          </p:cNvSpPr>
          <p:nvPr>
            <p:ph idx="1"/>
          </p:nvPr>
        </p:nvSpPr>
        <p:spPr/>
        <p:txBody>
          <a:bodyPr>
            <a:normAutofit fontScale="47500" lnSpcReduction="20000"/>
          </a:bodyPr>
          <a:lstStyle/>
          <a:p>
            <a:pPr marL="0" indent="0">
              <a:buNone/>
            </a:pPr>
            <a:r>
              <a:rPr lang="fr-FR" sz="3800" dirty="0"/>
              <a:t>" Que ni nos pensées, ni nos passions, ni les idées formées par l'imagination n'existent hors de l'esprit, c'est que tout le monde accordera. Et il semble non moins évident que les diverses sensations ou idées imprimées sur le sens, de quelque manière qu'elles soient mélangées ou combinées ensemble (c'est-à-dire quels que soient les objets qu'elles composent) ne peuvent pas exister autrement que dans l'esprit de quelqu'un qui les perçoit. Je pense qu'une connaissance intuitive de cela peut être obtenue par quiconque prête attention à ce qu'on entend par le mot exister quand il s'applique aux choses sensibles. La table sur laquelle j'écris, je dis qu'elle existe : c'est-à-dire je la vois, je la sens ; et si j'étais hors de mon cabinet je dirais qu'elle existe, entendant par-là que si j'étais dans mon cabinet, je pourrais la percevoir, ou que quelque autre intelligence la perçoit effectivement. Il y avait une odeur, c'est-à-dire : elle était sentie ; il y avait un son : c'est-à-dire, il était entendu ; une couleur ou une figure : elle était perçue par la vue ou le toucher. C'est tout ce que je peux comprendre par ces expressions et autres semblables. Car, quant à ce qu'on dit de l'existence absolue des choses non pensantes, sans aucune relation avec le fait qu'elles sont perçues, cela semble parfaitement inintelligible. Leur esse [= "être" en latin] est </a:t>
            </a:r>
            <a:r>
              <a:rPr lang="fr-FR" sz="3800" dirty="0" err="1"/>
              <a:t>percipi</a:t>
            </a:r>
            <a:r>
              <a:rPr lang="fr-FR" sz="3800" dirty="0"/>
              <a:t> [= "être perçu"], et il n'est pas possible qu'elles aient quelque existence en dehors des esprits ou choses pensantes qui les perçoivent</a:t>
            </a:r>
            <a:r>
              <a:rPr lang="fr-FR" sz="3800" dirty="0" smtClean="0"/>
              <a:t>. »</a:t>
            </a:r>
            <a:endParaRPr lang="fr-FR" sz="3800" dirty="0"/>
          </a:p>
          <a:p>
            <a:endParaRPr lang="fr-FR" dirty="0"/>
          </a:p>
          <a:p>
            <a:pPr marL="0" indent="0">
              <a:buNone/>
            </a:pPr>
            <a:r>
              <a:rPr lang="fr-FR" dirty="0" smtClean="0"/>
              <a:t>Berkeley</a:t>
            </a:r>
            <a:r>
              <a:rPr lang="fr-FR" dirty="0"/>
              <a:t>, </a:t>
            </a:r>
            <a:r>
              <a:rPr lang="fr-FR" i="1" dirty="0"/>
              <a:t>Principes de la connaissance humaine</a:t>
            </a:r>
            <a:r>
              <a:rPr lang="fr-FR" dirty="0"/>
              <a:t> (1710)</a:t>
            </a:r>
          </a:p>
          <a:p>
            <a:endParaRPr lang="fr-FR" dirty="0"/>
          </a:p>
        </p:txBody>
      </p:sp>
    </p:spTree>
    <p:extLst>
      <p:ext uri="{BB962C8B-B14F-4D97-AF65-F5344CB8AC3E}">
        <p14:creationId xmlns:p14="http://schemas.microsoft.com/office/powerpoint/2010/main" val="4088086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George Berkeley : immatérialisme</a:t>
            </a:r>
          </a:p>
        </p:txBody>
      </p:sp>
      <p:sp>
        <p:nvSpPr>
          <p:cNvPr id="3" name="Espace réservé du contenu 2"/>
          <p:cNvSpPr>
            <a:spLocks noGrp="1"/>
          </p:cNvSpPr>
          <p:nvPr>
            <p:ph idx="1"/>
          </p:nvPr>
        </p:nvSpPr>
        <p:spPr>
          <a:xfrm>
            <a:off x="457200" y="1417638"/>
            <a:ext cx="8229600" cy="5034687"/>
          </a:xfrm>
        </p:spPr>
        <p:txBody>
          <a:bodyPr>
            <a:normAutofit fontScale="92500" lnSpcReduction="20000"/>
          </a:bodyPr>
          <a:lstStyle/>
          <a:p>
            <a:endParaRPr lang="fr-FR" dirty="0" smtClean="0"/>
          </a:p>
          <a:p>
            <a:r>
              <a:rPr lang="fr-FR" dirty="0" smtClean="0"/>
              <a:t>La matière n’existe pas en dehors de l’esprit : les tables, les arbres, les corps n’existent pas au sens où nous le considérons ordinairement comme chose ou bloc de matière séparée. </a:t>
            </a:r>
          </a:p>
          <a:p>
            <a:r>
              <a:rPr lang="fr-FR" dirty="0"/>
              <a:t>S</a:t>
            </a:r>
            <a:r>
              <a:rPr lang="fr-FR" dirty="0" smtClean="0"/>
              <a:t>eul existe le fait de percevoir ou d’être perçu. « Etre, c’est être perçu ou percevoir (</a:t>
            </a:r>
            <a:r>
              <a:rPr lang="fr-FR" i="1" dirty="0" smtClean="0"/>
              <a:t>esse est </a:t>
            </a:r>
            <a:r>
              <a:rPr lang="fr-FR" i="1" dirty="0" err="1" smtClean="0"/>
              <a:t>percipi</a:t>
            </a:r>
            <a:r>
              <a:rPr lang="fr-FR" i="1" dirty="0" smtClean="0"/>
              <a:t> </a:t>
            </a:r>
            <a:r>
              <a:rPr lang="fr-FR" i="1" dirty="0" err="1" smtClean="0"/>
              <a:t>aut</a:t>
            </a:r>
            <a:r>
              <a:rPr lang="fr-FR" i="1" dirty="0" smtClean="0"/>
              <a:t> </a:t>
            </a:r>
            <a:r>
              <a:rPr lang="fr-FR" i="1" dirty="0" err="1" smtClean="0"/>
              <a:t>percipere</a:t>
            </a:r>
            <a:r>
              <a:rPr lang="fr-FR" dirty="0" smtClean="0"/>
              <a:t>) » (Berkeley)  </a:t>
            </a:r>
          </a:p>
          <a:p>
            <a:r>
              <a:rPr lang="fr-FR" dirty="0" smtClean="0"/>
              <a:t>Il n’existe que des esprits, autrement dit des consciences, selon cet auteur radical dont la thèse illustre bien ce qu’on  nomme « idéalisme subjectif » en philosophie.</a:t>
            </a:r>
            <a:endParaRPr lang="fr-FR" dirty="0"/>
          </a:p>
        </p:txBody>
      </p:sp>
    </p:spTree>
    <p:extLst>
      <p:ext uri="{BB962C8B-B14F-4D97-AF65-F5344CB8AC3E}">
        <p14:creationId xmlns:p14="http://schemas.microsoft.com/office/powerpoint/2010/main" val="2609409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smtClean="0"/>
              <a:t>Le problème des autres esprits : l’inaccessibilité </a:t>
            </a:r>
            <a:br>
              <a:rPr lang="fr-FR" sz="3200" dirty="0" smtClean="0"/>
            </a:br>
            <a:r>
              <a:rPr lang="fr-FR" sz="3200" dirty="0" smtClean="0"/>
              <a:t>de </a:t>
            </a:r>
            <a:r>
              <a:rPr lang="fr-FR" sz="3200" dirty="0"/>
              <a:t>la conscience d’autrui</a:t>
            </a:r>
          </a:p>
        </p:txBody>
      </p:sp>
      <p:sp>
        <p:nvSpPr>
          <p:cNvPr id="3" name="Espace réservé du contenu 2"/>
          <p:cNvSpPr>
            <a:spLocks noGrp="1"/>
          </p:cNvSpPr>
          <p:nvPr>
            <p:ph idx="1"/>
          </p:nvPr>
        </p:nvSpPr>
        <p:spPr/>
        <p:txBody>
          <a:bodyPr>
            <a:normAutofit fontScale="70000" lnSpcReduction="20000"/>
          </a:bodyPr>
          <a:lstStyle/>
          <a:p>
            <a:endParaRPr lang="fr-FR" dirty="0"/>
          </a:p>
          <a:p>
            <a:r>
              <a:rPr lang="fr-FR" dirty="0"/>
              <a:t>Il </a:t>
            </a:r>
            <a:r>
              <a:rPr lang="fr-FR" dirty="0" smtClean="0"/>
              <a:t>est </a:t>
            </a:r>
            <a:r>
              <a:rPr lang="fr-FR" dirty="0"/>
              <a:t>troublant de constater </a:t>
            </a:r>
            <a:r>
              <a:rPr lang="fr-FR" dirty="0" smtClean="0"/>
              <a:t>que </a:t>
            </a:r>
            <a:r>
              <a:rPr lang="fr-FR" dirty="0"/>
              <a:t>nous ne pouvons pas avoir accès à la conscience d’autrui. Les autres sont peut-être des robots ou des zombies. </a:t>
            </a:r>
            <a:endParaRPr lang="fr-FR" dirty="0" smtClean="0"/>
          </a:p>
          <a:p>
            <a:r>
              <a:rPr lang="fr-FR" dirty="0" smtClean="0"/>
              <a:t>De </a:t>
            </a:r>
            <a:r>
              <a:rPr lang="fr-FR" dirty="0"/>
              <a:t>l’autre, nous ne connaissons que son corps, et notamment son visage et son regard</a:t>
            </a:r>
            <a:r>
              <a:rPr lang="fr-FR" dirty="0" smtClean="0"/>
              <a:t>. </a:t>
            </a:r>
            <a:r>
              <a:rPr lang="fr-FR" dirty="0"/>
              <a:t>Ma conscience de lui est ma conscience de son visage. Je ne </a:t>
            </a:r>
            <a:r>
              <a:rPr lang="fr-FR" dirty="0" smtClean="0"/>
              <a:t>pourrai </a:t>
            </a:r>
            <a:r>
              <a:rPr lang="fr-FR" dirty="0"/>
              <a:t>jamais le connaître de l’intérieur au sens où je m’éprouve moi-même tel que je suis.</a:t>
            </a:r>
          </a:p>
          <a:p>
            <a:r>
              <a:rPr lang="fr-FR" dirty="0"/>
              <a:t>Certes, il parle et je </a:t>
            </a:r>
            <a:r>
              <a:rPr lang="fr-FR" dirty="0" smtClean="0"/>
              <a:t>crois </a:t>
            </a:r>
            <a:r>
              <a:rPr lang="fr-FR" dirty="0"/>
              <a:t>bien qu’il pense </a:t>
            </a:r>
            <a:r>
              <a:rPr lang="fr-FR" dirty="0" smtClean="0"/>
              <a:t>quand </a:t>
            </a:r>
            <a:r>
              <a:rPr lang="fr-FR" dirty="0"/>
              <a:t>il me parle, autrement dit qu’il s’agit bien d’un être conscient. Pour autant, cette croyance ne relève pas de la </a:t>
            </a:r>
            <a:r>
              <a:rPr lang="fr-FR" dirty="0" smtClean="0"/>
              <a:t>certitude </a:t>
            </a:r>
            <a:r>
              <a:rPr lang="fr-FR" dirty="0"/>
              <a:t>en dépit de notre conviction.   </a:t>
            </a:r>
          </a:p>
          <a:p>
            <a:r>
              <a:rPr lang="fr-FR" dirty="0"/>
              <a:t>Cf. « les autres » dans </a:t>
            </a:r>
            <a:r>
              <a:rPr lang="fr-FR" i="1" dirty="0"/>
              <a:t>La leçon de choses</a:t>
            </a:r>
            <a:r>
              <a:rPr lang="fr-FR" dirty="0"/>
              <a:t>. </a:t>
            </a:r>
          </a:p>
        </p:txBody>
      </p:sp>
    </p:spTree>
    <p:extLst>
      <p:ext uri="{BB962C8B-B14F-4D97-AF65-F5344CB8AC3E}">
        <p14:creationId xmlns:p14="http://schemas.microsoft.com/office/powerpoint/2010/main" val="395630644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dirty="0" smtClean="0"/>
              <a:t>Le problème de l’identité personnelle : </a:t>
            </a:r>
            <a:br>
              <a:rPr lang="fr-FR" sz="2800" dirty="0" smtClean="0"/>
            </a:br>
            <a:r>
              <a:rPr lang="fr-FR" sz="2800" dirty="0" smtClean="0"/>
              <a:t>la </a:t>
            </a:r>
            <a:r>
              <a:rPr lang="fr-FR" sz="2800" dirty="0"/>
              <a:t>conscience </a:t>
            </a:r>
            <a:r>
              <a:rPr lang="fr-FR" sz="2800" dirty="0" smtClean="0"/>
              <a:t>de soi, </a:t>
            </a:r>
            <a:r>
              <a:rPr lang="fr-FR" sz="2800" dirty="0"/>
              <a:t>la </a:t>
            </a:r>
            <a:r>
              <a:rPr lang="fr-FR" sz="2800" dirty="0" smtClean="0"/>
              <a:t>mémoire, le cerveau</a:t>
            </a:r>
            <a:endParaRPr lang="fr-FR" sz="2800" dirty="0"/>
          </a:p>
        </p:txBody>
      </p:sp>
      <p:sp>
        <p:nvSpPr>
          <p:cNvPr id="3" name="Espace réservé du contenu 2"/>
          <p:cNvSpPr>
            <a:spLocks noGrp="1"/>
          </p:cNvSpPr>
          <p:nvPr>
            <p:ph idx="1"/>
          </p:nvPr>
        </p:nvSpPr>
        <p:spPr>
          <a:xfrm>
            <a:off x="457200" y="1600200"/>
            <a:ext cx="8229600" cy="4877780"/>
          </a:xfrm>
        </p:spPr>
        <p:txBody>
          <a:bodyPr>
            <a:noAutofit/>
          </a:bodyPr>
          <a:lstStyle/>
          <a:p>
            <a:r>
              <a:rPr lang="fr-FR" sz="2000" dirty="0" smtClean="0"/>
              <a:t>C’est la conscience de soi et la mémoire qui </a:t>
            </a:r>
            <a:r>
              <a:rPr lang="fr-FR" sz="2000" dirty="0"/>
              <a:t>rend le problème de l’identité personnelle </a:t>
            </a:r>
            <a:r>
              <a:rPr lang="fr-FR" sz="2000" dirty="0" smtClean="0"/>
              <a:t>intéressant : </a:t>
            </a:r>
            <a:r>
              <a:rPr lang="fr-FR" sz="2000" dirty="0"/>
              <a:t>je sais que je suis moi à deux moments de mon existence</a:t>
            </a:r>
            <a:r>
              <a:rPr lang="fr-FR" sz="2000" dirty="0" smtClean="0"/>
              <a:t>. </a:t>
            </a:r>
            <a:endParaRPr lang="fr-FR" sz="2000" dirty="0"/>
          </a:p>
          <a:p>
            <a:r>
              <a:rPr lang="fr-FR" sz="2000" dirty="0"/>
              <a:t>C’est la thèse de John Locke </a:t>
            </a:r>
            <a:r>
              <a:rPr lang="fr-FR" sz="2000" dirty="0" smtClean="0"/>
              <a:t>(1632-1704) pour </a:t>
            </a:r>
            <a:r>
              <a:rPr lang="fr-FR" sz="2000" dirty="0"/>
              <a:t>qui la mémoire est au fondement de l’identité </a:t>
            </a:r>
            <a:r>
              <a:rPr lang="fr-FR" sz="2000" dirty="0" smtClean="0"/>
              <a:t>personnelle (</a:t>
            </a:r>
            <a:r>
              <a:rPr lang="fr-FR" sz="2000" i="1" dirty="0" smtClean="0"/>
              <a:t>Essai </a:t>
            </a:r>
            <a:r>
              <a:rPr lang="fr-FR" sz="2000" i="1" dirty="0"/>
              <a:t>sur l’entendement </a:t>
            </a:r>
            <a:r>
              <a:rPr lang="fr-FR" sz="2000" i="1" dirty="0" smtClean="0"/>
              <a:t>humain</a:t>
            </a:r>
            <a:r>
              <a:rPr lang="fr-FR" sz="2000" dirty="0" smtClean="0"/>
              <a:t>).</a:t>
            </a:r>
          </a:p>
          <a:p>
            <a:r>
              <a:rPr lang="fr-FR" sz="2000" dirty="0" smtClean="0"/>
              <a:t>Pour autant, il ne faut pas confondre le fait d’être soi et le fait de le savoir ou de s’en souvenir : un amnésique ou un comateux est toujours identique à lui-même : il s’agit du même homme.</a:t>
            </a:r>
          </a:p>
          <a:p>
            <a:r>
              <a:rPr lang="fr-FR" sz="2000" dirty="0" smtClean="0"/>
              <a:t>Deux critères de l’identité personnelle sont généralement proposés : la conscience ou l’esprit et le corps. Quel est le bon critère ?</a:t>
            </a:r>
            <a:endParaRPr lang="fr-FR" sz="2000" dirty="0"/>
          </a:p>
          <a:p>
            <a:r>
              <a:rPr lang="fr-FR" sz="2000" dirty="0" smtClean="0"/>
              <a:t>Les philosophes contemporains imaginent des  transplantations </a:t>
            </a:r>
            <a:r>
              <a:rPr lang="fr-FR" sz="2000" dirty="0"/>
              <a:t>de </a:t>
            </a:r>
            <a:r>
              <a:rPr lang="fr-FR" sz="2000" dirty="0" smtClean="0"/>
              <a:t>cerveaux. Certains considèrent, à partir de cette expérience de pensée, que c’est le corps ou une partie du corps (en l’occurrence le cerveau) qui est le critère adéquat  de l’identité personnelle.</a:t>
            </a:r>
            <a:endParaRPr lang="fr-FR" sz="2000" dirty="0"/>
          </a:p>
          <a:p>
            <a:pPr marL="0" indent="0">
              <a:buNone/>
            </a:pPr>
            <a:endParaRPr lang="fr-FR" sz="2000" dirty="0"/>
          </a:p>
          <a:p>
            <a:pPr marL="0" indent="0">
              <a:buNone/>
            </a:pPr>
            <a:r>
              <a:rPr lang="fr-FR" sz="2000" dirty="0" smtClean="0"/>
              <a:t>. </a:t>
            </a:r>
            <a:endParaRPr lang="fr-FR" sz="2000" dirty="0"/>
          </a:p>
        </p:txBody>
      </p:sp>
    </p:spTree>
    <p:extLst>
      <p:ext uri="{BB962C8B-B14F-4D97-AF65-F5344CB8AC3E}">
        <p14:creationId xmlns:p14="http://schemas.microsoft.com/office/powerpoint/2010/main" val="417548459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Définition</a:t>
            </a:r>
            <a:endParaRPr lang="fr-FR" dirty="0"/>
          </a:p>
        </p:txBody>
      </p:sp>
      <p:sp>
        <p:nvSpPr>
          <p:cNvPr id="3" name="Espace réservé du contenu 2"/>
          <p:cNvSpPr>
            <a:spLocks noGrp="1"/>
          </p:cNvSpPr>
          <p:nvPr>
            <p:ph idx="1"/>
          </p:nvPr>
        </p:nvSpPr>
        <p:spPr/>
        <p:txBody>
          <a:bodyPr numCol="1">
            <a:normAutofit fontScale="92500" lnSpcReduction="20000"/>
          </a:bodyPr>
          <a:lstStyle/>
          <a:p>
            <a:r>
              <a:rPr lang="fr-FR" sz="2800" dirty="0" smtClean="0"/>
              <a:t>Conscience : connaissance </a:t>
            </a:r>
            <a:r>
              <a:rPr lang="fr-FR" sz="2800" dirty="0"/>
              <a:t>immédiate d’une partie de son activité psychique ou de ses états </a:t>
            </a:r>
            <a:r>
              <a:rPr lang="fr-FR" sz="2800" dirty="0" smtClean="0"/>
              <a:t>mentaux et donc, par voie de conséquence, connaissance immédiate de son environnement. Voir un arbre, c’est être conscient de sa présence.</a:t>
            </a:r>
            <a:r>
              <a:rPr lang="fr-FR" sz="2800" dirty="0"/>
              <a:t> </a:t>
            </a:r>
            <a:endParaRPr lang="fr-FR" sz="2800" dirty="0" smtClean="0"/>
          </a:p>
          <a:p>
            <a:r>
              <a:rPr lang="fr-FR" sz="2800" dirty="0" smtClean="0"/>
              <a:t>Conscience de soi : Plus encore, </a:t>
            </a:r>
            <a:r>
              <a:rPr lang="fr-FR" sz="2800" dirty="0"/>
              <a:t>n</a:t>
            </a:r>
            <a:r>
              <a:rPr lang="fr-FR" sz="2800" dirty="0" smtClean="0"/>
              <a:t>on </a:t>
            </a:r>
            <a:r>
              <a:rPr lang="fr-FR" sz="2800" dirty="0"/>
              <a:t>seulement je vois cet arbre mais je sais que je le vois, à savoir que c’est moi qui le </a:t>
            </a:r>
            <a:r>
              <a:rPr lang="fr-FR" sz="2800" dirty="0" smtClean="0"/>
              <a:t>regarde, c’est ce qu’on appelle la conscience de soi.</a:t>
            </a:r>
            <a:endParaRPr lang="fr-FR" sz="2800" dirty="0"/>
          </a:p>
          <a:p>
            <a:r>
              <a:rPr lang="fr-FR" sz="2800" dirty="0" smtClean="0"/>
              <a:t>Conscience</a:t>
            </a:r>
            <a:r>
              <a:rPr lang="fr-FR" sz="2800" dirty="0"/>
              <a:t> : étymologie. Du latin </a:t>
            </a:r>
            <a:r>
              <a:rPr lang="fr-FR" sz="2800" i="1" dirty="0" err="1"/>
              <a:t>conscientia</a:t>
            </a:r>
            <a:r>
              <a:rPr lang="fr-FR" sz="2800" dirty="0"/>
              <a:t>, lui-même composé du préfixe con- (« avec ») et de </a:t>
            </a:r>
            <a:r>
              <a:rPr lang="fr-FR" sz="2800" i="1" dirty="0" err="1"/>
              <a:t>scientia</a:t>
            </a:r>
            <a:r>
              <a:rPr lang="fr-FR" sz="2800" dirty="0"/>
              <a:t> </a:t>
            </a:r>
            <a:r>
              <a:rPr lang="fr-FR" sz="2800" dirty="0" smtClean="0"/>
              <a:t>(</a:t>
            </a:r>
            <a:r>
              <a:rPr lang="fr-FR" sz="2800" dirty="0"/>
              <a:t>« connaissance »).</a:t>
            </a:r>
          </a:p>
          <a:p>
            <a:pPr marL="0" indent="0">
              <a:buNone/>
            </a:pPr>
            <a:r>
              <a:rPr lang="fr-FR" sz="2600" dirty="0" smtClean="0"/>
              <a:t> </a:t>
            </a:r>
            <a:endParaRPr lang="fr-FR" sz="2600" dirty="0"/>
          </a:p>
        </p:txBody>
      </p:sp>
    </p:spTree>
    <p:extLst>
      <p:ext uri="{BB962C8B-B14F-4D97-AF65-F5344CB8AC3E}">
        <p14:creationId xmlns:p14="http://schemas.microsoft.com/office/powerpoint/2010/main" val="185251988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La pierre, l’arbre, le chien </a:t>
            </a:r>
            <a:r>
              <a:rPr lang="fr-FR" dirty="0" smtClean="0"/>
              <a:t/>
            </a:r>
            <a:br>
              <a:rPr lang="fr-FR" dirty="0" smtClean="0"/>
            </a:br>
            <a:r>
              <a:rPr lang="fr-FR" dirty="0" smtClean="0"/>
              <a:t>et </a:t>
            </a:r>
            <a:r>
              <a:rPr lang="fr-FR" dirty="0"/>
              <a:t>l’être humain</a:t>
            </a:r>
          </a:p>
        </p:txBody>
      </p:sp>
      <p:sp>
        <p:nvSpPr>
          <p:cNvPr id="3" name="Espace réservé du contenu 2"/>
          <p:cNvSpPr>
            <a:spLocks noGrp="1"/>
          </p:cNvSpPr>
          <p:nvPr>
            <p:ph idx="1"/>
          </p:nvPr>
        </p:nvSpPr>
        <p:spPr/>
        <p:txBody>
          <a:bodyPr>
            <a:normAutofit fontScale="85000" lnSpcReduction="20000"/>
          </a:bodyPr>
          <a:lstStyle/>
          <a:p>
            <a:pPr marL="0" indent="0">
              <a:buNone/>
            </a:pPr>
            <a:r>
              <a:rPr lang="fr-FR" sz="1800" b="1" dirty="0"/>
              <a:t> </a:t>
            </a:r>
            <a:endParaRPr lang="fr-FR" sz="1800" dirty="0"/>
          </a:p>
          <a:p>
            <a:r>
              <a:rPr lang="fr-FR" sz="1900" dirty="0"/>
              <a:t>Commençons par considérer une pierre. Cette pierre ne bouge pas, ne se développe pas, Il s’agit uniquement d’un bloc de matière minéral qui ne fait que s’éroder ou subir des chocs. Elle se désagrège au fil des années. Elle n’a pas conscience du monde dans le lequel elle est insérée et dont elle fait partie. La pierre est une présence brute. </a:t>
            </a:r>
            <a:r>
              <a:rPr lang="fr-FR" sz="1900" dirty="0" smtClean="0"/>
              <a:t> </a:t>
            </a:r>
            <a:r>
              <a:rPr lang="fr-FR" sz="1900" dirty="0"/>
              <a:t> </a:t>
            </a:r>
          </a:p>
          <a:p>
            <a:r>
              <a:rPr lang="fr-FR" sz="1900" dirty="0"/>
              <a:t>Considérons maintenant un arbre. Contrairement à la pierre, l’arbre est un être vivant, il se développe, il grandit. Il perd ses feuilles en automne et se régénère au printemps. Il est difficile de penser ou de croire qu’un arbre est conscient. Les plantes ne pensent pas</a:t>
            </a:r>
            <a:r>
              <a:rPr lang="fr-FR" sz="1900" dirty="0" smtClean="0"/>
              <a:t>.</a:t>
            </a:r>
          </a:p>
          <a:p>
            <a:r>
              <a:rPr lang="fr-FR" sz="1900" dirty="0"/>
              <a:t>Considérons maintenant un animal, un mammifère comme un chien ou un cheval. Qu’est-ce qui distingue </a:t>
            </a:r>
            <a:r>
              <a:rPr lang="fr-FR" sz="1900" dirty="0" smtClean="0"/>
              <a:t>ce </a:t>
            </a:r>
            <a:r>
              <a:rPr lang="fr-FR" sz="1900" dirty="0"/>
              <a:t>chien de l’arbre ? Il peut se déplacer. Il a des pattes qui lui permettent de marcher et de courir. Il a des organes sensoriels, comme une </a:t>
            </a:r>
            <a:r>
              <a:rPr lang="fr-FR" sz="1900" dirty="0" smtClean="0"/>
              <a:t>truffe, </a:t>
            </a:r>
            <a:r>
              <a:rPr lang="fr-FR" sz="1900" dirty="0"/>
              <a:t>des yeux et des oreilles. Il est en relation avec le monde d’une manière plus aigue que l’arbre et la pierre. Non seulement il a conscience </a:t>
            </a:r>
            <a:r>
              <a:rPr lang="fr-FR" sz="1900" dirty="0" smtClean="0"/>
              <a:t>de son environnement mais </a:t>
            </a:r>
            <a:r>
              <a:rPr lang="fr-FR" sz="1900" dirty="0"/>
              <a:t>il peut éprouver des sensations ou des </a:t>
            </a:r>
            <a:r>
              <a:rPr lang="fr-FR" sz="1900" dirty="0" smtClean="0"/>
              <a:t>émotions </a:t>
            </a:r>
          </a:p>
          <a:p>
            <a:r>
              <a:rPr lang="fr-FR" sz="1900" dirty="0"/>
              <a:t>Considérons maintenant l’être humain. </a:t>
            </a:r>
            <a:r>
              <a:rPr lang="fr-FR" sz="1900" dirty="0" smtClean="0"/>
              <a:t>Non </a:t>
            </a:r>
            <a:r>
              <a:rPr lang="fr-FR" sz="1900" dirty="0"/>
              <a:t>seulement </a:t>
            </a:r>
            <a:r>
              <a:rPr lang="fr-FR" sz="1900" dirty="0" smtClean="0"/>
              <a:t>il a </a:t>
            </a:r>
            <a:r>
              <a:rPr lang="fr-FR" sz="1900" dirty="0"/>
              <a:t>conscience </a:t>
            </a:r>
            <a:r>
              <a:rPr lang="fr-FR" sz="1900" dirty="0" smtClean="0"/>
              <a:t>de </a:t>
            </a:r>
            <a:r>
              <a:rPr lang="fr-FR" sz="1900" dirty="0"/>
              <a:t>son environnement mais il a également conscience de lui-</a:t>
            </a:r>
            <a:r>
              <a:rPr lang="fr-FR" sz="1900" dirty="0" smtClean="0"/>
              <a:t>même inséré dans cet environnement. </a:t>
            </a:r>
            <a:r>
              <a:rPr lang="fr-FR" sz="1900" dirty="0"/>
              <a:t>Non seulement il a conscience mais il sait qu’il a conscience. C’est ce qu’on appelle la réflexivité de la conscience ou conscience de soi. Par ailleurs, et plus que tout autre animal, il peut réfléchir, se poser des questions, argumenter. Il est doué de parole. Il </a:t>
            </a:r>
            <a:r>
              <a:rPr lang="fr-FR" sz="1900" dirty="0" smtClean="0"/>
              <a:t>est, </a:t>
            </a:r>
            <a:r>
              <a:rPr lang="fr-FR" sz="1900" dirty="0"/>
              <a:t>pourrait-on </a:t>
            </a:r>
            <a:r>
              <a:rPr lang="fr-FR" sz="1900" dirty="0" smtClean="0"/>
              <a:t>dire, </a:t>
            </a:r>
            <a:r>
              <a:rPr lang="fr-FR" sz="1900" dirty="0"/>
              <a:t>un animal philosophique.</a:t>
            </a:r>
          </a:p>
          <a:p>
            <a:pPr marL="0" indent="0">
              <a:buNone/>
            </a:pPr>
            <a:endParaRPr lang="fr-FR" sz="1800" dirty="0"/>
          </a:p>
        </p:txBody>
      </p:sp>
    </p:spTree>
    <p:extLst>
      <p:ext uri="{BB962C8B-B14F-4D97-AF65-F5344CB8AC3E}">
        <p14:creationId xmlns:p14="http://schemas.microsoft.com/office/powerpoint/2010/main" val="285272469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Les différents sens du terme « conscience »</a:t>
            </a:r>
            <a:r>
              <a:rPr lang="fr-FR" b="1" dirty="0"/>
              <a:t> </a:t>
            </a:r>
            <a:endParaRPr lang="fr-FR" dirty="0"/>
          </a:p>
        </p:txBody>
      </p:sp>
      <p:sp>
        <p:nvSpPr>
          <p:cNvPr id="3" name="Espace réservé du contenu 2"/>
          <p:cNvSpPr>
            <a:spLocks noGrp="1"/>
          </p:cNvSpPr>
          <p:nvPr>
            <p:ph idx="1"/>
          </p:nvPr>
        </p:nvSpPr>
        <p:spPr/>
        <p:txBody>
          <a:bodyPr>
            <a:normAutofit fontScale="47500" lnSpcReduction="20000"/>
          </a:bodyPr>
          <a:lstStyle/>
          <a:p>
            <a:pPr marL="0" indent="0">
              <a:buNone/>
            </a:pPr>
            <a:endParaRPr lang="fr-FR" dirty="0"/>
          </a:p>
          <a:p>
            <a:r>
              <a:rPr lang="fr-FR" sz="3800" b="1" dirty="0" smtClean="0"/>
              <a:t>Au sens psychologique </a:t>
            </a:r>
            <a:r>
              <a:rPr lang="fr-FR" sz="3800" dirty="0" smtClean="0"/>
              <a:t>:</a:t>
            </a:r>
          </a:p>
          <a:p>
            <a:pPr>
              <a:buFont typeface="Wingdings" charset="2"/>
              <a:buChar char="ü"/>
            </a:pPr>
            <a:r>
              <a:rPr lang="fr-FR" sz="3800" dirty="0" smtClean="0"/>
              <a:t>La </a:t>
            </a:r>
            <a:r>
              <a:rPr lang="fr-FR" sz="3800" dirty="0"/>
              <a:t>conscience comme connaissance immédiate d’une activité psychique ou de certains de ses états mentaux : avoir conscience, c’est avoir conscience de quelque chose (Husserl). Il n’y a pas de conscience sans objet de conscience. La conscience suppose un sujet conscient et un objet dont le sujet a conscience. </a:t>
            </a:r>
            <a:r>
              <a:rPr lang="fr-FR" sz="3800" dirty="0" smtClean="0"/>
              <a:t> </a:t>
            </a:r>
            <a:endParaRPr lang="fr-FR" sz="3800" dirty="0"/>
          </a:p>
          <a:p>
            <a:pPr>
              <a:buFont typeface="Wingdings" charset="2"/>
              <a:buChar char="ü"/>
            </a:pPr>
            <a:endParaRPr lang="fr-FR" sz="3800" dirty="0"/>
          </a:p>
          <a:p>
            <a:pPr>
              <a:buFont typeface="Wingdings" charset="2"/>
              <a:buChar char="ü"/>
            </a:pPr>
            <a:r>
              <a:rPr lang="fr-FR" sz="3800" dirty="0"/>
              <a:t>La conscience comme conscience de soi : cette caractéristique est ce qu’on appelle la réflexivité de la conscience. En anglais deux mots expriment ces deux premiers sens (</a:t>
            </a:r>
            <a:r>
              <a:rPr lang="fr-FR" sz="3800" i="1" dirty="0" err="1"/>
              <a:t>awareness</a:t>
            </a:r>
            <a:r>
              <a:rPr lang="fr-FR" sz="3800" i="1" dirty="0"/>
              <a:t>/</a:t>
            </a:r>
            <a:r>
              <a:rPr lang="fr-FR" sz="3800" i="1" dirty="0" err="1"/>
              <a:t>consciousness</a:t>
            </a:r>
            <a:r>
              <a:rPr lang="fr-FR" sz="3800" dirty="0"/>
              <a:t>). </a:t>
            </a:r>
          </a:p>
          <a:p>
            <a:pPr>
              <a:buFont typeface="Wingdings" charset="2"/>
              <a:buChar char="ü"/>
            </a:pPr>
            <a:endParaRPr lang="fr-FR" sz="3800" dirty="0"/>
          </a:p>
          <a:p>
            <a:pPr>
              <a:buFont typeface="Wingdings" charset="2"/>
              <a:buChar char="ü"/>
            </a:pPr>
            <a:r>
              <a:rPr lang="fr-FR" sz="3800" dirty="0"/>
              <a:t>La conscience comme point de vue à savoir « ce que cela fait d’être quelque chose » (</a:t>
            </a:r>
            <a:r>
              <a:rPr lang="fr-FR" sz="3800" dirty="0" smtClean="0"/>
              <a:t>cf. Thomas </a:t>
            </a:r>
            <a:r>
              <a:rPr lang="fr-FR" sz="3800" dirty="0"/>
              <a:t>Nagel, </a:t>
            </a:r>
            <a:r>
              <a:rPr lang="fr-FR" sz="3800" dirty="0" smtClean="0"/>
              <a:t>«  </a:t>
            </a:r>
            <a:r>
              <a:rPr lang="fr-FR" sz="3800" i="1" dirty="0" err="1" smtClean="0"/>
              <a:t>What</a:t>
            </a:r>
            <a:r>
              <a:rPr lang="fr-FR" sz="3800" i="1" dirty="0" smtClean="0"/>
              <a:t> </a:t>
            </a:r>
            <a:r>
              <a:rPr lang="fr-FR" sz="3800" i="1" dirty="0" err="1"/>
              <a:t>is</a:t>
            </a:r>
            <a:r>
              <a:rPr lang="fr-FR" sz="3800" i="1" dirty="0"/>
              <a:t> </a:t>
            </a:r>
            <a:r>
              <a:rPr lang="fr-FR" sz="3800" i="1" dirty="0" err="1"/>
              <a:t>like</a:t>
            </a:r>
            <a:r>
              <a:rPr lang="fr-FR" sz="3800" i="1" dirty="0"/>
              <a:t> to </a:t>
            </a:r>
            <a:r>
              <a:rPr lang="fr-FR" sz="3800" i="1" dirty="0" err="1"/>
              <a:t>be</a:t>
            </a:r>
            <a:r>
              <a:rPr lang="fr-FR" sz="3800" i="1" dirty="0"/>
              <a:t> a bat</a:t>
            </a:r>
            <a:r>
              <a:rPr lang="fr-FR" sz="3800" dirty="0"/>
              <a:t> </a:t>
            </a:r>
            <a:r>
              <a:rPr lang="fr-FR" sz="3800" dirty="0" smtClean="0"/>
              <a:t>? »)</a:t>
            </a:r>
          </a:p>
          <a:p>
            <a:pPr marL="0" indent="0">
              <a:buNone/>
            </a:pPr>
            <a:endParaRPr lang="fr-FR" sz="3800" dirty="0"/>
          </a:p>
          <a:p>
            <a:r>
              <a:rPr lang="fr-FR" sz="3800" b="1" dirty="0" smtClean="0"/>
              <a:t>Au sens moral : </a:t>
            </a:r>
          </a:p>
          <a:p>
            <a:pPr>
              <a:buFont typeface="Wingdings" charset="2"/>
              <a:buChar char="ü"/>
            </a:pPr>
            <a:r>
              <a:rPr lang="fr-FR" sz="3800" dirty="0" smtClean="0"/>
              <a:t>La </a:t>
            </a:r>
            <a:r>
              <a:rPr lang="fr-FR" sz="3800" dirty="0"/>
              <a:t>conscience morale : ce sens est à distinguer nettement des </a:t>
            </a:r>
            <a:r>
              <a:rPr lang="fr-FR" sz="3800" dirty="0" smtClean="0"/>
              <a:t>précédents. </a:t>
            </a:r>
            <a:r>
              <a:rPr lang="fr-FR" sz="3800" dirty="0"/>
              <a:t>On parle de bonne et de mauvaise conscience. La honte, par exemple</a:t>
            </a:r>
            <a:r>
              <a:rPr lang="fr-FR" sz="3800" dirty="0" smtClean="0"/>
              <a:t>. On parle aussi de la capacité à distinguer le bien du mal.  </a:t>
            </a:r>
            <a:endParaRPr lang="fr-FR" sz="3800" dirty="0"/>
          </a:p>
        </p:txBody>
      </p:sp>
    </p:spTree>
    <p:extLst>
      <p:ext uri="{BB962C8B-B14F-4D97-AF65-F5344CB8AC3E}">
        <p14:creationId xmlns:p14="http://schemas.microsoft.com/office/powerpoint/2010/main" val="319057733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dirty="0"/>
              <a:t>Une </a:t>
            </a:r>
            <a:r>
              <a:rPr lang="fr-FR" sz="4000" dirty="0" smtClean="0"/>
              <a:t>triple </a:t>
            </a:r>
            <a:r>
              <a:rPr lang="fr-FR" sz="4000" dirty="0"/>
              <a:t>dimension</a:t>
            </a:r>
          </a:p>
        </p:txBody>
      </p:sp>
      <p:sp>
        <p:nvSpPr>
          <p:cNvPr id="3" name="Espace réservé du contenu 2"/>
          <p:cNvSpPr>
            <a:spLocks noGrp="1"/>
          </p:cNvSpPr>
          <p:nvPr>
            <p:ph idx="1"/>
          </p:nvPr>
        </p:nvSpPr>
        <p:spPr>
          <a:xfrm>
            <a:off x="457200" y="1231458"/>
            <a:ext cx="8229600" cy="5220867"/>
          </a:xfrm>
        </p:spPr>
        <p:txBody>
          <a:bodyPr>
            <a:normAutofit fontScale="32500" lnSpcReduction="20000"/>
          </a:bodyPr>
          <a:lstStyle/>
          <a:p>
            <a:pPr marL="0" indent="0">
              <a:buNone/>
            </a:pPr>
            <a:r>
              <a:rPr lang="fr-FR" sz="1800" dirty="0"/>
              <a:t> </a:t>
            </a:r>
            <a:endParaRPr lang="fr-FR" dirty="0"/>
          </a:p>
          <a:p>
            <a:r>
              <a:rPr lang="fr-FR" sz="6200" b="1" dirty="0"/>
              <a:t>Psychologique</a:t>
            </a:r>
            <a:r>
              <a:rPr lang="fr-FR" sz="6200" dirty="0"/>
              <a:t> : la conscience est la connaissance de certains de nos états mentaux. Certains seulement en effet, car nous n’avons pas forcément conscience de tous nos états mentaux. Pour Freud, le fondateur de la psychanalyse au début du </a:t>
            </a:r>
            <a:r>
              <a:rPr lang="fr-FR" sz="6200" dirty="0" smtClean="0"/>
              <a:t>XXe siècle, </a:t>
            </a:r>
            <a:r>
              <a:rPr lang="fr-FR" sz="6200" dirty="0"/>
              <a:t>l’inconscient est au cœur de  la condition humaine. Dans cette perspective, nous n’avons accès qu’à une </a:t>
            </a:r>
            <a:r>
              <a:rPr lang="fr-FR" sz="6200" dirty="0" smtClean="0"/>
              <a:t>toute petite </a:t>
            </a:r>
            <a:r>
              <a:rPr lang="fr-FR" sz="6200" dirty="0"/>
              <a:t>partie de nos états </a:t>
            </a:r>
            <a:r>
              <a:rPr lang="fr-FR" sz="6200" dirty="0" smtClean="0"/>
              <a:t>mentaux (iceberg). </a:t>
            </a:r>
          </a:p>
          <a:p>
            <a:endParaRPr lang="fr-FR" sz="6200" b="1" dirty="0"/>
          </a:p>
          <a:p>
            <a:r>
              <a:rPr lang="fr-FR" sz="6200" b="1" dirty="0" smtClean="0"/>
              <a:t>Métaphysique</a:t>
            </a:r>
            <a:r>
              <a:rPr lang="fr-FR" sz="6200" dirty="0"/>
              <a:t> : la conscience est-elle dépendante du corps et nos états cérébraux ? Est-elle complétement indépendante à la manière d’un fantôme dans la machine ? Est-elle identique à notre corps ou à une partie du corps, à savoir le cerveau ? Ces questions sont celles du problème corps-esprit. C’est un problème philosophique traditionnel qui conduit à nous interroger sur nos croyances les plus ancrées.</a:t>
            </a:r>
          </a:p>
          <a:p>
            <a:endParaRPr lang="fr-FR" sz="6200" dirty="0" smtClean="0"/>
          </a:p>
          <a:p>
            <a:r>
              <a:rPr lang="fr-FR" sz="6200" b="1" dirty="0" smtClean="0"/>
              <a:t>Epistémologique</a:t>
            </a:r>
            <a:r>
              <a:rPr lang="fr-FR" sz="6200" dirty="0" smtClean="0"/>
              <a:t> : la conscience nous permet t-elle d’accéder à la réalité ou seulement à la réalité telle que nous en avons conscience, autrement dit une apparence ? Et si, au contraire, le monde se réduisait à la seule pensée que j’ai de lui ?</a:t>
            </a:r>
            <a:endParaRPr lang="fr-FR" sz="6200" dirty="0"/>
          </a:p>
          <a:p>
            <a:pPr marL="0" indent="0">
              <a:buNone/>
            </a:pPr>
            <a:r>
              <a:rPr lang="fr-FR" sz="3800" dirty="0" smtClean="0"/>
              <a:t> </a:t>
            </a:r>
            <a:endParaRPr lang="fr-FR" sz="3800" dirty="0"/>
          </a:p>
          <a:p>
            <a:pPr marL="0" indent="0">
              <a:buNone/>
            </a:pPr>
            <a:endParaRPr lang="fr-FR" dirty="0" smtClean="0"/>
          </a:p>
          <a:p>
            <a:endParaRPr lang="fr-FR" dirty="0"/>
          </a:p>
        </p:txBody>
      </p:sp>
    </p:spTree>
    <p:extLst>
      <p:ext uri="{BB962C8B-B14F-4D97-AF65-F5344CB8AC3E}">
        <p14:creationId xmlns:p14="http://schemas.microsoft.com/office/powerpoint/2010/main" val="225073809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Phénoménologie (science des phénomènes) de la conscience</a:t>
            </a:r>
          </a:p>
        </p:txBody>
      </p:sp>
      <p:sp>
        <p:nvSpPr>
          <p:cNvPr id="3" name="Espace réservé du contenu 2"/>
          <p:cNvSpPr>
            <a:spLocks noGrp="1"/>
          </p:cNvSpPr>
          <p:nvPr>
            <p:ph idx="1"/>
          </p:nvPr>
        </p:nvSpPr>
        <p:spPr/>
        <p:txBody>
          <a:bodyPr>
            <a:normAutofit fontScale="25000" lnSpcReduction="20000"/>
          </a:bodyPr>
          <a:lstStyle/>
          <a:p>
            <a:pPr marL="514350" indent="-514350">
              <a:buFont typeface="+mj-ea"/>
              <a:buAutoNum type="circleNumDbPlain"/>
            </a:pPr>
            <a:endParaRPr lang="fr-FR" dirty="0" smtClean="0"/>
          </a:p>
          <a:p>
            <a:pPr marL="0" lvl="0" indent="0">
              <a:buNone/>
            </a:pPr>
            <a:r>
              <a:rPr lang="fr-FR" sz="8000" dirty="0" smtClean="0"/>
              <a:t>1. Elle est transparente, sans aucun reste, elle se donne d’un coup toute entière à elle-même. Elle ne semble pas avoir de recoin ou de zone d’ombre. Elle semble complétement coïncider avec le sujet conscient ou pensant. </a:t>
            </a:r>
          </a:p>
          <a:p>
            <a:pPr marL="0" lvl="0" indent="0">
              <a:buNone/>
            </a:pPr>
            <a:endParaRPr lang="fr-FR" sz="8000" dirty="0" smtClean="0"/>
          </a:p>
          <a:p>
            <a:pPr marL="0" lvl="0" indent="0">
              <a:buNone/>
            </a:pPr>
            <a:r>
              <a:rPr lang="fr-FR" sz="8000" dirty="0" smtClean="0"/>
              <a:t>2. Elle est intermittente et fluctuante. L’éveil est la marque de la conscience et le sommeil celui de l’inconscience. Elle est donc intermittente. En phase d’éveil ou de veille, elle se modifie allant d’un flottement général (quand on imagine que l’on ne pense à rien) à un objet qui retient notre attention (un texte ou un visage par exemple).</a:t>
            </a:r>
          </a:p>
          <a:p>
            <a:pPr marL="514350" lvl="0" indent="-514350">
              <a:buFont typeface="+mj-ea"/>
              <a:buAutoNum type="circleNumDbPlain"/>
            </a:pPr>
            <a:endParaRPr lang="fr-FR" sz="8000" dirty="0" smtClean="0"/>
          </a:p>
          <a:p>
            <a:pPr marL="0" lvl="0" indent="0">
              <a:buNone/>
            </a:pPr>
            <a:r>
              <a:rPr lang="fr-FR" sz="8000" dirty="0" smtClean="0"/>
              <a:t>3. Elle est focalisée : toute conscience est conscience de quelque chose (Husserl). Il peut d’agir aussi bien d’un objet posé devant nous comme une pomme dont on observa avec attention la couleur, la forme, la brillance ou le tableau d’une pomme de Cézanne que d’une intention (l’intention d’aller se promener ou de partir en vacances, par exemple) ou d’un souvenir.</a:t>
            </a:r>
          </a:p>
          <a:p>
            <a:pPr marL="514350" lvl="0" indent="-514350">
              <a:buFont typeface="+mj-ea"/>
              <a:buAutoNum type="circleNumDbPlain"/>
            </a:pPr>
            <a:endParaRPr lang="fr-FR" sz="8000" dirty="0" smtClean="0"/>
          </a:p>
        </p:txBody>
      </p:sp>
    </p:spTree>
    <p:extLst>
      <p:ext uri="{BB962C8B-B14F-4D97-AF65-F5344CB8AC3E}">
        <p14:creationId xmlns:p14="http://schemas.microsoft.com/office/powerpoint/2010/main" val="280686625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Phénoménologie (science des phénomènes) de la conscience</a:t>
            </a:r>
          </a:p>
        </p:txBody>
      </p:sp>
      <p:sp>
        <p:nvSpPr>
          <p:cNvPr id="3" name="Espace réservé du contenu 2"/>
          <p:cNvSpPr>
            <a:spLocks noGrp="1"/>
          </p:cNvSpPr>
          <p:nvPr>
            <p:ph idx="1"/>
          </p:nvPr>
        </p:nvSpPr>
        <p:spPr/>
        <p:txBody>
          <a:bodyPr>
            <a:normAutofit fontScale="62500" lnSpcReduction="20000"/>
          </a:bodyPr>
          <a:lstStyle/>
          <a:p>
            <a:pPr marL="0" lvl="0" indent="0">
              <a:buNone/>
            </a:pPr>
            <a:r>
              <a:rPr lang="fr-FR" dirty="0" smtClean="0"/>
              <a:t>4. Elle </a:t>
            </a:r>
            <a:r>
              <a:rPr lang="fr-FR" dirty="0"/>
              <a:t>peut se focaliser sur son corps ou une partie de son corps : une douleur dentaire, par </a:t>
            </a:r>
            <a:r>
              <a:rPr lang="fr-FR" dirty="0" smtClean="0"/>
              <a:t>exemple.</a:t>
            </a:r>
          </a:p>
          <a:p>
            <a:pPr marL="0" lvl="0" indent="0">
              <a:buNone/>
            </a:pPr>
            <a:endParaRPr lang="fr-FR" dirty="0"/>
          </a:p>
          <a:p>
            <a:pPr marL="0" lvl="0" indent="0">
              <a:buNone/>
            </a:pPr>
            <a:r>
              <a:rPr lang="fr-FR" dirty="0" smtClean="0"/>
              <a:t>5. Elle </a:t>
            </a:r>
            <a:r>
              <a:rPr lang="fr-FR" dirty="0"/>
              <a:t>permet l’apprentissage par la concentration qui n’est pas autre chose que la conscience focalisée sur un objet. Pour autant, le virtuose est précisément celui qui n’a plus conscience de ce qu’il fait. Un pianiste ne sait </a:t>
            </a:r>
            <a:r>
              <a:rPr lang="fr-FR" dirty="0" smtClean="0"/>
              <a:t>pas où ses doigt se osent sur le clavier, </a:t>
            </a:r>
            <a:r>
              <a:rPr lang="fr-FR" dirty="0"/>
              <a:t>contrairement au débutant qui fait très attention. Tout se passe comme si le comble de la conscience était une forme d’inconscience. Exemple du mille-pattes qui ne parvient plus à marcher quand une grenouille lui demande comment il fait pour </a:t>
            </a:r>
            <a:r>
              <a:rPr lang="fr-FR" dirty="0" smtClean="0"/>
              <a:t>avancer.</a:t>
            </a:r>
          </a:p>
          <a:p>
            <a:pPr marL="0" lvl="0" indent="0">
              <a:buNone/>
            </a:pPr>
            <a:endParaRPr lang="fr-FR" dirty="0"/>
          </a:p>
          <a:p>
            <a:pPr marL="0" lvl="0" indent="0">
              <a:buNone/>
            </a:pPr>
            <a:r>
              <a:rPr lang="fr-FR" dirty="0" smtClean="0"/>
              <a:t>6. Elle </a:t>
            </a:r>
            <a:r>
              <a:rPr lang="fr-FR" dirty="0"/>
              <a:t>n’est accessible qu’au sujet conscient, autrement dit qu’à soi-même en première personne. Il est impossible de savoir si les autres pensent ou ont une conscience. Les autres ne sont peut être que des robots ou des zombies. Même en inspectant le cerveau d’autrui on </a:t>
            </a:r>
            <a:r>
              <a:rPr lang="fr-FR" dirty="0" smtClean="0"/>
              <a:t>n’atteint </a:t>
            </a:r>
            <a:r>
              <a:rPr lang="fr-FR" dirty="0"/>
              <a:t>pas sa conscience. On accède </a:t>
            </a:r>
            <a:r>
              <a:rPr lang="fr-FR" dirty="0" smtClean="0"/>
              <a:t>qu’à </a:t>
            </a:r>
            <a:r>
              <a:rPr lang="fr-FR" dirty="0"/>
              <a:t>des symptômes matériels comme les tracés d’un encéphalogramme. </a:t>
            </a:r>
          </a:p>
          <a:p>
            <a:endParaRPr lang="fr-FR" dirty="0"/>
          </a:p>
        </p:txBody>
      </p:sp>
    </p:spTree>
    <p:extLst>
      <p:ext uri="{BB962C8B-B14F-4D97-AF65-F5344CB8AC3E}">
        <p14:creationId xmlns:p14="http://schemas.microsoft.com/office/powerpoint/2010/main" val="88489754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93302"/>
          </a:xfrm>
        </p:spPr>
        <p:txBody>
          <a:bodyPr>
            <a:normAutofit/>
          </a:bodyPr>
          <a:lstStyle/>
          <a:p>
            <a:r>
              <a:rPr lang="fr-FR" sz="2400" dirty="0" smtClean="0"/>
              <a:t>Le cogito cartésien</a:t>
            </a:r>
            <a:br>
              <a:rPr lang="fr-FR" sz="2400" dirty="0" smtClean="0"/>
            </a:br>
            <a:r>
              <a:rPr lang="fr-FR" sz="2400" dirty="0" smtClean="0"/>
              <a:t>Cf. Texte 12, p. 236, Discours de la méthode IV</a:t>
            </a:r>
            <a:endParaRPr lang="fr-FR" sz="2400" dirty="0"/>
          </a:p>
        </p:txBody>
      </p:sp>
      <p:sp>
        <p:nvSpPr>
          <p:cNvPr id="3" name="Espace réservé du contenu 2"/>
          <p:cNvSpPr>
            <a:spLocks noGrp="1"/>
          </p:cNvSpPr>
          <p:nvPr>
            <p:ph idx="1"/>
          </p:nvPr>
        </p:nvSpPr>
        <p:spPr>
          <a:xfrm>
            <a:off x="457200" y="1167940"/>
            <a:ext cx="8229600" cy="5474721"/>
          </a:xfrm>
        </p:spPr>
        <p:txBody>
          <a:bodyPr>
            <a:noAutofit/>
          </a:bodyPr>
          <a:lstStyle/>
          <a:p>
            <a:pPr marL="0" indent="0" algn="just">
              <a:buNone/>
            </a:pPr>
            <a:r>
              <a:rPr lang="fr-FR" sz="1800" dirty="0"/>
              <a:t>« Je pris garde que, pendant que je voulais ainsi penser que tout était faux, il fallait nécessairement que moi qui le pensais fusse quelque chose ; et remarquant que cette vérité : je pense, donc je suis, était si ferme et si assurée que toutes les plus extravagantes suppositions des sceptiques ne pouvaient l’ébranler, je jugeai que je pouvais la recevoir sans scrupule pour le premier principe de la philosophie que je cherchais. </a:t>
            </a:r>
            <a:br>
              <a:rPr lang="fr-FR" sz="1800" dirty="0"/>
            </a:br>
            <a:r>
              <a:rPr lang="fr-FR" sz="1800" dirty="0" smtClean="0"/>
              <a:t>Puis</a:t>
            </a:r>
            <a:r>
              <a:rPr lang="fr-FR" sz="1800" dirty="0"/>
              <a:t>, examinant avec attention ce que j’étais, et voyant que je pouvais feindre que je n’avais aucun corps et qu’il n'y avait aucun monde ni aucun lieu où je fusse, mais que je ne pouvais pas feindre pour cela que je n’étais point, et qu’au contraire, de cela même que je pensais à douter de la vérité des autres choses, il suivait très évidemment et très certainement que j’étais, au lieu que, si j’eusse seulement cessé de penser, encore que tout le reste de ce que j’avais jamais imaginé eût été vrai, je n’avais aucune raison de croire que j’eusse été, je connus de là que j’étais une substance dont toute l’essence ou la nature n’est que de penser, et qui pour être n’a besoin d’aucun lieu ni ne dépend d’aucune chose matérielle ; en sorte que ce moi, c’est-à-dire l’âme par laquelle je suis ce que je suis, est entièrement distincte du corps, et même qu’elle est plus aisée à connaître que lui, et qu’encore il ne fût point, elle ne laisserait pas d’être tout ce qu'elle est. </a:t>
            </a:r>
            <a:r>
              <a:rPr lang="fr-FR" sz="1800" dirty="0" smtClean="0"/>
              <a:t>»</a:t>
            </a:r>
          </a:p>
          <a:p>
            <a:pPr marL="0" indent="0" algn="just">
              <a:buNone/>
            </a:pPr>
            <a:r>
              <a:rPr lang="fr-FR" sz="1800" dirty="0" smtClean="0"/>
              <a:t>Descartes</a:t>
            </a:r>
            <a:r>
              <a:rPr lang="fr-FR" sz="1800" dirty="0"/>
              <a:t>, </a:t>
            </a:r>
            <a:r>
              <a:rPr lang="fr-FR" sz="1800" i="1" dirty="0"/>
              <a:t>Discours de la méthode</a:t>
            </a:r>
            <a:r>
              <a:rPr lang="fr-FR" sz="1800" dirty="0"/>
              <a:t>, quatrième partie  </a:t>
            </a:r>
          </a:p>
        </p:txBody>
      </p:sp>
    </p:spTree>
    <p:extLst>
      <p:ext uri="{BB962C8B-B14F-4D97-AF65-F5344CB8AC3E}">
        <p14:creationId xmlns:p14="http://schemas.microsoft.com/office/powerpoint/2010/main" val="245792814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Les </a:t>
            </a:r>
            <a:r>
              <a:rPr lang="fr-FR" dirty="0"/>
              <a:t>relations entre le corps et la conscience (l’esprit)</a:t>
            </a:r>
          </a:p>
        </p:txBody>
      </p:sp>
      <p:sp>
        <p:nvSpPr>
          <p:cNvPr id="3" name="Espace réservé du contenu 2"/>
          <p:cNvSpPr>
            <a:spLocks noGrp="1"/>
          </p:cNvSpPr>
          <p:nvPr>
            <p:ph idx="1"/>
          </p:nvPr>
        </p:nvSpPr>
        <p:spPr>
          <a:xfrm>
            <a:off x="457200" y="1417638"/>
            <a:ext cx="8229600" cy="5175791"/>
          </a:xfrm>
        </p:spPr>
        <p:txBody>
          <a:bodyPr>
            <a:normAutofit fontScale="77500" lnSpcReduction="20000"/>
          </a:bodyPr>
          <a:lstStyle/>
          <a:p>
            <a:pPr lvl="1">
              <a:buFont typeface="Wingdings" charset="2"/>
              <a:buChar char="ü"/>
            </a:pPr>
            <a:endParaRPr lang="fr-FR" sz="1700" dirty="0"/>
          </a:p>
          <a:p>
            <a:r>
              <a:rPr lang="fr-FR" sz="2300" dirty="0"/>
              <a:t>Christian Wolff, en 1734, dans sa </a:t>
            </a:r>
            <a:r>
              <a:rPr lang="fr-FR" sz="2300" i="1" dirty="0" err="1"/>
              <a:t>Psychologia</a:t>
            </a:r>
            <a:r>
              <a:rPr lang="fr-FR" sz="2300" i="1" dirty="0"/>
              <a:t> </a:t>
            </a:r>
            <a:r>
              <a:rPr lang="fr-FR" sz="2300" i="1" dirty="0" err="1" smtClean="0"/>
              <a:t>rationalis</a:t>
            </a:r>
            <a:r>
              <a:rPr lang="fr-FR" sz="2300" i="1" dirty="0" smtClean="0"/>
              <a:t>,</a:t>
            </a:r>
            <a:r>
              <a:rPr lang="fr-FR" sz="2300" dirty="0" smtClean="0"/>
              <a:t> </a:t>
            </a:r>
            <a:r>
              <a:rPr lang="fr-FR" sz="2300" dirty="0"/>
              <a:t>forge le terme « monisme » par opposition au « dualisme » : </a:t>
            </a:r>
            <a:endParaRPr lang="fr-FR" sz="2300" dirty="0" smtClean="0"/>
          </a:p>
          <a:p>
            <a:pPr lvl="1">
              <a:buFont typeface="Wingdings" charset="2"/>
              <a:buChar char="ü"/>
            </a:pPr>
            <a:r>
              <a:rPr lang="fr-FR" sz="2300" dirty="0" smtClean="0"/>
              <a:t>pour </a:t>
            </a:r>
            <a:r>
              <a:rPr lang="fr-FR" sz="2300" dirty="0"/>
              <a:t>un dualiste, la réalité (l’être) est </a:t>
            </a:r>
            <a:r>
              <a:rPr lang="fr-FR" sz="2300" dirty="0" smtClean="0"/>
              <a:t>composée </a:t>
            </a:r>
            <a:r>
              <a:rPr lang="fr-FR" sz="2300" dirty="0"/>
              <a:t>de deux substances irréductibles : la substance matérielle et la substance immatérielle, </a:t>
            </a:r>
            <a:r>
              <a:rPr lang="fr-FR" sz="2300" dirty="0" smtClean="0"/>
              <a:t>soit, </a:t>
            </a:r>
            <a:r>
              <a:rPr lang="fr-FR" sz="2300" dirty="0"/>
              <a:t>au niveau de l’être humain, le corps et l’âme. Cette conception se retrouve dans la philosophie religieuse, notamment chrétienne, et dans la métaphysique occidentale avec Descartes.</a:t>
            </a:r>
          </a:p>
          <a:p>
            <a:pPr lvl="1">
              <a:buFont typeface="Wingdings" charset="2"/>
              <a:buChar char="ü"/>
            </a:pPr>
            <a:r>
              <a:rPr lang="fr-FR" sz="2300" dirty="0"/>
              <a:t>pour un moniste, la réalité (l’être) est intrinsèquement « une ». Elle doit être ramenée à une seule </a:t>
            </a:r>
            <a:r>
              <a:rPr lang="fr-FR" sz="2300" dirty="0" smtClean="0"/>
              <a:t>substance.</a:t>
            </a:r>
          </a:p>
          <a:p>
            <a:pPr marL="457200" lvl="1" indent="0">
              <a:buNone/>
            </a:pPr>
            <a:endParaRPr lang="fr-FR" sz="2300" dirty="0" smtClean="0"/>
          </a:p>
          <a:p>
            <a:r>
              <a:rPr lang="fr-FR" sz="2300" dirty="0"/>
              <a:t> </a:t>
            </a:r>
            <a:r>
              <a:rPr lang="fr-FR" sz="2300" dirty="0" smtClean="0"/>
              <a:t>Ainsi, deux </a:t>
            </a:r>
            <a:r>
              <a:rPr lang="fr-FR" sz="2300" dirty="0"/>
              <a:t>conceptions s’opposent :</a:t>
            </a:r>
          </a:p>
          <a:p>
            <a:pPr lvl="1">
              <a:buFont typeface="Wingdings" charset="2"/>
              <a:buChar char="ü"/>
            </a:pPr>
            <a:r>
              <a:rPr lang="fr-FR" sz="2300" dirty="0"/>
              <a:t>Le dualisme : le corps et l’esprit sont deux choses différentes qui interagissent l’un sur l’autre (Descartes). J’ai mal quand je me cogne un orteil et mon bras se tend quand j’ai la volonté de le lever. Il y aurait un lien de causalité entre le corps et l’esprit. Un lien à double sens. L’être humain serait un être biface, corps et esprit. Cette vision est la vision traditionnelle.</a:t>
            </a:r>
          </a:p>
          <a:p>
            <a:pPr lvl="1">
              <a:buFont typeface="Wingdings" charset="2"/>
              <a:buChar char="ü"/>
            </a:pPr>
            <a:r>
              <a:rPr lang="fr-FR" sz="2300" dirty="0"/>
              <a:t>Le monisme : le corps et l’esprit sont une seule et même chose (Spinoza)</a:t>
            </a:r>
            <a:r>
              <a:rPr lang="fr-FR" sz="2300" dirty="0" smtClean="0"/>
              <a:t>. Toute </a:t>
            </a:r>
            <a:r>
              <a:rPr lang="fr-FR" sz="2300" dirty="0"/>
              <a:t>la difficulté, à partir de là, est de comprendre la nature de cette substance unique : est-elle matérielle, spirituelle ou d’une nature hybride ou </a:t>
            </a:r>
            <a:r>
              <a:rPr lang="fr-FR" sz="2300" dirty="0" smtClean="0"/>
              <a:t>composite, une nature psycho-physique</a:t>
            </a:r>
            <a:r>
              <a:rPr lang="fr-FR" sz="2300" dirty="0"/>
              <a:t> </a:t>
            </a:r>
            <a:r>
              <a:rPr lang="fr-FR" sz="2300" dirty="0" smtClean="0"/>
              <a:t>? </a:t>
            </a:r>
            <a:endParaRPr lang="fr-FR" sz="2300" dirty="0"/>
          </a:p>
        </p:txBody>
      </p:sp>
    </p:spTree>
    <p:extLst>
      <p:ext uri="{BB962C8B-B14F-4D97-AF65-F5344CB8AC3E}">
        <p14:creationId xmlns:p14="http://schemas.microsoft.com/office/powerpoint/2010/main" val="30075910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652</TotalTime>
  <Words>1149</Words>
  <Application>Microsoft Macintosh PowerPoint</Application>
  <PresentationFormat>Présentation à l'écran (4:3)</PresentationFormat>
  <Paragraphs>92</Paragraphs>
  <Slides>15</Slides>
  <Notes>0</Notes>
  <HiddenSlides>0</HiddenSlides>
  <MMClips>0</MMClips>
  <ScaleCrop>false</ScaleCrop>
  <HeadingPairs>
    <vt:vector size="4" baseType="variant">
      <vt:variant>
        <vt:lpstr>Thème</vt:lpstr>
      </vt:variant>
      <vt:variant>
        <vt:i4>1</vt:i4>
      </vt:variant>
      <vt:variant>
        <vt:lpstr>Titres des diapositives</vt:lpstr>
      </vt:variant>
      <vt:variant>
        <vt:i4>15</vt:i4>
      </vt:variant>
    </vt:vector>
  </HeadingPairs>
  <TitlesOfParts>
    <vt:vector size="16" baseType="lpstr">
      <vt:lpstr>Thème Office</vt:lpstr>
      <vt:lpstr>La Conscience</vt:lpstr>
      <vt:lpstr>Définition</vt:lpstr>
      <vt:lpstr>La pierre, l’arbre, le chien  et l’être humain</vt:lpstr>
      <vt:lpstr>Les différents sens du terme « conscience » </vt:lpstr>
      <vt:lpstr>Une triple dimension</vt:lpstr>
      <vt:lpstr>Phénoménologie (science des phénomènes) de la conscience</vt:lpstr>
      <vt:lpstr>Phénoménologie (science des phénomènes) de la conscience</vt:lpstr>
      <vt:lpstr>Le cogito cartésien Cf. Texte 12, p. 236, Discours de la méthode IV</vt:lpstr>
      <vt:lpstr>Les relations entre le corps et la conscience (l’esprit)</vt:lpstr>
      <vt:lpstr>Trois formes de monisme</vt:lpstr>
      <vt:lpstr>Conscience …  de l’apparence ou de la réalité ?</vt:lpstr>
      <vt:lpstr>George Berkeley : immatérialisme</vt:lpstr>
      <vt:lpstr>George Berkeley : immatérialisme</vt:lpstr>
      <vt:lpstr>Le problème des autres esprits : l’inaccessibilité  de la conscience d’autrui</vt:lpstr>
      <vt:lpstr>Le problème de l’identité personnelle :  la conscience de soi, la mémoire, le cerveau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Philosophie 2020-2021</dc:title>
  <dc:creator>Stéphane Ferret</dc:creator>
  <cp:lastModifiedBy>Stéphane Ferret</cp:lastModifiedBy>
  <cp:revision>148</cp:revision>
  <dcterms:created xsi:type="dcterms:W3CDTF">2020-08-31T14:36:57Z</dcterms:created>
  <dcterms:modified xsi:type="dcterms:W3CDTF">2020-11-23T11:47:36Z</dcterms:modified>
</cp:coreProperties>
</file>