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6" r:id="rId5"/>
    <p:sldId id="283" r:id="rId6"/>
    <p:sldId id="273" r:id="rId7"/>
    <p:sldId id="284" r:id="rId8"/>
    <p:sldId id="261" r:id="rId9"/>
    <p:sldId id="285" r:id="rId10"/>
    <p:sldId id="278" r:id="rId11"/>
    <p:sldId id="286" r:id="rId12"/>
    <p:sldId id="287" r:id="rId13"/>
    <p:sldId id="288" r:id="rId14"/>
    <p:sldId id="271" r:id="rId15"/>
    <p:sldId id="292" r:id="rId16"/>
    <p:sldId id="291" r:id="rId17"/>
    <p:sldId id="274" r:id="rId18"/>
    <p:sldId id="282" r:id="rId19"/>
    <p:sldId id="280" r:id="rId20"/>
    <p:sldId id="281" r:id="rId21"/>
    <p:sldId id="289" r:id="rId2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3"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A88F3BB-6D83-4549-B291-09208E861F14}" type="datetimeFigureOut">
              <a:rPr lang="fr-FR" smtClean="0"/>
              <a:t>15/01/2021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9A88F3BB-6D83-4549-B291-09208E861F14}" type="datetimeFigureOut">
              <a:rPr lang="fr-FR" smtClean="0"/>
              <a:t>15/01/2021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15/01/2021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‹N°›</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15/01/2021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‹N°›</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hevalier.etab.ac-caen.fr/spip.php?article59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sDcNsB5zHh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L’inconscient</a:t>
            </a:r>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00112"/>
          </a:xfrm>
        </p:spPr>
        <p:txBody>
          <a:bodyPr>
            <a:normAutofit fontScale="90000"/>
          </a:bodyPr>
          <a:lstStyle/>
          <a:p>
            <a:pPr marL="514350" indent="-514350"/>
            <a:r>
              <a:rPr lang="fr-FR" sz="3600" dirty="0"/>
              <a:t>La seconde topique</a:t>
            </a:r>
            <a:br>
              <a:rPr lang="fr-FR" sz="3600" dirty="0"/>
            </a:br>
            <a:r>
              <a:rPr lang="fr-FR" sz="1800" dirty="0"/>
              <a:t>Référence : Book, Freud, textes 10 et 11, p. 357-358.</a:t>
            </a:r>
            <a:br>
              <a:rPr lang="fr-FR" sz="1800" dirty="0"/>
            </a:br>
            <a:endParaRPr lang="fr-FR" sz="1800" dirty="0"/>
          </a:p>
        </p:txBody>
      </p:sp>
      <p:sp>
        <p:nvSpPr>
          <p:cNvPr id="3" name="Espace réservé du contenu 2"/>
          <p:cNvSpPr>
            <a:spLocks noGrp="1"/>
          </p:cNvSpPr>
          <p:nvPr>
            <p:ph idx="1"/>
          </p:nvPr>
        </p:nvSpPr>
        <p:spPr>
          <a:xfrm>
            <a:off x="457200" y="1417637"/>
            <a:ext cx="8229600" cy="6440487"/>
          </a:xfrm>
        </p:spPr>
        <p:txBody>
          <a:bodyPr>
            <a:noAutofit/>
          </a:bodyPr>
          <a:lstStyle/>
          <a:p>
            <a:r>
              <a:rPr lang="fr-FR" sz="1800" dirty="0"/>
              <a:t>Après une première topique forgée en 1911 (conscient, préconscient, inconscient), Freud en forge une seconde, plus éclairante, dans les années 1920.  Le terme « topique » (topos, « lieu » en grec) désigne la carte ou la structure de la vie psychique humaine.  Elle est composée de trois instances : deux sont pour partie conscientes et inconscientes (le moi et le surmoi) et la dernière totalement inconsciente (le ça) : </a:t>
            </a:r>
          </a:p>
          <a:p>
            <a:pPr>
              <a:buFont typeface="Wingdings" charset="2"/>
              <a:buChar char="ü"/>
            </a:pPr>
            <a:r>
              <a:rPr lang="fr-FR" sz="1800" dirty="0"/>
              <a:t> Le ça : siège des pulsions inconscientes, il ne connaît aucune censure, aucun frein, il est entièrement niché dans l’inconscient et nous échappe par définition.</a:t>
            </a:r>
          </a:p>
          <a:p>
            <a:pPr>
              <a:buFont typeface="Wingdings" charset="2"/>
              <a:buChar char="ü"/>
            </a:pPr>
            <a:r>
              <a:rPr lang="fr-FR" sz="1800" dirty="0"/>
              <a:t>Le surmoi : le gardien du temple, le lieu des interdits comme la prohibition de l’inceste, ce que Freud nomme le complexe d’Œdipe c’est-à-dire le désir sexuel que les garçons sont censés éprouvés pour leur mère. Plus tard d’autres psychanalystes compléteront ce tableau par le complexe d’Electre qui est le pendant pour les filles, à savoir leur désir sexuel supposé vis-vis de leur père. C’est cette instance de censure qui refoule les pulsions issues du « ça » et les empêche de surmonter à la surface de la conscience.</a:t>
            </a:r>
          </a:p>
          <a:p>
            <a:pPr>
              <a:buFont typeface="Wingdings" charset="2"/>
              <a:buChar char="ü"/>
            </a:pPr>
            <a:r>
              <a:rPr lang="fr-FR" sz="1800" dirty="0"/>
              <a:t>Le moi : il coïncide en partie avec la conscience et est le lieu des manifestations inconscientes du ça non refoulées par le surmoi.</a:t>
            </a:r>
          </a:p>
        </p:txBody>
      </p:sp>
    </p:spTree>
    <p:extLst>
      <p:ext uri="{BB962C8B-B14F-4D97-AF65-F5344CB8AC3E}">
        <p14:creationId xmlns:p14="http://schemas.microsoft.com/office/powerpoint/2010/main" val="280686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Principe de plaisir et principe de réalité</a:t>
            </a:r>
          </a:p>
        </p:txBody>
      </p:sp>
      <p:sp>
        <p:nvSpPr>
          <p:cNvPr id="3" name="Espace réservé du contenu 2"/>
          <p:cNvSpPr>
            <a:spLocks noGrp="1"/>
          </p:cNvSpPr>
          <p:nvPr>
            <p:ph idx="1"/>
          </p:nvPr>
        </p:nvSpPr>
        <p:spPr/>
        <p:txBody>
          <a:bodyPr>
            <a:normAutofit fontScale="55000" lnSpcReduction="20000"/>
          </a:bodyPr>
          <a:lstStyle/>
          <a:p>
            <a:r>
              <a:rPr lang="fr-FR" dirty="0"/>
              <a:t>Le concept de plaisir est au moins aussi important que le concept de désir. Le désir, c’est l’attente ou l’espoir d’un plaisir à venir. Le plaisir, c’est sa réalisation. L’un se conjugue au futur, l’autre au présent. Pour Freud, le plaisir, comme le désir est de nature sexuelle. </a:t>
            </a:r>
          </a:p>
          <a:p>
            <a:pPr marL="0" indent="0">
              <a:buNone/>
            </a:pPr>
            <a:endParaRPr lang="fr-FR" dirty="0"/>
          </a:p>
          <a:p>
            <a:r>
              <a:rPr lang="fr-FR" b="1" dirty="0"/>
              <a:t>Principe de plaisir </a:t>
            </a:r>
            <a:r>
              <a:rPr lang="fr-FR" dirty="0"/>
              <a:t>: pour Freud, c’est le principe de plaisir qui domine la vie psychique. Nous voulons avoir du plaisir à tout prix, voici pour la thèse. Nos actions visent à éprouver du plaisir et à fuir les situations de déplaisir (l’ennui ou la souffrance). Le bébé ne </a:t>
            </a:r>
            <a:r>
              <a:rPr lang="fr-FR"/>
              <a:t>fonctionne uniquement </a:t>
            </a:r>
            <a:r>
              <a:rPr lang="fr-FR" dirty="0"/>
              <a:t>sous ce registre </a:t>
            </a:r>
          </a:p>
          <a:p>
            <a:endParaRPr lang="fr-FR" dirty="0"/>
          </a:p>
          <a:p>
            <a:r>
              <a:rPr lang="fr-FR" b="1" dirty="0"/>
              <a:t>Principe de réalité </a:t>
            </a:r>
            <a:r>
              <a:rPr lang="fr-FR" dirty="0"/>
              <a:t>: pour autant, à l’âge adulte, nous avons tendance à nous restreindre, à refouler nos désirs et donc à les ignorer. En effet, nous ne prenons pas en compte uniquement ce principe de plaisir qui est notre premier moteur mais un autre principe qui nous freine et nous permet de vivre en société : le principe de réalité. Tout n’est pas possible. Un fantasme reste le plus souvent un fantasme. Une chose est de désirer X, une autre de passer à l’acte. Le principe de plaisir se heurte au principe de réalité. </a:t>
            </a:r>
          </a:p>
        </p:txBody>
      </p:sp>
    </p:spTree>
    <p:extLst>
      <p:ext uri="{BB962C8B-B14F-4D97-AF65-F5344CB8AC3E}">
        <p14:creationId xmlns:p14="http://schemas.microsoft.com/office/powerpoint/2010/main" val="235950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Surmoi, Moi, Ca</a:t>
            </a:r>
          </a:p>
        </p:txBody>
      </p:sp>
      <p:sp>
        <p:nvSpPr>
          <p:cNvPr id="3" name="Espace réservé du contenu 2"/>
          <p:cNvSpPr>
            <a:spLocks noGrp="1"/>
          </p:cNvSpPr>
          <p:nvPr>
            <p:ph idx="1"/>
          </p:nvPr>
        </p:nvSpPr>
        <p:spPr/>
        <p:txBody>
          <a:bodyPr>
            <a:normAutofit/>
          </a:bodyPr>
          <a:lstStyle/>
          <a:p>
            <a:r>
              <a:rPr lang="fr-FR" sz="2800" dirty="0"/>
              <a:t>Surmoi</a:t>
            </a:r>
            <a:r>
              <a:rPr lang="fr-FR" sz="2400" dirty="0"/>
              <a:t> (culture)</a:t>
            </a:r>
          </a:p>
          <a:p>
            <a:pPr lvl="1">
              <a:buFont typeface="Wingdings" charset="2"/>
              <a:buChar char="ü"/>
            </a:pPr>
            <a:r>
              <a:rPr lang="fr-FR" sz="1600" dirty="0"/>
              <a:t> Interdits liés à sa culture et aux messages parentaux</a:t>
            </a:r>
          </a:p>
          <a:p>
            <a:pPr lvl="1">
              <a:buFont typeface="Wingdings" charset="2"/>
              <a:buChar char="ü"/>
            </a:pPr>
            <a:r>
              <a:rPr lang="fr-FR" sz="1600" dirty="0"/>
              <a:t>Conscience morale</a:t>
            </a:r>
          </a:p>
          <a:p>
            <a:pPr lvl="1">
              <a:buFont typeface="Wingdings" charset="2"/>
              <a:buChar char="ü"/>
            </a:pPr>
            <a:r>
              <a:rPr lang="fr-FR" sz="1600" dirty="0"/>
              <a:t>Juge/Censeur</a:t>
            </a:r>
          </a:p>
          <a:p>
            <a:pPr lvl="1">
              <a:buFont typeface="Wingdings" charset="2"/>
              <a:buChar char="ü"/>
            </a:pPr>
            <a:r>
              <a:rPr lang="fr-FR" sz="1600" dirty="0"/>
              <a:t>Protecteur, nourricier</a:t>
            </a:r>
          </a:p>
          <a:p>
            <a:endParaRPr lang="fr-FR" sz="2000" dirty="0"/>
          </a:p>
          <a:p>
            <a:r>
              <a:rPr lang="fr-FR" sz="2800" dirty="0"/>
              <a:t>Moi</a:t>
            </a:r>
            <a:r>
              <a:rPr lang="fr-FR" sz="2000" dirty="0"/>
              <a:t> : principe de réalité</a:t>
            </a:r>
          </a:p>
          <a:p>
            <a:endParaRPr lang="fr-FR" sz="2000" dirty="0"/>
          </a:p>
          <a:p>
            <a:r>
              <a:rPr lang="fr-FR" sz="2800" dirty="0"/>
              <a:t>Ca (nature)</a:t>
            </a:r>
            <a:r>
              <a:rPr lang="fr-FR" sz="2000" dirty="0"/>
              <a:t> : principe de plaisir</a:t>
            </a:r>
          </a:p>
          <a:p>
            <a:pPr lvl="1">
              <a:buFont typeface="Wingdings" charset="2"/>
              <a:buChar char="ü"/>
            </a:pPr>
            <a:r>
              <a:rPr lang="fr-FR" sz="1600" dirty="0"/>
              <a:t>Pulsions sexuelles</a:t>
            </a:r>
          </a:p>
          <a:p>
            <a:pPr lvl="1">
              <a:buFont typeface="Wingdings" charset="2"/>
              <a:buChar char="ü"/>
            </a:pPr>
            <a:r>
              <a:rPr lang="fr-FR" sz="1600" dirty="0"/>
              <a:t>Pulsions violentes</a:t>
            </a:r>
          </a:p>
        </p:txBody>
      </p:sp>
    </p:spTree>
    <p:extLst>
      <p:ext uri="{BB962C8B-B14F-4D97-AF65-F5344CB8AC3E}">
        <p14:creationId xmlns:p14="http://schemas.microsoft.com/office/powerpoint/2010/main" val="32285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t>Origine de l’inconscient</a:t>
            </a:r>
          </a:p>
        </p:txBody>
      </p:sp>
      <p:sp>
        <p:nvSpPr>
          <p:cNvPr id="3" name="Espace réservé du contenu 2"/>
          <p:cNvSpPr>
            <a:spLocks noGrp="1"/>
          </p:cNvSpPr>
          <p:nvPr>
            <p:ph idx="1"/>
          </p:nvPr>
        </p:nvSpPr>
        <p:spPr/>
        <p:txBody>
          <a:bodyPr>
            <a:normAutofit/>
          </a:bodyPr>
          <a:lstStyle/>
          <a:p>
            <a:pPr marL="0" indent="0">
              <a:buNone/>
            </a:pPr>
            <a:endParaRPr lang="fr-FR" sz="1800" dirty="0"/>
          </a:p>
          <a:p>
            <a:r>
              <a:rPr lang="fr-FR" dirty="0"/>
              <a:t>Origine individuelle : l’inconscient se forme pendant la petite enfance (Freud) </a:t>
            </a:r>
          </a:p>
          <a:p>
            <a:pPr lvl="0"/>
            <a:endParaRPr lang="fr-FR" dirty="0"/>
          </a:p>
          <a:p>
            <a:pPr lvl="0"/>
            <a:r>
              <a:rPr lang="fr-FR" dirty="0"/>
              <a:t>Origine collective : l’inconscient se forme collectivement à travers les mythes d’une société (Carl Jung)</a:t>
            </a:r>
          </a:p>
        </p:txBody>
      </p:sp>
    </p:spTree>
    <p:extLst>
      <p:ext uri="{BB962C8B-B14F-4D97-AF65-F5344CB8AC3E}">
        <p14:creationId xmlns:p14="http://schemas.microsoft.com/office/powerpoint/2010/main" val="98317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62"/>
          </a:xfrm>
        </p:spPr>
        <p:txBody>
          <a:bodyPr>
            <a:normAutofit fontScale="90000"/>
          </a:bodyPr>
          <a:lstStyle/>
          <a:p>
            <a:br>
              <a:rPr lang="fr-FR" sz="3200" b="1" dirty="0"/>
            </a:br>
            <a:r>
              <a:rPr lang="fr-FR" sz="3200" dirty="0"/>
              <a:t>Freud et les voies d’accès à l’inconscient</a:t>
            </a:r>
            <a:br>
              <a:rPr lang="fr-FR" sz="3200" b="1" dirty="0"/>
            </a:br>
            <a:r>
              <a:rPr lang="fr-FR" sz="2200" dirty="0"/>
              <a:t>Référence, Book, Freud, Textes n° 5 et 6, p. 352 et 354. </a:t>
            </a:r>
            <a:br>
              <a:rPr lang="fr-FR" sz="3200" dirty="0"/>
            </a:br>
            <a:endParaRPr lang="fr-FR" sz="3200" dirty="0"/>
          </a:p>
        </p:txBody>
      </p:sp>
      <p:sp>
        <p:nvSpPr>
          <p:cNvPr id="3" name="Espace réservé du contenu 2"/>
          <p:cNvSpPr>
            <a:spLocks noGrp="1"/>
          </p:cNvSpPr>
          <p:nvPr>
            <p:ph idx="1"/>
          </p:nvPr>
        </p:nvSpPr>
        <p:spPr>
          <a:xfrm>
            <a:off x="457200" y="1270000"/>
            <a:ext cx="8229600" cy="4856163"/>
          </a:xfrm>
        </p:spPr>
        <p:txBody>
          <a:bodyPr>
            <a:normAutofit fontScale="25000" lnSpcReduction="20000"/>
          </a:bodyPr>
          <a:lstStyle/>
          <a:p>
            <a:r>
              <a:rPr lang="fr-FR" sz="7200" b="1" dirty="0"/>
              <a:t>Les rêves</a:t>
            </a:r>
            <a:r>
              <a:rPr lang="fr-FR" sz="7200" dirty="0"/>
              <a:t> (« la voie royale de l’inconscient ») :  les rêves, selon la psychanalyse, sont des représentations de désirs refoulés dans l’inconscient par la censure psychique (le Surmoi). Les désirs se manifestent dans le rêve de manière moins réprimée qu'à l'état de veille. Ils ne sont pas transparentes mais en quelque sorte maquillés. Freud opère une distinction entre le contenu manifeste du rêve et son contenu latent.</a:t>
            </a:r>
          </a:p>
          <a:p>
            <a:endParaRPr lang="fr-FR" sz="7200" dirty="0"/>
          </a:p>
          <a:p>
            <a:r>
              <a:rPr lang="fr-FR" sz="7200" b="1" dirty="0"/>
              <a:t>Les actes manqués : </a:t>
            </a:r>
            <a:r>
              <a:rPr lang="fr-FR" sz="7200" dirty="0"/>
              <a:t>pour Freud, l’acte effectué à tort est l’indice du surgissement de l’inconscient et d’un désir refoulé (par exemple, oublier son passeport en se rendant à l’aéroport). Comme le dit Lacan un acte manqué est toujours réussi.  Cela signifie qu’une personne qui oublie son passeport et qui s’en rend compte à l’aéroport n’avait peut-être pas envie de partir à l’étranger (par peur inconsciente, par exemple)</a:t>
            </a:r>
          </a:p>
          <a:p>
            <a:endParaRPr lang="fr-FR" sz="7200" dirty="0"/>
          </a:p>
          <a:p>
            <a:r>
              <a:rPr lang="fr-FR" sz="7200" b="1" dirty="0"/>
              <a:t>Les lapsus verbaux</a:t>
            </a:r>
            <a:r>
              <a:rPr lang="fr-FR" sz="7200" dirty="0"/>
              <a:t> (dire un mot à la place d’un autre par inadvertance) : pour Freud, exactement comme dans le cas des actes manqués, le mot prononcé apparemment à tort est l’indice du surgissement de l’inconscient et d’un désir refoulé. Ainsi, le mot n’est prononcé à tort qu’en apparence. Les lapsus ne sont qu’une catégorie particulière d’actes manqués. (Exemple : « je déclare la séance fermée »).</a:t>
            </a:r>
          </a:p>
          <a:p>
            <a:endParaRPr lang="fr-FR" dirty="0"/>
          </a:p>
        </p:txBody>
      </p:sp>
    </p:spTree>
    <p:extLst>
      <p:ext uri="{BB962C8B-B14F-4D97-AF65-F5344CB8AC3E}">
        <p14:creationId xmlns:p14="http://schemas.microsoft.com/office/powerpoint/2010/main" val="395630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2400" i="1" dirty="0"/>
              <a:t>Gorgias</a:t>
            </a:r>
            <a:r>
              <a:rPr lang="fr-FR" sz="2400" dirty="0"/>
              <a:t> de Platon : </a:t>
            </a:r>
            <a:br>
              <a:rPr lang="fr-FR" sz="2400" dirty="0"/>
            </a:br>
            <a:r>
              <a:rPr lang="fr-FR" sz="2400" dirty="0"/>
              <a:t>la métaphore des tonneaux</a:t>
            </a:r>
            <a:br>
              <a:rPr lang="fr-FR" sz="2400" dirty="0"/>
            </a:br>
            <a:r>
              <a:rPr lang="fr-FR" sz="2400" dirty="0"/>
              <a:t>ou les deux conceptions du désir et du plaisir</a:t>
            </a:r>
          </a:p>
        </p:txBody>
      </p:sp>
      <p:sp>
        <p:nvSpPr>
          <p:cNvPr id="3" name="Espace réservé du contenu 2"/>
          <p:cNvSpPr>
            <a:spLocks noGrp="1"/>
          </p:cNvSpPr>
          <p:nvPr>
            <p:ph idx="1"/>
          </p:nvPr>
        </p:nvSpPr>
        <p:spPr>
          <a:xfrm>
            <a:off x="457200" y="1417638"/>
            <a:ext cx="8229600" cy="4708525"/>
          </a:xfrm>
        </p:spPr>
        <p:txBody>
          <a:bodyPr>
            <a:normAutofit fontScale="85000" lnSpcReduction="10000"/>
          </a:bodyPr>
          <a:lstStyle/>
          <a:p>
            <a:pPr marL="0" indent="0" algn="just">
              <a:buNone/>
            </a:pPr>
            <a:r>
              <a:rPr lang="fr-FR" sz="1800" b="1" dirty="0">
                <a:cs typeface="Times New Roman"/>
              </a:rPr>
              <a:t>Socrate – </a:t>
            </a:r>
            <a:r>
              <a:rPr lang="fr-FR" sz="1800" dirty="0">
                <a:cs typeface="Times New Roman"/>
              </a:rPr>
              <a:t>Regarde bien si ce que tu veux dire, quand tu parles de ces deux genres de vie, une vie d’ordre et une vie de dérèglement, ne ressemble pas à la situation suivante. Suppose qu’il y ait deux hommes qui possèdent, chacun, un grand nombre de tonneaux. Les tonneaux de l’un sont sains, remplis de vin, de miel, de lait, et cet homme a encore bien d’autres tonneaux, remplis de toutes sortes de choses. Chaque tonneau est donc plein de ces denrées liquides qui sont rares, difficiles à recueillir et qu’on n’obtient qu’au terme de maints travaux pénibles. Mais, au moins une fois que cet homme a rempli ses tonneaux, il n’a plus à y reverser quoi que ce soit ni à s’occuper d’eux ; au contraire, quand il pense à ses tonneaux, il est tranquille. L’autre homme, quant à lui, serait aussi capable de se procurer ce genre de denrées, même si elles sont difficiles à recueillir, mais comme ses récipients sont percés et fêlés, il serait forcé de les remplir sans cesse, jour et nuit, en s’infligeant les plus pénibles peines. Alors, regarde bien, si ces deux hommes représentent chacun une manière de vivre, de laquelle des deux dis-tu qu’elle est la plus heureuse ? Est-ce la vie de l’homme déréglé ou celle de l’homme tempérant ? En te racontant cela, est-ce que je te convaincs d’admettre que la vie tempérante vaut mieux que la vie déréglée ? Est-ce que je ne te convaincs pas ? </a:t>
            </a:r>
          </a:p>
          <a:p>
            <a:pPr marL="0" indent="0" algn="just">
              <a:buNone/>
            </a:pPr>
            <a:endParaRPr lang="fr-FR" sz="1800" dirty="0">
              <a:cs typeface="Times New Roman"/>
            </a:endParaRPr>
          </a:p>
          <a:p>
            <a:pPr marL="0" indent="0" algn="just">
              <a:buNone/>
            </a:pPr>
            <a:r>
              <a:rPr lang="fr-FR" sz="1800" b="1" dirty="0" err="1">
                <a:cs typeface="Times New Roman"/>
              </a:rPr>
              <a:t>Calliclès</a:t>
            </a:r>
            <a:r>
              <a:rPr lang="fr-FR" sz="1800" b="1" dirty="0">
                <a:cs typeface="Times New Roman"/>
              </a:rPr>
              <a:t> </a:t>
            </a:r>
            <a:r>
              <a:rPr lang="fr-FR" sz="1800" dirty="0">
                <a:cs typeface="Times New Roman"/>
              </a:rPr>
              <a:t>– Tu ne me convaincs pas, Socrate. Car l’homme dont tu parles, celui qui a fait le plein en lui-même et en ses tonneaux, n’a plus aucun plaisir, il a exactement le type d’existence dont je parlais tout à l’heure : il vit comme une pierre. S’il a fait le plein, il n’éprouve plus ni joie ni peine. Au contraire, la vie de plaisirs est celle où on verse et on reverse autant qu’on peut dans son tonneau !</a:t>
            </a:r>
            <a:endParaRPr lang="fr-FR" sz="1800" dirty="0"/>
          </a:p>
        </p:txBody>
      </p:sp>
    </p:spTree>
    <p:extLst>
      <p:ext uri="{BB962C8B-B14F-4D97-AF65-F5344CB8AC3E}">
        <p14:creationId xmlns:p14="http://schemas.microsoft.com/office/powerpoint/2010/main" val="185989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Désir et plaisir</a:t>
            </a:r>
          </a:p>
        </p:txBody>
      </p:sp>
      <p:sp>
        <p:nvSpPr>
          <p:cNvPr id="3" name="Espace réservé du contenu 2"/>
          <p:cNvSpPr>
            <a:spLocks noGrp="1"/>
          </p:cNvSpPr>
          <p:nvPr>
            <p:ph idx="1"/>
          </p:nvPr>
        </p:nvSpPr>
        <p:spPr>
          <a:xfrm>
            <a:off x="457200" y="1417638"/>
            <a:ext cx="8229600" cy="4996203"/>
          </a:xfrm>
        </p:spPr>
        <p:txBody>
          <a:bodyPr>
            <a:normAutofit fontScale="92500" lnSpcReduction="20000"/>
          </a:bodyPr>
          <a:lstStyle/>
          <a:p>
            <a:r>
              <a:rPr lang="fr-FR" sz="2000" b="1" dirty="0"/>
              <a:t>Première conception (</a:t>
            </a:r>
            <a:r>
              <a:rPr lang="fr-FR" sz="2000" b="1" dirty="0" err="1"/>
              <a:t>Calliclès</a:t>
            </a:r>
            <a:r>
              <a:rPr lang="fr-FR" sz="2000" b="1" dirty="0"/>
              <a:t>) :  </a:t>
            </a:r>
          </a:p>
          <a:p>
            <a:pPr>
              <a:buFont typeface="Wingdings" charset="2"/>
              <a:buChar char="ü"/>
            </a:pPr>
            <a:r>
              <a:rPr lang="fr-FR" sz="2000" dirty="0"/>
              <a:t>Le désir est manque, le plaisir jouissance. Pour </a:t>
            </a:r>
            <a:r>
              <a:rPr lang="fr-FR" sz="2000" dirty="0" err="1"/>
              <a:t>Calliclès</a:t>
            </a:r>
            <a:r>
              <a:rPr lang="fr-FR" sz="2000" dirty="0"/>
              <a:t> comme plus tard pour Epicure, le désir est la recherche de plaisirs. </a:t>
            </a:r>
          </a:p>
          <a:p>
            <a:pPr>
              <a:buFont typeface="Wingdings" charset="2"/>
              <a:buChar char="ü"/>
            </a:pPr>
            <a:r>
              <a:rPr lang="fr-FR" sz="2000" dirty="0"/>
              <a:t>Le désir est à la fois excitation (par la promesse de la jouissance à venir) et frustration (car le manque est là, les tonneaux du </a:t>
            </a:r>
            <a:r>
              <a:rPr lang="fr-FR" sz="2000" i="1" dirty="0"/>
              <a:t>Gorgias</a:t>
            </a:r>
            <a:r>
              <a:rPr lang="fr-FR" sz="2000" dirty="0"/>
              <a:t> de Platon ne sont jamais vraiment pleins, sauf pour le  sage qui parvient à la tempérance).</a:t>
            </a:r>
          </a:p>
          <a:p>
            <a:pPr>
              <a:buFont typeface="Wingdings" charset="2"/>
              <a:buChar char="ü"/>
            </a:pPr>
            <a:r>
              <a:rPr lang="fr-FR" sz="2000" dirty="0"/>
              <a:t>Le plaisir est jouissance mais jouissance éphémère. A peine satisfait, la force du désir renaît de ses cendres.</a:t>
            </a:r>
          </a:p>
          <a:p>
            <a:r>
              <a:rPr lang="fr-FR" sz="2000" b="1" dirty="0"/>
              <a:t>Seconde conception (Socrate) :</a:t>
            </a:r>
          </a:p>
          <a:p>
            <a:pPr>
              <a:buFont typeface="Wingdings" charset="2"/>
              <a:buChar char="ü"/>
            </a:pPr>
            <a:r>
              <a:rPr lang="fr-FR" sz="2000" dirty="0"/>
              <a:t>Une autre approche consiste à faire coïncider désir et plaisir. Le désir d’apprendre ou de connaître, notamment, ou encore celui du voyage comme parcours et non plus comme but à atteindre. </a:t>
            </a:r>
          </a:p>
          <a:p>
            <a:pPr>
              <a:buFont typeface="Wingdings" charset="2"/>
              <a:buChar char="ü"/>
            </a:pPr>
            <a:r>
              <a:rPr lang="fr-FR" sz="2000" dirty="0"/>
              <a:t>C’est l’approche de Socrate, dont les tonneaux sont pleins, ou encore de Spinoza, pour qui le désir n’est plus manque mais présence. Et présence continue, celle de notre propre nature : « le désir est l’essence de l’homme » (</a:t>
            </a:r>
            <a:r>
              <a:rPr lang="fr-FR" sz="2000" i="1" dirty="0"/>
              <a:t>Ethique</a:t>
            </a:r>
            <a:r>
              <a:rPr lang="fr-FR" sz="2000" dirty="0"/>
              <a:t>). En d’autres termes, le désir et le plaisir ici coïncident. C’est ce que Spinoza nomme  « joie » ou encore « béatitude » dans le cas du cheminement philosophique proposé dans l’</a:t>
            </a:r>
            <a:r>
              <a:rPr lang="fr-FR" sz="2000" i="1" dirty="0"/>
              <a:t>Ethique</a:t>
            </a:r>
            <a:r>
              <a:rPr lang="fr-FR" sz="2000" dirty="0"/>
              <a:t>. </a:t>
            </a:r>
          </a:p>
        </p:txBody>
      </p:sp>
    </p:spTree>
    <p:extLst>
      <p:ext uri="{BB962C8B-B14F-4D97-AF65-F5344CB8AC3E}">
        <p14:creationId xmlns:p14="http://schemas.microsoft.com/office/powerpoint/2010/main" val="35623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Désir et pulsions sexuelles</a:t>
            </a:r>
          </a:p>
        </p:txBody>
      </p:sp>
      <p:sp>
        <p:nvSpPr>
          <p:cNvPr id="3" name="Espace réservé du contenu 2"/>
          <p:cNvSpPr>
            <a:spLocks noGrp="1"/>
          </p:cNvSpPr>
          <p:nvPr>
            <p:ph idx="1"/>
          </p:nvPr>
        </p:nvSpPr>
        <p:spPr>
          <a:xfrm>
            <a:off x="457200" y="1127125"/>
            <a:ext cx="8229600" cy="5554664"/>
          </a:xfrm>
        </p:spPr>
        <p:txBody>
          <a:bodyPr>
            <a:noAutofit/>
          </a:bodyPr>
          <a:lstStyle/>
          <a:p>
            <a:r>
              <a:rPr lang="fr-FR" sz="2000" dirty="0"/>
              <a:t>Désirer, c’est désirer ce qu’on a pas. C’est vouloir réduire la distance entre l’objet désiré et soi et souvent le détruire. Désirer une pomme, c’est désirer la manger, autrement dit la faire disparaître en soi, la faire devenir soi. La satisfaction de ce désir conduit à la destruction de l’objet désiré. Et c’est ainsi que le désir renait comme le </a:t>
            </a:r>
            <a:r>
              <a:rPr lang="fr-FR" sz="2000" dirty="0" err="1"/>
              <a:t>phoenix</a:t>
            </a:r>
            <a:r>
              <a:rPr lang="fr-FR" sz="2000" dirty="0"/>
              <a:t> de ses cendres.</a:t>
            </a:r>
          </a:p>
          <a:p>
            <a:r>
              <a:rPr lang="fr-FR" sz="2000" dirty="0"/>
              <a:t>Freud considère que la nature du désir est sexuel. Il est sensible à la thèse de Spinoza pour qui « le désir est l’essence de l’homme » (</a:t>
            </a:r>
            <a:r>
              <a:rPr lang="fr-FR" sz="2000" i="1" dirty="0"/>
              <a:t>Ethique</a:t>
            </a:r>
            <a:r>
              <a:rPr lang="fr-FR" sz="2000" dirty="0"/>
              <a:t>). Il partage cette thèse mais aurait sans doute précisé les choses ainsi : le désir sexuel inconscient est l’essence de l’homme. A ses yeux, ce désir est le nœud  de tous les conflits psychiques.   </a:t>
            </a:r>
            <a:r>
              <a:rPr lang="fr-FR" sz="2400" dirty="0"/>
              <a:t> </a:t>
            </a:r>
          </a:p>
          <a:p>
            <a:r>
              <a:rPr lang="fr-FR" sz="2000" dirty="0"/>
              <a:t>Remarque : le terme « sexualité » doit être entendu dans un sens très large (</a:t>
            </a:r>
            <a:r>
              <a:rPr lang="fr-FR" sz="2000" i="1" dirty="0"/>
              <a:t>libido</a:t>
            </a:r>
            <a:r>
              <a:rPr lang="fr-FR" sz="2000" dirty="0"/>
              <a:t>). Il ne s’agit pas seulement de sexualité génitale. Freud parle de plaisir. L’homme est un être avide de plaisirs. Pour lui, tout plaisir est de nature sexuelle, comme fumer une cigarette ou caresser un animal.</a:t>
            </a:r>
          </a:p>
          <a:p>
            <a:endParaRPr lang="fr-FR" sz="2400" dirty="0"/>
          </a:p>
          <a:p>
            <a:pPr marL="0" indent="0">
              <a:buNone/>
            </a:pPr>
            <a:endParaRPr lang="fr-FR" sz="2000" dirty="0"/>
          </a:p>
          <a:p>
            <a:pPr marL="0" indent="0">
              <a:buNone/>
            </a:pPr>
            <a:r>
              <a:rPr lang="fr-FR" sz="2000" dirty="0"/>
              <a:t>. </a:t>
            </a:r>
          </a:p>
        </p:txBody>
      </p:sp>
    </p:spTree>
    <p:extLst>
      <p:ext uri="{BB962C8B-B14F-4D97-AF65-F5344CB8AC3E}">
        <p14:creationId xmlns:p14="http://schemas.microsoft.com/office/powerpoint/2010/main" val="417548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Déni et dénégation</a:t>
            </a:r>
          </a:p>
        </p:txBody>
      </p:sp>
      <p:sp>
        <p:nvSpPr>
          <p:cNvPr id="3" name="Espace réservé du contenu 2"/>
          <p:cNvSpPr>
            <a:spLocks noGrp="1"/>
          </p:cNvSpPr>
          <p:nvPr>
            <p:ph idx="1"/>
          </p:nvPr>
        </p:nvSpPr>
        <p:spPr>
          <a:xfrm>
            <a:off x="457200" y="1417638"/>
            <a:ext cx="8229600" cy="4867926"/>
          </a:xfrm>
        </p:spPr>
        <p:txBody>
          <a:bodyPr>
            <a:normAutofit lnSpcReduction="10000"/>
          </a:bodyPr>
          <a:lstStyle/>
          <a:p>
            <a:r>
              <a:rPr lang="fr-FR" sz="2400" dirty="0"/>
              <a:t>« Dans l’analyse il n’y a pas de “non“ qui soit exprimé par l’inconscient ; l’acception du contenu du moi est exprimé de façon négative » (Freud)</a:t>
            </a:r>
          </a:p>
          <a:p>
            <a:r>
              <a:rPr lang="fr-FR" sz="2400" dirty="0"/>
              <a:t>Non, non et non ! L’accumulation de « non » semble attester du contraire : « Non, je ne suis pas en colère ! » « Non, non, et non, je ne l’aimais pas » dit Cyrano à propos de Roxane.</a:t>
            </a:r>
          </a:p>
          <a:p>
            <a:r>
              <a:rPr lang="fr-FR" sz="2400" dirty="0"/>
              <a:t>Déni et dénégation : deux façons de refuser la réalité ou la vérité :  </a:t>
            </a:r>
          </a:p>
          <a:p>
            <a:pPr lvl="1">
              <a:buFont typeface="Wingdings" charset="2"/>
              <a:buChar char="ü"/>
            </a:pPr>
            <a:r>
              <a:rPr lang="fr-FR" sz="2000" dirty="0"/>
              <a:t>Déni :  refus de la réalité qui nous blesse ou qui nous insupporte. « Je ne suis pas gros » (Obélix) </a:t>
            </a:r>
          </a:p>
          <a:p>
            <a:pPr lvl="1">
              <a:buFont typeface="Wingdings" charset="2"/>
              <a:buChar char="ü"/>
            </a:pPr>
            <a:r>
              <a:rPr lang="fr-FR" sz="2000" dirty="0"/>
              <a:t>Dénégation : phrase complexe où la vérité de ce qui est exprimé est enclavée dans ce qui est affirmé : « Je ne pensais pas du tout que étiez coupable ! », « vous pensez sûrement que je vous en veux mais ce n’est pas du tout le cas ! » </a:t>
            </a:r>
          </a:p>
          <a:p>
            <a:endParaRPr lang="fr-FR" sz="2400" dirty="0"/>
          </a:p>
        </p:txBody>
      </p:sp>
    </p:spTree>
    <p:extLst>
      <p:ext uri="{BB962C8B-B14F-4D97-AF65-F5344CB8AC3E}">
        <p14:creationId xmlns:p14="http://schemas.microsoft.com/office/powerpoint/2010/main" val="645643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88987"/>
          </a:xfrm>
        </p:spPr>
        <p:txBody>
          <a:bodyPr>
            <a:normAutofit fontScale="90000"/>
          </a:bodyPr>
          <a:lstStyle/>
          <a:p>
            <a:r>
              <a:rPr lang="fr-FR" sz="3200" dirty="0"/>
              <a:t>Psychanalyse : névrose et traitement (cure)</a:t>
            </a:r>
            <a:br>
              <a:rPr lang="fr-FR" sz="3200" dirty="0"/>
            </a:br>
            <a:r>
              <a:rPr lang="fr-FR" sz="2700" dirty="0"/>
              <a:t>Référence : Book, Freud, texte 4, « Le cas Elizabeth », p.352-353. </a:t>
            </a:r>
          </a:p>
        </p:txBody>
      </p:sp>
      <p:sp>
        <p:nvSpPr>
          <p:cNvPr id="3" name="Espace réservé du contenu 2"/>
          <p:cNvSpPr>
            <a:spLocks noGrp="1"/>
          </p:cNvSpPr>
          <p:nvPr>
            <p:ph idx="1"/>
          </p:nvPr>
        </p:nvSpPr>
        <p:spPr>
          <a:xfrm>
            <a:off x="457200" y="1063625"/>
            <a:ext cx="8229600" cy="5333999"/>
          </a:xfrm>
        </p:spPr>
        <p:txBody>
          <a:bodyPr>
            <a:normAutofit fontScale="25000" lnSpcReduction="20000"/>
          </a:bodyPr>
          <a:lstStyle/>
          <a:p>
            <a:endParaRPr lang="fr-FR" dirty="0"/>
          </a:p>
          <a:p>
            <a:r>
              <a:rPr lang="fr-FR" sz="7200" dirty="0"/>
              <a:t>La psychanalyse est un procédé thérapeutique fondé sur l’écoute d’un patient atteint de troubles névrotiques (névroses).</a:t>
            </a:r>
          </a:p>
          <a:p>
            <a:pPr marL="0" indent="0">
              <a:buNone/>
            </a:pPr>
            <a:r>
              <a:rPr lang="fr-FR" sz="7200" dirty="0"/>
              <a:t> </a:t>
            </a:r>
          </a:p>
          <a:p>
            <a:r>
              <a:rPr lang="fr-FR" sz="7200" dirty="0"/>
              <a:t>La cure psychanalytique vise à faire surgir dans la conscience du patient  l’origine ou les causes de ce trouble névrotique qu’il soit phobique ou obsessionnel. Une phobie est une peur irrationnelle, une inquiétude, voire une angoisse. Une névrose obsessionnelle peut prendre plusieurs formes, par exemple, des tics et des tocs (répétition irrépressible de gestes ou de comportements).</a:t>
            </a:r>
          </a:p>
          <a:p>
            <a:endParaRPr lang="fr-FR" sz="7200" dirty="0"/>
          </a:p>
          <a:p>
            <a:r>
              <a:rPr lang="fr-FR" sz="7200" dirty="0"/>
              <a:t>Thèse de la psychanalyse : un patient qui prend conscience de l’origine ou de la cause de son symptôme névrotique le fait disparaître </a:t>
            </a:r>
            <a:r>
              <a:rPr lang="fr-FR" sz="7200" i="1" dirty="0"/>
              <a:t>ipso facto</a:t>
            </a:r>
            <a:r>
              <a:rPr lang="fr-FR" sz="7200" dirty="0"/>
              <a:t>. Guérir, au plan psychologique, c’est prendre conscience d’une cause (la logique est déterministe et donc scientifique : le postulat est le déterminisme psychique).</a:t>
            </a:r>
          </a:p>
          <a:p>
            <a:endParaRPr lang="fr-FR" sz="7200" dirty="0"/>
          </a:p>
          <a:p>
            <a:r>
              <a:rPr lang="fr-FR" sz="7200" dirty="0"/>
              <a:t>Méthode : le psychanalyste écoute le patient en intervenant le moins possible. Il s’agit pour l’essentiel de repérer ses lapsus, d’interpréter ses rêves, de procéder à des associations de mots, de traquer les dénis et les dénégations, etc. Les récits du patient peuvent êtres ses souvenirs d’enfance ou des scènes récentes qu’il vient de vivre et qui font sens pour lui. La cure psychanalytique est une entreprise de décryptage ou de déchiffrement.</a:t>
            </a:r>
          </a:p>
          <a:p>
            <a:endParaRPr lang="fr-FR" dirty="0"/>
          </a:p>
        </p:txBody>
      </p:sp>
    </p:spTree>
    <p:extLst>
      <p:ext uri="{BB962C8B-B14F-4D97-AF65-F5344CB8AC3E}">
        <p14:creationId xmlns:p14="http://schemas.microsoft.com/office/powerpoint/2010/main" val="263160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Introduction</a:t>
            </a:r>
          </a:p>
        </p:txBody>
      </p:sp>
      <p:sp>
        <p:nvSpPr>
          <p:cNvPr id="3" name="Espace réservé du contenu 2"/>
          <p:cNvSpPr>
            <a:spLocks noGrp="1"/>
          </p:cNvSpPr>
          <p:nvPr>
            <p:ph idx="1"/>
          </p:nvPr>
        </p:nvSpPr>
        <p:spPr/>
        <p:txBody>
          <a:bodyPr numCol="1">
            <a:normAutofit fontScale="77500" lnSpcReduction="20000"/>
          </a:bodyPr>
          <a:lstStyle/>
          <a:p>
            <a:r>
              <a:rPr lang="fr-FR" sz="2800" dirty="0"/>
              <a:t>Ce chapitre est l’occasion de vous présenter la psychanalyse, discipline élaborée par le neurologue autrichien Sigmund Freud (1856-1939), de vous faire réfléchir à l’importance du désir et du plaisir, et plus précisément, du désir sexuel inconscient, ce que Freud nomme les pulsions sexuelles.</a:t>
            </a:r>
          </a:p>
          <a:p>
            <a:pPr marL="0" indent="0">
              <a:buNone/>
            </a:pPr>
            <a:endParaRPr lang="fr-FR" sz="2800" dirty="0"/>
          </a:p>
          <a:p>
            <a:r>
              <a:rPr lang="fr-FR" sz="2800" b="1" dirty="0"/>
              <a:t>L’inconscient se dit en deux sens</a:t>
            </a:r>
            <a:r>
              <a:rPr lang="fr-FR" sz="2800" dirty="0"/>
              <a:t> :</a:t>
            </a:r>
            <a:r>
              <a:rPr lang="fr-FR" sz="2800" b="1" dirty="0"/>
              <a:t> </a:t>
            </a:r>
            <a:endParaRPr lang="fr-FR" sz="2800" dirty="0"/>
          </a:p>
          <a:p>
            <a:pPr lvl="0">
              <a:buFont typeface="Wingdings" charset="2"/>
              <a:buChar char="ü"/>
            </a:pPr>
            <a:r>
              <a:rPr lang="fr-FR" sz="2800" dirty="0"/>
              <a:t>au sens de la qualification des objets inanimés (immobiles et inconscients) comme les tables et les pierres</a:t>
            </a:r>
          </a:p>
          <a:p>
            <a:pPr lvl="0">
              <a:buFont typeface="Wingdings" charset="2"/>
              <a:buChar char="ü"/>
            </a:pPr>
            <a:r>
              <a:rPr lang="fr-FR" sz="2800" dirty="0"/>
              <a:t>au sens d’une activité neuronale dont le sujet n’a pas conscience. Non seulement à l’état de sommeil mais également à l’état de veille. Si la conscience est bien la connaissance immédiate que le sujet a de certaines de ses activités mentales, il n’en a pas consciences de toutes.</a:t>
            </a:r>
          </a:p>
          <a:p>
            <a:pPr marL="0" indent="0">
              <a:buNone/>
            </a:pPr>
            <a:r>
              <a:rPr lang="fr-FR" sz="2600" dirty="0"/>
              <a:t> </a:t>
            </a:r>
          </a:p>
        </p:txBody>
      </p:sp>
    </p:spTree>
    <p:extLst>
      <p:ext uri="{BB962C8B-B14F-4D97-AF65-F5344CB8AC3E}">
        <p14:creationId xmlns:p14="http://schemas.microsoft.com/office/powerpoint/2010/main" val="185251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a:t>Les manifestions culturelles de l’inconscient</a:t>
            </a:r>
            <a:br>
              <a:rPr lang="fr-FR" sz="3200" dirty="0"/>
            </a:br>
            <a:r>
              <a:rPr lang="fr-FR" sz="3200" dirty="0"/>
              <a:t>Référence : book, Freud, textes 11 à 17, p. 357-362</a:t>
            </a:r>
            <a:br>
              <a:rPr lang="fr-FR" sz="1600" dirty="0"/>
            </a:br>
            <a:endParaRPr lang="fr-FR" sz="1600" dirty="0"/>
          </a:p>
        </p:txBody>
      </p:sp>
      <p:sp>
        <p:nvSpPr>
          <p:cNvPr id="3" name="Espace réservé du contenu 2"/>
          <p:cNvSpPr>
            <a:spLocks noGrp="1"/>
          </p:cNvSpPr>
          <p:nvPr>
            <p:ph idx="1"/>
          </p:nvPr>
        </p:nvSpPr>
        <p:spPr/>
        <p:txBody>
          <a:bodyPr>
            <a:normAutofit fontScale="85000" lnSpcReduction="10000"/>
          </a:bodyPr>
          <a:lstStyle/>
          <a:p>
            <a:r>
              <a:rPr lang="fr-FR" sz="2800" dirty="0"/>
              <a:t>La psychanalyse ne se résume pas à des cures, elle est aussi une grille de lecture de déchiffrement de la culture humaine. Son entreprise est une entreprise de dénonciation :</a:t>
            </a:r>
          </a:p>
          <a:p>
            <a:pPr marL="0" indent="0">
              <a:buNone/>
            </a:pPr>
            <a:r>
              <a:rPr lang="fr-FR" sz="2800" b="1" dirty="0"/>
              <a:t> </a:t>
            </a:r>
            <a:endParaRPr lang="fr-FR" sz="2800" dirty="0"/>
          </a:p>
          <a:p>
            <a:pPr>
              <a:buFont typeface="Wingdings" charset="2"/>
              <a:buChar char="ü"/>
            </a:pPr>
            <a:r>
              <a:rPr lang="fr-FR" sz="2800" dirty="0"/>
              <a:t>De La religion comme illusion commune</a:t>
            </a:r>
          </a:p>
          <a:p>
            <a:pPr>
              <a:buFont typeface="Wingdings" charset="2"/>
              <a:buChar char="ü"/>
            </a:pPr>
            <a:r>
              <a:rPr lang="fr-FR" sz="2800" dirty="0"/>
              <a:t>De la morale comme expression des interdits inconscients (complexe d’Œdipe et interdiction de l’inceste)</a:t>
            </a:r>
          </a:p>
          <a:p>
            <a:pPr>
              <a:buFont typeface="Wingdings" charset="2"/>
              <a:buChar char="ü"/>
            </a:pPr>
            <a:r>
              <a:rPr lang="fr-FR" sz="2800" dirty="0"/>
              <a:t>De l’art comme surface de projection de l’artiste et manifestation de son inconscient.</a:t>
            </a:r>
          </a:p>
          <a:p>
            <a:pPr>
              <a:buFont typeface="Wingdings" charset="2"/>
              <a:buChar char="ü"/>
            </a:pPr>
            <a:r>
              <a:rPr lang="fr-FR" sz="2800" dirty="0"/>
              <a:t>De la guerre de 1914-1918 comme illustration dramatique de la mise en œuvre de la pulsion de mort.</a:t>
            </a:r>
          </a:p>
          <a:p>
            <a:endParaRPr lang="fr-FR" sz="1600" dirty="0"/>
          </a:p>
          <a:p>
            <a:endParaRPr lang="fr-FR" sz="1600" dirty="0"/>
          </a:p>
        </p:txBody>
      </p:sp>
    </p:spTree>
    <p:extLst>
      <p:ext uri="{BB962C8B-B14F-4D97-AF65-F5344CB8AC3E}">
        <p14:creationId xmlns:p14="http://schemas.microsoft.com/office/powerpoint/2010/main" val="4078260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Film en deux parties</a:t>
            </a:r>
          </a:p>
        </p:txBody>
      </p:sp>
      <p:sp>
        <p:nvSpPr>
          <p:cNvPr id="3" name="Espace réservé du contenu 2"/>
          <p:cNvSpPr>
            <a:spLocks noGrp="1"/>
          </p:cNvSpPr>
          <p:nvPr>
            <p:ph idx="1"/>
          </p:nvPr>
        </p:nvSpPr>
        <p:spPr/>
        <p:txBody>
          <a:bodyPr/>
          <a:lstStyle/>
          <a:p>
            <a:pPr marL="0" indent="0">
              <a:buNone/>
            </a:pPr>
            <a:r>
              <a:rPr lang="fr-FR" dirty="0"/>
              <a:t>L’invention de la psychanalyse 1</a:t>
            </a:r>
            <a:r>
              <a:rPr lang="fr-FR" baseline="30000" dirty="0"/>
              <a:t>ère</a:t>
            </a:r>
            <a:r>
              <a:rPr lang="fr-FR" dirty="0"/>
              <a:t> partie</a:t>
            </a:r>
          </a:p>
          <a:p>
            <a:endParaRPr lang="fr-FR" dirty="0"/>
          </a:p>
          <a:p>
            <a:pPr marL="0" indent="0">
              <a:buNone/>
            </a:pPr>
            <a:r>
              <a:rPr lang="fr-FR" dirty="0">
                <a:hlinkClick r:id="rId2"/>
              </a:rPr>
              <a:t>https://chevalier.etab.ac-caen.fr/spip.php?article598</a:t>
            </a:r>
            <a:endParaRPr lang="fr-FR" dirty="0"/>
          </a:p>
          <a:p>
            <a:pPr marL="0" indent="0">
              <a:buNone/>
            </a:pPr>
            <a:endParaRPr lang="fr-FR" dirty="0"/>
          </a:p>
          <a:p>
            <a:pPr marL="0" indent="0">
              <a:buNone/>
            </a:pPr>
            <a:r>
              <a:rPr lang="fr-FR" dirty="0"/>
              <a:t>L’invention de la psychanalyse 2</a:t>
            </a:r>
            <a:r>
              <a:rPr lang="fr-FR" baseline="30000" dirty="0"/>
              <a:t>ème</a:t>
            </a:r>
            <a:r>
              <a:rPr lang="fr-FR" dirty="0"/>
              <a:t> parie</a:t>
            </a:r>
          </a:p>
          <a:p>
            <a:pPr marL="0" indent="0">
              <a:buNone/>
            </a:pPr>
            <a:r>
              <a:rPr lang="fr-FR" dirty="0">
                <a:hlinkClick r:id="rId2"/>
              </a:rPr>
              <a:t>https://chevalier.etab.ac-caen.fr/spip.php?article598</a:t>
            </a:r>
            <a:endParaRPr lang="fr-FR" dirty="0"/>
          </a:p>
          <a:p>
            <a:pPr marL="0" indent="0">
              <a:buNone/>
            </a:pPr>
            <a:endParaRPr lang="fr-FR" dirty="0"/>
          </a:p>
        </p:txBody>
      </p:sp>
    </p:spTree>
    <p:extLst>
      <p:ext uri="{BB962C8B-B14F-4D97-AF65-F5344CB8AC3E}">
        <p14:creationId xmlns:p14="http://schemas.microsoft.com/office/powerpoint/2010/main" val="1620506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4000" dirty="0"/>
              <a:t>Les indices de l’inconscient</a:t>
            </a:r>
          </a:p>
        </p:txBody>
      </p:sp>
      <p:sp>
        <p:nvSpPr>
          <p:cNvPr id="3" name="Espace réservé du contenu 2"/>
          <p:cNvSpPr>
            <a:spLocks noGrp="1"/>
          </p:cNvSpPr>
          <p:nvPr>
            <p:ph idx="1"/>
          </p:nvPr>
        </p:nvSpPr>
        <p:spPr/>
        <p:txBody>
          <a:bodyPr>
            <a:normAutofit fontScale="70000" lnSpcReduction="20000"/>
          </a:bodyPr>
          <a:lstStyle/>
          <a:p>
            <a:pPr marL="0" indent="0">
              <a:buNone/>
            </a:pPr>
            <a:endParaRPr lang="fr-FR" dirty="0"/>
          </a:p>
          <a:p>
            <a:pPr lvl="0"/>
            <a:r>
              <a:rPr lang="fr-FR" dirty="0"/>
              <a:t>L’existence d’êtres inconscients (pierres, tables, plantes, certains animaux)</a:t>
            </a:r>
          </a:p>
          <a:p>
            <a:pPr lvl="0"/>
            <a:r>
              <a:rPr lang="fr-FR" dirty="0"/>
              <a:t>Le sommeil comme expérience de vie inconsciente</a:t>
            </a:r>
          </a:p>
          <a:p>
            <a:pPr lvl="0"/>
            <a:r>
              <a:rPr lang="fr-FR" dirty="0"/>
              <a:t>La différence entre le fait de percevoir et d’être conscient de percevoir quelque chose : face à un paysage, en lisant un livre, le sujet n’a pas conscience de tout ce qu’il perçoit. Son attention est focalisée. Certaines de ses perceptions sont conscientes, d’autres inconscientes.</a:t>
            </a:r>
          </a:p>
          <a:p>
            <a:pPr lvl="0"/>
            <a:r>
              <a:rPr lang="fr-FR" dirty="0"/>
              <a:t>La force parfois irrésistible de nos désirs qui semblent passer d’un état inconscient à un état de plus en plus conscient et envahissant (désirer manger et « craquer » en plein régime alimentaire, par exemple)</a:t>
            </a:r>
          </a:p>
          <a:p>
            <a:pPr marL="0" indent="0">
              <a:buNone/>
            </a:pPr>
            <a:r>
              <a:rPr lang="fr-FR" sz="3800" dirty="0"/>
              <a:t> </a:t>
            </a:r>
          </a:p>
          <a:p>
            <a:pPr marL="0" indent="0">
              <a:buNone/>
            </a:pPr>
            <a:endParaRPr lang="fr-FR" dirty="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caractéristique fondamentale de l’inconscient : son inaccessibilité</a:t>
            </a:r>
          </a:p>
        </p:txBody>
      </p:sp>
      <p:sp>
        <p:nvSpPr>
          <p:cNvPr id="3" name="Espace réservé du contenu 2"/>
          <p:cNvSpPr>
            <a:spLocks noGrp="1"/>
          </p:cNvSpPr>
          <p:nvPr>
            <p:ph idx="1"/>
          </p:nvPr>
        </p:nvSpPr>
        <p:spPr/>
        <p:txBody>
          <a:bodyPr>
            <a:normAutofit lnSpcReduction="10000"/>
          </a:bodyPr>
          <a:lstStyle/>
          <a:p>
            <a:pPr marL="0" indent="0">
              <a:buNone/>
            </a:pPr>
            <a:endParaRPr lang="fr-FR" sz="2200" dirty="0"/>
          </a:p>
          <a:p>
            <a:endParaRPr lang="fr-FR" sz="2200" dirty="0"/>
          </a:p>
          <a:p>
            <a:r>
              <a:rPr lang="fr-FR" sz="2200" dirty="0"/>
              <a:t>Nous ne pouvons pas plus avoir accès à notre inconscient qu’à la conscience d’autrui.</a:t>
            </a:r>
          </a:p>
          <a:p>
            <a:r>
              <a:rPr lang="fr-FR" sz="2200" dirty="0"/>
              <a:t>L’inconscient est inaccessible par définition. Parler de la conscience de l’inconscient est une contradiction dans les termes. </a:t>
            </a:r>
          </a:p>
          <a:p>
            <a:endParaRPr lang="fr-FR" sz="2200" dirty="0"/>
          </a:p>
          <a:p>
            <a:r>
              <a:rPr lang="fr-FR" sz="2200" dirty="0"/>
              <a:t>Pour autant, il semble engageable d’ouvrir la porte par le biais d’une cure psychanalytique ou d’une attention à ce qu’on appelle le langage corporel (</a:t>
            </a:r>
            <a:r>
              <a:rPr lang="fr-FR" sz="2200" i="1" dirty="0"/>
              <a:t>body </a:t>
            </a:r>
            <a:r>
              <a:rPr lang="fr-FR" sz="2200" i="1" dirty="0" err="1"/>
              <a:t>language</a:t>
            </a:r>
            <a:r>
              <a:rPr lang="fr-FR" sz="2200" dirty="0"/>
              <a:t>).</a:t>
            </a:r>
            <a:r>
              <a:rPr lang="fr-FR" sz="2200" b="1" dirty="0"/>
              <a:t> </a:t>
            </a:r>
            <a:r>
              <a:rPr lang="fr-FR" sz="2200" dirty="0"/>
              <a:t>Croiser les bras semble indiquer une fermeture ; une rougeur, une gêne ou une timidité. Pour Freud, trois façons permettent d’accéder à l’inconscient : les rêves, les lapsus et les actes manqués. </a:t>
            </a:r>
          </a:p>
        </p:txBody>
      </p:sp>
    </p:spTree>
    <p:extLst>
      <p:ext uri="{BB962C8B-B14F-4D97-AF65-F5344CB8AC3E}">
        <p14:creationId xmlns:p14="http://schemas.microsoft.com/office/powerpoint/2010/main" val="188462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t>L’inconscient : une hypothèse nécessaire et légitime</a:t>
            </a:r>
            <a:br>
              <a:rPr lang="fr-FR" sz="2800" dirty="0"/>
            </a:br>
            <a:r>
              <a:rPr lang="fr-FR" sz="2800" dirty="0"/>
              <a:t>Référence : Book, Freud, Texte 1, p. 350</a:t>
            </a:r>
          </a:p>
        </p:txBody>
      </p:sp>
      <p:sp>
        <p:nvSpPr>
          <p:cNvPr id="3" name="Espace réservé du contenu 2"/>
          <p:cNvSpPr>
            <a:spLocks noGrp="1"/>
          </p:cNvSpPr>
          <p:nvPr>
            <p:ph idx="1"/>
          </p:nvPr>
        </p:nvSpPr>
        <p:spPr/>
        <p:txBody>
          <a:bodyPr>
            <a:normAutofit fontScale="32500" lnSpcReduction="20000"/>
          </a:bodyPr>
          <a:lstStyle/>
          <a:p>
            <a:pPr marL="0" indent="0" algn="just">
              <a:buNone/>
            </a:pPr>
            <a:r>
              <a:rPr lang="fr-FR" sz="5500" dirty="0"/>
              <a:t>« On nous conteste de tous côtés le droit d'admettre un psychisme inconscient et de travailler avec cette hypothèse. Nous pouvons répondre à cela que l'hypothèse de l'inconscient est nécessaire et légitime, et que nous possédons de multiples preuves de l'existence de l'inconscient. Elle est nécessaire, parce que les données de la conscience sont extrêmement lacunaires ; aussi bien chez l'homme sain que chez le malade, il se produit   fréquemment   des   actes   psychiques   qui,   pour   être   expliqués,   présupposent d'autres actes qui, eux, ne bénéficient pas du témoignage de la conscience. Ces actes ne sont pas seulement les actes manqués et les rêves, chez l'homme sain, et tout ce qu'on appelle symptômes compulsionnels chez le malade; notre expérience quotidienne la plus personnelle   nous   met   en   présence   d'idées   qui   nous   viennent   sans   que   nous   en connaissions l'origine, et de résultats de pensée dont l'élaboration nous est demeurée cachée. Tous ces actes conscients demeurent incohérents si nous nous obstinons à prétendre qu'il faut bien percevoir par la conscience tout ce qui se passe en nous en fait d'actes psychiques ; mais ils s'ordonnent dans un ensemble dont on peut montrer la cohérence, si nous interpolons les actes inconscients inférés. Or, nous trouvons dans ce gain   de   sens   et   de   cohérence   une   raison,  pleinement   justifiée,   d'aller   au-delà   de l'expérience immédiate. »</a:t>
            </a:r>
          </a:p>
          <a:p>
            <a:endParaRPr lang="fr-FR" dirty="0"/>
          </a:p>
          <a:p>
            <a:pPr marL="0" indent="0">
              <a:buNone/>
            </a:pPr>
            <a:r>
              <a:rPr lang="fr-FR" sz="5500" dirty="0"/>
              <a:t>Freud, </a:t>
            </a:r>
            <a:r>
              <a:rPr lang="fr-FR" sz="5500" i="1" dirty="0"/>
              <a:t>Métapsychologie</a:t>
            </a:r>
            <a:r>
              <a:rPr lang="fr-FR" sz="5500" dirty="0"/>
              <a:t>, 1915.</a:t>
            </a:r>
          </a:p>
          <a:p>
            <a:endParaRPr lang="fr-FR" dirty="0"/>
          </a:p>
        </p:txBody>
      </p:sp>
    </p:spTree>
    <p:extLst>
      <p:ext uri="{BB962C8B-B14F-4D97-AF65-F5344CB8AC3E}">
        <p14:creationId xmlns:p14="http://schemas.microsoft.com/office/powerpoint/2010/main" val="329328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dirty="0"/>
              <a:t>L’inconscient : une hypothèse nécessaire et légitime</a:t>
            </a:r>
            <a:br>
              <a:rPr lang="fr-FR" sz="2800" dirty="0"/>
            </a:br>
            <a:r>
              <a:rPr lang="fr-FR" sz="2800" dirty="0"/>
              <a:t>Référence : Book, Freud, Texte 1, p. 350</a:t>
            </a:r>
          </a:p>
        </p:txBody>
      </p:sp>
      <p:sp>
        <p:nvSpPr>
          <p:cNvPr id="3" name="Espace réservé du contenu 2"/>
          <p:cNvSpPr>
            <a:spLocks noGrp="1"/>
          </p:cNvSpPr>
          <p:nvPr>
            <p:ph idx="1"/>
          </p:nvPr>
        </p:nvSpPr>
        <p:spPr/>
        <p:txBody>
          <a:bodyPr>
            <a:normAutofit fontScale="77500" lnSpcReduction="20000"/>
          </a:bodyPr>
          <a:lstStyle/>
          <a:p>
            <a:pPr marL="0" indent="0">
              <a:buNone/>
            </a:pPr>
            <a:r>
              <a:rPr lang="fr-FR" sz="2800" b="1" dirty="0"/>
              <a:t> </a:t>
            </a:r>
            <a:endParaRPr lang="fr-FR" sz="2800" dirty="0"/>
          </a:p>
          <a:p>
            <a:r>
              <a:rPr lang="fr-FR" sz="2800" b="1" dirty="0"/>
              <a:t>Hypothèse nécessaire</a:t>
            </a:r>
            <a:r>
              <a:rPr lang="fr-FR" sz="2800" dirty="0"/>
              <a:t> : elle est nécessaire car la conscience est lacunaire et ne semble pas nous livrer la totalité de la vie psychique. Elle semble résulter d’une activité inconsciente de notre esprit. L’image est celle de l’iceberg : la partie émergée (consciente) ne correspond pas à sa totalité qui nous est largement masquée ou immergée (inconsciente)  </a:t>
            </a:r>
          </a:p>
          <a:p>
            <a:endParaRPr lang="fr-FR" sz="2800" dirty="0"/>
          </a:p>
          <a:p>
            <a:r>
              <a:rPr lang="fr-FR" sz="2800" b="1" dirty="0"/>
              <a:t>Hypothèse légitime</a:t>
            </a:r>
            <a:r>
              <a:rPr lang="fr-FR" sz="2800" dirty="0"/>
              <a:t> : elle est légitime car elle permet d’expliquer des comportements déroutants ou incohérents (phobies ou névroses obsessionnelles). Par ailleurs, même quand une personne parle d’elle-même, en vérité et avec authenticité, elle ne dit pas tout. Quelque chose lui échappe et ce quelque chose est précisément ce qui semble permettre d’expliquer ses symptômes névrotiques.</a:t>
            </a:r>
          </a:p>
          <a:p>
            <a:endParaRPr lang="fr-FR" sz="2800" dirty="0"/>
          </a:p>
          <a:p>
            <a:endParaRPr lang="fr-FR" sz="2800" dirty="0"/>
          </a:p>
          <a:p>
            <a:endParaRPr lang="fr-FR" sz="2800" dirty="0"/>
          </a:p>
        </p:txBody>
      </p:sp>
    </p:spTree>
    <p:extLst>
      <p:ext uri="{BB962C8B-B14F-4D97-AF65-F5344CB8AC3E}">
        <p14:creationId xmlns:p14="http://schemas.microsoft.com/office/powerpoint/2010/main" val="285272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23300"/>
          </a:xfrm>
        </p:spPr>
        <p:txBody>
          <a:bodyPr/>
          <a:lstStyle/>
          <a:p>
            <a:r>
              <a:rPr lang="fr-FR" sz="2400" dirty="0"/>
              <a:t>Les trois chutes de l’homme (book, texte 9, p. 356)</a:t>
            </a:r>
          </a:p>
        </p:txBody>
      </p:sp>
      <p:sp>
        <p:nvSpPr>
          <p:cNvPr id="3" name="Espace réservé du contenu 2"/>
          <p:cNvSpPr>
            <a:spLocks noGrp="1"/>
          </p:cNvSpPr>
          <p:nvPr>
            <p:ph idx="1"/>
          </p:nvPr>
        </p:nvSpPr>
        <p:spPr>
          <a:xfrm>
            <a:off x="457200" y="808144"/>
            <a:ext cx="8229600" cy="5823768"/>
          </a:xfrm>
        </p:spPr>
        <p:txBody>
          <a:bodyPr>
            <a:normAutofit fontScale="55000" lnSpcReduction="20000"/>
          </a:bodyPr>
          <a:lstStyle/>
          <a:p>
            <a:pPr marL="0" indent="0" algn="just">
              <a:buNone/>
            </a:pPr>
            <a:r>
              <a:rPr lang="fr-FR" dirty="0"/>
              <a:t>« Dans le cours des siècles, la science a infligé à l'égoïsme naïf de l'humanité deux graves démentis. La première fois, ce fut lorsqu'elle a montré que la terre, loin d'être le centre de l'univers, ne forme qu'une parcelle insignifiante du système cosmique dont nous pouvons à peine nous représenter la grandeur. Cette première démonstration se rattache pour nous au nom de Copernic, bien que la science alexandrine avait déjà annoncé quelque chose de semblable. Le second démenti fut infligé à l'humanité par la recherche biologique, lorsqu'elle a réduit à rien les prétentions de l'homme à une place privilégiée dans l'ordre de la création, en établissant sa descendance du règne animal et en montrant l'indestructibilité de sa nature animale. Cette dernière révolution s'est accomplie de nos jours, à la suite des travaux de Ch. Darwin, de Wallace' et de leurs prédécesseurs, travaux qui ont provoqué la résistance la plus acharnée des contemporains. Un troisième démenti sera infligé à la mégalomanie humaine par la recherche psychologique de nos jours qui se propose de montrer au moi qu'il n'est seulement pas maître dans sa propre maison, qu'il en est réduit à se contenter de renseignements rares et fragmentaires sur ce qui se passe, en dehors de sa conscience, dans sa vie psychique. Les psychanalystes ne sont ni les premiers ni les seuls qui aient lancé cet appel à la modestie et au recueillement, mais c'est à eux que semble échoir la mission d'étendre cette manière de voir avec le plus d'ardeur et de produire à son appui des matériaux empruntés à l'expérience et accessibles à tous. D'où la levée générale de boucliers contre notre science, l'oubli de toutes les règles de politesse académique, le déchaînement d'une opposition qui secoue toutes les entraves d'une logique impartiale ».</a:t>
            </a:r>
          </a:p>
          <a:p>
            <a:pPr marL="0" indent="0">
              <a:buNone/>
            </a:pPr>
            <a:endParaRPr lang="fr-FR" dirty="0"/>
          </a:p>
          <a:p>
            <a:pPr marL="0" indent="0">
              <a:buNone/>
            </a:pPr>
            <a:r>
              <a:rPr lang="fr-FR" dirty="0"/>
              <a:t>Sigmund Freud, </a:t>
            </a:r>
            <a:r>
              <a:rPr lang="fr-FR" i="1" dirty="0"/>
              <a:t>Introduction à la psychanalyse</a:t>
            </a:r>
            <a:r>
              <a:rPr lang="fr-FR" dirty="0"/>
              <a:t> (1916) </a:t>
            </a:r>
          </a:p>
        </p:txBody>
      </p:sp>
    </p:spTree>
    <p:extLst>
      <p:ext uri="{BB962C8B-B14F-4D97-AF65-F5344CB8AC3E}">
        <p14:creationId xmlns:p14="http://schemas.microsoft.com/office/powerpoint/2010/main" val="121571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600" dirty="0"/>
              <a:t>Les trois chutes de l’homme : </a:t>
            </a:r>
            <a:br>
              <a:rPr lang="fr-FR" sz="3600" dirty="0"/>
            </a:br>
            <a:r>
              <a:rPr lang="fr-FR" sz="3600" dirty="0"/>
              <a:t>Copernic, Darwin, Freud</a:t>
            </a:r>
            <a:r>
              <a:rPr lang="fr-FR" b="1" dirty="0"/>
              <a:t> </a:t>
            </a:r>
            <a:endParaRPr lang="fr-FR" dirty="0"/>
          </a:p>
        </p:txBody>
      </p:sp>
      <p:sp>
        <p:nvSpPr>
          <p:cNvPr id="3" name="Espace réservé du contenu 2"/>
          <p:cNvSpPr>
            <a:spLocks noGrp="1"/>
          </p:cNvSpPr>
          <p:nvPr>
            <p:ph idx="1"/>
          </p:nvPr>
        </p:nvSpPr>
        <p:spPr>
          <a:xfrm>
            <a:off x="457200" y="1417638"/>
            <a:ext cx="8229600" cy="5440362"/>
          </a:xfrm>
        </p:spPr>
        <p:txBody>
          <a:bodyPr>
            <a:normAutofit fontScale="25000" lnSpcReduction="20000"/>
          </a:bodyPr>
          <a:lstStyle/>
          <a:p>
            <a:endParaRPr lang="fr-FR" dirty="0"/>
          </a:p>
          <a:p>
            <a:r>
              <a:rPr lang="fr-FR" sz="7200" dirty="0"/>
              <a:t>Freud considérait qu’il était l’auteur de la troisième grande révolution scientifique après Copernic et Darwin.  Ces trois auteurs sont des traqueurs d’illusions. Ils provoquent des chutes dans la vision que l’être humain a de lui-même.</a:t>
            </a:r>
          </a:p>
          <a:p>
            <a:endParaRPr lang="fr-FR" sz="7200" dirty="0"/>
          </a:p>
          <a:p>
            <a:pPr>
              <a:buFont typeface="Wingdings" charset="2"/>
              <a:buChar char="ü"/>
            </a:pPr>
            <a:r>
              <a:rPr lang="fr-FR" sz="7200" dirty="0"/>
              <a:t>Copernic provoque la première chute : celle de la croyance selon laquelle la Terre (et donc lui-même) est positionnée au centre de l’univers. C’est bien la Terre qui tourne autour du Soleil, exactement comme les autres planètes du système solaire (héliocentrisme).</a:t>
            </a:r>
          </a:p>
          <a:p>
            <a:pPr>
              <a:buFont typeface="Wingdings" charset="2"/>
              <a:buChar char="ü"/>
            </a:pPr>
            <a:endParaRPr lang="fr-FR" sz="7200" dirty="0"/>
          </a:p>
          <a:p>
            <a:pPr>
              <a:buFont typeface="Wingdings" charset="2"/>
              <a:buChar char="ü"/>
            </a:pPr>
            <a:r>
              <a:rPr lang="fr-FR" sz="7200" dirty="0"/>
              <a:t>Darwin provoque la deuxième chute : celle de la croyance  selon laquelle l’homme ne serait pas un animal. L’homme est un animal soumis aux même principes d’évolution que les autres êtres vivants. </a:t>
            </a:r>
          </a:p>
          <a:p>
            <a:pPr>
              <a:buFont typeface="Wingdings" charset="2"/>
              <a:buChar char="ü"/>
            </a:pPr>
            <a:endParaRPr lang="fr-FR" sz="7200" dirty="0"/>
          </a:p>
          <a:p>
            <a:pPr>
              <a:buFont typeface="Wingdings" charset="2"/>
              <a:buChar char="ü"/>
            </a:pPr>
            <a:r>
              <a:rPr lang="fr-FR" sz="7200" dirty="0"/>
              <a:t>Freud, lui même, provoque la troisième chute : celle de la croyance selon laquelle la conscience échappe au moins en partie au sujet. La conscience a beau être apparemment transparente, le moi ne coïncide pas exactement avec lui, car il est en partie inconscient. Comme il l’affirme : « l’homme n’est pas le maître de sa propre maison ». </a:t>
            </a:r>
          </a:p>
          <a:p>
            <a:endParaRPr lang="fr-FR" sz="7200" dirty="0"/>
          </a:p>
          <a:p>
            <a:r>
              <a:rPr lang="fr-FR" sz="8000" dirty="0"/>
              <a:t>Référence : Book, Freud, Texte 9, p. 356 : « La triple blessure de l’humanité » </a:t>
            </a:r>
          </a:p>
          <a:p>
            <a:pPr marL="0" indent="0">
              <a:buNone/>
            </a:pPr>
            <a:r>
              <a:rPr lang="fr-FR" sz="4500" dirty="0"/>
              <a:t> </a:t>
            </a:r>
            <a:endParaRPr lang="fr-FR" sz="7200" dirty="0"/>
          </a:p>
        </p:txBody>
      </p:sp>
    </p:spTree>
    <p:extLst>
      <p:ext uri="{BB962C8B-B14F-4D97-AF65-F5344CB8AC3E}">
        <p14:creationId xmlns:p14="http://schemas.microsoft.com/office/powerpoint/2010/main" val="421453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topiques</a:t>
            </a:r>
          </a:p>
        </p:txBody>
      </p:sp>
      <p:sp>
        <p:nvSpPr>
          <p:cNvPr id="3" name="Espace réservé du contenu 2"/>
          <p:cNvSpPr>
            <a:spLocks noGrp="1"/>
          </p:cNvSpPr>
          <p:nvPr>
            <p:ph idx="1"/>
          </p:nvPr>
        </p:nvSpPr>
        <p:spPr/>
        <p:txBody>
          <a:bodyPr>
            <a:normAutofit/>
          </a:bodyPr>
          <a:lstStyle/>
          <a:p>
            <a:r>
              <a:rPr lang="fr-FR" dirty="0"/>
              <a:t>Première topique : 1911</a:t>
            </a:r>
          </a:p>
          <a:p>
            <a:pPr lvl="1">
              <a:buFont typeface="Wingdings" charset="2"/>
              <a:buChar char="ü"/>
            </a:pPr>
            <a:r>
              <a:rPr lang="fr-FR" dirty="0"/>
              <a:t>Conscient, préconscient, inconscient</a:t>
            </a:r>
          </a:p>
          <a:p>
            <a:r>
              <a:rPr lang="fr-FR" dirty="0"/>
              <a:t>Seconde topique : 1920</a:t>
            </a:r>
          </a:p>
          <a:p>
            <a:pPr lvl="1">
              <a:buFont typeface="Wingdings" charset="2"/>
              <a:buChar char="ü"/>
            </a:pPr>
            <a:r>
              <a:rPr lang="fr-FR" dirty="0"/>
              <a:t>Moi, Ca</a:t>
            </a:r>
            <a:r>
              <a:rPr lang="fr-FR"/>
              <a:t>, Surmoi</a:t>
            </a:r>
          </a:p>
          <a:p>
            <a:pPr marL="457200" lvl="1" indent="0">
              <a:buNone/>
            </a:pPr>
            <a:endParaRPr lang="fr-FR" dirty="0"/>
          </a:p>
          <a:p>
            <a:r>
              <a:rPr lang="fr-FR" dirty="0" err="1">
                <a:hlinkClick r:id="rId2"/>
              </a:rPr>
              <a:t>https</a:t>
            </a:r>
            <a:r>
              <a:rPr lang="fr-FR" dirty="0">
                <a:hlinkClick r:id="rId2"/>
              </a:rPr>
              <a:t>://</a:t>
            </a:r>
            <a:r>
              <a:rPr lang="fr-FR" dirty="0" err="1">
                <a:hlinkClick r:id="rId2"/>
              </a:rPr>
              <a:t>www.youtube.com</a:t>
            </a:r>
            <a:r>
              <a:rPr lang="fr-FR" dirty="0">
                <a:hlinkClick r:id="rId2"/>
              </a:rPr>
              <a:t>/</a:t>
            </a:r>
            <a:r>
              <a:rPr lang="fr-FR" dirty="0" err="1">
                <a:hlinkClick r:id="rId2"/>
              </a:rPr>
              <a:t>watch?v</a:t>
            </a:r>
            <a:r>
              <a:rPr lang="fr-FR" dirty="0">
                <a:hlinkClick r:id="rId2"/>
              </a:rPr>
              <a:t>=sDcNsB5zHhw</a:t>
            </a:r>
            <a:endParaRPr lang="fr-FR" dirty="0"/>
          </a:p>
          <a:p>
            <a:endParaRPr lang="fr-FR" dirty="0"/>
          </a:p>
        </p:txBody>
      </p:sp>
    </p:spTree>
    <p:extLst>
      <p:ext uri="{BB962C8B-B14F-4D97-AF65-F5344CB8AC3E}">
        <p14:creationId xmlns:p14="http://schemas.microsoft.com/office/powerpoint/2010/main" val="108318273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706</TotalTime>
  <Words>3565</Words>
  <Application>Microsoft Office PowerPoint</Application>
  <PresentationFormat>Affichage à l'écran (4:3)</PresentationFormat>
  <Paragraphs>137</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Wingdings</vt:lpstr>
      <vt:lpstr>Thème Office</vt:lpstr>
      <vt:lpstr>L’inconscient</vt:lpstr>
      <vt:lpstr>Introduction</vt:lpstr>
      <vt:lpstr> Les indices de l’inconscient</vt:lpstr>
      <vt:lpstr>La caractéristique fondamentale de l’inconscient : son inaccessibilité</vt:lpstr>
      <vt:lpstr>L’inconscient : une hypothèse nécessaire et légitime Référence : Book, Freud, Texte 1, p. 350</vt:lpstr>
      <vt:lpstr>L’inconscient : une hypothèse nécessaire et légitime Référence : Book, Freud, Texte 1, p. 350</vt:lpstr>
      <vt:lpstr>Les trois chutes de l’homme (book, texte 9, p. 356)</vt:lpstr>
      <vt:lpstr>Les trois chutes de l’homme :  Copernic, Darwin, Freud </vt:lpstr>
      <vt:lpstr>Les topiques</vt:lpstr>
      <vt:lpstr>La seconde topique Référence : Book, Freud, textes 10 et 11, p. 357-358. </vt:lpstr>
      <vt:lpstr>Principe de plaisir et principe de réalité</vt:lpstr>
      <vt:lpstr>Surmoi, Moi, Ca</vt:lpstr>
      <vt:lpstr>Origine de l’inconscient</vt:lpstr>
      <vt:lpstr> Freud et les voies d’accès à l’inconscient Référence, Book, Freud, Textes n° 5 et 6, p. 352 et 354.  </vt:lpstr>
      <vt:lpstr>Gorgias de Platon :  la métaphore des tonneaux ou les deux conceptions du désir et du plaisir</vt:lpstr>
      <vt:lpstr>Désir et plaisir</vt:lpstr>
      <vt:lpstr>Désir et pulsions sexuelles</vt:lpstr>
      <vt:lpstr>Déni et dénégation</vt:lpstr>
      <vt:lpstr>Psychanalyse : névrose et traitement (cure) Référence : Book, Freud, texte 4, « Le cas Elizabeth », p.352-353. </vt:lpstr>
      <vt:lpstr>Les manifestions culturelles de l’inconscient Référence : book, Freud, textes 11 à 17, p. 357-362 </vt:lpstr>
      <vt:lpstr>Film en deux parties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Henry Letellier</cp:lastModifiedBy>
  <cp:revision>161</cp:revision>
  <dcterms:created xsi:type="dcterms:W3CDTF">2020-08-31T14:36:57Z</dcterms:created>
  <dcterms:modified xsi:type="dcterms:W3CDTF">2021-01-15T15:33:27Z</dcterms:modified>
</cp:coreProperties>
</file>