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98" r:id="rId4"/>
    <p:sldId id="299" r:id="rId5"/>
    <p:sldId id="292" r:id="rId6"/>
    <p:sldId id="264" r:id="rId7"/>
    <p:sldId id="300" r:id="rId8"/>
    <p:sldId id="302" r:id="rId9"/>
    <p:sldId id="303" r:id="rId10"/>
    <p:sldId id="301" r:id="rId11"/>
    <p:sldId id="286" r:id="rId12"/>
    <p:sldId id="287" r:id="rId13"/>
    <p:sldId id="290" r:id="rId14"/>
    <p:sldId id="288" r:id="rId15"/>
    <p:sldId id="297" r:id="rId16"/>
    <p:sldId id="305" r:id="rId17"/>
    <p:sldId id="304" r:id="rId18"/>
    <p:sldId id="296" r:id="rId19"/>
    <p:sldId id="295" r:id="rId20"/>
    <p:sldId id="273" r:id="rId21"/>
    <p:sldId id="293" r:id="rId22"/>
    <p:sldId id="294" r:id="rId23"/>
    <p:sldId id="306" r:id="rId24"/>
    <p:sldId id="307" r:id="rId25"/>
    <p:sldId id="278" r:id="rId26"/>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9" d="100"/>
          <a:sy n="99" d="100"/>
        </p:scale>
        <p:origin x="-97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11/01/21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08779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11/01/21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314911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11/01/21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11176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11/01/21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50468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A88F3BB-6D83-4549-B291-09208E861F14}" type="datetimeFigureOut">
              <a:rPr lang="fr-FR" smtClean="0"/>
              <a:t>11/01/21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8825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A88F3BB-6D83-4549-B291-09208E861F14}" type="datetimeFigureOut">
              <a:rPr lang="fr-FR" smtClean="0"/>
              <a:t>11/01/21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8116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A88F3BB-6D83-4549-B291-09208E861F14}" type="datetimeFigureOut">
              <a:rPr lang="fr-FR" smtClean="0"/>
              <a:t>11/01/21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80914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9A88F3BB-6D83-4549-B291-09208E861F14}" type="datetimeFigureOut">
              <a:rPr lang="fr-FR" smtClean="0"/>
              <a:t>11/01/21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2803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A88F3BB-6D83-4549-B291-09208E861F14}" type="datetimeFigureOut">
              <a:rPr lang="fr-FR" smtClean="0"/>
              <a:t>11/01/21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3597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11/01/21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54757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11/01/21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15894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8F3BB-6D83-4549-B291-09208E861F14}" type="datetimeFigureOut">
              <a:rPr lang="fr-FR" smtClean="0"/>
              <a:t>11/01/21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DF97F8-323C-1F49-8C16-D4065B2C3EA8}" type="slidenum">
              <a:rPr lang="fr-FR" smtClean="0"/>
              <a:t>‹#›</a:t>
            </a:fld>
            <a:endParaRPr lang="fr-FR"/>
          </a:p>
        </p:txBody>
      </p:sp>
    </p:spTree>
    <p:extLst>
      <p:ext uri="{BB962C8B-B14F-4D97-AF65-F5344CB8AC3E}">
        <p14:creationId xmlns:p14="http://schemas.microsoft.com/office/powerpoint/2010/main" val="312290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BAgJ_nfuQU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qPvL8I1qFc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lhh9vh4uqg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 Nature</a:t>
            </a:r>
            <a:endParaRPr lang="fr-FR" dirty="0"/>
          </a:p>
        </p:txBody>
      </p:sp>
      <p:sp>
        <p:nvSpPr>
          <p:cNvPr id="3" name="Sous-titre 2"/>
          <p:cNvSpPr>
            <a:spLocks noGrp="1"/>
          </p:cNvSpPr>
          <p:nvPr>
            <p:ph type="subTitle" idx="1"/>
          </p:nvPr>
        </p:nvSpPr>
        <p:spPr/>
        <p:txBody>
          <a:bodyPr/>
          <a:lstStyle/>
          <a:p>
            <a:endParaRPr lang="fr-FR" dirty="0"/>
          </a:p>
          <a:p>
            <a:endParaRPr lang="fr-FR" dirty="0"/>
          </a:p>
        </p:txBody>
      </p:sp>
    </p:spTree>
    <p:extLst>
      <p:ext uri="{BB962C8B-B14F-4D97-AF65-F5344CB8AC3E}">
        <p14:creationId xmlns:p14="http://schemas.microsoft.com/office/powerpoint/2010/main" val="100514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L’être humain </a:t>
            </a:r>
            <a:r>
              <a:rPr lang="fr-FR" sz="3200" dirty="0"/>
              <a:t>est-il </a:t>
            </a:r>
            <a:r>
              <a:rPr lang="fr-FR" sz="3200" dirty="0" smtClean="0"/>
              <a:t/>
            </a:r>
            <a:br>
              <a:rPr lang="fr-FR" sz="3200" dirty="0" smtClean="0"/>
            </a:br>
            <a:r>
              <a:rPr lang="fr-FR" sz="3200" dirty="0" smtClean="0"/>
              <a:t>face </a:t>
            </a:r>
            <a:r>
              <a:rPr lang="fr-FR" sz="3200" dirty="0"/>
              <a:t>à la nature ou dans la nature ?</a:t>
            </a:r>
          </a:p>
        </p:txBody>
      </p:sp>
      <p:sp>
        <p:nvSpPr>
          <p:cNvPr id="3" name="Espace réservé du contenu 2"/>
          <p:cNvSpPr>
            <a:spLocks noGrp="1"/>
          </p:cNvSpPr>
          <p:nvPr>
            <p:ph idx="1"/>
          </p:nvPr>
        </p:nvSpPr>
        <p:spPr/>
        <p:txBody>
          <a:bodyPr>
            <a:normAutofit fontScale="77500" lnSpcReduction="20000"/>
          </a:bodyPr>
          <a:lstStyle/>
          <a:p>
            <a:r>
              <a:rPr lang="fr-FR" sz="2000" dirty="0" smtClean="0"/>
              <a:t>Selon, une longue tradition, l’être humain serait une exception dans la nature. Il ne serait pas dans la nature mais face à la nature.</a:t>
            </a:r>
          </a:p>
          <a:p>
            <a:endParaRPr lang="fr-FR" sz="2000" dirty="0"/>
          </a:p>
          <a:p>
            <a:r>
              <a:rPr lang="fr-FR" sz="2000" dirty="0" smtClean="0"/>
              <a:t>Pour la  Bible, </a:t>
            </a:r>
            <a:r>
              <a:rPr lang="fr-FR" sz="2000" dirty="0"/>
              <a:t>la nature </a:t>
            </a:r>
            <a:r>
              <a:rPr lang="fr-FR" sz="2000" dirty="0" smtClean="0"/>
              <a:t>est </a:t>
            </a:r>
            <a:r>
              <a:rPr lang="fr-FR" sz="2000" dirty="0"/>
              <a:t>à disposition de l’être </a:t>
            </a:r>
            <a:r>
              <a:rPr lang="fr-FR" sz="2000" dirty="0" smtClean="0"/>
              <a:t>humain. Selon le texte de la Genèse (cf. book, texte 1, p. 34), Dieu </a:t>
            </a:r>
            <a:r>
              <a:rPr lang="fr-FR" sz="2000" dirty="0"/>
              <a:t>aurait donné à l’homme la nature pour </a:t>
            </a:r>
            <a:r>
              <a:rPr lang="fr-FR" sz="2000" dirty="0" smtClean="0"/>
              <a:t>qu’il </a:t>
            </a:r>
            <a:r>
              <a:rPr lang="fr-FR" sz="2000" dirty="0"/>
              <a:t>puisse l’utiliser à sa </a:t>
            </a:r>
            <a:r>
              <a:rPr lang="fr-FR" sz="2000" dirty="0" smtClean="0"/>
              <a:t>guise : que l’homme « soumette les poissons de la mer, les oiseaux du ciel, les bestiaux, la terre et toutes les petites bêtes qui remuent sur ta terre ! ». La </a:t>
            </a:r>
            <a:r>
              <a:rPr lang="fr-FR" sz="2000" dirty="0"/>
              <a:t>nature serait un moyen et l’homme une fin.</a:t>
            </a:r>
          </a:p>
          <a:p>
            <a:endParaRPr lang="fr-FR" sz="2000" dirty="0"/>
          </a:p>
          <a:p>
            <a:r>
              <a:rPr lang="fr-FR" sz="2000" dirty="0" smtClean="0"/>
              <a:t>Pour </a:t>
            </a:r>
            <a:r>
              <a:rPr lang="fr-FR" sz="2000" dirty="0"/>
              <a:t>Descartes, le projet humain par excellence est de se « rendre </a:t>
            </a:r>
            <a:r>
              <a:rPr lang="fr-FR" sz="2000" dirty="0" smtClean="0"/>
              <a:t>comme maître </a:t>
            </a:r>
            <a:r>
              <a:rPr lang="fr-FR" sz="2000" dirty="0"/>
              <a:t>et possesseur de la nature » (</a:t>
            </a:r>
            <a:r>
              <a:rPr lang="fr-FR" sz="2000" i="1" dirty="0"/>
              <a:t>Discours de la </a:t>
            </a:r>
            <a:r>
              <a:rPr lang="fr-FR" sz="2000" i="1" dirty="0" smtClean="0"/>
              <a:t>méthode</a:t>
            </a:r>
            <a:r>
              <a:rPr lang="fr-FR" sz="2000" dirty="0" smtClean="0"/>
              <a:t>, book, texte 24, p. 154).</a:t>
            </a:r>
            <a:endParaRPr lang="fr-FR" sz="2000" dirty="0"/>
          </a:p>
          <a:p>
            <a:endParaRPr lang="fr-FR" sz="2000" dirty="0"/>
          </a:p>
          <a:p>
            <a:r>
              <a:rPr lang="fr-FR" sz="2000" dirty="0" smtClean="0"/>
              <a:t>Pour </a:t>
            </a:r>
            <a:r>
              <a:rPr lang="fr-FR" sz="2000" dirty="0"/>
              <a:t>Kant, « l’homme est le </a:t>
            </a:r>
            <a:r>
              <a:rPr lang="fr-FR" sz="2000" dirty="0" smtClean="0"/>
              <a:t>Seigneur </a:t>
            </a:r>
            <a:r>
              <a:rPr lang="fr-FR" sz="2000" dirty="0"/>
              <a:t>de la nature </a:t>
            </a:r>
            <a:r>
              <a:rPr lang="fr-FR" sz="2000" dirty="0" smtClean="0"/>
              <a:t>» (</a:t>
            </a:r>
            <a:r>
              <a:rPr lang="fr-FR" sz="2000" i="1" dirty="0" smtClean="0"/>
              <a:t>Critique de la faculté de juger</a:t>
            </a:r>
            <a:r>
              <a:rPr lang="fr-FR" sz="2000" dirty="0" smtClean="0"/>
              <a:t>, II, §83) </a:t>
            </a:r>
            <a:endParaRPr lang="fr-FR" sz="2000" dirty="0"/>
          </a:p>
          <a:p>
            <a:endParaRPr lang="fr-FR" sz="2000" dirty="0"/>
          </a:p>
          <a:p>
            <a:r>
              <a:rPr lang="fr-FR" sz="2000" dirty="0" smtClean="0"/>
              <a:t>Dans </a:t>
            </a:r>
            <a:r>
              <a:rPr lang="fr-FR" sz="2000" dirty="0"/>
              <a:t>cette </a:t>
            </a:r>
            <a:r>
              <a:rPr lang="fr-FR" sz="2000" dirty="0" smtClean="0"/>
              <a:t>perspective, </a:t>
            </a:r>
            <a:r>
              <a:rPr lang="fr-FR" sz="2000" dirty="0"/>
              <a:t>l’homme ne serait pas dans la nature mais face à elle ou étranger à elle. Il serait d’une nature différente, </a:t>
            </a:r>
            <a:r>
              <a:rPr lang="fr-FR" sz="2000" dirty="0" err="1"/>
              <a:t>extra-naturelle</a:t>
            </a:r>
            <a:r>
              <a:rPr lang="fr-FR" sz="2000" dirty="0"/>
              <a:t>. En effet, l’homme serait doté d’une âme qui le différencierait radicalement des autres êtres et en particulier des animaux</a:t>
            </a:r>
            <a:r>
              <a:rPr lang="fr-FR" sz="2000" dirty="0" smtClean="0"/>
              <a:t>.</a:t>
            </a:r>
          </a:p>
          <a:p>
            <a:endParaRPr lang="fr-FR" sz="2000" dirty="0"/>
          </a:p>
          <a:p>
            <a:r>
              <a:rPr lang="fr-FR" sz="2000" dirty="0" smtClean="0"/>
              <a:t>Cette conception repose sur une vision insulaire de l’être humain : l’homme serait une île dans l’océan de la nature.</a:t>
            </a:r>
            <a:endParaRPr lang="fr-FR" sz="2000" dirty="0"/>
          </a:p>
        </p:txBody>
      </p:sp>
    </p:spTree>
    <p:extLst>
      <p:ext uri="{BB962C8B-B14F-4D97-AF65-F5344CB8AC3E}">
        <p14:creationId xmlns:p14="http://schemas.microsoft.com/office/powerpoint/2010/main" val="148211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a:t>L’être humain est-il </a:t>
            </a:r>
            <a:br>
              <a:rPr lang="fr-FR" sz="3200" dirty="0"/>
            </a:br>
            <a:r>
              <a:rPr lang="fr-FR" sz="3200" dirty="0"/>
              <a:t>face à la nature ou dans la nature ?</a:t>
            </a:r>
          </a:p>
        </p:txBody>
      </p:sp>
      <p:sp>
        <p:nvSpPr>
          <p:cNvPr id="3" name="Espace réservé du contenu 2"/>
          <p:cNvSpPr>
            <a:spLocks noGrp="1"/>
          </p:cNvSpPr>
          <p:nvPr>
            <p:ph idx="1"/>
          </p:nvPr>
        </p:nvSpPr>
        <p:spPr/>
        <p:txBody>
          <a:bodyPr>
            <a:normAutofit fontScale="25000" lnSpcReduction="20000"/>
          </a:bodyPr>
          <a:lstStyle/>
          <a:p>
            <a:pPr algn="just"/>
            <a:r>
              <a:rPr lang="fr-FR" sz="6200" dirty="0"/>
              <a:t>S</a:t>
            </a:r>
            <a:r>
              <a:rPr lang="fr-FR" sz="6200" dirty="0" smtClean="0"/>
              <a:t>elon d’autres auteurs, Spinoza et Darwin notamment, il n’existe </a:t>
            </a:r>
            <a:r>
              <a:rPr lang="fr-FR" sz="6200" dirty="0"/>
              <a:t>pas de barrière ontologique entre les humains et les non-humains</a:t>
            </a:r>
            <a:r>
              <a:rPr lang="fr-FR" sz="6200" dirty="0" smtClean="0"/>
              <a:t>. L’être humain ne serait pas face à la nature mais dans la nature.</a:t>
            </a:r>
            <a:endParaRPr lang="fr-FR" sz="6200" dirty="0"/>
          </a:p>
          <a:p>
            <a:pPr marL="0" indent="0" algn="just">
              <a:buNone/>
            </a:pPr>
            <a:endParaRPr lang="fr-FR" sz="6200" dirty="0" smtClean="0"/>
          </a:p>
          <a:p>
            <a:pPr algn="just"/>
            <a:r>
              <a:rPr lang="fr-FR" sz="6200" dirty="0" smtClean="0"/>
              <a:t>Comme le souligne </a:t>
            </a:r>
            <a:r>
              <a:rPr lang="fr-FR" sz="6200" dirty="0"/>
              <a:t>Spinoza (1632-1677), l’homme n’est pas « un empire dans un empire </a:t>
            </a:r>
            <a:r>
              <a:rPr lang="fr-FR" sz="6200" dirty="0" smtClean="0"/>
              <a:t>» (book, texte 7, p. 177, cf. également Ethique </a:t>
            </a:r>
            <a:r>
              <a:rPr lang="fr-FR" sz="6200" dirty="0"/>
              <a:t>IV, appendice, chapitre </a:t>
            </a:r>
            <a:r>
              <a:rPr lang="fr-FR" sz="6200" dirty="0" smtClean="0"/>
              <a:t>32 : l’homme est un fragment du </a:t>
            </a:r>
            <a:r>
              <a:rPr lang="fr-FR" sz="6200" smtClean="0"/>
              <a:t>monde).</a:t>
            </a:r>
            <a:endParaRPr lang="fr-FR" sz="6200" dirty="0"/>
          </a:p>
          <a:p>
            <a:pPr marL="0" indent="0" algn="just">
              <a:buNone/>
            </a:pPr>
            <a:endParaRPr lang="fr-FR" sz="6200" dirty="0" smtClean="0"/>
          </a:p>
          <a:p>
            <a:pPr algn="just"/>
            <a:r>
              <a:rPr lang="fr-FR" sz="6200" dirty="0" smtClean="0"/>
              <a:t>Darwin</a:t>
            </a:r>
            <a:r>
              <a:rPr lang="fr-FR" sz="6200" dirty="0"/>
              <a:t>(1809-1882</a:t>
            </a:r>
            <a:r>
              <a:rPr lang="fr-FR" sz="6200" dirty="0" smtClean="0"/>
              <a:t> </a:t>
            </a:r>
            <a:r>
              <a:rPr lang="fr-FR" sz="6200" dirty="0"/>
              <a:t>ne dira pas autre chose, l’homme est un animal à part entière au sens où il subit des évolutions comme n’importe quelle autre </a:t>
            </a:r>
            <a:r>
              <a:rPr lang="fr-FR" sz="6200" dirty="0" smtClean="0"/>
              <a:t>espèce. Comme il ne </a:t>
            </a:r>
            <a:r>
              <a:rPr lang="fr-FR" sz="6200" dirty="0"/>
              <a:t>cesse de le </a:t>
            </a:r>
            <a:r>
              <a:rPr lang="fr-FR" sz="6200" dirty="0" smtClean="0"/>
              <a:t>répéter, </a:t>
            </a:r>
            <a:r>
              <a:rPr lang="fr-FR" sz="6200" dirty="0"/>
              <a:t>l’être humain n’est pas une exception dans la nature </a:t>
            </a:r>
            <a:r>
              <a:rPr lang="fr-FR" sz="6200" dirty="0" smtClean="0"/>
              <a:t>: « Quelques </a:t>
            </a:r>
            <a:r>
              <a:rPr lang="fr-FR" sz="6200" dirty="0"/>
              <a:t>naturalistes, profondément frappés des aptitudes mentales de l’homme, ont partagé l’ensemble du monde organique en trois règnes : le règne Humain, le règne Animal et le règne Végétal, attribuant ainsi à l’homme un règne spécial. Le naturaliste ne peut ni comparer ni classer les aptitudes mentales, mais il peut, ainsi que j’ai essayé de le faire, chercher à démontrer que, si les facultés mentales de l’homme diffèrent immensément en degré de celles des animaux qui lui sont inférieurs, elles n’en diffèrent pas quant à leur nature. Une différence en degré, si grande qu’elle soit, ne nous autorise pas à placer l’homme dans un règne à </a:t>
            </a:r>
            <a:r>
              <a:rPr lang="fr-FR" sz="6200" dirty="0" smtClean="0"/>
              <a:t>part », </a:t>
            </a:r>
            <a:r>
              <a:rPr lang="fr-FR" sz="6200" dirty="0"/>
              <a:t>Charles Darwin, 1871, </a:t>
            </a:r>
            <a:r>
              <a:rPr lang="fr-FR" sz="6200" i="1" dirty="0"/>
              <a:t>La Descendance de l’homme</a:t>
            </a:r>
            <a:r>
              <a:rPr lang="fr-FR" sz="6200" dirty="0"/>
              <a:t>, </a:t>
            </a:r>
            <a:r>
              <a:rPr lang="fr-FR" sz="6200" i="1" dirty="0"/>
              <a:t>Les facultés mentales de l’homme et celles des animaux inférieurs</a:t>
            </a:r>
            <a:r>
              <a:rPr lang="fr-FR" sz="6200" dirty="0"/>
              <a:t>, trad. française par Edmond Barbier, 2006, Paris, L’Harmattan : p. </a:t>
            </a:r>
            <a:r>
              <a:rPr lang="fr-FR" sz="6200" dirty="0" smtClean="0"/>
              <a:t>159. </a:t>
            </a:r>
          </a:p>
          <a:p>
            <a:pPr marL="0" indent="0" algn="just">
              <a:buNone/>
            </a:pPr>
            <a:endParaRPr lang="fr-FR" sz="4300" dirty="0"/>
          </a:p>
          <a:p>
            <a:pPr marL="0" indent="0" algn="just">
              <a:buNone/>
            </a:pPr>
            <a:r>
              <a:rPr lang="fr-FR" sz="4300" dirty="0" smtClean="0"/>
              <a:t> </a:t>
            </a:r>
            <a:endParaRPr lang="fr-FR" sz="4300" dirty="0"/>
          </a:p>
        </p:txBody>
      </p:sp>
    </p:spTree>
    <p:extLst>
      <p:ext uri="{BB962C8B-B14F-4D97-AF65-F5344CB8AC3E}">
        <p14:creationId xmlns:p14="http://schemas.microsoft.com/office/powerpoint/2010/main" val="3960134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La nature comme culture </a:t>
            </a:r>
            <a:br>
              <a:rPr lang="fr-FR" sz="3200" dirty="0" smtClean="0"/>
            </a:br>
            <a:r>
              <a:rPr lang="fr-FR" sz="3200" dirty="0" smtClean="0"/>
              <a:t>et la culture comme nature</a:t>
            </a:r>
            <a:endParaRPr lang="fr-FR" sz="3200" dirty="0"/>
          </a:p>
        </p:txBody>
      </p:sp>
      <p:sp>
        <p:nvSpPr>
          <p:cNvPr id="3" name="Espace réservé du contenu 2"/>
          <p:cNvSpPr>
            <a:spLocks noGrp="1"/>
          </p:cNvSpPr>
          <p:nvPr>
            <p:ph idx="1"/>
          </p:nvPr>
        </p:nvSpPr>
        <p:spPr>
          <a:xfrm>
            <a:off x="457200" y="1417638"/>
            <a:ext cx="8229600" cy="4695698"/>
          </a:xfrm>
        </p:spPr>
        <p:txBody>
          <a:bodyPr>
            <a:normAutofit fontScale="25000" lnSpcReduction="20000"/>
          </a:bodyPr>
          <a:lstStyle/>
          <a:p>
            <a:endParaRPr lang="fr-FR" sz="5500" dirty="0" smtClean="0"/>
          </a:p>
          <a:p>
            <a:r>
              <a:rPr lang="fr-FR" sz="7200" dirty="0" smtClean="0"/>
              <a:t>Ainsi </a:t>
            </a:r>
            <a:r>
              <a:rPr lang="fr-FR" sz="7200" dirty="0"/>
              <a:t>deux conceptions </a:t>
            </a:r>
            <a:r>
              <a:rPr lang="fr-FR" sz="7200" dirty="0" smtClean="0"/>
              <a:t> s’opposent</a:t>
            </a:r>
            <a:r>
              <a:rPr lang="fr-FR" sz="7200" dirty="0"/>
              <a:t>, une conception judéo-</a:t>
            </a:r>
            <a:r>
              <a:rPr lang="fr-FR" sz="7200" dirty="0" smtClean="0"/>
              <a:t>chrétienne, </a:t>
            </a:r>
            <a:r>
              <a:rPr lang="fr-FR" sz="7200" dirty="0"/>
              <a:t>cartésienne </a:t>
            </a:r>
            <a:r>
              <a:rPr lang="fr-FR" sz="7200" dirty="0" smtClean="0"/>
              <a:t>et kantienne pour </a:t>
            </a:r>
            <a:r>
              <a:rPr lang="fr-FR" sz="7200" dirty="0"/>
              <a:t>laquelle l’homme est face à la nature et une conception spinoziste et darwinienne pour laquelle l’homme est dans la nature au sens où il en ferait intégralement partie</a:t>
            </a:r>
            <a:r>
              <a:rPr lang="fr-FR" sz="7200" dirty="0" smtClean="0"/>
              <a:t>.</a:t>
            </a:r>
          </a:p>
          <a:p>
            <a:pPr marL="0" indent="0">
              <a:buNone/>
            </a:pPr>
            <a:endParaRPr lang="fr-FR" sz="7200" dirty="0"/>
          </a:p>
          <a:p>
            <a:r>
              <a:rPr lang="fr-FR" sz="7200" dirty="0" smtClean="0"/>
              <a:t>Selon la première tradition, la culture s’oppose à la nature. Selon la seconde, la culture et la nature ne sont pas deux choses distinctes mais une seule et même chose. </a:t>
            </a:r>
          </a:p>
          <a:p>
            <a:endParaRPr lang="fr-FR" sz="7200" dirty="0"/>
          </a:p>
          <a:p>
            <a:r>
              <a:rPr lang="fr-FR" sz="7200" dirty="0" smtClean="0"/>
              <a:t>Pour la première tradition, l’homme est tout entier un être de culture. Sa nature est d’essence culturelle. Il est complétement détaché de la nature. Non seulement il est sorti de l’état de nature mais il s’en sépare complétement.  </a:t>
            </a:r>
          </a:p>
          <a:p>
            <a:endParaRPr lang="fr-FR" sz="7200" dirty="0"/>
          </a:p>
          <a:p>
            <a:r>
              <a:rPr lang="fr-FR" sz="7200" dirty="0"/>
              <a:t>P</a:t>
            </a:r>
            <a:r>
              <a:rPr lang="fr-FR" sz="7200" dirty="0" smtClean="0"/>
              <a:t>our la seconde tradition l’homme </a:t>
            </a:r>
            <a:r>
              <a:rPr lang="fr-FR" sz="7200" dirty="0"/>
              <a:t>est tout entier un être de nature. Sa </a:t>
            </a:r>
            <a:r>
              <a:rPr lang="fr-FR" sz="7200" dirty="0" smtClean="0"/>
              <a:t>culture </a:t>
            </a:r>
            <a:r>
              <a:rPr lang="fr-FR" sz="7200" dirty="0"/>
              <a:t>fait partie intégrante de la nature. L’homme est un fragment de la nature. Il n’en est pas détaché. Ses </a:t>
            </a:r>
            <a:r>
              <a:rPr lang="fr-FR" sz="7200" dirty="0" smtClean="0"/>
              <a:t>œuvres soi-disant culturelles, comme ses œuvres d’art ou le fait de se brosser les dents, </a:t>
            </a:r>
            <a:r>
              <a:rPr lang="fr-FR" sz="7200" dirty="0"/>
              <a:t>sont </a:t>
            </a:r>
            <a:r>
              <a:rPr lang="fr-FR" sz="7200" dirty="0" smtClean="0"/>
              <a:t>aussi naturelles </a:t>
            </a:r>
            <a:r>
              <a:rPr lang="fr-FR" sz="7200" dirty="0"/>
              <a:t>que </a:t>
            </a:r>
            <a:r>
              <a:rPr lang="fr-FR" sz="7200" dirty="0" smtClean="0"/>
              <a:t>les nids d’oiseaux ou les barrages des castors.</a:t>
            </a:r>
            <a:endParaRPr lang="fr-FR" sz="7200" dirty="0"/>
          </a:p>
          <a:p>
            <a:pPr marL="0" indent="0">
              <a:buNone/>
            </a:pPr>
            <a:r>
              <a:rPr lang="fr-FR" dirty="0" smtClean="0"/>
              <a:t> </a:t>
            </a:r>
            <a:endParaRPr lang="fr-FR" dirty="0"/>
          </a:p>
          <a:p>
            <a:endParaRPr lang="fr-FR" dirty="0"/>
          </a:p>
        </p:txBody>
      </p:sp>
    </p:spTree>
    <p:extLst>
      <p:ext uri="{BB962C8B-B14F-4D97-AF65-F5344CB8AC3E}">
        <p14:creationId xmlns:p14="http://schemas.microsoft.com/office/powerpoint/2010/main" val="2074104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L’indistinction nature-culture</a:t>
            </a:r>
            <a:endParaRPr lang="fr-FR" sz="3200" dirty="0"/>
          </a:p>
        </p:txBody>
      </p:sp>
      <p:sp>
        <p:nvSpPr>
          <p:cNvPr id="3" name="Espace réservé du contenu 2"/>
          <p:cNvSpPr>
            <a:spLocks noGrp="1"/>
          </p:cNvSpPr>
          <p:nvPr>
            <p:ph idx="1"/>
          </p:nvPr>
        </p:nvSpPr>
        <p:spPr/>
        <p:txBody>
          <a:bodyPr>
            <a:normAutofit fontScale="70000" lnSpcReduction="20000"/>
          </a:bodyPr>
          <a:lstStyle/>
          <a:p>
            <a:pPr algn="just"/>
            <a:r>
              <a:rPr lang="fr-FR" dirty="0" smtClean="0"/>
              <a:t>Désormais, l’homme a étendu partout son emprise sur Terre ; ce que l’on imagine être naturel est devenu culturel.</a:t>
            </a:r>
          </a:p>
          <a:p>
            <a:pPr algn="just"/>
            <a:r>
              <a:rPr lang="fr-FR" dirty="0" smtClean="0"/>
              <a:t>Depuis </a:t>
            </a:r>
            <a:r>
              <a:rPr lang="fr-FR" dirty="0"/>
              <a:t>l’avènement de l’horticulture et de l’agriculture à une époque </a:t>
            </a:r>
            <a:r>
              <a:rPr lang="fr-FR" dirty="0" smtClean="0"/>
              <a:t>prébiblique, l’être humain  </a:t>
            </a:r>
            <a:r>
              <a:rPr lang="fr-FR" dirty="0"/>
              <a:t>a enclenché </a:t>
            </a:r>
            <a:r>
              <a:rPr lang="fr-FR" dirty="0" smtClean="0"/>
              <a:t>un </a:t>
            </a:r>
            <a:r>
              <a:rPr lang="fr-FR" dirty="0"/>
              <a:t>mouvement </a:t>
            </a:r>
            <a:r>
              <a:rPr lang="fr-FR" dirty="0" smtClean="0"/>
              <a:t>de </a:t>
            </a:r>
            <a:r>
              <a:rPr lang="fr-FR" dirty="0"/>
              <a:t>domestication inexorable de la </a:t>
            </a:r>
            <a:r>
              <a:rPr lang="fr-FR" dirty="0" smtClean="0"/>
              <a:t>planète. </a:t>
            </a:r>
          </a:p>
          <a:p>
            <a:pPr algn="just"/>
            <a:r>
              <a:rPr lang="fr-FR" dirty="0" smtClean="0"/>
              <a:t>Notre </a:t>
            </a:r>
            <a:r>
              <a:rPr lang="fr-FR" dirty="0"/>
              <a:t>époque est celle de l’achèvement de ce vaste mouvement plurimillénaire. Elle se caractérise par la </a:t>
            </a:r>
            <a:r>
              <a:rPr lang="fr-FR" dirty="0" smtClean="0"/>
              <a:t>dissolution </a:t>
            </a:r>
            <a:r>
              <a:rPr lang="fr-FR" dirty="0"/>
              <a:t>de la distinction canonique entre nature et culture dans la mesure où il devient très difficile de savoir ce qui </a:t>
            </a:r>
            <a:r>
              <a:rPr lang="fr-FR" dirty="0" smtClean="0"/>
              <a:t>relève de la nature ou de la culture </a:t>
            </a:r>
            <a:r>
              <a:rPr lang="fr-FR" dirty="0"/>
              <a:t>comme l’atteste l’émergence de nouvelles entités « </a:t>
            </a:r>
            <a:r>
              <a:rPr lang="fr-FR" dirty="0" err="1"/>
              <a:t>mi-naturelles</a:t>
            </a:r>
            <a:r>
              <a:rPr lang="fr-FR" dirty="0"/>
              <a:t>/</a:t>
            </a:r>
            <a:r>
              <a:rPr lang="fr-FR" dirty="0" err="1"/>
              <a:t>mi-culturelles</a:t>
            </a:r>
            <a:r>
              <a:rPr lang="fr-FR" dirty="0"/>
              <a:t> » comme un animal cloné, un organisme génétiquement modifié (OGM), une bactérie vivante artificiellement créée ou, tout simplement, une forêt entretenue, soustraite à son état de pure </a:t>
            </a:r>
            <a:r>
              <a:rPr lang="fr-FR" dirty="0" smtClean="0"/>
              <a:t>nature. </a:t>
            </a:r>
            <a:endParaRPr lang="fr-FR" dirty="0"/>
          </a:p>
        </p:txBody>
      </p:sp>
    </p:spTree>
    <p:extLst>
      <p:ext uri="{BB962C8B-B14F-4D97-AF65-F5344CB8AC3E}">
        <p14:creationId xmlns:p14="http://schemas.microsoft.com/office/powerpoint/2010/main" val="4195571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Evénement et action</a:t>
            </a:r>
            <a:endParaRPr lang="fr-FR" sz="3200" dirty="0"/>
          </a:p>
        </p:txBody>
      </p:sp>
      <p:sp>
        <p:nvSpPr>
          <p:cNvPr id="3" name="Espace réservé du contenu 2"/>
          <p:cNvSpPr>
            <a:spLocks noGrp="1"/>
          </p:cNvSpPr>
          <p:nvPr>
            <p:ph idx="1"/>
          </p:nvPr>
        </p:nvSpPr>
        <p:spPr/>
        <p:txBody>
          <a:bodyPr>
            <a:noAutofit/>
          </a:bodyPr>
          <a:lstStyle/>
          <a:p>
            <a:r>
              <a:rPr lang="fr-FR" sz="2000" dirty="0"/>
              <a:t>Un évènement est un fait dynamique brut comme la coulée d’une avalanche, le développement d’un nénuphar ou le battement d’un cœur. </a:t>
            </a:r>
            <a:endParaRPr lang="fr-FR" sz="2000" dirty="0" smtClean="0"/>
          </a:p>
          <a:p>
            <a:r>
              <a:rPr lang="fr-FR" sz="2000" dirty="0" smtClean="0"/>
              <a:t>Une </a:t>
            </a:r>
            <a:r>
              <a:rPr lang="fr-FR" sz="2000" dirty="0"/>
              <a:t>action est un fait dynamique qui suppose un acteur, autrement dit, un agent qui en est délibérément la cause, comme un humain qui se brosse les </a:t>
            </a:r>
            <a:r>
              <a:rPr lang="fr-FR" sz="2000" dirty="0" smtClean="0"/>
              <a:t>dents ou </a:t>
            </a:r>
            <a:r>
              <a:rPr lang="fr-FR" sz="2000" dirty="0"/>
              <a:t>un singe qui épluche une </a:t>
            </a:r>
            <a:r>
              <a:rPr lang="fr-FR" sz="2000" dirty="0" smtClean="0"/>
              <a:t>banane</a:t>
            </a:r>
          </a:p>
          <a:p>
            <a:r>
              <a:rPr lang="fr-FR" sz="2000" dirty="0" smtClean="0"/>
              <a:t>Ainsi, par définition, un évènement serait naturel et une action culturelle. </a:t>
            </a:r>
          </a:p>
          <a:p>
            <a:r>
              <a:rPr lang="fr-FR" sz="2000" dirty="0" smtClean="0"/>
              <a:t>Fait </a:t>
            </a:r>
            <a:r>
              <a:rPr lang="fr-FR" sz="2000" dirty="0"/>
              <a:t>troublant, cette distinction semble s’estomper à notre époque de crise écologique qui est caractérisée par la présence de faits dynamiques hybrides « </a:t>
            </a:r>
            <a:r>
              <a:rPr lang="fr-FR" sz="2000" dirty="0" err="1"/>
              <a:t>mi-événements</a:t>
            </a:r>
            <a:r>
              <a:rPr lang="fr-FR" sz="2000" dirty="0"/>
              <a:t>/</a:t>
            </a:r>
            <a:r>
              <a:rPr lang="fr-FR" sz="2000" dirty="0" err="1"/>
              <a:t>mi-actions</a:t>
            </a:r>
            <a:r>
              <a:rPr lang="fr-FR" sz="2000" dirty="0"/>
              <a:t> » comme le réchauffement climatique ou l’effondrement de la </a:t>
            </a:r>
            <a:r>
              <a:rPr lang="fr-FR" sz="2000" dirty="0" smtClean="0"/>
              <a:t>biodiversité. Ce sont des évènements naturels. Pourtant, étant causés par l’être humain, ce sont des faits culturels. </a:t>
            </a:r>
            <a:endParaRPr lang="fr-FR" sz="2000" dirty="0"/>
          </a:p>
        </p:txBody>
      </p:sp>
    </p:spTree>
    <p:extLst>
      <p:ext uri="{BB962C8B-B14F-4D97-AF65-F5344CB8AC3E}">
        <p14:creationId xmlns:p14="http://schemas.microsoft.com/office/powerpoint/2010/main" val="3694987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Ethique de la nature</a:t>
            </a:r>
            <a:endParaRPr lang="fr-FR" sz="3200" dirty="0"/>
          </a:p>
        </p:txBody>
      </p:sp>
      <p:sp>
        <p:nvSpPr>
          <p:cNvPr id="3" name="Espace réservé du contenu 2"/>
          <p:cNvSpPr>
            <a:spLocks noGrp="1"/>
          </p:cNvSpPr>
          <p:nvPr>
            <p:ph idx="1"/>
          </p:nvPr>
        </p:nvSpPr>
        <p:spPr/>
        <p:txBody>
          <a:bodyPr>
            <a:normAutofit fontScale="70000" lnSpcReduction="20000"/>
          </a:bodyPr>
          <a:lstStyle/>
          <a:p>
            <a:pPr marL="0" indent="0" algn="just">
              <a:buNone/>
            </a:pPr>
            <a:r>
              <a:rPr lang="fr-FR" dirty="0"/>
              <a:t>« Et si le nouveau type de l’agir humain voulait dire qu’il faut prendre en considération davantage que le seul intérêt ‘de l’homme’ – que notre devoir s’étend plus loin et que la limitation anthropocentrique de toute éthique du passé ne vaut plus ? Du moins n’est-il plus dépourvu de sens de demander si l’état de la nature </a:t>
            </a:r>
            <a:r>
              <a:rPr lang="fr-FR" dirty="0" err="1"/>
              <a:t>extra-humaine</a:t>
            </a:r>
            <a:r>
              <a:rPr lang="fr-FR" dirty="0"/>
              <a:t>, de la biosphère dans sa totalité et dans ses parties qui sont maintenant soumises à notre pouvoir, n’est pas devenu par le fait même un bien confié à l’homme </a:t>
            </a:r>
            <a:r>
              <a:rPr lang="fr-FR" dirty="0" smtClean="0"/>
              <a:t>et qu’elle </a:t>
            </a:r>
            <a:r>
              <a:rPr lang="fr-FR" dirty="0"/>
              <a:t>a quelque chose comme une prétention morale à notre égard – non seulement pour notre propre bien, mais également pour son propre bien et de son propre </a:t>
            </a:r>
            <a:r>
              <a:rPr lang="fr-FR" dirty="0" smtClean="0"/>
              <a:t>droit. »</a:t>
            </a:r>
          </a:p>
          <a:p>
            <a:pPr marL="0" indent="0">
              <a:buNone/>
            </a:pPr>
            <a:endParaRPr lang="fr-FR" dirty="0" smtClean="0"/>
          </a:p>
          <a:p>
            <a:pPr marL="0" indent="0">
              <a:buNone/>
            </a:pPr>
            <a:r>
              <a:rPr lang="fr-FR" dirty="0" smtClean="0"/>
              <a:t>Hans Jonas (1903-1993), </a:t>
            </a:r>
            <a:r>
              <a:rPr lang="fr-FR" i="1" dirty="0"/>
              <a:t>Le Principe responsabilité</a:t>
            </a:r>
            <a:r>
              <a:rPr lang="fr-FR" dirty="0"/>
              <a:t>, </a:t>
            </a:r>
            <a:r>
              <a:rPr lang="fr-FR" i="1" dirty="0"/>
              <a:t>Une éthique pour la civilisation technologique</a:t>
            </a:r>
            <a:r>
              <a:rPr lang="fr-FR" dirty="0"/>
              <a:t> (1979), Paris</a:t>
            </a:r>
            <a:r>
              <a:rPr lang="fr-CA" dirty="0"/>
              <a:t>, Flammarion</a:t>
            </a:r>
            <a:r>
              <a:rPr lang="fr-FR" dirty="0"/>
              <a:t>, 1999, p. 34-</a:t>
            </a:r>
            <a:r>
              <a:rPr lang="fr-FR" dirty="0" smtClean="0"/>
              <a:t>35.</a:t>
            </a:r>
          </a:p>
          <a:p>
            <a:pPr marL="0" indent="0">
              <a:buNone/>
            </a:pPr>
            <a:r>
              <a:rPr lang="fr-FR" dirty="0" smtClean="0"/>
              <a:t>Cf. également Book, p. 433-434.  </a:t>
            </a:r>
            <a:endParaRPr lang="fr-FR" dirty="0"/>
          </a:p>
        </p:txBody>
      </p:sp>
    </p:spTree>
    <p:extLst>
      <p:ext uri="{BB962C8B-B14F-4D97-AF65-F5344CB8AC3E}">
        <p14:creationId xmlns:p14="http://schemas.microsoft.com/office/powerpoint/2010/main" val="2776271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La fin et les moyens</a:t>
            </a:r>
            <a:endParaRPr lang="fr-FR" sz="3200" dirty="0"/>
          </a:p>
        </p:txBody>
      </p:sp>
      <p:sp>
        <p:nvSpPr>
          <p:cNvPr id="3" name="Espace réservé du contenu 2"/>
          <p:cNvSpPr>
            <a:spLocks noGrp="1"/>
          </p:cNvSpPr>
          <p:nvPr>
            <p:ph idx="1"/>
          </p:nvPr>
        </p:nvSpPr>
        <p:spPr>
          <a:xfrm>
            <a:off x="457200" y="1231458"/>
            <a:ext cx="8229600" cy="4894705"/>
          </a:xfrm>
        </p:spPr>
        <p:txBody>
          <a:bodyPr>
            <a:normAutofit fontScale="92500"/>
          </a:bodyPr>
          <a:lstStyle/>
          <a:p>
            <a:r>
              <a:rPr lang="fr-FR" dirty="0" smtClean="0"/>
              <a:t>Selon Kant, l’être humain est une fin, contrairement aux autres êtres qui sont des moyens. Il convient donc </a:t>
            </a:r>
            <a:r>
              <a:rPr lang="fr-FR" dirty="0" smtClean="0"/>
              <a:t>d’attribuer à </a:t>
            </a:r>
            <a:r>
              <a:rPr lang="fr-FR" dirty="0" smtClean="0"/>
              <a:t>l’humanité </a:t>
            </a:r>
            <a:r>
              <a:rPr lang="fr-FR" dirty="0" smtClean="0"/>
              <a:t>une </a:t>
            </a:r>
            <a:r>
              <a:rPr lang="fr-FR" dirty="0" smtClean="0"/>
              <a:t>valeur intrinsèque</a:t>
            </a:r>
            <a:r>
              <a:rPr lang="fr-FR" dirty="0"/>
              <a:t>.</a:t>
            </a:r>
            <a:endParaRPr lang="fr-FR" dirty="0" smtClean="0"/>
          </a:p>
          <a:p>
            <a:r>
              <a:rPr lang="fr-FR" dirty="0" smtClean="0"/>
              <a:t>Selon l’éthique de la nature, la nature et les objets naturels auraient aussi une certaine valeur en eux-mêmes. Les êtres de nature sont certes des moyens mais ils seraient </a:t>
            </a:r>
            <a:r>
              <a:rPr lang="fr-FR" dirty="0" smtClean="0"/>
              <a:t>également</a:t>
            </a:r>
            <a:r>
              <a:rPr lang="fr-FR" dirty="0" smtClean="0"/>
              <a:t> </a:t>
            </a:r>
            <a:r>
              <a:rPr lang="fr-FR" dirty="0" smtClean="0"/>
              <a:t>des fins. Ils </a:t>
            </a:r>
            <a:r>
              <a:rPr lang="fr-FR" dirty="0" smtClean="0"/>
              <a:t>auraient </a:t>
            </a:r>
            <a:r>
              <a:rPr lang="fr-FR" dirty="0" smtClean="0"/>
              <a:t>une certaine valeur </a:t>
            </a:r>
            <a:r>
              <a:rPr lang="fr-FR" dirty="0" smtClean="0"/>
              <a:t>intrinsèque, </a:t>
            </a:r>
            <a:r>
              <a:rPr lang="fr-FR" dirty="0" smtClean="0"/>
              <a:t>pas seulement une valeur instrumentale.</a:t>
            </a:r>
          </a:p>
        </p:txBody>
      </p:sp>
    </p:spTree>
    <p:extLst>
      <p:ext uri="{BB962C8B-B14F-4D97-AF65-F5344CB8AC3E}">
        <p14:creationId xmlns:p14="http://schemas.microsoft.com/office/powerpoint/2010/main" val="624631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43992"/>
          </a:xfrm>
        </p:spPr>
        <p:txBody>
          <a:bodyPr>
            <a:normAutofit/>
          </a:bodyPr>
          <a:lstStyle/>
          <a:p>
            <a:r>
              <a:rPr lang="fr-FR" sz="3200" dirty="0" smtClean="0"/>
              <a:t>Ethique de la nature</a:t>
            </a:r>
            <a:endParaRPr lang="fr-FR" sz="3200" dirty="0"/>
          </a:p>
        </p:txBody>
      </p:sp>
      <p:sp>
        <p:nvSpPr>
          <p:cNvPr id="3" name="Espace réservé du contenu 2"/>
          <p:cNvSpPr>
            <a:spLocks noGrp="1"/>
          </p:cNvSpPr>
          <p:nvPr>
            <p:ph idx="1"/>
          </p:nvPr>
        </p:nvSpPr>
        <p:spPr>
          <a:xfrm>
            <a:off x="457200" y="1218630"/>
            <a:ext cx="8229600" cy="5233695"/>
          </a:xfrm>
        </p:spPr>
        <p:txBody>
          <a:bodyPr>
            <a:normAutofit fontScale="92500" lnSpcReduction="20000"/>
          </a:bodyPr>
          <a:lstStyle/>
          <a:p>
            <a:pPr algn="just"/>
            <a:r>
              <a:rPr lang="fr-FR" sz="2200" dirty="0" smtClean="0"/>
              <a:t>L’éthique de la nature s’est développée dans les années 1970, principalement aux Etats-Unis à partir de la crise écologique.</a:t>
            </a:r>
          </a:p>
          <a:p>
            <a:pPr algn="just"/>
            <a:r>
              <a:rPr lang="fr-FR" sz="2200" dirty="0" smtClean="0"/>
              <a:t>Il ne s’agissait pas tant d’une éthique appliquée (une argumentation en faveur de la protection de tel site </a:t>
            </a:r>
            <a:r>
              <a:rPr lang="fr-FR" sz="2200" dirty="0"/>
              <a:t>n</a:t>
            </a:r>
            <a:r>
              <a:rPr lang="fr-FR" sz="2200" dirty="0" smtClean="0"/>
              <a:t>aturel ou de la protection de telle espèce de faune ou de flore) que d’une réflexion philosophique sur les conditions de possibilité d’une éthique de la nature. </a:t>
            </a:r>
          </a:p>
          <a:p>
            <a:pPr algn="just"/>
            <a:r>
              <a:rPr lang="fr-FR" sz="2200" dirty="0" smtClean="0"/>
              <a:t>L’une des thèses principales consiste à soutenir qu’il est envisageable d’étendre le domaine éthique, jusque-là réservé aux êtres humains, à d’autres êtres de nature sur la base du critère d’intérêt à être : une chose quelconque x qui a des intérêts à être peut être prise en considération. Elle aurait une certaine valeur en elle-même, une valeur intrinsèque.</a:t>
            </a:r>
          </a:p>
          <a:p>
            <a:pPr algn="just"/>
            <a:r>
              <a:rPr lang="fr-FR" sz="2200" dirty="0" smtClean="0"/>
              <a:t>Une pierre ou une œuvre d’art comme la </a:t>
            </a:r>
            <a:r>
              <a:rPr lang="fr-FR" sz="2200" i="1" dirty="0" smtClean="0"/>
              <a:t>Joconde</a:t>
            </a:r>
            <a:r>
              <a:rPr lang="fr-FR" sz="2200" dirty="0" smtClean="0"/>
              <a:t> n’ont aucun intérêt à être. Nous avons le devoir de restaurer la </a:t>
            </a:r>
            <a:r>
              <a:rPr lang="fr-FR" sz="2200" i="1" dirty="0" smtClean="0"/>
              <a:t>Joconde</a:t>
            </a:r>
            <a:r>
              <a:rPr lang="fr-FR" sz="2200" dirty="0" smtClean="0"/>
              <a:t> pour nous, au nom de notre patrimoine, mais certainement pas pour elle. Quid </a:t>
            </a:r>
            <a:r>
              <a:rPr lang="fr-FR" sz="2200" dirty="0"/>
              <a:t>d</a:t>
            </a:r>
            <a:r>
              <a:rPr lang="fr-FR" sz="2200" dirty="0" smtClean="0"/>
              <a:t>es animaux et les plantes ? Ces êtres n’ont-ils pas intrinsèquement un intérêt à être au regard de leur sensibilité (la capacité à souffrir de certains animaux) et de leur sensitivité (la capacité des animaux et des plantes à réagir face aux stimulations de leur environnement comme la luminosité ou </a:t>
            </a:r>
            <a:r>
              <a:rPr lang="fr-FR" sz="2200" dirty="0"/>
              <a:t>l</a:t>
            </a:r>
            <a:r>
              <a:rPr lang="fr-FR" sz="2200" dirty="0" smtClean="0"/>
              <a:t>a température) ? Et quid des écosystèmes eux-mêmes ?</a:t>
            </a:r>
          </a:p>
          <a:p>
            <a:pPr marL="0" indent="0" algn="just">
              <a:buNone/>
            </a:pPr>
            <a:endParaRPr lang="fr-FR" sz="2200" dirty="0" smtClean="0"/>
          </a:p>
          <a:p>
            <a:endParaRPr lang="fr-FR" dirty="0"/>
          </a:p>
        </p:txBody>
      </p:sp>
    </p:spTree>
    <p:extLst>
      <p:ext uri="{BB962C8B-B14F-4D97-AF65-F5344CB8AC3E}">
        <p14:creationId xmlns:p14="http://schemas.microsoft.com/office/powerpoint/2010/main" val="2271154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64404"/>
          </a:xfrm>
        </p:spPr>
        <p:txBody>
          <a:bodyPr>
            <a:normAutofit fontScale="90000"/>
          </a:bodyPr>
          <a:lstStyle/>
          <a:p>
            <a:r>
              <a:rPr lang="fr-FR" sz="3600" dirty="0" smtClean="0"/>
              <a:t/>
            </a:r>
            <a:br>
              <a:rPr lang="fr-FR" sz="3600" dirty="0" smtClean="0"/>
            </a:br>
            <a:r>
              <a:rPr lang="fr-FR" sz="3100" dirty="0" smtClean="0"/>
              <a:t>Les </a:t>
            </a:r>
            <a:r>
              <a:rPr lang="fr-FR" sz="3100" dirty="0"/>
              <a:t>valeurs instrumentales </a:t>
            </a:r>
            <a:r>
              <a:rPr lang="fr-FR" sz="3100" dirty="0" smtClean="0"/>
              <a:t>et </a:t>
            </a:r>
            <a:r>
              <a:rPr lang="fr-FR" sz="3100" dirty="0"/>
              <a:t>les valeurs intrinsèques</a:t>
            </a:r>
            <a:r>
              <a:rPr lang="fr-FR" b="1" dirty="0"/>
              <a:t> </a:t>
            </a:r>
            <a:r>
              <a:rPr lang="fr-FR" dirty="0"/>
              <a:t/>
            </a:r>
            <a:br>
              <a:rPr lang="fr-FR" dirty="0"/>
            </a:br>
            <a:endParaRPr lang="fr-FR" dirty="0"/>
          </a:p>
        </p:txBody>
      </p:sp>
      <p:sp>
        <p:nvSpPr>
          <p:cNvPr id="3" name="Espace réservé du contenu 2"/>
          <p:cNvSpPr>
            <a:spLocks noGrp="1"/>
          </p:cNvSpPr>
          <p:nvPr>
            <p:ph idx="1"/>
          </p:nvPr>
        </p:nvSpPr>
        <p:spPr>
          <a:xfrm>
            <a:off x="457200" y="897938"/>
            <a:ext cx="8229600" cy="5785285"/>
          </a:xfrm>
        </p:spPr>
        <p:txBody>
          <a:bodyPr>
            <a:normAutofit fontScale="32500" lnSpcReduction="20000"/>
          </a:bodyPr>
          <a:lstStyle/>
          <a:p>
            <a:endParaRPr lang="fr-FR" sz="4900" dirty="0" smtClean="0"/>
          </a:p>
          <a:p>
            <a:r>
              <a:rPr lang="fr-FR" sz="4900" dirty="0" smtClean="0"/>
              <a:t>Un être a </a:t>
            </a:r>
            <a:r>
              <a:rPr lang="fr-FR" sz="4900" dirty="0"/>
              <a:t>de la valeur s’il est valorisé. Cette valorisation suppose qu’il revêt une certaine importance aux yeux d’un </a:t>
            </a:r>
            <a:r>
              <a:rPr lang="fr-FR" sz="4900" dirty="0" err="1"/>
              <a:t>valorisateur</a:t>
            </a:r>
            <a:r>
              <a:rPr lang="fr-FR" sz="4900" dirty="0"/>
              <a:t>. Cette valorisation ou considération peut prendre deux formes : utilitaire ou éthique. Elle est d’ordre utilitaire quand </a:t>
            </a:r>
            <a:r>
              <a:rPr lang="fr-FR" sz="4900" dirty="0" smtClean="0"/>
              <a:t>l’être </a:t>
            </a:r>
            <a:r>
              <a:rPr lang="fr-FR" sz="4900" dirty="0"/>
              <a:t>est valorisé au regard de ce qu’il permet au </a:t>
            </a:r>
            <a:r>
              <a:rPr lang="fr-FR" sz="4900" dirty="0" err="1"/>
              <a:t>valorisateur</a:t>
            </a:r>
            <a:r>
              <a:rPr lang="fr-FR" sz="4900" dirty="0"/>
              <a:t>. Elle est d’ordre éthique quand </a:t>
            </a:r>
            <a:r>
              <a:rPr lang="fr-FR" sz="4900" dirty="0" smtClean="0"/>
              <a:t>l’être </a:t>
            </a:r>
            <a:r>
              <a:rPr lang="fr-FR" sz="4900" dirty="0"/>
              <a:t>valorisé l’est pour lui-même. Cette distinction permet d’identifier deux types de valeurs </a:t>
            </a:r>
            <a:r>
              <a:rPr lang="fr-FR" sz="4900" dirty="0" smtClean="0"/>
              <a:t>:</a:t>
            </a:r>
          </a:p>
          <a:p>
            <a:pPr marL="0" indent="0">
              <a:buNone/>
            </a:pPr>
            <a:endParaRPr lang="fr-FR" sz="4900" dirty="0"/>
          </a:p>
          <a:p>
            <a:pPr lvl="1">
              <a:buFont typeface="Wingdings" charset="2"/>
              <a:buChar char="ü"/>
            </a:pPr>
            <a:r>
              <a:rPr lang="fr-FR" sz="4900" b="1" dirty="0"/>
              <a:t>les valeurs instrumentales</a:t>
            </a:r>
            <a:r>
              <a:rPr lang="fr-FR" sz="4900" dirty="0"/>
              <a:t> : elles sont assignables aux êtres qui ont une importance fonctionnelle ;</a:t>
            </a:r>
          </a:p>
          <a:p>
            <a:pPr lvl="1">
              <a:buFont typeface="Wingdings" charset="2"/>
              <a:buChar char="ü"/>
            </a:pPr>
            <a:r>
              <a:rPr lang="fr-FR" sz="4900" b="1" dirty="0"/>
              <a:t>les valeurs intrinsèques</a:t>
            </a:r>
            <a:r>
              <a:rPr lang="fr-FR" sz="4900" dirty="0"/>
              <a:t> : elles sont assignables aux êtres qui ont une importance en eux-mêmes.</a:t>
            </a:r>
          </a:p>
          <a:p>
            <a:endParaRPr lang="fr-FR" sz="4900" dirty="0" smtClean="0"/>
          </a:p>
          <a:p>
            <a:r>
              <a:rPr lang="fr-FR" sz="4900" dirty="0" smtClean="0"/>
              <a:t>Un </a:t>
            </a:r>
            <a:r>
              <a:rPr lang="fr-FR" sz="4900" dirty="0"/>
              <a:t>marteau ou un grille pain sont dotés de valeurs instrumentales. Ce sont des ustensiles qui permettent d’agir. Un enfant est doté de valeurs intrinsèques : il a une valeur en lui-même. Ces deux types de valeurs ne sont pas exclusives : le même être peut être crédité de valeurs instrumentales et de valeurs intrinsèques. Par exemple, un plombier a une valeur à la fois instrumentale (aux yeux de ses clients) et intrinsèque (à ses propres </a:t>
            </a:r>
            <a:r>
              <a:rPr lang="fr-FR" sz="4900" dirty="0" smtClean="0"/>
              <a:t>yeux et </a:t>
            </a:r>
            <a:r>
              <a:rPr lang="fr-FR" sz="4900" dirty="0"/>
              <a:t>aux yeux de l’humanité en </a:t>
            </a:r>
            <a:r>
              <a:rPr lang="fr-FR" sz="4900" dirty="0" smtClean="0"/>
              <a:t>général)</a:t>
            </a:r>
            <a:r>
              <a:rPr lang="fr-FR" sz="4900" dirty="0"/>
              <a:t>. </a:t>
            </a:r>
            <a:endParaRPr lang="fr-FR" sz="4900" dirty="0" smtClean="0"/>
          </a:p>
          <a:p>
            <a:pPr marL="0" indent="0">
              <a:buNone/>
            </a:pPr>
            <a:endParaRPr lang="fr-FR" sz="4900" dirty="0"/>
          </a:p>
          <a:p>
            <a:r>
              <a:rPr lang="fr-FR" sz="4900" i="1" dirty="0"/>
              <a:t>Quid</a:t>
            </a:r>
            <a:r>
              <a:rPr lang="fr-FR" sz="4900" dirty="0"/>
              <a:t> des êtres de nature ? Il ne fait pas de doute qu’ils revêtent une valeur </a:t>
            </a:r>
            <a:r>
              <a:rPr lang="fr-FR" sz="4900" dirty="0" smtClean="0"/>
              <a:t>instrumentale</a:t>
            </a:r>
            <a:r>
              <a:rPr lang="fr-FR" sz="4900" dirty="0"/>
              <a:t> </a:t>
            </a:r>
            <a:r>
              <a:rPr lang="fr-FR" sz="4900" dirty="0" smtClean="0"/>
              <a:t>qu’il s’agisse de </a:t>
            </a:r>
            <a:r>
              <a:rPr lang="fr-FR" sz="4900" dirty="0"/>
              <a:t>l</a:t>
            </a:r>
            <a:r>
              <a:rPr lang="fr-FR" sz="4900" dirty="0" smtClean="0"/>
              <a:t>’air </a:t>
            </a:r>
            <a:r>
              <a:rPr lang="fr-FR" sz="4900" dirty="0"/>
              <a:t>que nous respirons</a:t>
            </a:r>
            <a:r>
              <a:rPr lang="fr-FR" sz="4900" dirty="0" smtClean="0"/>
              <a:t>, de </a:t>
            </a:r>
            <a:r>
              <a:rPr lang="fr-FR" sz="4900" dirty="0"/>
              <a:t>l’eau que nous </a:t>
            </a:r>
            <a:r>
              <a:rPr lang="fr-FR" sz="4900" dirty="0" smtClean="0"/>
              <a:t>buvons, de </a:t>
            </a:r>
            <a:r>
              <a:rPr lang="fr-FR" sz="4900" dirty="0"/>
              <a:t>la terre que nous labourons, etc. Maintenant, toute la question est de savoir si certains d’entre eux revêtent également une valeur intrinsèque. Il ne s’agit pas de chercher à libérer les algues vertes ou les tomates mais de nous interroger pour savoir jusqu’à quel point il fait sens d’accorder une valeur intrinsèque à certaines catégories </a:t>
            </a:r>
            <a:r>
              <a:rPr lang="fr-FR" sz="4900" dirty="0" smtClean="0"/>
              <a:t>d’êtres </a:t>
            </a:r>
            <a:r>
              <a:rPr lang="fr-FR" sz="4900" dirty="0"/>
              <a:t>non-humains. </a:t>
            </a:r>
          </a:p>
          <a:p>
            <a:endParaRPr lang="fr-FR" dirty="0"/>
          </a:p>
        </p:txBody>
      </p:sp>
    </p:spTree>
    <p:extLst>
      <p:ext uri="{BB962C8B-B14F-4D97-AF65-F5344CB8AC3E}">
        <p14:creationId xmlns:p14="http://schemas.microsoft.com/office/powerpoint/2010/main" val="1717191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
            </a:r>
            <a:br>
              <a:rPr lang="fr-FR" b="1" dirty="0" smtClean="0"/>
            </a:br>
            <a:r>
              <a:rPr lang="fr-FR" sz="3600" dirty="0" smtClean="0">
                <a:latin typeface="+mn-lt"/>
              </a:rPr>
              <a:t>Le </a:t>
            </a:r>
            <a:r>
              <a:rPr lang="fr-FR" sz="3600" dirty="0">
                <a:latin typeface="+mn-lt"/>
              </a:rPr>
              <a:t>critère d’intérêt à être</a:t>
            </a:r>
            <a:r>
              <a:rPr lang="fr-FR" dirty="0"/>
              <a:t/>
            </a:r>
            <a:br>
              <a:rPr lang="fr-FR" dirty="0"/>
            </a:br>
            <a:endParaRPr lang="fr-FR" dirty="0"/>
          </a:p>
        </p:txBody>
      </p:sp>
      <p:sp>
        <p:nvSpPr>
          <p:cNvPr id="3" name="Espace réservé du contenu 2"/>
          <p:cNvSpPr>
            <a:spLocks noGrp="1"/>
          </p:cNvSpPr>
          <p:nvPr>
            <p:ph idx="1"/>
          </p:nvPr>
        </p:nvSpPr>
        <p:spPr>
          <a:xfrm>
            <a:off x="457200" y="1269942"/>
            <a:ext cx="8229600" cy="5349142"/>
          </a:xfrm>
        </p:spPr>
        <p:txBody>
          <a:bodyPr>
            <a:normAutofit fontScale="92500" lnSpcReduction="20000"/>
          </a:bodyPr>
          <a:lstStyle/>
          <a:p>
            <a:r>
              <a:rPr lang="fr-FR" sz="1600" dirty="0" smtClean="0"/>
              <a:t>Pour </a:t>
            </a:r>
            <a:r>
              <a:rPr lang="fr-FR" sz="1600" dirty="0"/>
              <a:t>déblayer le terrain, il importe d’avoir plusieurs </a:t>
            </a:r>
            <a:r>
              <a:rPr lang="fr-FR" sz="1600" dirty="0" smtClean="0"/>
              <a:t>choses </a:t>
            </a:r>
            <a:r>
              <a:rPr lang="fr-FR" sz="1600" dirty="0"/>
              <a:t>à l’esprit : </a:t>
            </a:r>
          </a:p>
          <a:p>
            <a:pPr lvl="0">
              <a:buFont typeface="Wingdings" charset="2"/>
              <a:buChar char="ü"/>
            </a:pPr>
            <a:r>
              <a:rPr lang="fr-FR" sz="1600" i="1" dirty="0"/>
              <a:t>Primo</a:t>
            </a:r>
            <a:r>
              <a:rPr lang="fr-FR" sz="1600" dirty="0"/>
              <a:t> : l’être humain aura toujours le dernier mot tant il est vrai qu’en vertu de la loi du plus fort, c’est toujours lui qui décide </a:t>
            </a:r>
            <a:r>
              <a:rPr lang="fr-FR" sz="1600" dirty="0" smtClean="0"/>
              <a:t>en matière éthique et juridique. </a:t>
            </a:r>
            <a:endParaRPr lang="fr-FR" sz="1600" dirty="0"/>
          </a:p>
          <a:p>
            <a:pPr lvl="0">
              <a:buFont typeface="Wingdings" charset="2"/>
              <a:buChar char="ü"/>
            </a:pPr>
            <a:r>
              <a:rPr lang="fr-FR" sz="1600" i="1" dirty="0"/>
              <a:t>Deuxio</a:t>
            </a:r>
            <a:r>
              <a:rPr lang="fr-FR" sz="1600" dirty="0"/>
              <a:t> : les êtres de nature ne peuvent pas revendiquer quoi que ce soit et il s’agit bien de légiférer en leur nom. </a:t>
            </a:r>
          </a:p>
          <a:p>
            <a:pPr lvl="0">
              <a:buFont typeface="Wingdings" charset="2"/>
              <a:buChar char="ü"/>
            </a:pPr>
            <a:r>
              <a:rPr lang="fr-FR" sz="1600" i="1" dirty="0"/>
              <a:t>Tertio </a:t>
            </a:r>
            <a:r>
              <a:rPr lang="fr-FR" sz="1600" dirty="0"/>
              <a:t>: le fait d’avoir un droit ne signifie pas </a:t>
            </a:r>
            <a:r>
              <a:rPr lang="fr-FR" sz="1600" i="1" dirty="0"/>
              <a:t>ipso facto </a:t>
            </a:r>
            <a:r>
              <a:rPr lang="fr-FR" sz="1600" dirty="0"/>
              <a:t>avoir des devoirs (un nouveau-né a des droits mais n’a pas de devoirs).</a:t>
            </a:r>
          </a:p>
          <a:p>
            <a:endParaRPr lang="fr-FR" sz="1600" dirty="0"/>
          </a:p>
          <a:p>
            <a:r>
              <a:rPr lang="fr-FR" sz="1600" dirty="0" smtClean="0"/>
              <a:t>Seuls </a:t>
            </a:r>
            <a:r>
              <a:rPr lang="fr-FR" sz="1600" dirty="0"/>
              <a:t>les êtres et les entités ayant une valeur intrinsèque sont susceptibles de considération morale. Et, pour aller encore plus loin, le droit s’applique exclusivement aux </a:t>
            </a:r>
            <a:r>
              <a:rPr lang="fr-FR" sz="1600" dirty="0" smtClean="0"/>
              <a:t>êtres </a:t>
            </a:r>
            <a:r>
              <a:rPr lang="fr-FR" sz="1600" dirty="0"/>
              <a:t>qui ont une valeur intrinsèque. Cette valeur est indépendante du fait que le titulaire de droits puisse ou non les revendiquer. Les comateux, les déficients mentaux, les malades atteints de la maladie d’Alzheimer, les fœtus ont des droits tout en étant incapables de les revendiquer. Comme l’attestent les cas dits « marginaux », le droit, s’il est toujours celui du plus fort, s’applique également à la catégorie des plus faibles. C’est sa vertu ou son mérite. Et c’est bien en cela qu’il est utile. </a:t>
            </a:r>
          </a:p>
          <a:p>
            <a:endParaRPr lang="fr-FR" sz="1600" dirty="0" smtClean="0"/>
          </a:p>
          <a:p>
            <a:r>
              <a:rPr lang="fr-FR" sz="1600" dirty="0" smtClean="0"/>
              <a:t>Affirmer </a:t>
            </a:r>
            <a:r>
              <a:rPr lang="fr-FR" sz="1600" dirty="0"/>
              <a:t>qu’un arbre n’a pas de droits et ne peut pas en avoir au prétexte qu’il ne peut pas les revendiquer n’est pas convaincant. Le bon argument ne repose pas sur une capacité locutoire mais sur un fait, et ce fait le voici : </a:t>
            </a:r>
            <a:r>
              <a:rPr lang="fr-FR" sz="1600" i="1" dirty="0"/>
              <a:t>un être a une valeur intrinsèque si et seulement si il a intérêt à être et à </a:t>
            </a:r>
            <a:r>
              <a:rPr lang="fr-FR" sz="1600" i="1" dirty="0" smtClean="0"/>
              <a:t>persévérer </a:t>
            </a:r>
            <a:r>
              <a:rPr lang="fr-FR" sz="1600" i="1" dirty="0"/>
              <a:t>dans son être</a:t>
            </a:r>
            <a:r>
              <a:rPr lang="fr-FR" sz="1600" dirty="0"/>
              <a:t>. Comme le souligne </a:t>
            </a:r>
            <a:r>
              <a:rPr lang="fr-FR" sz="1600" dirty="0" err="1"/>
              <a:t>Joel</a:t>
            </a:r>
            <a:r>
              <a:rPr lang="fr-FR" sz="1600" dirty="0"/>
              <a:t> </a:t>
            </a:r>
            <a:r>
              <a:rPr lang="fr-FR" sz="1600" dirty="0" err="1"/>
              <a:t>Feinberg</a:t>
            </a:r>
            <a:r>
              <a:rPr lang="fr-FR" sz="1600" dirty="0"/>
              <a:t> (1926-2004), à qui nous devons ce qu’il </a:t>
            </a:r>
            <a:r>
              <a:rPr lang="fr-FR" sz="1600" dirty="0" smtClean="0"/>
              <a:t>nomme </a:t>
            </a:r>
            <a:r>
              <a:rPr lang="fr-FR" sz="1600" dirty="0"/>
              <a:t>le « principe d’intérêt » : «</a:t>
            </a:r>
            <a:r>
              <a:rPr lang="fr-FR" sz="1600" i="1" dirty="0"/>
              <a:t> la sorte d’être qui peut avoir des droits est précisément celle qui a (ou peut avoir) des </a:t>
            </a:r>
            <a:r>
              <a:rPr lang="fr-FR" sz="1600" i="1" dirty="0" smtClean="0"/>
              <a:t>intérêts</a:t>
            </a:r>
            <a:r>
              <a:rPr lang="fr-FR" sz="1600" dirty="0"/>
              <a:t> </a:t>
            </a:r>
            <a:r>
              <a:rPr lang="fr-FR" sz="1600" dirty="0" smtClean="0"/>
              <a:t>» </a:t>
            </a:r>
            <a:r>
              <a:rPr lang="fr-FR" sz="1600" dirty="0" err="1"/>
              <a:t>Joel</a:t>
            </a:r>
            <a:r>
              <a:rPr lang="fr-FR" sz="1600" dirty="0"/>
              <a:t> </a:t>
            </a:r>
            <a:r>
              <a:rPr lang="fr-FR" sz="1600" dirty="0" err="1"/>
              <a:t>Feinberg</a:t>
            </a:r>
            <a:r>
              <a:rPr lang="fr-FR" sz="1600" dirty="0"/>
              <a:t>, 1971, « The </a:t>
            </a:r>
            <a:r>
              <a:rPr lang="fr-FR" sz="1600" dirty="0" err="1"/>
              <a:t>Rights</a:t>
            </a:r>
            <a:r>
              <a:rPr lang="fr-FR" sz="1600" dirty="0"/>
              <a:t> of </a:t>
            </a:r>
            <a:r>
              <a:rPr lang="fr-FR" sz="1600" dirty="0" err="1"/>
              <a:t>Animals</a:t>
            </a:r>
            <a:r>
              <a:rPr lang="fr-FR" sz="1600" dirty="0"/>
              <a:t> and </a:t>
            </a:r>
            <a:r>
              <a:rPr lang="fr-FR" sz="1600" dirty="0" err="1"/>
              <a:t>Unborn</a:t>
            </a:r>
            <a:r>
              <a:rPr lang="fr-FR" sz="1600" dirty="0"/>
              <a:t> </a:t>
            </a:r>
            <a:r>
              <a:rPr lang="fr-FR" sz="1600" dirty="0" err="1"/>
              <a:t>Generations</a:t>
            </a:r>
            <a:r>
              <a:rPr lang="fr-FR" sz="1600" dirty="0"/>
              <a:t> », trad. française par Hicham-Stéphane </a:t>
            </a:r>
            <a:r>
              <a:rPr lang="fr-FR" sz="1600" dirty="0" err="1"/>
              <a:t>Afeissa</a:t>
            </a:r>
            <a:r>
              <a:rPr lang="fr-FR" sz="1600" dirty="0"/>
              <a:t> : « Les droits des animaux et des générations à venir », </a:t>
            </a:r>
            <a:r>
              <a:rPr lang="fr-FR" sz="1600" i="1" dirty="0"/>
              <a:t>Philosophie</a:t>
            </a:r>
            <a:r>
              <a:rPr lang="fr-FR" sz="1600" dirty="0"/>
              <a:t>, n° 97, printemps 2008, p. </a:t>
            </a:r>
            <a:r>
              <a:rPr lang="fr-FR" sz="1600" dirty="0" smtClean="0"/>
              <a:t>71.  </a:t>
            </a:r>
            <a:endParaRPr lang="fr-FR" sz="1600" dirty="0"/>
          </a:p>
        </p:txBody>
      </p:sp>
    </p:spTree>
    <p:extLst>
      <p:ext uri="{BB962C8B-B14F-4D97-AF65-F5344CB8AC3E}">
        <p14:creationId xmlns:p14="http://schemas.microsoft.com/office/powerpoint/2010/main" val="105698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Introduction et définition</a:t>
            </a:r>
            <a:endParaRPr lang="fr-FR" dirty="0"/>
          </a:p>
        </p:txBody>
      </p:sp>
      <p:sp>
        <p:nvSpPr>
          <p:cNvPr id="3" name="Espace réservé du contenu 2"/>
          <p:cNvSpPr>
            <a:spLocks noGrp="1"/>
          </p:cNvSpPr>
          <p:nvPr>
            <p:ph idx="1"/>
          </p:nvPr>
        </p:nvSpPr>
        <p:spPr/>
        <p:txBody>
          <a:bodyPr numCol="1">
            <a:normAutofit fontScale="70000" lnSpcReduction="20000"/>
          </a:bodyPr>
          <a:lstStyle/>
          <a:p>
            <a:pPr marL="0" indent="0">
              <a:buNone/>
            </a:pPr>
            <a:r>
              <a:rPr lang="fr-FR" sz="2400" dirty="0"/>
              <a:t>Au moins trois sens :</a:t>
            </a:r>
          </a:p>
          <a:p>
            <a:pPr lvl="0"/>
            <a:r>
              <a:rPr lang="fr-FR" sz="2400" dirty="0"/>
              <a:t>Un sens commun : la nature est ce qui est sans </a:t>
            </a:r>
            <a:r>
              <a:rPr lang="fr-FR" sz="2400" dirty="0" smtClean="0"/>
              <a:t>aucun </a:t>
            </a:r>
            <a:r>
              <a:rPr lang="fr-FR" sz="2400" dirty="0"/>
              <a:t>transformation de l’être humain. </a:t>
            </a:r>
            <a:r>
              <a:rPr lang="fr-FR" sz="2400" dirty="0" smtClean="0"/>
              <a:t> Est </a:t>
            </a:r>
            <a:r>
              <a:rPr lang="fr-FR" sz="2400" dirty="0"/>
              <a:t>naturel ce qui n’est pas artificiel, autrement ce qui n’a pas été touché ou transformé par l’être </a:t>
            </a:r>
            <a:r>
              <a:rPr lang="fr-FR" sz="2400" dirty="0" smtClean="0"/>
              <a:t>humain (la nature sauvage)</a:t>
            </a:r>
            <a:endParaRPr lang="fr-FR" sz="2400" dirty="0"/>
          </a:p>
          <a:p>
            <a:pPr lvl="0"/>
            <a:r>
              <a:rPr lang="fr-FR" sz="2400" dirty="0"/>
              <a:t>Un sens philosophique : la nature est ce qui est essentiel : la nature d’une chose est ce qui est ni plus ni moins que l’essence de cette chose, la nature humaine = l’essence humaine.</a:t>
            </a:r>
          </a:p>
          <a:p>
            <a:pPr lvl="0"/>
            <a:r>
              <a:rPr lang="fr-FR" sz="2400" dirty="0"/>
              <a:t>Un sens métaphysique : la Nature (avec une majuscule) est identique à ce qui est, autrement dit au Monde. Pour les anciens la Nature est ce qui est indépendamment de l’être humain. Pour Spinoza, la Nature est la totalité du réel, êtres humains et Dieu compris. De manière radicale, Spinoza affirme l’identité de la Nature et de Dieu : </a:t>
            </a:r>
            <a:r>
              <a:rPr lang="fr-FR" sz="2400" i="1" dirty="0"/>
              <a:t>Deus </a:t>
            </a:r>
            <a:r>
              <a:rPr lang="fr-FR" sz="2400" i="1" dirty="0" err="1"/>
              <a:t>sive</a:t>
            </a:r>
            <a:r>
              <a:rPr lang="fr-FR" sz="2400" i="1" dirty="0"/>
              <a:t> </a:t>
            </a:r>
            <a:r>
              <a:rPr lang="fr-FR" sz="2400" i="1" dirty="0" err="1"/>
              <a:t>Natura</a:t>
            </a:r>
            <a:r>
              <a:rPr lang="fr-FR" sz="2400" dirty="0"/>
              <a:t>, Dieu, autrement dit la Nature (</a:t>
            </a:r>
            <a:r>
              <a:rPr lang="fr-FR" sz="2400" i="1" dirty="0"/>
              <a:t>Ethique</a:t>
            </a:r>
            <a:r>
              <a:rPr lang="fr-FR" sz="2400" dirty="0"/>
              <a:t>). C’est ce qu’on a appelé plus tard le panthéisme. </a:t>
            </a:r>
          </a:p>
          <a:p>
            <a:pPr marL="0" indent="0">
              <a:buNone/>
            </a:pPr>
            <a:endParaRPr lang="fr-FR" sz="2400" dirty="0"/>
          </a:p>
          <a:p>
            <a:pPr marL="0" indent="0">
              <a:buNone/>
            </a:pPr>
            <a:r>
              <a:rPr lang="fr-FR" sz="2400" dirty="0"/>
              <a:t>C’est principalement le premier sens qui sera utilisé ici, car c’est celui qui correspond à la notion </a:t>
            </a:r>
            <a:r>
              <a:rPr lang="fr-FR" sz="2400" dirty="0" smtClean="0"/>
              <a:t>du programme</a:t>
            </a:r>
            <a:r>
              <a:rPr lang="fr-FR" sz="2400" dirty="0"/>
              <a:t>. Les deux autres sens ne seront utilisés qu’incidemment mais nous verrons qu’il est impossible de traiter cette notion sans y recourir. </a:t>
            </a:r>
            <a:r>
              <a:rPr lang="fr-FR" sz="2600" dirty="0" smtClean="0"/>
              <a:t> </a:t>
            </a:r>
            <a:endParaRPr lang="fr-FR" sz="2600" dirty="0"/>
          </a:p>
        </p:txBody>
      </p:sp>
    </p:spTree>
    <p:extLst>
      <p:ext uri="{BB962C8B-B14F-4D97-AF65-F5344CB8AC3E}">
        <p14:creationId xmlns:p14="http://schemas.microsoft.com/office/powerpoint/2010/main" val="1852519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79854"/>
          </a:xfrm>
        </p:spPr>
        <p:txBody>
          <a:bodyPr>
            <a:normAutofit/>
          </a:bodyPr>
          <a:lstStyle/>
          <a:p>
            <a:r>
              <a:rPr lang="fr-FR" sz="2800" dirty="0" smtClean="0"/>
              <a:t>Ethique </a:t>
            </a:r>
            <a:r>
              <a:rPr lang="fr-FR" sz="2800" dirty="0"/>
              <a:t>de la nature</a:t>
            </a:r>
          </a:p>
        </p:txBody>
      </p:sp>
      <p:sp>
        <p:nvSpPr>
          <p:cNvPr id="3" name="Espace réservé du contenu 2"/>
          <p:cNvSpPr>
            <a:spLocks noGrp="1"/>
          </p:cNvSpPr>
          <p:nvPr>
            <p:ph idx="1"/>
          </p:nvPr>
        </p:nvSpPr>
        <p:spPr>
          <a:xfrm>
            <a:off x="470029" y="1154492"/>
            <a:ext cx="8229600" cy="5438937"/>
          </a:xfrm>
        </p:spPr>
        <p:txBody>
          <a:bodyPr>
            <a:normAutofit fontScale="70000" lnSpcReduction="20000"/>
          </a:bodyPr>
          <a:lstStyle/>
          <a:p>
            <a:pPr marL="0" indent="0">
              <a:buNone/>
            </a:pPr>
            <a:r>
              <a:rPr lang="fr-FR" sz="2800" b="1" dirty="0"/>
              <a:t> </a:t>
            </a:r>
            <a:r>
              <a:rPr lang="fr-FR" sz="2400" dirty="0" smtClean="0"/>
              <a:t>L’éthique </a:t>
            </a:r>
            <a:r>
              <a:rPr lang="fr-FR" sz="2400" dirty="0"/>
              <a:t>de la nature regroupe quatre courants de pensée :</a:t>
            </a:r>
          </a:p>
          <a:p>
            <a:pPr marL="0" indent="0">
              <a:buNone/>
            </a:pPr>
            <a:r>
              <a:rPr lang="fr-FR" sz="2400" dirty="0"/>
              <a:t> </a:t>
            </a:r>
          </a:p>
          <a:p>
            <a:r>
              <a:rPr lang="fr-FR" sz="2400" i="1" dirty="0"/>
              <a:t>L’environnementalisme </a:t>
            </a:r>
            <a:r>
              <a:rPr lang="fr-FR" sz="2400" dirty="0"/>
              <a:t>: ses promoteurs considèrent que la planète doit être préservée parce que les ressources terrestres sont, à la fois, humaines et limitées. Il s’agit de se préoccuper de l’humanité, y compris de l’humanité à venir, comme l’atteste le souci des générations futures. Cette voie est notamment représentée par Hans Jonas, le promoteur du « principe responsabilité »</a:t>
            </a:r>
            <a:r>
              <a:rPr lang="fr-FR" sz="2400" dirty="0" smtClean="0"/>
              <a:t>.</a:t>
            </a:r>
          </a:p>
          <a:p>
            <a:endParaRPr lang="fr-FR" sz="2400" dirty="0"/>
          </a:p>
          <a:p>
            <a:r>
              <a:rPr lang="fr-FR" sz="2400" i="1" dirty="0"/>
              <a:t>L’éthique animale</a:t>
            </a:r>
            <a:r>
              <a:rPr lang="fr-FR" sz="2400" dirty="0"/>
              <a:t> : ses partisans considèrent que les animaux doivent être protégés du fait de leur sensibilité, non pas en tant qu’espèces menacées mais en tant qu’êtres souffrants. Cette voie est notamment représentée par Peter Singer et Tom </a:t>
            </a:r>
            <a:r>
              <a:rPr lang="fr-FR" sz="2400" dirty="0" err="1"/>
              <a:t>Regan</a:t>
            </a:r>
            <a:r>
              <a:rPr lang="fr-FR" sz="2400" dirty="0"/>
              <a:t>.</a:t>
            </a:r>
          </a:p>
          <a:p>
            <a:pPr marL="0" indent="0">
              <a:buNone/>
            </a:pPr>
            <a:endParaRPr lang="fr-FR" sz="2400" dirty="0"/>
          </a:p>
          <a:p>
            <a:r>
              <a:rPr lang="fr-FR" sz="2400" i="1" dirty="0"/>
              <a:t>L’éthique </a:t>
            </a:r>
            <a:r>
              <a:rPr lang="fr-FR" sz="2400" i="1" dirty="0" err="1"/>
              <a:t>biocentrique</a:t>
            </a:r>
            <a:r>
              <a:rPr lang="fr-FR" sz="2400" dirty="0"/>
              <a:t> : ses sectateurs considèrent que tous les êtres vivants sont dotés d’une certaine valeur et qu’il convient d’en tenir compte. Cette voie est notamment représentée par Kenneth E. </a:t>
            </a:r>
            <a:r>
              <a:rPr lang="fr-FR" sz="2400" dirty="0" err="1"/>
              <a:t>Goodpaster</a:t>
            </a:r>
            <a:r>
              <a:rPr lang="fr-FR" sz="2400" dirty="0"/>
              <a:t> et Paul Taylor.</a:t>
            </a:r>
          </a:p>
          <a:p>
            <a:pPr marL="0" indent="0">
              <a:buNone/>
            </a:pPr>
            <a:endParaRPr lang="fr-FR" sz="2400" dirty="0"/>
          </a:p>
          <a:p>
            <a:r>
              <a:rPr lang="fr-FR" sz="2400" i="1" dirty="0"/>
              <a:t>L’éthique </a:t>
            </a:r>
            <a:r>
              <a:rPr lang="fr-FR" sz="2400" i="1" dirty="0" err="1"/>
              <a:t>écosphérique</a:t>
            </a:r>
            <a:r>
              <a:rPr lang="fr-FR" sz="2400" i="1" dirty="0"/>
              <a:t> </a:t>
            </a:r>
            <a:r>
              <a:rPr lang="fr-FR" sz="2400" dirty="0"/>
              <a:t>: ses adeptes considèrent que ce sont les écosystèmes eux-mêmes qui doit ont de la valeur et que ce sont eux qui doivent être préservés pour eux-mêmes et non pas au regard des intérêts humains comme dans le cadre de l’environnementalisme. L’important n’est pas tel ou tel être de nature (tel animal ou tel plante) mais leur interconnexion. Cette voie est notamment représentée par Aldo </a:t>
            </a:r>
            <a:r>
              <a:rPr lang="fr-FR" sz="2400" dirty="0" err="1"/>
              <a:t>Leopold</a:t>
            </a:r>
            <a:r>
              <a:rPr lang="fr-FR" sz="2400" dirty="0"/>
              <a:t>, Arne </a:t>
            </a:r>
            <a:r>
              <a:rPr lang="fr-FR" sz="2400" dirty="0" err="1"/>
              <a:t>Næss</a:t>
            </a:r>
            <a:r>
              <a:rPr lang="fr-FR" sz="2400" dirty="0"/>
              <a:t> et John Baird </a:t>
            </a:r>
            <a:r>
              <a:rPr lang="fr-FR" sz="2400" dirty="0" err="1"/>
              <a:t>Callicott</a:t>
            </a:r>
            <a:r>
              <a:rPr lang="fr-FR" sz="2400" dirty="0"/>
              <a:t>. </a:t>
            </a:r>
            <a:endParaRPr lang="fr-FR" sz="2800" dirty="0"/>
          </a:p>
          <a:p>
            <a:endParaRPr lang="fr-FR" sz="2800" dirty="0"/>
          </a:p>
          <a:p>
            <a:endParaRPr lang="fr-FR" sz="2800" dirty="0"/>
          </a:p>
        </p:txBody>
      </p:sp>
    </p:spTree>
    <p:extLst>
      <p:ext uri="{BB962C8B-B14F-4D97-AF65-F5344CB8AC3E}">
        <p14:creationId xmlns:p14="http://schemas.microsoft.com/office/powerpoint/2010/main" val="2852724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Ethiques en conflit</a:t>
            </a:r>
            <a:endParaRPr lang="fr-FR" dirty="0"/>
          </a:p>
        </p:txBody>
      </p:sp>
      <p:sp>
        <p:nvSpPr>
          <p:cNvPr id="3" name="Espace réservé du contenu 2"/>
          <p:cNvSpPr>
            <a:spLocks noGrp="1"/>
          </p:cNvSpPr>
          <p:nvPr>
            <p:ph idx="1"/>
          </p:nvPr>
        </p:nvSpPr>
        <p:spPr/>
        <p:txBody>
          <a:bodyPr>
            <a:normAutofit fontScale="62500" lnSpcReduction="20000"/>
          </a:bodyPr>
          <a:lstStyle/>
          <a:p>
            <a:pPr algn="just"/>
            <a:r>
              <a:rPr lang="fr-FR" dirty="0"/>
              <a:t>Il est important de comprendre que les différentes éthiques de la nature peuvent s’opposer les unes aux autres. Pour ne prendre qu’un exemple, le conflit entre l’éthique animale et l’éthique </a:t>
            </a:r>
            <a:r>
              <a:rPr lang="fr-FR" dirty="0" err="1" smtClean="0"/>
              <a:t>écosphérique</a:t>
            </a:r>
            <a:r>
              <a:rPr lang="fr-FR" dirty="0" smtClean="0"/>
              <a:t>, est flagrant.</a:t>
            </a:r>
          </a:p>
          <a:p>
            <a:pPr algn="just"/>
            <a:r>
              <a:rPr lang="fr-FR" dirty="0" smtClean="0"/>
              <a:t>Selon </a:t>
            </a:r>
            <a:r>
              <a:rPr lang="fr-FR" dirty="0"/>
              <a:t>l’éthique animale, il s’agit de refuser de faire souffrir les animaux et de les tuer. Selon l’éthique </a:t>
            </a:r>
            <a:r>
              <a:rPr lang="fr-FR" dirty="0" err="1"/>
              <a:t>écosphérique</a:t>
            </a:r>
            <a:r>
              <a:rPr lang="fr-FR" dirty="0" smtClean="0"/>
              <a:t>, les </a:t>
            </a:r>
            <a:r>
              <a:rPr lang="fr-FR" dirty="0"/>
              <a:t>animaux n’ont pas forcément d’importance à partir du moment où l’équilibre de l’ensemble est préservé : la valeur d’un écosystème est supérieure à la valeur de chaque animal qui s’y trouve. En d’autres termes, la régulation d’une espèce invasive par la chasse ou le piégeage peut être une solution écologique pour les uns, tout en étant condamnée par les autres. </a:t>
            </a:r>
          </a:p>
          <a:p>
            <a:pPr algn="just"/>
            <a:r>
              <a:rPr lang="fr-FR" dirty="0"/>
              <a:t>Une manière d’articuler les écologismes en présence consiste à tenir compte des communautés. Au sein d’une communauté domestique, la valeur individuelle de chaque membre est la valeur dominante. Au sein d’une communauté sauvage, la valeur collective prime nettement sur la valeur individuelle.</a:t>
            </a:r>
          </a:p>
          <a:p>
            <a:endParaRPr lang="fr-FR" dirty="0"/>
          </a:p>
        </p:txBody>
      </p:sp>
    </p:spTree>
    <p:extLst>
      <p:ext uri="{BB962C8B-B14F-4D97-AF65-F5344CB8AC3E}">
        <p14:creationId xmlns:p14="http://schemas.microsoft.com/office/powerpoint/2010/main" val="3656012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Trois démarches écologiques</a:t>
            </a:r>
            <a:endParaRPr lang="fr-FR" dirty="0"/>
          </a:p>
        </p:txBody>
      </p:sp>
      <p:sp>
        <p:nvSpPr>
          <p:cNvPr id="3" name="Espace réservé du contenu 2"/>
          <p:cNvSpPr>
            <a:spLocks noGrp="1"/>
          </p:cNvSpPr>
          <p:nvPr>
            <p:ph idx="1"/>
          </p:nvPr>
        </p:nvSpPr>
        <p:spPr/>
        <p:txBody>
          <a:bodyPr>
            <a:normAutofit fontScale="55000" lnSpcReduction="20000"/>
          </a:bodyPr>
          <a:lstStyle/>
          <a:p>
            <a:r>
              <a:rPr lang="fr-FR" dirty="0"/>
              <a:t>T</a:t>
            </a:r>
            <a:r>
              <a:rPr lang="fr-FR" dirty="0" smtClean="0"/>
              <a:t>rois </a:t>
            </a:r>
            <a:r>
              <a:rPr lang="fr-FR" dirty="0"/>
              <a:t>types de démarches écologiques peuvent être distingués :</a:t>
            </a:r>
          </a:p>
          <a:p>
            <a:pPr lvl="0">
              <a:buFont typeface="Wingdings" charset="2"/>
              <a:buChar char="ü"/>
            </a:pPr>
            <a:r>
              <a:rPr lang="fr-FR" i="1" dirty="0"/>
              <a:t>La préservation</a:t>
            </a:r>
            <a:r>
              <a:rPr lang="fr-FR" dirty="0"/>
              <a:t> : il s’agit de sanctuariser des territoires comme les grands parcs nationaux de l’ouest américain et de laisser faire les choses. Le principe à l’œuvre est le </a:t>
            </a:r>
            <a:r>
              <a:rPr lang="fr-FR" dirty="0" err="1"/>
              <a:t>non-interventionnisme</a:t>
            </a:r>
            <a:r>
              <a:rPr lang="fr-FR" dirty="0"/>
              <a:t>.</a:t>
            </a:r>
          </a:p>
          <a:p>
            <a:pPr lvl="0">
              <a:buFont typeface="Wingdings" charset="2"/>
              <a:buChar char="ü"/>
            </a:pPr>
            <a:r>
              <a:rPr lang="fr-FR" i="1" dirty="0"/>
              <a:t>La conservation </a:t>
            </a:r>
            <a:r>
              <a:rPr lang="fr-FR" dirty="0"/>
              <a:t>: il s’agit de réguler le prélèvement des ressources naturelles de manière à éviter les dommages irréversibles et de permettre le renouvellement des espèces. Ainsi des quotas de pêche sont imposés pour préserver les ressources halieutiques. Le principe à l’œuvre est la limitation.</a:t>
            </a:r>
          </a:p>
          <a:p>
            <a:pPr lvl="0">
              <a:buFont typeface="Wingdings" charset="2"/>
              <a:buChar char="ü"/>
            </a:pPr>
            <a:r>
              <a:rPr lang="fr-FR" i="1" dirty="0"/>
              <a:t>La restauration </a:t>
            </a:r>
            <a:r>
              <a:rPr lang="fr-FR" dirty="0"/>
              <a:t>: il s’agit de permettre à un écosystème de se reconstituer après un dommage d’origine anthropique, une marée noire par exemple. Le principe à l’œuvre est la réhabilitation. </a:t>
            </a:r>
          </a:p>
          <a:p>
            <a:r>
              <a:rPr lang="fr-FR" dirty="0"/>
              <a:t>La préservation </a:t>
            </a:r>
            <a:r>
              <a:rPr lang="fr-FR" dirty="0" smtClean="0"/>
              <a:t>vise à limiter l’impact </a:t>
            </a:r>
            <a:r>
              <a:rPr lang="fr-FR" dirty="0"/>
              <a:t>de l’être humain sur une nature sanctuarisée. </a:t>
            </a:r>
            <a:endParaRPr lang="fr-FR" dirty="0" smtClean="0"/>
          </a:p>
          <a:p>
            <a:r>
              <a:rPr lang="fr-FR" dirty="0" smtClean="0"/>
              <a:t>La conservation considère que </a:t>
            </a:r>
            <a:r>
              <a:rPr lang="fr-FR" dirty="0"/>
              <a:t>la nature est un gisement de ressources à disposition de l’être humain qui agit sur elle comme un intendant ou un </a:t>
            </a:r>
            <a:r>
              <a:rPr lang="fr-FR" dirty="0" smtClean="0"/>
              <a:t>métayer.</a:t>
            </a:r>
          </a:p>
          <a:p>
            <a:r>
              <a:rPr lang="fr-FR" dirty="0" smtClean="0"/>
              <a:t>La restauration vise à réparer les dégâts causés par l’être humain dans la nature. </a:t>
            </a:r>
            <a:endParaRPr lang="fr-FR" dirty="0"/>
          </a:p>
          <a:p>
            <a:pPr marL="0" indent="0">
              <a:buNone/>
            </a:pPr>
            <a:endParaRPr lang="fr-FR" dirty="0"/>
          </a:p>
        </p:txBody>
      </p:sp>
    </p:spTree>
    <p:extLst>
      <p:ext uri="{BB962C8B-B14F-4D97-AF65-F5344CB8AC3E}">
        <p14:creationId xmlns:p14="http://schemas.microsoft.com/office/powerpoint/2010/main" val="3058294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36407"/>
          </a:xfrm>
        </p:spPr>
        <p:txBody>
          <a:bodyPr>
            <a:normAutofit/>
          </a:bodyPr>
          <a:lstStyle/>
          <a:p>
            <a:r>
              <a:rPr lang="fr-FR" sz="2400" dirty="0" smtClean="0"/>
              <a:t>Sujet : « La pluralité des cultures fait-elle obstacle à l’unité du genre humain ? » (Bac 2019)</a:t>
            </a:r>
            <a:endParaRPr lang="fr-FR" sz="2400" dirty="0"/>
          </a:p>
        </p:txBody>
      </p:sp>
      <p:sp>
        <p:nvSpPr>
          <p:cNvPr id="3" name="Espace réservé du contenu 2"/>
          <p:cNvSpPr>
            <a:spLocks noGrp="1"/>
          </p:cNvSpPr>
          <p:nvPr>
            <p:ph idx="1"/>
          </p:nvPr>
        </p:nvSpPr>
        <p:spPr>
          <a:xfrm>
            <a:off x="457200" y="1411045"/>
            <a:ext cx="8229600" cy="5323489"/>
          </a:xfrm>
        </p:spPr>
        <p:txBody>
          <a:bodyPr>
            <a:noAutofit/>
          </a:bodyPr>
          <a:lstStyle/>
          <a:p>
            <a:r>
              <a:rPr lang="fr-FR" sz="1400" dirty="0" smtClean="0"/>
              <a:t>Cf. Vinent </a:t>
            </a:r>
            <a:r>
              <a:rPr lang="fr-FR" sz="1400" dirty="0" err="1" smtClean="0"/>
              <a:t>Cespedes</a:t>
            </a:r>
            <a:r>
              <a:rPr lang="fr-FR" sz="1400" dirty="0" smtClean="0"/>
              <a:t> </a:t>
            </a:r>
            <a:r>
              <a:rPr lang="fr-FR" sz="1400" dirty="0" smtClean="0">
                <a:hlinkClick r:id="rId2"/>
              </a:rPr>
              <a:t>https</a:t>
            </a:r>
            <a:r>
              <a:rPr lang="fr-FR" sz="1400" dirty="0">
                <a:hlinkClick r:id="rId2"/>
              </a:rPr>
              <a:t>://www.youtube.com/watch?v=</a:t>
            </a:r>
            <a:r>
              <a:rPr lang="fr-FR" sz="1400" dirty="0" smtClean="0">
                <a:hlinkClick r:id="rId2"/>
              </a:rPr>
              <a:t>BAgJ_nfuQUg</a:t>
            </a:r>
            <a:endParaRPr lang="fr-FR" sz="1400" dirty="0" smtClean="0"/>
          </a:p>
          <a:p>
            <a:endParaRPr lang="fr-FR" sz="1400" dirty="0"/>
          </a:p>
          <a:p>
            <a:r>
              <a:rPr lang="fr-FR" sz="1600" dirty="0" smtClean="0"/>
              <a:t>Analyse des termes du sujet : pluralité </a:t>
            </a:r>
            <a:r>
              <a:rPr lang="fr-FR" sz="1600" i="1" dirty="0" smtClean="0"/>
              <a:t>versu</a:t>
            </a:r>
            <a:r>
              <a:rPr lang="fr-FR" sz="1600" dirty="0" smtClean="0"/>
              <a:t>s unité ; diversité des cultures </a:t>
            </a:r>
            <a:r>
              <a:rPr lang="fr-FR" sz="1600" i="1" dirty="0" smtClean="0"/>
              <a:t>versus</a:t>
            </a:r>
            <a:r>
              <a:rPr lang="fr-FR" sz="1600" dirty="0" smtClean="0"/>
              <a:t> universalité de la nature humaine. </a:t>
            </a:r>
          </a:p>
          <a:p>
            <a:endParaRPr lang="fr-FR" sz="1600" dirty="0" smtClean="0"/>
          </a:p>
          <a:p>
            <a:r>
              <a:rPr lang="fr-FR" sz="1600" dirty="0" smtClean="0"/>
              <a:t>Problématique : toute la question est de savoir si la diversité des cultures s’oppose à l’unicité et à l’universalité de la nature humaine.</a:t>
            </a:r>
          </a:p>
          <a:p>
            <a:pPr marL="0" indent="0">
              <a:buNone/>
            </a:pPr>
            <a:endParaRPr lang="fr-FR" sz="1600" dirty="0" smtClean="0"/>
          </a:p>
          <a:p>
            <a:r>
              <a:rPr lang="fr-FR" sz="1600" dirty="0" smtClean="0"/>
              <a:t>Plan dialectique : </a:t>
            </a:r>
          </a:p>
          <a:p>
            <a:pPr>
              <a:buFont typeface="Wingdings" charset="2"/>
              <a:buChar char="ü"/>
            </a:pPr>
            <a:r>
              <a:rPr lang="fr-FR" sz="1600" dirty="0" smtClean="0"/>
              <a:t>Oui : les différences de cultures et de civilisations conduisent à la guerre, comme le montre l’histoire constituée de tensions, de conflits, d’affrontement récurrents et persistants.</a:t>
            </a:r>
            <a:endParaRPr lang="fr-FR" sz="1600" dirty="0"/>
          </a:p>
          <a:p>
            <a:pPr>
              <a:buFont typeface="Wingdings" charset="2"/>
              <a:buChar char="ü"/>
            </a:pPr>
            <a:r>
              <a:rPr lang="fr-FR" sz="1600" dirty="0" smtClean="0"/>
              <a:t>Non : ces différences, loin de n’être qu’un obstacle, sont aussi la marque de la richesse du genre humain, de ses facultés d’adaptation  à des environnements différents. Certes, il y a des incompréhensions. Pour autant, elles peuvent être surmontées par le dialogue, le respect, la volonté de se comprendre comme on peut le constater à travers la coopération en matière scientifique ou lorsque survient un désastre, comme un tremblement de terre ou un tsunami.</a:t>
            </a:r>
          </a:p>
          <a:p>
            <a:pPr>
              <a:buFont typeface="Wingdings" charset="2"/>
              <a:buChar char="ü"/>
            </a:pPr>
            <a:r>
              <a:rPr lang="fr-FR" sz="1600" dirty="0" smtClean="0"/>
              <a:t>Synthèse : par-delà la variété des cultures, l’être humain est un animal raisonnable. Par sa raison et donc par la philosophie, les êtres humains peuvent se comprendre et apprendre à se respecter.</a:t>
            </a:r>
            <a:endParaRPr lang="fr-FR" sz="1600" dirty="0"/>
          </a:p>
        </p:txBody>
      </p:sp>
    </p:spTree>
    <p:extLst>
      <p:ext uri="{BB962C8B-B14F-4D97-AF65-F5344CB8AC3E}">
        <p14:creationId xmlns:p14="http://schemas.microsoft.com/office/powerpoint/2010/main" val="1055343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02887"/>
          </a:xfrm>
        </p:spPr>
        <p:txBody>
          <a:bodyPr>
            <a:normAutofit/>
          </a:bodyPr>
          <a:lstStyle/>
          <a:p>
            <a:r>
              <a:rPr lang="fr-FR" sz="3200" dirty="0"/>
              <a:t>Y a t-il une nature humaine ?</a:t>
            </a:r>
          </a:p>
        </p:txBody>
      </p:sp>
      <p:sp>
        <p:nvSpPr>
          <p:cNvPr id="3" name="Espace réservé du contenu 2"/>
          <p:cNvSpPr>
            <a:spLocks noGrp="1"/>
          </p:cNvSpPr>
          <p:nvPr>
            <p:ph idx="1"/>
          </p:nvPr>
        </p:nvSpPr>
        <p:spPr>
          <a:xfrm>
            <a:off x="457200" y="1077525"/>
            <a:ext cx="8229600" cy="5644181"/>
          </a:xfrm>
        </p:spPr>
        <p:txBody>
          <a:bodyPr>
            <a:normAutofit fontScale="47500" lnSpcReduction="20000"/>
          </a:bodyPr>
          <a:lstStyle/>
          <a:p>
            <a:r>
              <a:rPr lang="fr-FR" sz="4200" dirty="0" smtClean="0"/>
              <a:t>Pour </a:t>
            </a:r>
            <a:r>
              <a:rPr lang="fr-FR" sz="4200" dirty="0"/>
              <a:t>certains philosophes, l’être humain a une nature, au sens d’une essence. </a:t>
            </a:r>
            <a:r>
              <a:rPr lang="fr-FR" sz="4200" dirty="0" smtClean="0"/>
              <a:t>Plusieurs </a:t>
            </a:r>
            <a:r>
              <a:rPr lang="fr-FR" sz="4200" dirty="0"/>
              <a:t>réponses sont possibles à la question de savoir quelle est cette nature ou essence partagée caractéristique de l’espèce humaine :</a:t>
            </a:r>
          </a:p>
          <a:p>
            <a:pPr lvl="0">
              <a:buFont typeface="Wingdings" charset="2"/>
              <a:buChar char="ü"/>
            </a:pPr>
            <a:r>
              <a:rPr lang="fr-FR" sz="4200" dirty="0"/>
              <a:t>Parmi les réponses </a:t>
            </a:r>
            <a:r>
              <a:rPr lang="fr-FR" sz="4200" dirty="0" smtClean="0"/>
              <a:t>traditionnelles, </a:t>
            </a:r>
            <a:r>
              <a:rPr lang="fr-FR" sz="4200" dirty="0"/>
              <a:t>on pourra dire notamment que l’homme est un être doué de </a:t>
            </a:r>
            <a:r>
              <a:rPr lang="fr-FR" sz="4200" dirty="0" smtClean="0"/>
              <a:t>raison, que </a:t>
            </a:r>
            <a:r>
              <a:rPr lang="fr-FR" sz="4200" dirty="0"/>
              <a:t>c’est un animal politique (Aristote) ou encore qu’il </a:t>
            </a:r>
            <a:r>
              <a:rPr lang="fr-FR" sz="4200" dirty="0" smtClean="0"/>
              <a:t>s’agit d’un </a:t>
            </a:r>
            <a:r>
              <a:rPr lang="fr-FR" sz="4200" dirty="0"/>
              <a:t>être parlant (</a:t>
            </a:r>
            <a:r>
              <a:rPr lang="fr-FR" sz="4200" i="1" dirty="0"/>
              <a:t>homo </a:t>
            </a:r>
            <a:r>
              <a:rPr lang="fr-FR" sz="4200" i="1" dirty="0" err="1"/>
              <a:t>loquax</a:t>
            </a:r>
            <a:r>
              <a:rPr lang="fr-FR" sz="4200" dirty="0"/>
              <a:t>). </a:t>
            </a:r>
          </a:p>
          <a:p>
            <a:pPr lvl="0">
              <a:buFont typeface="Wingdings" charset="2"/>
              <a:buChar char="ü"/>
            </a:pPr>
            <a:r>
              <a:rPr lang="fr-FR" sz="4200" dirty="0"/>
              <a:t>Parmi les réponses contemporaines de type scientifique, on dira que cette nature doit être comprise dans un sens biologique : un être humain serait un être vivant doté </a:t>
            </a:r>
            <a:r>
              <a:rPr lang="fr-FR" sz="4200" dirty="0" smtClean="0"/>
              <a:t>d’un certain génome (code génétique).</a:t>
            </a:r>
            <a:endParaRPr lang="fr-FR" sz="4200" dirty="0"/>
          </a:p>
          <a:p>
            <a:r>
              <a:rPr lang="fr-FR" sz="4200" dirty="0"/>
              <a:t>Pour d’autres philosophes, l’homme n’a pas de nature au sens où les autres êtres en ont une. C’est notamment la thèse de Jean-Paul </a:t>
            </a:r>
            <a:r>
              <a:rPr lang="fr-FR" sz="4200" dirty="0" smtClean="0"/>
              <a:t>Sartre (1905-1980) </a:t>
            </a:r>
            <a:r>
              <a:rPr lang="fr-FR" sz="4200" dirty="0"/>
              <a:t>pour qui l’homme n’a pas de nature </a:t>
            </a:r>
            <a:r>
              <a:rPr lang="fr-FR" sz="4200" i="1" dirty="0"/>
              <a:t>a priori</a:t>
            </a:r>
            <a:r>
              <a:rPr lang="fr-FR" sz="4200" dirty="0"/>
              <a:t>. Selon lui, l’existence précède l’essence. L’homme est avant de qu’il fait et choisit de </a:t>
            </a:r>
            <a:r>
              <a:rPr lang="fr-FR" sz="4200" dirty="0" smtClean="0"/>
              <a:t>faire. </a:t>
            </a:r>
            <a:r>
              <a:rPr lang="fr-FR" sz="4200" dirty="0"/>
              <a:t>Il n’est donc pas conditionné par une nature mais par ses choix. </a:t>
            </a:r>
            <a:r>
              <a:rPr lang="fr-FR" sz="4200" dirty="0" smtClean="0"/>
              <a:t>Il est «</a:t>
            </a:r>
            <a:r>
              <a:rPr lang="fr-FR" sz="4200" dirty="0"/>
              <a:t> condamné à être libre </a:t>
            </a:r>
            <a:r>
              <a:rPr lang="fr-FR" sz="4200" dirty="0" smtClean="0"/>
              <a:t>». </a:t>
            </a:r>
          </a:p>
          <a:p>
            <a:r>
              <a:rPr lang="fr-FR" sz="4200" dirty="0" smtClean="0"/>
              <a:t>L’idée que l’homme est avant tout un être de culture, au sens d’un être qui doit se construire, se trouve déjà chez Erasme pour qui : « on ne nait pas Homme on le devient » (1529). Dans cette perspective, la nature de l’homme serait de ne pas en avoir.  </a:t>
            </a:r>
            <a:endParaRPr lang="fr-FR" sz="4200" dirty="0"/>
          </a:p>
          <a:p>
            <a:pPr marL="0" indent="0">
              <a:buNone/>
            </a:pPr>
            <a:r>
              <a:rPr lang="fr-FR" sz="4500" dirty="0"/>
              <a:t> </a:t>
            </a:r>
            <a:endParaRPr lang="fr-FR" sz="7200" dirty="0"/>
          </a:p>
        </p:txBody>
      </p:sp>
    </p:spTree>
    <p:extLst>
      <p:ext uri="{BB962C8B-B14F-4D97-AF65-F5344CB8AC3E}">
        <p14:creationId xmlns:p14="http://schemas.microsoft.com/office/powerpoint/2010/main" val="2201508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00112"/>
          </a:xfrm>
        </p:spPr>
        <p:txBody>
          <a:bodyPr>
            <a:normAutofit/>
          </a:bodyPr>
          <a:lstStyle/>
          <a:p>
            <a:r>
              <a:rPr lang="fr-FR" sz="3600" dirty="0"/>
              <a:t>Nature et totalité</a:t>
            </a:r>
          </a:p>
        </p:txBody>
      </p:sp>
      <p:sp>
        <p:nvSpPr>
          <p:cNvPr id="3" name="Espace réservé du contenu 2"/>
          <p:cNvSpPr>
            <a:spLocks noGrp="1"/>
          </p:cNvSpPr>
          <p:nvPr>
            <p:ph idx="1"/>
          </p:nvPr>
        </p:nvSpPr>
        <p:spPr>
          <a:xfrm>
            <a:off x="457200" y="1417638"/>
            <a:ext cx="8229600" cy="4688340"/>
          </a:xfrm>
        </p:spPr>
        <p:txBody>
          <a:bodyPr>
            <a:noAutofit/>
          </a:bodyPr>
          <a:lstStyle/>
          <a:p>
            <a:r>
              <a:rPr lang="fr-FR" sz="2000" dirty="0" smtClean="0"/>
              <a:t>La </a:t>
            </a:r>
            <a:r>
              <a:rPr lang="fr-FR" sz="2000" dirty="0"/>
              <a:t>Nature, dans un sens métaphysique, fait référence à la totalité de ce qui est, c’est-à-dire aussi bien la matière ou l’étendue que la pensée ou les idées.</a:t>
            </a:r>
          </a:p>
          <a:p>
            <a:pPr marL="0" indent="0">
              <a:buNone/>
            </a:pPr>
            <a:endParaRPr lang="fr-FR" sz="2000" dirty="0"/>
          </a:p>
          <a:p>
            <a:r>
              <a:rPr lang="fr-FR" sz="2000" dirty="0"/>
              <a:t>Pour Spinoza, cette Nature est unifiée : elle est constituée d’une unique substance, à savoir Dieu lui-même qui serait constituée d’une infinité d’attributs (manières d’être) auxquels l’être humain n’aurait seulement accès qu’à deux d’entre eux : la Pensée et l’Etendue.</a:t>
            </a:r>
          </a:p>
          <a:p>
            <a:pPr marL="0" indent="0">
              <a:buNone/>
            </a:pPr>
            <a:endParaRPr lang="fr-FR" sz="2000" dirty="0"/>
          </a:p>
          <a:p>
            <a:r>
              <a:rPr lang="fr-FR" sz="2000" dirty="0"/>
              <a:t>Aux yeux de Spinoza, cette substance est cause de soi. Elle est à elle-même sa propre cause et serait identique à Dieu. D’où la formule : </a:t>
            </a:r>
            <a:r>
              <a:rPr lang="fr-FR" sz="2000" i="1" dirty="0"/>
              <a:t>Deus </a:t>
            </a:r>
            <a:r>
              <a:rPr lang="fr-FR" sz="2000" i="1" dirty="0" err="1"/>
              <a:t>sive</a:t>
            </a:r>
            <a:r>
              <a:rPr lang="fr-FR" sz="2000" i="1" dirty="0"/>
              <a:t> </a:t>
            </a:r>
            <a:r>
              <a:rPr lang="fr-FR" sz="2000" i="1" dirty="0" err="1"/>
              <a:t>Natura</a:t>
            </a:r>
            <a:r>
              <a:rPr lang="fr-FR" sz="2000" dirty="0"/>
              <a:t> (Dieu ou la Nature).</a:t>
            </a:r>
          </a:p>
        </p:txBody>
      </p:sp>
    </p:spTree>
    <p:extLst>
      <p:ext uri="{BB962C8B-B14F-4D97-AF65-F5344CB8AC3E}">
        <p14:creationId xmlns:p14="http://schemas.microsoft.com/office/powerpoint/2010/main" val="2806866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Aristote : physique de la nature</a:t>
            </a:r>
            <a:endParaRPr lang="fr-FR" dirty="0"/>
          </a:p>
        </p:txBody>
      </p:sp>
      <p:sp>
        <p:nvSpPr>
          <p:cNvPr id="3" name="Espace réservé du contenu 2"/>
          <p:cNvSpPr>
            <a:spLocks noGrp="1"/>
          </p:cNvSpPr>
          <p:nvPr>
            <p:ph idx="1"/>
          </p:nvPr>
        </p:nvSpPr>
        <p:spPr>
          <a:xfrm>
            <a:off x="457200" y="1600200"/>
            <a:ext cx="8229600" cy="4903435"/>
          </a:xfrm>
        </p:spPr>
        <p:txBody>
          <a:bodyPr>
            <a:normAutofit fontScale="70000" lnSpcReduction="20000"/>
          </a:bodyPr>
          <a:lstStyle/>
          <a:p>
            <a:r>
              <a:rPr lang="fr-FR" sz="2300" dirty="0" smtClean="0"/>
              <a:t>La nature est caractérisée par le mouvement </a:t>
            </a:r>
            <a:r>
              <a:rPr lang="fr-FR" sz="2300" dirty="0"/>
              <a:t>: </a:t>
            </a:r>
            <a:r>
              <a:rPr lang="fr-FR" sz="2300" dirty="0">
                <a:hlinkClick r:id="rId2"/>
              </a:rPr>
              <a:t>https://www.youtube.com/watch?v=</a:t>
            </a:r>
            <a:r>
              <a:rPr lang="fr-FR" sz="2300" dirty="0" smtClean="0">
                <a:hlinkClick r:id="rId2"/>
              </a:rPr>
              <a:t>qPvL8I1qFcY</a:t>
            </a:r>
            <a:endParaRPr lang="fr-FR" sz="2300" dirty="0" smtClean="0"/>
          </a:p>
          <a:p>
            <a:pPr>
              <a:buFont typeface="Wingdings" charset="2"/>
              <a:buChar char="ü"/>
            </a:pPr>
            <a:r>
              <a:rPr lang="fr-FR" sz="2300" dirty="0" smtClean="0"/>
              <a:t>« la nature est principe de mouvement et de repos » (Aristote) </a:t>
            </a:r>
          </a:p>
          <a:p>
            <a:pPr>
              <a:buFont typeface="Wingdings" charset="2"/>
              <a:buChar char="ü"/>
            </a:pPr>
            <a:r>
              <a:rPr lang="fr-FR" sz="2300" dirty="0" smtClean="0"/>
              <a:t>« l’être mobile est le sujet de la philosophie de la nature » (Thomas d’Aquin)</a:t>
            </a:r>
          </a:p>
          <a:p>
            <a:r>
              <a:rPr lang="fr-FR" sz="2300" dirty="0" smtClean="0"/>
              <a:t>La philosophie de la nature d’Aristote prend le parti du réalisme par opposition à l’idéalisme de Platon. Il s’agit d’observer la mobilité des êtres de nature et d’en rendre compte.</a:t>
            </a:r>
          </a:p>
          <a:p>
            <a:r>
              <a:rPr lang="fr-FR" sz="2300" dirty="0" smtClean="0"/>
              <a:t>Aristote sépare le monde en deux régions : le monde </a:t>
            </a:r>
            <a:r>
              <a:rPr lang="fr-FR" sz="2300" dirty="0" err="1" smtClean="0"/>
              <a:t>supralunaire</a:t>
            </a:r>
            <a:r>
              <a:rPr lang="fr-FR" sz="2300" dirty="0" smtClean="0"/>
              <a:t> et le monde sublunaire. Au sein du monde </a:t>
            </a:r>
            <a:r>
              <a:rPr lang="fr-FR" sz="2300" dirty="0" err="1" smtClean="0"/>
              <a:t>supralunaire</a:t>
            </a:r>
            <a:r>
              <a:rPr lang="fr-FR" sz="2300" dirty="0" smtClean="0"/>
              <a:t>, il n’y a pas d’autre mouvement que les déplacements. Au sein du monde sublunaire </a:t>
            </a:r>
            <a:r>
              <a:rPr lang="fr-FR" sz="2300" dirty="0"/>
              <a:t>o</a:t>
            </a:r>
            <a:r>
              <a:rPr lang="fr-FR" sz="2300" dirty="0" smtClean="0"/>
              <a:t>u nature, il y a quatre types de mouvements</a:t>
            </a:r>
            <a:r>
              <a:rPr lang="fr-FR" sz="2300" dirty="0"/>
              <a:t> </a:t>
            </a:r>
            <a:r>
              <a:rPr lang="fr-FR" sz="2300" dirty="0" smtClean="0"/>
              <a:t>ou de changements.</a:t>
            </a:r>
          </a:p>
          <a:p>
            <a:r>
              <a:rPr lang="fr-FR" sz="2300" dirty="0" smtClean="0"/>
              <a:t>Le mouvement au sein de la nature (monde sublunaire) est aussi bien déplacement dans l’espace (le vol d’un oiseau ou la fluctuation une algue agitée par les flots), modification quantitative autrement dit accroissement-décroissement (grossir, maigrir), modification qualitative (les feuilles qui jaunissent), et même naissance et mort (génération et corruption dans le vocabulaire d’Aristote).</a:t>
            </a:r>
          </a:p>
          <a:p>
            <a:r>
              <a:rPr lang="fr-FR" sz="2300" dirty="0" smtClean="0"/>
              <a:t>La conception d’Aristote prend le nom d’hylémorphisme : un être de nature comme un cheval est un composé de matière et de forme. Sa matière, c’est sa chair et ses os. Sa forme, c’est son espèce. Tous les chevaux sont à la fois identiques par l’espèce et différents par le corps. Pour Aristote, la matière est indifférenciée, c’est la forme qui détermine la matière. C’est elle imprime son mouvement à un certain corps ou à une certaine chair, une chair de cheval par exemple.</a:t>
            </a:r>
          </a:p>
          <a:p>
            <a:pPr marL="0" indent="0">
              <a:buNone/>
            </a:pPr>
            <a:endParaRPr lang="fr-FR" sz="1800" dirty="0"/>
          </a:p>
        </p:txBody>
      </p:sp>
    </p:spTree>
    <p:extLst>
      <p:ext uri="{BB962C8B-B14F-4D97-AF65-F5344CB8AC3E}">
        <p14:creationId xmlns:p14="http://schemas.microsoft.com/office/powerpoint/2010/main" val="4157955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Le mythe du bon sauvage </a:t>
            </a:r>
            <a:br>
              <a:rPr lang="fr-FR" sz="3200" dirty="0" smtClean="0"/>
            </a:br>
            <a:r>
              <a:rPr lang="fr-FR" sz="3200" dirty="0" smtClean="0"/>
              <a:t>chez les conquérants du Nouveau Monde</a:t>
            </a:r>
            <a:endParaRPr lang="fr-FR" sz="3200" dirty="0"/>
          </a:p>
        </p:txBody>
      </p:sp>
      <p:sp>
        <p:nvSpPr>
          <p:cNvPr id="3" name="Espace réservé du contenu 2"/>
          <p:cNvSpPr>
            <a:spLocks noGrp="1"/>
          </p:cNvSpPr>
          <p:nvPr>
            <p:ph idx="1"/>
          </p:nvPr>
        </p:nvSpPr>
        <p:spPr/>
        <p:txBody>
          <a:bodyPr>
            <a:normAutofit fontScale="62500" lnSpcReduction="20000"/>
          </a:bodyPr>
          <a:lstStyle/>
          <a:p>
            <a:r>
              <a:rPr lang="fr-FR" dirty="0" smtClean="0"/>
              <a:t>Le mythe</a:t>
            </a:r>
            <a:r>
              <a:rPr lang="fr-FR" dirty="0"/>
              <a:t> </a:t>
            </a:r>
            <a:r>
              <a:rPr lang="fr-FR" dirty="0" smtClean="0"/>
              <a:t>du </a:t>
            </a:r>
            <a:r>
              <a:rPr lang="fr-FR" dirty="0"/>
              <a:t>bon </a:t>
            </a:r>
            <a:r>
              <a:rPr lang="fr-FR" dirty="0" smtClean="0"/>
              <a:t>sauvage</a:t>
            </a:r>
            <a:r>
              <a:rPr lang="fr-FR" dirty="0"/>
              <a:t> </a:t>
            </a:r>
            <a:r>
              <a:rPr lang="fr-FR" dirty="0" smtClean="0"/>
              <a:t>est celui d’un </a:t>
            </a:r>
            <a:r>
              <a:rPr lang="fr-FR" dirty="0"/>
              <a:t>être humain qui n’est pas encore corrompu par les méfaits de la </a:t>
            </a:r>
            <a:r>
              <a:rPr lang="fr-FR" dirty="0" smtClean="0"/>
              <a:t>société </a:t>
            </a:r>
            <a:r>
              <a:rPr lang="fr-FR" dirty="0"/>
              <a:t>et qui se trouve en communion totale avec la nature. </a:t>
            </a:r>
            <a:endParaRPr lang="fr-FR" dirty="0" smtClean="0"/>
          </a:p>
          <a:p>
            <a:r>
              <a:rPr lang="fr-FR" dirty="0" smtClean="0"/>
              <a:t>Ce </a:t>
            </a:r>
            <a:r>
              <a:rPr lang="fr-FR" dirty="0"/>
              <a:t>mythe trouve sa source chez les conquérants du </a:t>
            </a:r>
            <a:r>
              <a:rPr lang="fr-FR" dirty="0" smtClean="0"/>
              <a:t>Nouveau </a:t>
            </a:r>
            <a:r>
              <a:rPr lang="fr-FR" dirty="0"/>
              <a:t>M</a:t>
            </a:r>
            <a:r>
              <a:rPr lang="fr-FR" dirty="0" smtClean="0"/>
              <a:t>onde </a:t>
            </a:r>
            <a:r>
              <a:rPr lang="fr-FR" dirty="0"/>
              <a:t>à l’instar de Christophe Colomb. Comme le souligne </a:t>
            </a:r>
            <a:r>
              <a:rPr lang="fr-FR" dirty="0" err="1"/>
              <a:t>Amerigo</a:t>
            </a:r>
            <a:r>
              <a:rPr lang="fr-FR" dirty="0"/>
              <a:t> </a:t>
            </a:r>
            <a:r>
              <a:rPr lang="fr-FR" dirty="0" err="1"/>
              <a:t>Vespucchi</a:t>
            </a:r>
            <a:r>
              <a:rPr lang="fr-FR" dirty="0"/>
              <a:t> (1454-1512) à propos des Indiens dans sa correspondance </a:t>
            </a:r>
            <a:r>
              <a:rPr lang="fr-FR" dirty="0" smtClean="0"/>
              <a:t>: «</a:t>
            </a:r>
            <a:r>
              <a:rPr lang="fr-FR" dirty="0"/>
              <a:t> </a:t>
            </a:r>
            <a:r>
              <a:rPr lang="fr-FR" i="1" dirty="0"/>
              <a:t>J’affirme que ces peuples sont doux et affables. Tous, de l’un ou l’autre sexe, vont tout nus. Ils ne se couvrent aucune partie du corps, et ils vont ainsi tels sont sortis du ventre de leur mère, jusqu’à leur mort. </a:t>
            </a:r>
            <a:r>
              <a:rPr lang="fr-FR" dirty="0"/>
              <a:t>[…]</a:t>
            </a:r>
            <a:r>
              <a:rPr lang="fr-FR" i="1" dirty="0"/>
              <a:t> Ils n’ont pas d’étoffe de laine, ni de lin, ni même de coton, car ils n’en ont nul </a:t>
            </a:r>
            <a:r>
              <a:rPr lang="fr-FR" i="1" dirty="0" smtClean="0"/>
              <a:t>besoin. Ils </a:t>
            </a:r>
            <a:r>
              <a:rPr lang="fr-FR" i="1" dirty="0"/>
              <a:t>n’ont pas non plus de biens personnels car tout est en commun. Ils vivent ensemble, sans roi, sans autorité, et chacun est seigneur de soi-même. Ils prennent autant de femmes qu’ils le désirent.</a:t>
            </a:r>
            <a:r>
              <a:rPr lang="fr-FR" dirty="0"/>
              <a:t> […]</a:t>
            </a:r>
            <a:r>
              <a:rPr lang="fr-FR" i="1" dirty="0"/>
              <a:t> De plus, ils n’ont aucune église, ils n’ont aucune loi et ils ne sont même pas idolâtres. Que dire de plus ?  Ils vivent selon la </a:t>
            </a:r>
            <a:r>
              <a:rPr lang="fr-FR" i="1" dirty="0" smtClean="0"/>
              <a:t>nature</a:t>
            </a:r>
            <a:r>
              <a:rPr lang="fr-FR" dirty="0" smtClean="0"/>
              <a:t>.</a:t>
            </a:r>
            <a:r>
              <a:rPr lang="fr-FR" dirty="0"/>
              <a:t> </a:t>
            </a:r>
            <a:r>
              <a:rPr lang="fr-FR" dirty="0" smtClean="0"/>
              <a:t>»  </a:t>
            </a:r>
            <a:r>
              <a:rPr lang="fr-FR" i="1" dirty="0" smtClean="0"/>
              <a:t>Le </a:t>
            </a:r>
            <a:r>
              <a:rPr lang="fr-FR" i="1" dirty="0"/>
              <a:t>Nouveau Monde, les voyages d’</a:t>
            </a:r>
            <a:r>
              <a:rPr lang="fr-FR" i="1" dirty="0" err="1"/>
              <a:t>Amerigo</a:t>
            </a:r>
            <a:r>
              <a:rPr lang="fr-FR" i="1" dirty="0"/>
              <a:t> Vespucci (1497-1505), </a:t>
            </a:r>
            <a:r>
              <a:rPr lang="fr-FR" dirty="0"/>
              <a:t>trad. française, introduction et notes par Jean-Paul </a:t>
            </a:r>
            <a:r>
              <a:rPr lang="fr-FR" dirty="0" err="1"/>
              <a:t>Duviols</a:t>
            </a:r>
            <a:r>
              <a:rPr lang="fr-FR" dirty="0"/>
              <a:t>, 2005, Paris, </a:t>
            </a:r>
            <a:r>
              <a:rPr lang="fr-FR" dirty="0" err="1" smtClean="0"/>
              <a:t>Chandeigne</a:t>
            </a:r>
            <a:r>
              <a:rPr lang="fr-FR" dirty="0" smtClean="0"/>
              <a:t>, p. 138</a:t>
            </a:r>
            <a:r>
              <a:rPr lang="fr-FR" dirty="0"/>
              <a:t>-140.   </a:t>
            </a:r>
          </a:p>
          <a:p>
            <a:endParaRPr lang="fr-FR" dirty="0"/>
          </a:p>
        </p:txBody>
      </p:sp>
    </p:spTree>
    <p:extLst>
      <p:ext uri="{BB962C8B-B14F-4D97-AF65-F5344CB8AC3E}">
        <p14:creationId xmlns:p14="http://schemas.microsoft.com/office/powerpoint/2010/main" val="295292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a:t>Le mythe du bon sauvage </a:t>
            </a:r>
            <a:br>
              <a:rPr lang="fr-FR" sz="3200" dirty="0"/>
            </a:br>
            <a:r>
              <a:rPr lang="fr-FR" sz="3200" dirty="0" smtClean="0"/>
              <a:t>chez Rousseau et </a:t>
            </a:r>
            <a:r>
              <a:rPr lang="mr-IN" sz="3200" dirty="0" smtClean="0"/>
              <a:t>…</a:t>
            </a:r>
            <a:r>
              <a:rPr lang="fr-FR" sz="3200" dirty="0" smtClean="0"/>
              <a:t>les autres</a:t>
            </a:r>
            <a:endParaRPr lang="fr-FR" sz="3200" dirty="0"/>
          </a:p>
        </p:txBody>
      </p:sp>
      <p:sp>
        <p:nvSpPr>
          <p:cNvPr id="3" name="Espace réservé du contenu 2"/>
          <p:cNvSpPr>
            <a:spLocks noGrp="1"/>
          </p:cNvSpPr>
          <p:nvPr>
            <p:ph idx="1"/>
          </p:nvPr>
        </p:nvSpPr>
        <p:spPr>
          <a:xfrm>
            <a:off x="457200" y="1600200"/>
            <a:ext cx="8229600" cy="4864952"/>
          </a:xfrm>
        </p:spPr>
        <p:txBody>
          <a:bodyPr>
            <a:normAutofit fontScale="55000" lnSpcReduction="20000"/>
          </a:bodyPr>
          <a:lstStyle/>
          <a:p>
            <a:r>
              <a:rPr lang="fr-FR" dirty="0"/>
              <a:t>Cette image d’Epinal se retrouve notamment chez Rousseau </a:t>
            </a:r>
            <a:r>
              <a:rPr lang="fr-FR" dirty="0" smtClean="0"/>
              <a:t>: «</a:t>
            </a:r>
            <a:r>
              <a:rPr lang="fr-FR" i="1" dirty="0"/>
              <a:t> Tant que les hommes se contentèrent de leurs cabanes rustiques, tant qu’ils se bornèrent à coudre leurs habits de peaux avec des épines ou des arêtes, à se parer de plumes et de coquillages, à se peindre le corps de diverses couleurs, à perfectionner ou à embellir leurs arcs et leurs flèches, à tailler avec des pierres tranchantes quelques canots de pêcheurs ou quelques grossiers instruments de musique ; en un mot tant qu’ils ne s’appliquèrent qu’à des ouvrages qu’un seul pouvait faire, et qu’à des arts qui n’avaient pas besoin du concours de plusieurs mains, ils vécurent libres, sains, bons, et heureux autant qu’ils pouvaient l’être par leur nature, et continuèrent à jouir</a:t>
            </a:r>
            <a:r>
              <a:rPr lang="fr-FR" dirty="0"/>
              <a:t> </a:t>
            </a:r>
            <a:r>
              <a:rPr lang="fr-FR" i="1" dirty="0"/>
              <a:t>entre eux des douceurs d’un commerce indépendant : mais dès l’instant qu’un homme eut besoin du secours d’un autre ; dès qu’on s’aperçut qu’il était utile à un seul d’avoir des provisions pour deux, l’égalité disparut, la propriété s’introduisit, le travail devint nécessaire, et les vastes forêts se changèrent en des campagnes riantes qu’il fallut arroser de la sueur des hommes, et dans lesquelles on vit bientôt l’esclavage et la misère germer et croître avec les </a:t>
            </a:r>
            <a:r>
              <a:rPr lang="fr-FR" i="1" dirty="0" smtClean="0"/>
              <a:t>moissons. » </a:t>
            </a:r>
            <a:r>
              <a:rPr lang="fr-FR" dirty="0" smtClean="0"/>
              <a:t>Jean</a:t>
            </a:r>
            <a:r>
              <a:rPr lang="fr-FR" dirty="0"/>
              <a:t>-Jacques Rousseau, 1755, </a:t>
            </a:r>
            <a:r>
              <a:rPr lang="fr-FR" i="1" dirty="0"/>
              <a:t>Discours sur l’origine et les fondements de l’inégalité́ parmi les hommes</a:t>
            </a:r>
            <a:r>
              <a:rPr lang="fr-FR" dirty="0"/>
              <a:t>, introduction, notes, bibliographie et chronologie par Blaise </a:t>
            </a:r>
            <a:r>
              <a:rPr lang="fr-FR" dirty="0" err="1"/>
              <a:t>Bachofen</a:t>
            </a:r>
            <a:r>
              <a:rPr lang="fr-FR" dirty="0"/>
              <a:t> et Bruno </a:t>
            </a:r>
            <a:r>
              <a:rPr lang="fr-FR" dirty="0" err="1"/>
              <a:t>Bernadi</a:t>
            </a:r>
            <a:r>
              <a:rPr lang="fr-FR" dirty="0"/>
              <a:t>, 2008, Paris, Flammarion, « GF </a:t>
            </a:r>
            <a:r>
              <a:rPr lang="fr-FR" dirty="0" smtClean="0"/>
              <a:t>», p. </a:t>
            </a:r>
            <a:r>
              <a:rPr lang="fr-FR" dirty="0"/>
              <a:t>118-119. </a:t>
            </a:r>
            <a:endParaRPr lang="fr-FR" dirty="0" smtClean="0"/>
          </a:p>
          <a:p>
            <a:endParaRPr lang="fr-FR" i="1" dirty="0"/>
          </a:p>
          <a:p>
            <a:r>
              <a:rPr lang="fr-FR" i="1" dirty="0">
                <a:hlinkClick r:id="rId2"/>
              </a:rPr>
              <a:t>https://www.youtube.com/watch?v=</a:t>
            </a:r>
            <a:r>
              <a:rPr lang="fr-FR" i="1" dirty="0" smtClean="0">
                <a:hlinkClick r:id="rId2"/>
              </a:rPr>
              <a:t>lhh9vh4uqgw</a:t>
            </a:r>
            <a:endParaRPr lang="fr-FR" i="1" dirty="0" smtClean="0"/>
          </a:p>
          <a:p>
            <a:pPr marL="0" indent="0">
              <a:buNone/>
            </a:pPr>
            <a:endParaRPr lang="fr-FR" i="1" dirty="0" smtClean="0"/>
          </a:p>
          <a:p>
            <a:pPr marL="0" indent="0">
              <a:buNone/>
            </a:pPr>
            <a:endParaRPr lang="fr-FR" dirty="0"/>
          </a:p>
        </p:txBody>
      </p:sp>
    </p:spTree>
    <p:extLst>
      <p:ext uri="{BB962C8B-B14F-4D97-AF65-F5344CB8AC3E}">
        <p14:creationId xmlns:p14="http://schemas.microsoft.com/office/powerpoint/2010/main" val="83571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400" dirty="0"/>
              <a:t> </a:t>
            </a:r>
            <a:r>
              <a:rPr lang="fr-FR" sz="4000" dirty="0" smtClean="0"/>
              <a:t>Nature et culture</a:t>
            </a:r>
            <a:endParaRPr lang="fr-FR" sz="4000" dirty="0"/>
          </a:p>
        </p:txBody>
      </p:sp>
      <p:sp>
        <p:nvSpPr>
          <p:cNvPr id="3" name="Espace réservé du contenu 2"/>
          <p:cNvSpPr>
            <a:spLocks noGrp="1"/>
          </p:cNvSpPr>
          <p:nvPr>
            <p:ph idx="1"/>
          </p:nvPr>
        </p:nvSpPr>
        <p:spPr>
          <a:xfrm>
            <a:off x="457200" y="1192976"/>
            <a:ext cx="8229600" cy="5349142"/>
          </a:xfrm>
        </p:spPr>
        <p:txBody>
          <a:bodyPr>
            <a:normAutofit fontScale="47500" lnSpcReduction="20000"/>
          </a:bodyPr>
          <a:lstStyle/>
          <a:p>
            <a:pPr marL="0" indent="0">
              <a:buNone/>
            </a:pPr>
            <a:endParaRPr lang="fr-FR" dirty="0"/>
          </a:p>
          <a:p>
            <a:r>
              <a:rPr lang="fr-FR" dirty="0"/>
              <a:t>La nature semble s’opposer la culture par définition. La nature est ce qui est sans culture, autrement dit qui n’a pas encore été touché par l’être humain. Songez au terme « agriculture », autrement dit à la domestication de la terre. La nature serait le monde extrahumain. De nos jours, seul l’espace des astronomes semble pouvoir être concerné par ce terme tant notre planète entière est conquise par l’être humain, à l’exception peut-être des fonds marins et de certaines régions isolés comme en Antarctique ou dans des zones désertiques</a:t>
            </a:r>
            <a:r>
              <a:rPr lang="fr-FR" dirty="0" smtClean="0"/>
              <a:t>.</a:t>
            </a:r>
          </a:p>
          <a:p>
            <a:endParaRPr lang="fr-FR" dirty="0"/>
          </a:p>
          <a:p>
            <a:r>
              <a:rPr lang="fr-FR" dirty="0"/>
              <a:t>Exemple des jardins : un objet à la fois naturel et culturel par excellence. Un jardin est naturel dans le sens où ses objets le sont (des fleurs, des plantes). Et un jardin est culturel dans la mesure où il n’y a pas de jardin sans </a:t>
            </a:r>
            <a:r>
              <a:rPr lang="fr-FR" dirty="0" smtClean="0"/>
              <a:t>jardinier. Qu’il s’agisse d’un </a:t>
            </a:r>
            <a:r>
              <a:rPr lang="fr-FR" dirty="0"/>
              <a:t>jardin à la française (qui tente de se démarquer de la nature par son modèle géométrique de type cartésien</a:t>
            </a:r>
            <a:r>
              <a:rPr lang="fr-FR" dirty="0" smtClean="0"/>
              <a:t>)</a:t>
            </a:r>
            <a:r>
              <a:rPr lang="fr-FR" dirty="0"/>
              <a:t> </a:t>
            </a:r>
            <a:r>
              <a:rPr lang="fr-FR" dirty="0" smtClean="0"/>
              <a:t>ou d’un </a:t>
            </a:r>
            <a:r>
              <a:rPr lang="fr-FR" dirty="0"/>
              <a:t>jardin à l’Anglaise (qui tente d’imiter la nature</a:t>
            </a:r>
            <a:r>
              <a:rPr lang="fr-FR" dirty="0" smtClean="0"/>
              <a:t>), le jardin est un objet hybride. </a:t>
            </a:r>
            <a:endParaRPr lang="fr-FR" dirty="0"/>
          </a:p>
          <a:p>
            <a:endParaRPr lang="fr-FR" dirty="0"/>
          </a:p>
          <a:p>
            <a:r>
              <a:rPr lang="fr-FR" dirty="0"/>
              <a:t>Exemple des animaux : de plus en plus, les animaux sont des êtres hybrides également. Les animaux domestiques le sont par définition, les animaux génétiquement modifiés comme les lapins nains et même également certains animaux sauvages qui ne vivent plus qu’en captivité dans des zoos et des espaces protégés (Parc Kruger en Afrique du Sud, par exemple).</a:t>
            </a:r>
          </a:p>
          <a:p>
            <a:endParaRPr lang="fr-FR" dirty="0"/>
          </a:p>
          <a:p>
            <a:r>
              <a:rPr lang="fr-FR" dirty="0"/>
              <a:t>Exemple du climat : le réchauffement climatique est désormais considéré comme d’origine </a:t>
            </a:r>
            <a:r>
              <a:rPr lang="fr-FR" dirty="0" smtClean="0"/>
              <a:t>humaine </a:t>
            </a:r>
            <a:r>
              <a:rPr lang="fr-FR" dirty="0"/>
              <a:t>(les causes sont dites anthropiques) de par la présence surabondante de gaz carbonique dans l’atmosphère</a:t>
            </a:r>
            <a:r>
              <a:rPr lang="fr-FR" dirty="0" smtClean="0"/>
              <a:t>. Le climat est un phénomène naturel, mais le réchauffement climatique culturel. </a:t>
            </a:r>
            <a:endParaRPr lang="fr-FR" dirty="0"/>
          </a:p>
          <a:p>
            <a:pPr marL="0" indent="0">
              <a:buNone/>
            </a:pPr>
            <a:r>
              <a:rPr lang="fr-FR" dirty="0"/>
              <a:t> </a:t>
            </a:r>
          </a:p>
          <a:p>
            <a:r>
              <a:rPr lang="fr-FR" dirty="0"/>
              <a:t>La nature est ce qui serait encore sauvage et la culture ce qui serait domestiqué</a:t>
            </a:r>
            <a:r>
              <a:rPr lang="fr-FR" dirty="0" smtClean="0"/>
              <a:t>. En philosophie, l’état de nature s’oppose à la vie en société.</a:t>
            </a:r>
            <a:endParaRPr lang="fr-FR" dirty="0"/>
          </a:p>
          <a:p>
            <a:endParaRPr lang="fr-FR" dirty="0"/>
          </a:p>
        </p:txBody>
      </p:sp>
    </p:spTree>
    <p:extLst>
      <p:ext uri="{BB962C8B-B14F-4D97-AF65-F5344CB8AC3E}">
        <p14:creationId xmlns:p14="http://schemas.microsoft.com/office/powerpoint/2010/main" val="2250738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Nature et culture</a:t>
            </a:r>
            <a:endParaRPr lang="fr-FR" sz="3600" dirty="0"/>
          </a:p>
        </p:txBody>
      </p:sp>
      <p:sp>
        <p:nvSpPr>
          <p:cNvPr id="3" name="Espace réservé du contenu 2"/>
          <p:cNvSpPr>
            <a:spLocks noGrp="1"/>
          </p:cNvSpPr>
          <p:nvPr>
            <p:ph idx="1"/>
          </p:nvPr>
        </p:nvSpPr>
        <p:spPr/>
        <p:txBody>
          <a:bodyPr>
            <a:normAutofit fontScale="70000" lnSpcReduction="20000"/>
          </a:bodyPr>
          <a:lstStyle/>
          <a:p>
            <a:pPr algn="just" hangingPunct="0"/>
            <a:r>
              <a:rPr lang="fr-FR" dirty="0"/>
              <a:t>« Les sociétés humaines présentent un phénomène nouveau, qui consiste en ce que certaines manières d’agir sont imposées ou du moins proposées du dehors à l’individu et se surajoutent à sa nature propre » (Durkheim). L’être humain est un être de nature mais les sociétés humaines se définissent par leur culture. A une première structure individuelle « naturelle »  se superpose une seconde structure collective « culturelle » qui les caractérise. </a:t>
            </a:r>
          </a:p>
          <a:p>
            <a:pPr algn="just" hangingPunct="0"/>
            <a:r>
              <a:rPr lang="fr-FR" dirty="0"/>
              <a:t>La première structure serait de l’ordre de l’innée. La seconde de l’ordre de l’acquis ou du construit. Le fait qu’un être humain soit un spécimen d’une espèce biologique ayant des traits morphologiques, des besoins élémentaires ou des instincts primaires relèverait de la première structure. Le fait que la présentation de ses traits, que la gestion de ses besoins et que la régulation de ses instincts dépend en partie de l’environnement relèverait de la seconde.</a:t>
            </a:r>
          </a:p>
          <a:p>
            <a:endParaRPr lang="fr-FR" dirty="0"/>
          </a:p>
        </p:txBody>
      </p:sp>
    </p:spTree>
    <p:extLst>
      <p:ext uri="{BB962C8B-B14F-4D97-AF65-F5344CB8AC3E}">
        <p14:creationId xmlns:p14="http://schemas.microsoft.com/office/powerpoint/2010/main" val="1919000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cru et le cuit</a:t>
            </a:r>
            <a:endParaRPr lang="fr-FR" dirty="0"/>
          </a:p>
        </p:txBody>
      </p:sp>
      <p:sp>
        <p:nvSpPr>
          <p:cNvPr id="3" name="Espace réservé du contenu 2"/>
          <p:cNvSpPr>
            <a:spLocks noGrp="1"/>
          </p:cNvSpPr>
          <p:nvPr>
            <p:ph idx="1"/>
          </p:nvPr>
        </p:nvSpPr>
        <p:spPr>
          <a:xfrm>
            <a:off x="457200" y="1282768"/>
            <a:ext cx="8229600" cy="4843395"/>
          </a:xfrm>
        </p:spPr>
        <p:txBody>
          <a:bodyPr>
            <a:normAutofit fontScale="55000" lnSpcReduction="20000"/>
          </a:bodyPr>
          <a:lstStyle/>
          <a:p>
            <a:pPr algn="just" hangingPunct="0"/>
            <a:r>
              <a:rPr lang="fr-FR" sz="3600" dirty="0"/>
              <a:t>La métaphore du cru et du cuit permet d’éclairer le complexe « nature-culture » (Claude Lévi-Strauss). A première vue cette distinction s’impose d’elle-même : le cru serait naturel et le cuit culturel. Pour autant, des charognes sont cuites naturellement au soleil et certains peuples ignoraient tout de la cuisson des aliments. Cette métaphore doit être bien comprise. Elle permet de comprendre que nature et culture sont étroitement imbriquées et qu’il est vain de chercher à les séparer d’un coup d’épée. </a:t>
            </a:r>
            <a:endParaRPr lang="fr-FR" sz="3600" dirty="0" smtClean="0"/>
          </a:p>
          <a:p>
            <a:pPr algn="just" hangingPunct="0"/>
            <a:endParaRPr lang="fr-FR" dirty="0"/>
          </a:p>
          <a:p>
            <a:pPr algn="just"/>
            <a:r>
              <a:rPr lang="fr-FR" sz="3600" dirty="0"/>
              <a:t>Pour Lévi-Strauss, la nature est de l’ordre de l’universel, la culture de l’ordre de la norme ou de la règle. Nature et culture </a:t>
            </a:r>
            <a:r>
              <a:rPr lang="fr-FR" sz="3600" dirty="0" smtClean="0"/>
              <a:t>seraient </a:t>
            </a:r>
            <a:r>
              <a:rPr lang="fr-FR" sz="3600" dirty="0"/>
              <a:t>conceptuellement distincts mais empiriquement imbriqués comme en témoigne la prohibition de l’inceste qui est à la fois une règle (culture) et une loi humaine universelle (nature) : « Posons donc que tout ce qui est universel, chez l’homme, relève de l’ordre de la nature et se caractérise par la spontanéité, que tout ce qui est astreint à une norme appartient à la culture et présente les attributs du relatif et du particulier » (Claude Lévi-Strauss, </a:t>
            </a:r>
            <a:r>
              <a:rPr lang="fr-FR" sz="3600" i="1" dirty="0"/>
              <a:t>Les Structures élémentaires de la parenté</a:t>
            </a:r>
            <a:r>
              <a:rPr lang="fr-FR" sz="3600" dirty="0"/>
              <a:t>, 1947, Paris, Mouton, 1967, p. 10). </a:t>
            </a:r>
          </a:p>
        </p:txBody>
      </p:sp>
    </p:spTree>
    <p:extLst>
      <p:ext uri="{BB962C8B-B14F-4D97-AF65-F5344CB8AC3E}">
        <p14:creationId xmlns:p14="http://schemas.microsoft.com/office/powerpoint/2010/main" val="545159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Paradoxe contemporain</a:t>
            </a:r>
            <a:endParaRPr lang="fr-FR" dirty="0"/>
          </a:p>
        </p:txBody>
      </p:sp>
      <p:sp>
        <p:nvSpPr>
          <p:cNvPr id="3" name="Espace réservé du contenu 2"/>
          <p:cNvSpPr>
            <a:spLocks noGrp="1"/>
          </p:cNvSpPr>
          <p:nvPr>
            <p:ph idx="1"/>
          </p:nvPr>
        </p:nvSpPr>
        <p:spPr/>
        <p:txBody>
          <a:bodyPr>
            <a:normAutofit fontScale="55000" lnSpcReduction="20000"/>
          </a:bodyPr>
          <a:lstStyle/>
          <a:p>
            <a:pPr hangingPunct="0"/>
            <a:r>
              <a:rPr lang="fr-FR" dirty="0"/>
              <a:t>A notre époque, un paradoxe se fait jour. Au moment où l’opposition nature </a:t>
            </a:r>
            <a:r>
              <a:rPr lang="fr-FR" i="1" dirty="0"/>
              <a:t>vs</a:t>
            </a:r>
            <a:r>
              <a:rPr lang="fr-FR" dirty="0"/>
              <a:t> culture semble toujours aussi marquée, l’extension des deux notions, supposées étanches, se recouvrent presque </a:t>
            </a:r>
            <a:r>
              <a:rPr lang="fr-FR" dirty="0" smtClean="0"/>
              <a:t>complétement.</a:t>
            </a:r>
          </a:p>
          <a:p>
            <a:pPr hangingPunct="0">
              <a:buFont typeface="Wingdings" charset="2"/>
              <a:buChar char="ü"/>
            </a:pPr>
            <a:r>
              <a:rPr lang="fr-FR" dirty="0" smtClean="0"/>
              <a:t>Premièrement </a:t>
            </a:r>
            <a:r>
              <a:rPr lang="fr-FR" dirty="0"/>
              <a:t>: il n’y a plus sur le globe terrestre d’espace entièrement naturel hormis, peut-être, dans certaines régions désertiques, en antarctique ou au fond des océans. </a:t>
            </a:r>
            <a:endParaRPr lang="fr-FR" dirty="0" smtClean="0"/>
          </a:p>
          <a:p>
            <a:pPr hangingPunct="0">
              <a:buFont typeface="Wingdings" charset="2"/>
              <a:buChar char="ü"/>
            </a:pPr>
            <a:r>
              <a:rPr lang="fr-FR" dirty="0" smtClean="0"/>
              <a:t>Secondement</a:t>
            </a:r>
            <a:r>
              <a:rPr lang="fr-FR" dirty="0"/>
              <a:t> : nous sommes les témoins d’un retour en force à l’état de nature, au sens philosophique du terme. D’un côté, l’être humain a imposé sa puissance partout sur la Terre. De l’autre, cette accaparation correspond à un moment de notre histoire où nous semblons être de nouveau </a:t>
            </a:r>
            <a:r>
              <a:rPr lang="fr-FR" dirty="0" smtClean="0"/>
              <a:t>replongés </a:t>
            </a:r>
            <a:r>
              <a:rPr lang="fr-FR" dirty="0"/>
              <a:t>dans un état de nature pourtant répudié : un état permanent de guerre de tous contre tous et de chacun contre chacun (Hobbes).  </a:t>
            </a:r>
            <a:endParaRPr lang="fr-FR" dirty="0" smtClean="0"/>
          </a:p>
          <a:p>
            <a:pPr marL="0" indent="0" hangingPunct="0">
              <a:buNone/>
            </a:pPr>
            <a:endParaRPr lang="fr-FR" dirty="0"/>
          </a:p>
          <a:p>
            <a:pPr hangingPunct="0"/>
            <a:r>
              <a:rPr lang="fr-FR" dirty="0"/>
              <a:t>Cette situation s’explique principalement par un retour en force de l’identité culturelle et religieuse brandit à la manière d’un oriflamme. Sur ce point, les choses semblent claires. Culturellement, chacun se définit de moins en moins par sa nation, au sens politique du terme, et de plus en plus par sa tribu, au sens identitaire. </a:t>
            </a:r>
          </a:p>
          <a:p>
            <a:endParaRPr lang="fr-FR" dirty="0"/>
          </a:p>
        </p:txBody>
      </p:sp>
    </p:spTree>
    <p:extLst>
      <p:ext uri="{BB962C8B-B14F-4D97-AF65-F5344CB8AC3E}">
        <p14:creationId xmlns:p14="http://schemas.microsoft.com/office/powerpoint/2010/main" val="15281686"/>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1021</TotalTime>
  <Words>1557</Words>
  <Application>Microsoft Macintosh PowerPoint</Application>
  <PresentationFormat>Présentation à l'écran (4:3)</PresentationFormat>
  <Paragraphs>164</Paragraphs>
  <Slides>25</Slides>
  <Notes>0</Notes>
  <HiddenSlides>0</HiddenSlides>
  <MMClips>0</MMClips>
  <ScaleCrop>false</ScaleCrop>
  <HeadingPairs>
    <vt:vector size="4" baseType="variant">
      <vt:variant>
        <vt:lpstr>Thème</vt:lpstr>
      </vt:variant>
      <vt:variant>
        <vt:i4>1</vt:i4>
      </vt:variant>
      <vt:variant>
        <vt:lpstr>Titres des diapositives</vt:lpstr>
      </vt:variant>
      <vt:variant>
        <vt:i4>25</vt:i4>
      </vt:variant>
    </vt:vector>
  </HeadingPairs>
  <TitlesOfParts>
    <vt:vector size="26" baseType="lpstr">
      <vt:lpstr>Thème Office</vt:lpstr>
      <vt:lpstr>La Nature</vt:lpstr>
      <vt:lpstr>Introduction et définition</vt:lpstr>
      <vt:lpstr>Aristote : physique de la nature</vt:lpstr>
      <vt:lpstr>Le mythe du bon sauvage  chez les conquérants du Nouveau Monde</vt:lpstr>
      <vt:lpstr>Le mythe du bon sauvage  chez Rousseau et …les autres</vt:lpstr>
      <vt:lpstr> Nature et culture</vt:lpstr>
      <vt:lpstr>Nature et culture</vt:lpstr>
      <vt:lpstr>Le cru et le cuit</vt:lpstr>
      <vt:lpstr>Paradoxe contemporain</vt:lpstr>
      <vt:lpstr>L’être humain est-il  face à la nature ou dans la nature ?</vt:lpstr>
      <vt:lpstr>L’être humain est-il  face à la nature ou dans la nature ?</vt:lpstr>
      <vt:lpstr>La nature comme culture  et la culture comme nature</vt:lpstr>
      <vt:lpstr>L’indistinction nature-culture</vt:lpstr>
      <vt:lpstr>Evénement et action</vt:lpstr>
      <vt:lpstr>Ethique de la nature</vt:lpstr>
      <vt:lpstr>La fin et les moyens</vt:lpstr>
      <vt:lpstr>Ethique de la nature</vt:lpstr>
      <vt:lpstr> Les valeurs instrumentales et les valeurs intrinsèques  </vt:lpstr>
      <vt:lpstr> Le critère d’intérêt à être </vt:lpstr>
      <vt:lpstr>Ethique de la nature</vt:lpstr>
      <vt:lpstr>Ethiques en conflit</vt:lpstr>
      <vt:lpstr>Trois démarches écologiques</vt:lpstr>
      <vt:lpstr>Sujet : « La pluralité des cultures fait-elle obstacle à l’unité du genre humain ? » (Bac 2019)</vt:lpstr>
      <vt:lpstr>Y a t-il une nature humaine ?</vt:lpstr>
      <vt:lpstr>Nature et totalité</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Philosophie 2020-2021</dc:title>
  <dc:creator>Stéphane Ferret</dc:creator>
  <cp:lastModifiedBy>Stéphane Ferret</cp:lastModifiedBy>
  <cp:revision>228</cp:revision>
  <dcterms:created xsi:type="dcterms:W3CDTF">2020-08-31T14:36:57Z</dcterms:created>
  <dcterms:modified xsi:type="dcterms:W3CDTF">2021-01-11T11:46:59Z</dcterms:modified>
</cp:coreProperties>
</file>