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2" r:id="rId4"/>
    <p:sldId id="307" r:id="rId5"/>
    <p:sldId id="310" r:id="rId6"/>
    <p:sldId id="308" r:id="rId7"/>
    <p:sldId id="309" r:id="rId8"/>
    <p:sldId id="264" r:id="rId9"/>
    <p:sldId id="276" r:id="rId10"/>
    <p:sldId id="299" r:id="rId11"/>
    <p:sldId id="311" r:id="rId12"/>
    <p:sldId id="306" r:id="rId13"/>
    <p:sldId id="295" r:id="rId14"/>
    <p:sldId id="297" r:id="rId15"/>
    <p:sldId id="296" r:id="rId16"/>
    <p:sldId id="282" r:id="rId17"/>
    <p:sldId id="273" r:id="rId18"/>
    <p:sldId id="261" r:id="rId19"/>
    <p:sldId id="287" r:id="rId20"/>
    <p:sldId id="288" r:id="rId21"/>
    <p:sldId id="289" r:id="rId22"/>
    <p:sldId id="290" r:id="rId23"/>
    <p:sldId id="302" r:id="rId24"/>
    <p:sldId id="303" r:id="rId25"/>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10/02/2021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10/02/2021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10/02/2021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10/02/2021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10/02/2021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10/02/2021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9A88F3BB-6D83-4549-B291-09208E861F14}" type="datetimeFigureOut">
              <a:rPr lang="fr-FR" smtClean="0"/>
              <a:t>10/02/2021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9A88F3BB-6D83-4549-B291-09208E861F14}" type="datetimeFigureOut">
              <a:rPr lang="fr-FR" smtClean="0"/>
              <a:t>10/02/2021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10/02/2021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10/02/2021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10/02/2021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10/02/2021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‹N°›</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9tt12zMrx3M&amp;list=PLpuIDh8lFlCq0hEwNBLJpz3scDcYCUrNx&amp;index=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b_h2RwkJVmY&amp;list=PLRz6qHVCIUuIgYEouyPeInTI6PUwkWOjJ&amp;index=2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StRqGx9ri2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youtu.be/ZbysKyvidX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T9NMUOl0Y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L’Etat</a:t>
            </a:r>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9"/>
            <a:ext cx="8229600" cy="648956"/>
          </a:xfrm>
        </p:spPr>
        <p:txBody>
          <a:bodyPr>
            <a:normAutofit/>
          </a:bodyPr>
          <a:lstStyle/>
          <a:p>
            <a:r>
              <a:rPr lang="fr-FR" sz="2400" dirty="0"/>
              <a:t>Généalogie de l’état civil</a:t>
            </a:r>
          </a:p>
        </p:txBody>
      </p:sp>
      <p:sp>
        <p:nvSpPr>
          <p:cNvPr id="3" name="Espace réservé du contenu 2"/>
          <p:cNvSpPr>
            <a:spLocks noGrp="1"/>
          </p:cNvSpPr>
          <p:nvPr>
            <p:ph idx="1"/>
          </p:nvPr>
        </p:nvSpPr>
        <p:spPr>
          <a:xfrm>
            <a:off x="457200" y="923594"/>
            <a:ext cx="8229600" cy="5785284"/>
          </a:xfrm>
        </p:spPr>
        <p:txBody>
          <a:bodyPr>
            <a:noAutofit/>
          </a:bodyPr>
          <a:lstStyle/>
          <a:p>
            <a:r>
              <a:rPr lang="fr-FR" sz="1800" dirty="0"/>
              <a:t>L’état civil s’oppose, en philosophie, à l’état de nature. L’état de nature fait référence à la condition des « premiers hommes », avant l’émergence de la société politique, autrement dit avant l’avènement de l’Etat et du droit positif.</a:t>
            </a:r>
          </a:p>
          <a:p>
            <a:r>
              <a:rPr lang="fr-FR" sz="1800" dirty="0"/>
              <a:t>Le surgissement de la société civile s’effectue de manière empirique selon deux hypothèses : l’une rationnelle, l’autre passionnelle.</a:t>
            </a:r>
          </a:p>
          <a:p>
            <a:pPr>
              <a:buFont typeface="Wingdings" charset="2"/>
              <a:buChar char="ü"/>
            </a:pPr>
            <a:r>
              <a:rPr lang="fr-FR" sz="1800" dirty="0"/>
              <a:t>Hypothèse rationnelle : un calcul opportuniste conduit au contrat social, c’est-à-dire à un pacte d’alliance ou d’association. Ce pacte se résume simplement : les humains de bonne volonté, par souci de conservation, ont intérêt à arrêter de se faire la guerre. Il convient donc de renoncer à  sa liberté au nom de la sécurité en déléguant son droit naturel à un tiers (un autre homme, une assemblée), c’est-à-dire, chez Hobbes, à l’Etat ou au </a:t>
            </a:r>
            <a:r>
              <a:rPr lang="fr-FR" sz="1800" i="1" dirty="0"/>
              <a:t>Léviathan</a:t>
            </a:r>
            <a:r>
              <a:rPr lang="fr-FR" sz="1800" dirty="0"/>
              <a:t> tout puissant.  </a:t>
            </a:r>
          </a:p>
          <a:p>
            <a:pPr>
              <a:buFont typeface="Wingdings" charset="2"/>
              <a:buChar char="ü"/>
            </a:pPr>
            <a:r>
              <a:rPr lang="fr-FR" sz="1800" dirty="0"/>
              <a:t>Hypothèse passionnelle : si, comme le croit Spinoza dans le </a:t>
            </a:r>
            <a:r>
              <a:rPr lang="fr-FR" sz="1800" i="1" dirty="0"/>
              <a:t>Traité politique</a:t>
            </a:r>
            <a:r>
              <a:rPr lang="fr-FR" sz="1800" dirty="0"/>
              <a:t>, la foule est animée non par la raison mais par les passions, la survenue de l’Etat ne saurait s’expliquer par un calcul opportuniste mais plutôt par la résultante d’une dynamique passionnelle fondée notamment sur la pitié, l’ambition de gloire, l’ambition de domination, l’envie. L’un des ressorts principaux serait l’indignation éprouvée face au désastre résultant de l’anarchie (source, Alexandre </a:t>
            </a:r>
            <a:r>
              <a:rPr lang="fr-FR" sz="1800" dirty="0" err="1"/>
              <a:t>Matheron</a:t>
            </a:r>
            <a:r>
              <a:rPr lang="fr-FR" sz="1800" dirty="0"/>
              <a:t>, « L’indignation et le conatus de l’Etat spinoziste », </a:t>
            </a:r>
            <a:r>
              <a:rPr lang="fr-FR" sz="1800" i="1" dirty="0"/>
              <a:t>Etudes sur Spinoza et les philosophes à l’âge classique</a:t>
            </a:r>
            <a:r>
              <a:rPr lang="fr-FR" sz="1800" dirty="0"/>
              <a:t>, ENS Editions, 2011).</a:t>
            </a:r>
          </a:p>
        </p:txBody>
      </p:sp>
    </p:spTree>
    <p:extLst>
      <p:ext uri="{BB962C8B-B14F-4D97-AF65-F5344CB8AC3E}">
        <p14:creationId xmlns:p14="http://schemas.microsoft.com/office/powerpoint/2010/main" val="411193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Loup et chien</a:t>
            </a:r>
            <a:endParaRPr lang="fr-FR" dirty="0"/>
          </a:p>
        </p:txBody>
      </p:sp>
      <p:sp>
        <p:nvSpPr>
          <p:cNvPr id="3" name="Espace réservé du contenu 2"/>
          <p:cNvSpPr>
            <a:spLocks noGrp="1"/>
          </p:cNvSpPr>
          <p:nvPr>
            <p:ph idx="1"/>
          </p:nvPr>
        </p:nvSpPr>
        <p:spPr/>
        <p:txBody>
          <a:bodyPr>
            <a:normAutofit fontScale="55000" lnSpcReduction="20000"/>
          </a:bodyPr>
          <a:lstStyle/>
          <a:p>
            <a:r>
              <a:rPr lang="fr-FR" dirty="0"/>
              <a:t>Dans la fable « Le Loup et le Chien », La Fontaine oppose le chien bien gras mais équipé d’un collier au loup famélique libre d’aller où il le souhaite. Il y aurait deux sortes d’êtres humains : ceux qui sacrifient leur liberté pour la sécurité (les chiens) et ceux qui ne sont pas prêts à y renoncer (les loups).</a:t>
            </a:r>
          </a:p>
          <a:p>
            <a:r>
              <a:rPr lang="fr-FR" dirty="0"/>
              <a:t>Rousseau mentionne cette fable dans </a:t>
            </a:r>
            <a:r>
              <a:rPr lang="fr-FR" i="1" dirty="0"/>
              <a:t>L’Emile</a:t>
            </a:r>
            <a:r>
              <a:rPr lang="fr-FR" dirty="0"/>
              <a:t> : sa jeune lectrice en découvrant la fable se met à pleurer : « La pauvre enfant s’ennuyait d’être à la chaîne : elle se sentait le cou pelé ; elle pleurait de n’être pas loup »</a:t>
            </a:r>
          </a:p>
          <a:p>
            <a:r>
              <a:rPr lang="fr-FR" dirty="0"/>
              <a:t>Ainsi l’être humain aspire souvent à être ce qu’il n’est pas. La jeune Emile souhaiterait affirmer sa liberté quitte à renoncer à la sécurité d’un logis confortable. Ceux qui sont des « chiens » aspirent à être des « loups ». Et ceux qui sont des « loups » sont souvent tentés par le statut de « chien ».</a:t>
            </a:r>
          </a:p>
          <a:p>
            <a:r>
              <a:rPr lang="fr-FR" dirty="0"/>
              <a:t>A quelle condition crédible est-il possible d’affirmer sa liberté ? Non pas comme la jeune Emile en pleurant ou en rêvant mais, comme le soulignera Hegel avec force, en étant prêt à risquer sa vie. Le loup, qui est un maître, est celui qui est prêt à jouer sa peau dans un combat sanglant. Le chien, qui n’est qu’un esclave, est celui qui ne l’est pas. La thèse selon laquelle l’homme est celui qui est prêt à risquer sa vie est ancienne. On la retrouve chez saint Mathieu : « celui qui voudra sauver sa vie la perdra ». </a:t>
            </a:r>
          </a:p>
        </p:txBody>
      </p:sp>
    </p:spTree>
    <p:extLst>
      <p:ext uri="{BB962C8B-B14F-4D97-AF65-F5344CB8AC3E}">
        <p14:creationId xmlns:p14="http://schemas.microsoft.com/office/powerpoint/2010/main" val="227710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Maîtres et serviteurs</a:t>
            </a:r>
          </a:p>
        </p:txBody>
      </p:sp>
      <p:sp>
        <p:nvSpPr>
          <p:cNvPr id="3" name="Espace réservé du contenu 2"/>
          <p:cNvSpPr>
            <a:spLocks noGrp="1"/>
          </p:cNvSpPr>
          <p:nvPr>
            <p:ph idx="1"/>
          </p:nvPr>
        </p:nvSpPr>
        <p:spPr/>
        <p:txBody>
          <a:bodyPr>
            <a:normAutofit lnSpcReduction="10000"/>
          </a:bodyPr>
          <a:lstStyle/>
          <a:p>
            <a:r>
              <a:rPr lang="fr-FR" dirty="0"/>
              <a:t>De nombreuses œuvres sont fondées sur la relation maître-serviteur.</a:t>
            </a:r>
          </a:p>
          <a:p>
            <a:r>
              <a:rPr lang="fr-FR" dirty="0"/>
              <a:t>En littérature, le roman </a:t>
            </a:r>
            <a:r>
              <a:rPr lang="fr-FR" i="1" dirty="0"/>
              <a:t>Vendredi ou les limbes du Pacifique</a:t>
            </a:r>
            <a:r>
              <a:rPr lang="fr-FR" dirty="0"/>
              <a:t> de Michel Tournier (1967)</a:t>
            </a:r>
          </a:p>
          <a:p>
            <a:r>
              <a:rPr lang="fr-FR" dirty="0"/>
              <a:t>Au cinéma, </a:t>
            </a:r>
            <a:r>
              <a:rPr lang="fr-FR" i="1" dirty="0"/>
              <a:t>The servant </a:t>
            </a:r>
            <a:r>
              <a:rPr lang="fr-FR" dirty="0"/>
              <a:t>de Joseph Losey (1963) adapté de la pièce de théâtre de Robin </a:t>
            </a:r>
            <a:r>
              <a:rPr lang="fr-FR" dirty="0" err="1"/>
              <a:t>Maughan</a:t>
            </a:r>
            <a:r>
              <a:rPr lang="fr-FR" dirty="0"/>
              <a:t> (1949) et </a:t>
            </a:r>
            <a:r>
              <a:rPr lang="fr-FR" i="1" dirty="0"/>
              <a:t>Les vestiges du jour</a:t>
            </a:r>
            <a:r>
              <a:rPr lang="fr-FR" dirty="0"/>
              <a:t> (</a:t>
            </a:r>
            <a:r>
              <a:rPr lang="fr-FR" i="1" dirty="0"/>
              <a:t>the </a:t>
            </a:r>
            <a:r>
              <a:rPr lang="fr-FR" i="1" dirty="0" err="1"/>
              <a:t>Remains</a:t>
            </a:r>
            <a:r>
              <a:rPr lang="fr-FR" i="1" dirty="0"/>
              <a:t> of the </a:t>
            </a:r>
            <a:r>
              <a:rPr lang="fr-FR" i="1" dirty="0" err="1"/>
              <a:t>Days</a:t>
            </a:r>
            <a:r>
              <a:rPr lang="fr-FR" dirty="0"/>
              <a:t>, 1993) de James </a:t>
            </a:r>
            <a:r>
              <a:rPr lang="fr-FR" dirty="0" err="1"/>
              <a:t>Ivory</a:t>
            </a:r>
            <a:r>
              <a:rPr lang="fr-FR" dirty="0"/>
              <a:t> (adapté du roman de </a:t>
            </a:r>
            <a:r>
              <a:rPr lang="fr-FR" dirty="0" err="1"/>
              <a:t>Kasuo</a:t>
            </a:r>
            <a:r>
              <a:rPr lang="fr-FR" dirty="0"/>
              <a:t> </a:t>
            </a:r>
            <a:r>
              <a:rPr lang="fr-FR" dirty="0" err="1"/>
              <a:t>Ishiguro</a:t>
            </a:r>
            <a:r>
              <a:rPr lang="fr-FR" dirty="0"/>
              <a:t>). </a:t>
            </a:r>
          </a:p>
        </p:txBody>
      </p:sp>
    </p:spTree>
    <p:extLst>
      <p:ext uri="{BB962C8B-B14F-4D97-AF65-F5344CB8AC3E}">
        <p14:creationId xmlns:p14="http://schemas.microsoft.com/office/powerpoint/2010/main" val="922593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7026"/>
          </a:xfrm>
        </p:spPr>
        <p:txBody>
          <a:bodyPr>
            <a:normAutofit/>
          </a:bodyPr>
          <a:lstStyle/>
          <a:p>
            <a:r>
              <a:rPr lang="fr-FR" sz="3200" dirty="0"/>
              <a:t>Maître et esclave</a:t>
            </a:r>
          </a:p>
        </p:txBody>
      </p:sp>
      <p:sp>
        <p:nvSpPr>
          <p:cNvPr id="3" name="Espace réservé du contenu 2"/>
          <p:cNvSpPr>
            <a:spLocks noGrp="1"/>
          </p:cNvSpPr>
          <p:nvPr>
            <p:ph idx="1"/>
          </p:nvPr>
        </p:nvSpPr>
        <p:spPr>
          <a:xfrm>
            <a:off x="457200" y="1000559"/>
            <a:ext cx="8229600" cy="5413282"/>
          </a:xfrm>
        </p:spPr>
        <p:txBody>
          <a:bodyPr>
            <a:normAutofit fontScale="62500" lnSpcReduction="20000"/>
          </a:bodyPr>
          <a:lstStyle/>
          <a:p>
            <a:r>
              <a:rPr lang="fr-FR" dirty="0"/>
              <a:t>Pour Hegel, les relations humaines sont fondées sur la dialectique du maître et de l’esclave (</a:t>
            </a:r>
            <a:r>
              <a:rPr lang="fr-FR" i="1" dirty="0"/>
              <a:t>Phénoménologie de l’esprit</a:t>
            </a:r>
            <a:r>
              <a:rPr lang="fr-FR" dirty="0"/>
              <a:t>, IV).</a:t>
            </a:r>
          </a:p>
          <a:p>
            <a:r>
              <a:rPr lang="fr-FR" dirty="0"/>
              <a:t>Le maître et l’esclave ne sont pas ce qu’ils sont par hasard. Le maître est celui qui est prêt à mettre sa vie en péril pour affirmer sa liberté. L’esclave est celui qui s’y refuse au profit de sa sécurité. Pour l’esclave, l’instinct de conservation est la seule valeur. Pour le maître, l’instinct de conservation n’a de sens que dans le cadre de l’affirmation de sa liberté, autrement dit de son être (via son </a:t>
            </a:r>
            <a:r>
              <a:rPr lang="fr-FR" i="1" dirty="0" err="1"/>
              <a:t>thymos</a:t>
            </a:r>
            <a:r>
              <a:rPr lang="fr-FR" dirty="0"/>
              <a:t>). La lutte à mort dans laquelle est prêt à s’engager l’un des deux protagonistes n’a pas besoin d’avoir lieu car l’autre s’y refuse. </a:t>
            </a:r>
          </a:p>
          <a:p>
            <a:r>
              <a:rPr lang="fr-FR" dirty="0"/>
              <a:t>Le « premier homme » de Hobbes est un maître : il est prêt à se battre pas uniquement pour assurer sa survie mais pour être reconnu (c’est un guerrier au sens d’un homme ardent animé par un esprit </a:t>
            </a:r>
            <a:r>
              <a:rPr lang="fr-FR" dirty="0" err="1"/>
              <a:t>thymotique</a:t>
            </a:r>
            <a:r>
              <a:rPr lang="fr-FR" dirty="0"/>
              <a:t>). Il affirme sa liberté au détriment de la sécurité.</a:t>
            </a:r>
          </a:p>
          <a:p>
            <a:r>
              <a:rPr lang="fr-FR" dirty="0"/>
              <a:t>Le « premier homme » de Rousseau est un esclave : il vit seul car il refuse de se battre pour assurer sa survie, il est pacifique par nature. Il affirme sa sécurité au détriment de sa liberté.</a:t>
            </a:r>
          </a:p>
          <a:p>
            <a:pPr marL="0" indent="0">
              <a:buNone/>
            </a:pPr>
            <a:endParaRPr lang="fr-FR" dirty="0"/>
          </a:p>
          <a:p>
            <a:r>
              <a:rPr lang="fr-FR" dirty="0"/>
              <a:t>Source, Francis Fukuyama, </a:t>
            </a:r>
            <a:r>
              <a:rPr lang="fr-FR" i="1" dirty="0"/>
              <a:t>La fin de l’histoire et le dernier homme</a:t>
            </a:r>
            <a:r>
              <a:rPr lang="fr-FR" dirty="0"/>
              <a:t>, p. 413. </a:t>
            </a:r>
          </a:p>
        </p:txBody>
      </p:sp>
    </p:spTree>
    <p:extLst>
      <p:ext uri="{BB962C8B-B14F-4D97-AF65-F5344CB8AC3E}">
        <p14:creationId xmlns:p14="http://schemas.microsoft.com/office/powerpoint/2010/main" val="1836630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41370"/>
          </a:xfrm>
        </p:spPr>
        <p:txBody>
          <a:bodyPr>
            <a:normAutofit/>
          </a:bodyPr>
          <a:lstStyle/>
          <a:p>
            <a:r>
              <a:rPr lang="fr-FR" sz="3200" dirty="0"/>
              <a:t>Maître et esclave</a:t>
            </a:r>
          </a:p>
        </p:txBody>
      </p:sp>
      <p:sp>
        <p:nvSpPr>
          <p:cNvPr id="3" name="Espace réservé du contenu 2"/>
          <p:cNvSpPr>
            <a:spLocks noGrp="1"/>
          </p:cNvSpPr>
          <p:nvPr>
            <p:ph idx="1"/>
          </p:nvPr>
        </p:nvSpPr>
        <p:spPr>
          <a:xfrm>
            <a:off x="457200" y="1116008"/>
            <a:ext cx="8229600" cy="5361972"/>
          </a:xfrm>
        </p:spPr>
        <p:txBody>
          <a:bodyPr>
            <a:normAutofit fontScale="62500" lnSpcReduction="20000"/>
          </a:bodyPr>
          <a:lstStyle/>
          <a:p>
            <a:r>
              <a:rPr lang="fr-FR" sz="2800" dirty="0"/>
              <a:t>Apparemment, seul le maître est vraiment humain : il a osé sortir de l’animalité en risquant sa vie pour affirmer sa liberté et donc son humanité. L’esclave, de ce point de vue, demeure un animal. Il a adopté une attitude de fuite et s’est contenté de survivre sans avoir cherché à être reconnu.</a:t>
            </a:r>
          </a:p>
          <a:p>
            <a:r>
              <a:rPr lang="fr-FR" sz="2800" dirty="0"/>
              <a:t>La relation maître-esclave n’est pas figée ; le processus est dialectique. Au fil du temps, les rôles vont s’inverser de manière inexorable.</a:t>
            </a:r>
          </a:p>
          <a:p>
            <a:r>
              <a:rPr lang="fr-FR" sz="2800" dirty="0"/>
              <a:t>Le maître sombre dans l’oisiveté et se rend compte qu’il n’est pas vraiment reconnu : celui qui le reconnaît n’est pas digne de lui, ce n’est qu’un esclave. Le maître lui-même est esclave de sa soif de reconnaissance. Il se contente de jouir de ses biens mais demeure insatisfait. </a:t>
            </a:r>
          </a:p>
          <a:p>
            <a:r>
              <a:rPr lang="fr-FR" sz="2800" dirty="0"/>
              <a:t>L’esclave, pendant ce temps, prend conscience que sa peur primitive de mourir au combat fait de lui quelqu’un qui n’est pas seulement timoré mais bien quelqu’un qui accorde de l’importance à la vie. En ce sens, il est bien un humain. Il sait qu’il va mourir alors que les animaux l’ignorent. Il est donc dès ce moment plus humain que le maître qui semble l’avoir négligé. Par ailleurs, il se met à travailler pour le maître. Il en vient ainsi à transformer la nature et cette capacité de transformation lui donne de la valeur : il imprime son esprit à la matière, comme le potier imprime une forme à la glaise avec ses mains. Il va confectionner des outils, mettre au point des techniques et des machines. L’esclave en se rendant ainsi peu à peu « maître et possesseur de la nature » (Descartes) ne va pas tarder à être reconnu comme l’égal du maître.   </a:t>
            </a:r>
          </a:p>
          <a:p>
            <a:endParaRPr lang="fr-FR" dirty="0"/>
          </a:p>
        </p:txBody>
      </p:sp>
    </p:spTree>
    <p:extLst>
      <p:ext uri="{BB962C8B-B14F-4D97-AF65-F5344CB8AC3E}">
        <p14:creationId xmlns:p14="http://schemas.microsoft.com/office/powerpoint/2010/main" val="218726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56820"/>
          </a:xfrm>
        </p:spPr>
        <p:txBody>
          <a:bodyPr>
            <a:normAutofit/>
          </a:bodyPr>
          <a:lstStyle/>
          <a:p>
            <a:r>
              <a:rPr lang="fr-FR" sz="3200" dirty="0"/>
              <a:t>Maître et esclave</a:t>
            </a:r>
          </a:p>
        </p:txBody>
      </p:sp>
      <p:sp>
        <p:nvSpPr>
          <p:cNvPr id="3" name="Espace réservé du contenu 2"/>
          <p:cNvSpPr>
            <a:spLocks noGrp="1"/>
          </p:cNvSpPr>
          <p:nvPr>
            <p:ph idx="1"/>
          </p:nvPr>
        </p:nvSpPr>
        <p:spPr>
          <a:xfrm>
            <a:off x="457200" y="1231458"/>
            <a:ext cx="8229600" cy="5323488"/>
          </a:xfrm>
        </p:spPr>
        <p:txBody>
          <a:bodyPr>
            <a:normAutofit fontScale="77500" lnSpcReduction="20000"/>
          </a:bodyPr>
          <a:lstStyle/>
          <a:p>
            <a:r>
              <a:rPr lang="fr-FR" dirty="0"/>
              <a:t>L’histoire peut être interprétée à grands traits à travers cette dialectique :</a:t>
            </a:r>
          </a:p>
          <a:p>
            <a:pPr>
              <a:buFont typeface="Wingdings" charset="2"/>
              <a:buChar char="ü"/>
            </a:pPr>
            <a:r>
              <a:rPr lang="fr-FR" dirty="0"/>
              <a:t>Premier stade : la lutte primitive entre les hommes. Certains sont prêts à mourir et deviennent les maîtres. Certains s’y refusent et deviennent les esclaves.</a:t>
            </a:r>
          </a:p>
          <a:p>
            <a:pPr>
              <a:buFont typeface="Wingdings" charset="2"/>
              <a:buChar char="ü"/>
            </a:pPr>
            <a:r>
              <a:rPr lang="fr-FR" dirty="0"/>
              <a:t>Deuxième stade : les sociétés aristocratiques ou monarchiques se constituent sur cette base : séparation nette entre les maîtres (le roi et les seigneurs) et les esclaves (le peuple). Le roi et les seigneurs ne travaillent pas. Mais ils dirigent et font la guerre ce qui leur donne une légitimité.</a:t>
            </a:r>
          </a:p>
          <a:p>
            <a:pPr>
              <a:buFont typeface="Wingdings" charset="2"/>
              <a:buChar char="ü"/>
            </a:pPr>
            <a:r>
              <a:rPr lang="fr-FR" dirty="0"/>
              <a:t>Troisième stade : la révolte des esclaves incarnée par la révolution française de 1789 et l’avènement des sociétés démocratiques, qui sont la fin du processus dialectique historique. C’est ce que Hegel appelle la fin de l’Histoire.</a:t>
            </a:r>
          </a:p>
        </p:txBody>
      </p:sp>
    </p:spTree>
    <p:extLst>
      <p:ext uri="{BB962C8B-B14F-4D97-AF65-F5344CB8AC3E}">
        <p14:creationId xmlns:p14="http://schemas.microsoft.com/office/powerpoint/2010/main" val="3495361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31164"/>
          </a:xfrm>
        </p:spPr>
        <p:txBody>
          <a:bodyPr>
            <a:normAutofit/>
          </a:bodyPr>
          <a:lstStyle/>
          <a:p>
            <a:r>
              <a:rPr lang="fr-FR" sz="3200" dirty="0"/>
              <a:t>L’exercice du pouvoir : Machiavel </a:t>
            </a:r>
          </a:p>
        </p:txBody>
      </p:sp>
      <p:sp>
        <p:nvSpPr>
          <p:cNvPr id="3" name="Espace réservé du contenu 2"/>
          <p:cNvSpPr>
            <a:spLocks noGrp="1"/>
          </p:cNvSpPr>
          <p:nvPr>
            <p:ph idx="1"/>
          </p:nvPr>
        </p:nvSpPr>
        <p:spPr>
          <a:xfrm>
            <a:off x="457200" y="1205802"/>
            <a:ext cx="8229600" cy="5272178"/>
          </a:xfrm>
        </p:spPr>
        <p:txBody>
          <a:bodyPr>
            <a:normAutofit fontScale="62500" lnSpcReduction="20000"/>
          </a:bodyPr>
          <a:lstStyle/>
          <a:p>
            <a:r>
              <a:rPr lang="fr-FR" dirty="0"/>
              <a:t>Nicolas Machiavel (1469-1527), florentin et auteur du </a:t>
            </a:r>
            <a:r>
              <a:rPr lang="fr-FR" i="1" dirty="0"/>
              <a:t>Prince</a:t>
            </a:r>
            <a:r>
              <a:rPr lang="fr-FR" dirty="0"/>
              <a:t>, définit l’État comme le pouvoir central souverain. Il détache l’action politique de toute considération morale ou religieuse. Pour lui, le pouvoir n’a rien à voir avec la morale et la religion. Par son réalisme (c’est un observateur fin des arcanes du pouvoir de César Borgia), il est l’inspirateur de la pensée politique moderne, notamment celle de Hobbes et de Spinoza. </a:t>
            </a:r>
          </a:p>
          <a:p>
            <a:pPr marL="0" indent="0">
              <a:buNone/>
            </a:pPr>
            <a:endParaRPr lang="fr-FR" dirty="0"/>
          </a:p>
          <a:p>
            <a:r>
              <a:rPr lang="fr-FR" dirty="0"/>
              <a:t>Son nom est a l’origine du terme « machiavélisme », autrement dit de la ruse pour que le Prince puisse conserver le pouvoir. A ses yeux, en effet, le Prince n’a qu’un seul but : conserver le pouvoir. La réponse qu’il propose est que la fin doit justifier les moyens. Non seulement le Prince n’hésitera pas à emprisonner ses opposants politiques mais il saura inspirer à son peuple aussi bien l’amour que la crainte. Ainsi le recours à la force est tout à fait envisageable à ses yeux.</a:t>
            </a:r>
          </a:p>
          <a:p>
            <a:endParaRPr lang="fr-FR" dirty="0"/>
          </a:p>
          <a:p>
            <a:r>
              <a:rPr lang="fr-FR" dirty="0">
                <a:hlinkClick r:id="rId2"/>
              </a:rPr>
              <a:t>https://www.youtube.com/watch?v=9tt12zMrx3M&amp;list=PLpuIDh8lFlCq0hEwNBLJpz3scDcYCUrNx&amp;index=1</a:t>
            </a:r>
            <a:endParaRPr lang="fr-FR" dirty="0"/>
          </a:p>
          <a:p>
            <a:pPr marL="0" indent="0">
              <a:buNone/>
            </a:pPr>
            <a:r>
              <a:rPr lang="fr-FR" dirty="0"/>
              <a:t>	Machiavel : l’art de gouverner</a:t>
            </a:r>
          </a:p>
          <a:p>
            <a:endParaRPr lang="fr-FR" dirty="0"/>
          </a:p>
        </p:txBody>
      </p:sp>
    </p:spTree>
    <p:extLst>
      <p:ext uri="{BB962C8B-B14F-4D97-AF65-F5344CB8AC3E}">
        <p14:creationId xmlns:p14="http://schemas.microsoft.com/office/powerpoint/2010/main" val="38770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79854"/>
          </a:xfrm>
        </p:spPr>
        <p:txBody>
          <a:bodyPr>
            <a:normAutofit/>
          </a:bodyPr>
          <a:lstStyle/>
          <a:p>
            <a:r>
              <a:rPr lang="fr-FR" sz="2800" dirty="0"/>
              <a:t>La séparation des pouvoirs (Montesquieu)</a:t>
            </a:r>
          </a:p>
        </p:txBody>
      </p:sp>
      <p:sp>
        <p:nvSpPr>
          <p:cNvPr id="3" name="Espace réservé du contenu 2"/>
          <p:cNvSpPr>
            <a:spLocks noGrp="1"/>
          </p:cNvSpPr>
          <p:nvPr>
            <p:ph idx="1"/>
          </p:nvPr>
        </p:nvSpPr>
        <p:spPr>
          <a:xfrm>
            <a:off x="470029" y="1154492"/>
            <a:ext cx="8229600" cy="5438937"/>
          </a:xfrm>
        </p:spPr>
        <p:txBody>
          <a:bodyPr>
            <a:normAutofit lnSpcReduction="10000"/>
          </a:bodyPr>
          <a:lstStyle/>
          <a:p>
            <a:r>
              <a:rPr lang="fr-FR" sz="1800" dirty="0"/>
              <a:t>Montesquieu (1685-1755) est un philosophe français des Lumières. Il prévoit la « distribution des pouvoirs » dans </a:t>
            </a:r>
            <a:r>
              <a:rPr lang="fr-FR" sz="1800" i="1" dirty="0"/>
              <a:t>De l'esprit des lois</a:t>
            </a:r>
            <a:r>
              <a:rPr lang="fr-FR" sz="1800" dirty="0"/>
              <a:t>. Il distingue trois pouvoirs qui correspondent respectivement à ce que l’on nomme aujourd’hui le pouvoir législatif, le pouvoir judiciaire et le pouvoir exécutif : </a:t>
            </a:r>
          </a:p>
          <a:p>
            <a:endParaRPr lang="fr-FR" sz="1800" dirty="0"/>
          </a:p>
          <a:p>
            <a:pPr lvl="1">
              <a:buFont typeface="Wingdings" charset="2"/>
              <a:buChar char="ü"/>
            </a:pPr>
            <a:r>
              <a:rPr lang="fr-FR" sz="1400" dirty="0"/>
              <a:t>Le pouvoir législatif est le pouvoir de promulguer des lois (il correspond aux élus de l’Assemblée Nationale et du Sénat)</a:t>
            </a:r>
          </a:p>
          <a:p>
            <a:pPr lvl="1">
              <a:buFont typeface="Wingdings" charset="2"/>
              <a:buChar char="ü"/>
            </a:pPr>
            <a:r>
              <a:rPr lang="fr-FR" sz="1400" dirty="0"/>
              <a:t>Le pouvoir judiciaire est le pouvoir de juger les crimes et les délits (il correspond aux juges)</a:t>
            </a:r>
          </a:p>
          <a:p>
            <a:pPr lvl="1">
              <a:buFont typeface="Wingdings" charset="2"/>
              <a:buChar char="ü"/>
            </a:pPr>
            <a:r>
              <a:rPr lang="fr-FR" sz="1400" dirty="0"/>
              <a:t>Le pouvoir exécutif est le pouvoir de mettre en œuvre la politique de la nation (il correspond au gouvernement)</a:t>
            </a:r>
          </a:p>
          <a:p>
            <a:pPr marL="0" indent="0">
              <a:buNone/>
            </a:pPr>
            <a:r>
              <a:rPr lang="fr-FR" sz="1800" dirty="0"/>
              <a:t> </a:t>
            </a:r>
          </a:p>
          <a:p>
            <a:r>
              <a:rPr lang="fr-FR" sz="1800" dirty="0"/>
              <a:t>Ces trois pouvoirs doivent être séparés les uns des autres afin que l’influence de l’un des pouvoirs ne prenne pas l’ascendant sur les deux autres.</a:t>
            </a:r>
          </a:p>
          <a:p>
            <a:endParaRPr lang="fr-FR" sz="1800" dirty="0"/>
          </a:p>
          <a:p>
            <a:r>
              <a:rPr lang="fr-FR" sz="1800" dirty="0"/>
              <a:t>Montesquieu est l’un des penseurs ayant inspiré le principe de séparation des pouvoirs, aujourd’hui encore considéré comme un élément essentiel des Etats républicains (force à la loi) et démocratiques (force au peuple). Cette conception était radicale en ce qu’elle contestait la structure en trois États de la monarchie française : le clergé, l’aristocratie et le peuple représentés au sein des Etats Généraux effaçant ainsi le dernier vestige du féodalisme. </a:t>
            </a:r>
          </a:p>
          <a:p>
            <a:endParaRPr lang="fr-FR" sz="2800" dirty="0"/>
          </a:p>
          <a:p>
            <a:endParaRPr lang="fr-FR" sz="2800" dirty="0"/>
          </a:p>
        </p:txBody>
      </p:sp>
    </p:spTree>
    <p:extLst>
      <p:ext uri="{BB962C8B-B14F-4D97-AF65-F5344CB8AC3E}">
        <p14:creationId xmlns:p14="http://schemas.microsoft.com/office/powerpoint/2010/main" val="2852724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a:t>Etat et liberté</a:t>
            </a:r>
          </a:p>
        </p:txBody>
      </p:sp>
      <p:sp>
        <p:nvSpPr>
          <p:cNvPr id="3" name="Espace réservé du contenu 2"/>
          <p:cNvSpPr>
            <a:spLocks noGrp="1"/>
          </p:cNvSpPr>
          <p:nvPr>
            <p:ph idx="1"/>
          </p:nvPr>
        </p:nvSpPr>
        <p:spPr>
          <a:xfrm>
            <a:off x="457200" y="1077525"/>
            <a:ext cx="8229600" cy="5644181"/>
          </a:xfrm>
        </p:spPr>
        <p:txBody>
          <a:bodyPr>
            <a:normAutofit fontScale="92500" lnSpcReduction="20000"/>
          </a:bodyPr>
          <a:lstStyle/>
          <a:p>
            <a:endParaRPr lang="fr-FR" dirty="0"/>
          </a:p>
          <a:p>
            <a:pPr marL="0" indent="0">
              <a:buNone/>
            </a:pPr>
            <a:r>
              <a:rPr lang="fr-FR" dirty="0"/>
              <a:t>Réf, Spinoza, texte 15, p. 184</a:t>
            </a:r>
          </a:p>
          <a:p>
            <a:pPr marL="0" indent="0">
              <a:buNone/>
            </a:pPr>
            <a:r>
              <a:rPr lang="fr-FR" b="1" dirty="0"/>
              <a:t> </a:t>
            </a:r>
            <a:endParaRPr lang="fr-FR" dirty="0"/>
          </a:p>
          <a:p>
            <a:r>
              <a:rPr lang="fr-FR" dirty="0"/>
              <a:t>Pour Montesquieu, la liberté est le droit de faire tout ce que les lois permettent. A ses yeux, il n’y a pas de liberté sans lois.</a:t>
            </a:r>
          </a:p>
          <a:p>
            <a:pPr marL="0" indent="0">
              <a:buNone/>
            </a:pPr>
            <a:r>
              <a:rPr lang="fr-FR" b="1" dirty="0"/>
              <a:t> </a:t>
            </a:r>
            <a:endParaRPr lang="fr-FR" dirty="0"/>
          </a:p>
          <a:p>
            <a:r>
              <a:rPr lang="fr-FR" dirty="0"/>
              <a:t>Pour Spinoza, la sécurité et la liberté sont les deux raisons d’être de l’Etat :</a:t>
            </a:r>
          </a:p>
          <a:p>
            <a:pPr lvl="1">
              <a:buFont typeface="Wingdings" charset="2"/>
              <a:buChar char="ü"/>
            </a:pPr>
            <a:r>
              <a:rPr lang="fr-FR" dirty="0"/>
              <a:t>La sécurité de tous est garantie par l’Etat</a:t>
            </a:r>
          </a:p>
          <a:p>
            <a:pPr lvl="1">
              <a:buFont typeface="Wingdings" charset="2"/>
              <a:buChar char="ü"/>
            </a:pPr>
            <a:r>
              <a:rPr lang="fr-FR" dirty="0"/>
              <a:t>La liberté est la fin de tout état sain.</a:t>
            </a:r>
          </a:p>
          <a:p>
            <a:pPr marL="0" indent="0">
              <a:buNone/>
            </a:pPr>
            <a:r>
              <a:rPr lang="fr-FR" sz="4500" dirty="0"/>
              <a:t> </a:t>
            </a:r>
            <a:endParaRPr lang="fr-FR" sz="7200" dirty="0"/>
          </a:p>
        </p:txBody>
      </p:sp>
    </p:spTree>
    <p:extLst>
      <p:ext uri="{BB962C8B-B14F-4D97-AF65-F5344CB8AC3E}">
        <p14:creationId xmlns:p14="http://schemas.microsoft.com/office/powerpoint/2010/main" val="4214537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43992"/>
          </a:xfrm>
        </p:spPr>
        <p:txBody>
          <a:bodyPr>
            <a:normAutofit/>
          </a:bodyPr>
          <a:lstStyle/>
          <a:p>
            <a:r>
              <a:rPr lang="fr-FR" dirty="0"/>
              <a:t> </a:t>
            </a:r>
            <a:r>
              <a:rPr lang="fr-FR" sz="3200" dirty="0"/>
              <a:t>Sécurité et liberté</a:t>
            </a:r>
          </a:p>
        </p:txBody>
      </p:sp>
      <p:sp>
        <p:nvSpPr>
          <p:cNvPr id="3" name="Espace réservé du contenu 2"/>
          <p:cNvSpPr>
            <a:spLocks noGrp="1"/>
          </p:cNvSpPr>
          <p:nvPr>
            <p:ph idx="1"/>
          </p:nvPr>
        </p:nvSpPr>
        <p:spPr>
          <a:xfrm>
            <a:off x="457200" y="1218630"/>
            <a:ext cx="8229600" cy="5387627"/>
          </a:xfrm>
        </p:spPr>
        <p:txBody>
          <a:bodyPr>
            <a:normAutofit fontScale="32500" lnSpcReduction="20000"/>
          </a:bodyPr>
          <a:lstStyle/>
          <a:p>
            <a:pPr marL="0" indent="0">
              <a:buNone/>
            </a:pPr>
            <a:r>
              <a:rPr lang="fr-FR" sz="4900" b="1" dirty="0"/>
              <a:t>Spinoza :</a:t>
            </a:r>
            <a:endParaRPr lang="fr-FR" sz="4900" dirty="0"/>
          </a:p>
          <a:p>
            <a:pPr marL="0" indent="0">
              <a:buNone/>
            </a:pPr>
            <a:r>
              <a:rPr lang="fr-FR" sz="4900" dirty="0"/>
              <a:t>« La fin de la République, c’est donc en fait la liberté » (TTP, dernière phrase, p. 637) </a:t>
            </a:r>
          </a:p>
          <a:p>
            <a:pPr marL="0" indent="0">
              <a:buNone/>
            </a:pPr>
            <a:r>
              <a:rPr lang="fr-FR" sz="4900" dirty="0"/>
              <a:t>« La vertu de l’état c’est la sécurité » (TP, I, §6, p. 93) </a:t>
            </a:r>
          </a:p>
          <a:p>
            <a:pPr marL="0" indent="0">
              <a:buNone/>
            </a:pPr>
            <a:r>
              <a:rPr lang="fr-FR" sz="4900" b="1" dirty="0"/>
              <a:t> </a:t>
            </a:r>
            <a:endParaRPr lang="fr-FR" sz="4900" dirty="0"/>
          </a:p>
          <a:p>
            <a:pPr marL="0" indent="0">
              <a:buNone/>
            </a:pPr>
            <a:r>
              <a:rPr lang="fr-FR" sz="4900" b="1" dirty="0"/>
              <a:t>Problème :</a:t>
            </a:r>
            <a:endParaRPr lang="fr-FR" sz="4900" dirty="0"/>
          </a:p>
          <a:p>
            <a:pPr marL="0" indent="0">
              <a:buNone/>
            </a:pPr>
            <a:r>
              <a:rPr lang="fr-FR" sz="4900" dirty="0"/>
              <a:t>Plus on est libre d’agir comme on l’entend, moins la sécurité est garantie. Plus la sécurité est garantie, moins la liberté est préservée. Comment surmonter cette contradiction fondamentale ?</a:t>
            </a:r>
          </a:p>
          <a:p>
            <a:endParaRPr lang="fr-FR" sz="4900" dirty="0"/>
          </a:p>
          <a:p>
            <a:pPr marL="0" indent="0">
              <a:buNone/>
            </a:pPr>
            <a:r>
              <a:rPr lang="fr-FR" sz="4900" b="1" dirty="0"/>
              <a:t>Constat :</a:t>
            </a:r>
            <a:endParaRPr lang="fr-FR" sz="4900" dirty="0"/>
          </a:p>
          <a:p>
            <a:pPr marL="0" indent="0">
              <a:buNone/>
            </a:pPr>
            <a:r>
              <a:rPr lang="fr-FR" sz="4900" dirty="0"/>
              <a:t>- Les hommes sont ennemis par nature (cf. TP, II, §14, p. 105)</a:t>
            </a:r>
          </a:p>
          <a:p>
            <a:pPr marL="0" indent="0">
              <a:buNone/>
            </a:pPr>
            <a:r>
              <a:rPr lang="fr-FR" sz="4900" dirty="0"/>
              <a:t>Conclusion : l’état doit garantir la sécurité de chacun.</a:t>
            </a:r>
          </a:p>
          <a:p>
            <a:pPr marL="0" indent="0">
              <a:buNone/>
            </a:pPr>
            <a:r>
              <a:rPr lang="fr-FR" sz="4900" dirty="0"/>
              <a:t>- La liberté est légitime à partir du moment où « l’homme pense » (Ethique II, axiome 2)</a:t>
            </a:r>
          </a:p>
          <a:p>
            <a:pPr marL="0" indent="0">
              <a:buNone/>
            </a:pPr>
            <a:r>
              <a:rPr lang="fr-FR" sz="4900" dirty="0"/>
              <a:t>Conclusion : c’est la liberté d’opinion et d’expression qui importe.</a:t>
            </a:r>
          </a:p>
          <a:p>
            <a:pPr marL="0" indent="0">
              <a:buNone/>
            </a:pPr>
            <a:r>
              <a:rPr lang="fr-FR" sz="4900" dirty="0"/>
              <a:t> </a:t>
            </a:r>
          </a:p>
          <a:p>
            <a:pPr marL="0" indent="0">
              <a:buNone/>
            </a:pPr>
            <a:r>
              <a:rPr lang="fr-FR" sz="4900" b="1" dirty="0"/>
              <a:t>Solutions :</a:t>
            </a:r>
            <a:endParaRPr lang="fr-FR" sz="4900" dirty="0"/>
          </a:p>
          <a:p>
            <a:pPr marL="0" indent="0">
              <a:buNone/>
            </a:pPr>
            <a:r>
              <a:rPr lang="fr-FR" sz="4900" dirty="0"/>
              <a:t>- Ou bien on opte pour la sécurité absolue et il n’y a plus de liberté (c’est le « Léviathan » préconisé par Hobbes, un monstre étatique dictatorial, c’est encore l’état totalitaire d’Orwell dans </a:t>
            </a:r>
            <a:r>
              <a:rPr lang="fr-FR" sz="4900" i="1" dirty="0"/>
              <a:t>1984</a:t>
            </a:r>
            <a:r>
              <a:rPr lang="fr-FR" sz="4900" dirty="0"/>
              <a:t>)</a:t>
            </a:r>
          </a:p>
          <a:p>
            <a:pPr marL="0" indent="0">
              <a:buNone/>
            </a:pPr>
            <a:r>
              <a:rPr lang="fr-FR" sz="4900" dirty="0"/>
              <a:t>- Ou bien on opte pour la liberté absolue et il n’y a plus de sécurité (c’est l’état de nature selon Hobbes, une guerre totale, c’est encore l’anarchie)</a:t>
            </a:r>
          </a:p>
          <a:p>
            <a:pPr marL="0" indent="0">
              <a:buNone/>
            </a:pPr>
            <a:endParaRPr lang="fr-FR" sz="4900" dirty="0"/>
          </a:p>
          <a:p>
            <a:endParaRPr lang="fr-FR" dirty="0"/>
          </a:p>
        </p:txBody>
      </p:sp>
    </p:spTree>
    <p:extLst>
      <p:ext uri="{BB962C8B-B14F-4D97-AF65-F5344CB8AC3E}">
        <p14:creationId xmlns:p14="http://schemas.microsoft.com/office/powerpoint/2010/main" val="356654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28543"/>
          </a:xfrm>
        </p:spPr>
        <p:txBody>
          <a:bodyPr>
            <a:normAutofit/>
          </a:bodyPr>
          <a:lstStyle/>
          <a:p>
            <a:r>
              <a:rPr lang="fr-FR" sz="2800" dirty="0"/>
              <a:t>Définitions</a:t>
            </a:r>
          </a:p>
        </p:txBody>
      </p:sp>
      <p:sp>
        <p:nvSpPr>
          <p:cNvPr id="3" name="Espace réservé du contenu 2"/>
          <p:cNvSpPr>
            <a:spLocks noGrp="1"/>
          </p:cNvSpPr>
          <p:nvPr>
            <p:ph idx="1"/>
          </p:nvPr>
        </p:nvSpPr>
        <p:spPr>
          <a:xfrm>
            <a:off x="457200" y="1013387"/>
            <a:ext cx="8229600" cy="5721147"/>
          </a:xfrm>
        </p:spPr>
        <p:txBody>
          <a:bodyPr numCol="1">
            <a:noAutofit/>
          </a:bodyPr>
          <a:lstStyle/>
          <a:p>
            <a:r>
              <a:rPr lang="fr-FR" sz="1600" dirty="0"/>
              <a:t>Etat : institution politique souveraine qui organise une société sur un territoire (attention : le terme s’écrit avec une majuscule)</a:t>
            </a:r>
          </a:p>
          <a:p>
            <a:r>
              <a:rPr lang="fr-FR" sz="1600" dirty="0"/>
              <a:t>Nation : population constituant une unité politique et unie généralement par une langue, un territoire, une culture.</a:t>
            </a:r>
          </a:p>
          <a:p>
            <a:r>
              <a:rPr lang="fr-FR" sz="1600" dirty="0"/>
              <a:t>Etat-Nation : Etat où l’Etat et la nation coïncident (comme en France ou en Allemagne). Cette situation est différente dans d’autres structures comme les Royaumes. Au sein du Royaume-Unis, anglais, écossais, irlandais, gallois cohabitent. Au sein du Royaume belge, wallons et flamands cohabitent.</a:t>
            </a:r>
          </a:p>
          <a:p>
            <a:r>
              <a:rPr lang="fr-FR" sz="1600" dirty="0"/>
              <a:t>Monarchie : forme de pouvoir royal par descendance.</a:t>
            </a:r>
          </a:p>
          <a:p>
            <a:r>
              <a:rPr lang="fr-FR" sz="1600" dirty="0"/>
              <a:t>République : Etat qui n’est pas monarchique et où la force est donnée à la loi</a:t>
            </a:r>
          </a:p>
          <a:p>
            <a:r>
              <a:rPr lang="fr-FR" sz="1600" dirty="0"/>
              <a:t>Autocratie : forme de pouvoir détenu par une seule personne</a:t>
            </a:r>
          </a:p>
          <a:p>
            <a:r>
              <a:rPr lang="fr-FR" sz="1600" dirty="0"/>
              <a:t>Oligarchie : forme de pouvoir détenu par une minorité (une caste dirigeante)</a:t>
            </a:r>
          </a:p>
          <a:p>
            <a:r>
              <a:rPr lang="fr-FR" sz="1600" dirty="0"/>
              <a:t>Démocratie  : forme de gouvernement où la souveraineté appartient au peuple</a:t>
            </a:r>
          </a:p>
          <a:p>
            <a:r>
              <a:rPr lang="fr-FR" sz="1600" dirty="0"/>
              <a:t>Théocratie : forme de pouvoir régi par un représentant de Dieu (l’Iran de l’Ayatollah Khomeiny)</a:t>
            </a:r>
          </a:p>
          <a:p>
            <a:r>
              <a:rPr lang="fr-FR" sz="1600" dirty="0"/>
              <a:t>Anarchie : forme de pouvoir sans pouvoir institué, c’est le pouvoir de chacun, un état de nature.</a:t>
            </a:r>
          </a:p>
          <a:p>
            <a:pPr marL="0" indent="0">
              <a:buNone/>
            </a:pPr>
            <a:endParaRPr lang="fr-FR" sz="1600" dirty="0"/>
          </a:p>
          <a:p>
            <a:r>
              <a:rPr lang="fr-FR" sz="1600" dirty="0">
                <a:hlinkClick r:id="rId2"/>
              </a:rPr>
              <a:t>https://www.youtube.com/watch?v=b_h2RwkJVmY&amp;list=PLRz6qHVCIUuIgYEouyPeInTI6PUwkWOjJ&amp;index=25</a:t>
            </a:r>
            <a:endParaRPr lang="fr-FR" sz="1600" dirty="0"/>
          </a:p>
          <a:p>
            <a:pPr marL="0" indent="0">
              <a:buNone/>
            </a:pPr>
            <a:endParaRPr lang="fr-FR" sz="1600" dirty="0"/>
          </a:p>
        </p:txBody>
      </p:sp>
    </p:spTree>
    <p:extLst>
      <p:ext uri="{BB962C8B-B14F-4D97-AF65-F5344CB8AC3E}">
        <p14:creationId xmlns:p14="http://schemas.microsoft.com/office/powerpoint/2010/main" val="1852519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7026"/>
          </a:xfrm>
        </p:spPr>
        <p:txBody>
          <a:bodyPr>
            <a:normAutofit/>
          </a:bodyPr>
          <a:lstStyle/>
          <a:p>
            <a:r>
              <a:rPr lang="fr-FR" sz="2800" dirty="0"/>
              <a:t>Sécurité et liberté</a:t>
            </a:r>
          </a:p>
        </p:txBody>
      </p:sp>
      <p:sp>
        <p:nvSpPr>
          <p:cNvPr id="3" name="Espace réservé du contenu 2"/>
          <p:cNvSpPr>
            <a:spLocks noGrp="1"/>
          </p:cNvSpPr>
          <p:nvPr>
            <p:ph idx="1"/>
          </p:nvPr>
        </p:nvSpPr>
        <p:spPr>
          <a:xfrm>
            <a:off x="457200" y="1141664"/>
            <a:ext cx="8229600" cy="5515903"/>
          </a:xfrm>
        </p:spPr>
        <p:txBody>
          <a:bodyPr>
            <a:normAutofit fontScale="25000" lnSpcReduction="20000"/>
          </a:bodyPr>
          <a:lstStyle/>
          <a:p>
            <a:pPr marL="0" indent="0">
              <a:buNone/>
            </a:pPr>
            <a:r>
              <a:rPr lang="fr-FR" sz="6200" dirty="0"/>
              <a:t>Spinoza rejette ces deux extrêmes. Il analyse les régimes monarchiques, aristocratiques et démocratiques et en arrive à la conclusion que la démocratie est le meilleur système. C’est celui  qui parvient à concilier les deux impératifs de sécurité et de liberté et à garantir, ce que Spinoza appelle « la paix »</a:t>
            </a:r>
          </a:p>
          <a:p>
            <a:pPr marL="0" indent="0">
              <a:buNone/>
            </a:pPr>
            <a:r>
              <a:rPr lang="fr-FR" sz="6200" dirty="0"/>
              <a:t> </a:t>
            </a:r>
          </a:p>
          <a:p>
            <a:pPr marL="0" indent="0">
              <a:buNone/>
            </a:pPr>
            <a:r>
              <a:rPr lang="fr-FR" sz="6200" dirty="0"/>
              <a:t>En ce qui concerne l’exigence de liberté, celle-ci est satisfaite en démocratie. C’est en effet ce régime politique qui correspond au pouvoir de la multitude, le pouvoir du peuple souverain, et non pas au pouvoir d’un seul, comme dans le cas de la monarchie, ou du pouvoir de quelques-uns, comme dans le cas de l’aristocratie.</a:t>
            </a:r>
          </a:p>
          <a:p>
            <a:pPr marL="0" indent="0">
              <a:buNone/>
            </a:pPr>
            <a:r>
              <a:rPr lang="fr-FR" sz="6200" dirty="0"/>
              <a:t> </a:t>
            </a:r>
          </a:p>
          <a:p>
            <a:pPr marL="0" indent="0">
              <a:buNone/>
            </a:pPr>
            <a:r>
              <a:rPr lang="fr-FR" sz="6200" dirty="0"/>
              <a:t>En ce qui concerne l’exigence de sécurité les choses, en revanche, sont plus difficiles à montrer comme nous pouvons le constater dans les sociétés occidentales contemporaines. </a:t>
            </a:r>
          </a:p>
          <a:p>
            <a:pPr marL="0" indent="0">
              <a:buNone/>
            </a:pPr>
            <a:r>
              <a:rPr lang="fr-FR" sz="6200" dirty="0"/>
              <a:t>Spinoza propose deux arguments (cf. Alain </a:t>
            </a:r>
            <a:r>
              <a:rPr lang="fr-FR" sz="6200" dirty="0" err="1"/>
              <a:t>Billecoq</a:t>
            </a:r>
            <a:r>
              <a:rPr lang="fr-FR" sz="6200" dirty="0"/>
              <a:t>, « Sécurité et liberté chez Spinoza ») :</a:t>
            </a:r>
          </a:p>
          <a:p>
            <a:pPr marL="514350" indent="-514350">
              <a:buAutoNum type="arabicPeriod"/>
            </a:pPr>
            <a:r>
              <a:rPr lang="fr-FR" sz="6200" dirty="0"/>
              <a:t>Dans les sociétés monarchiques et aristocratiques, les citoyens sont traités comme « du bétail » (TP) ;</a:t>
            </a:r>
          </a:p>
          <a:p>
            <a:pPr marL="514350" indent="-514350">
              <a:buAutoNum type="arabicPeriod"/>
            </a:pPr>
            <a:r>
              <a:rPr lang="fr-FR" sz="6200" dirty="0"/>
              <a:t>Certes l’opinion démocratique est manipulable. Pourtant, il est possible de contrecarrer cette faiblesse par l’éducation du peuple qui parviendra ainsi à mobiliser sa « raison » et aura tendance à se défaire des croyances et des superstitions de l’imagination. La devise est </a:t>
            </a:r>
            <a:r>
              <a:rPr lang="fr-FR" sz="6200" i="1" dirty="0" err="1"/>
              <a:t>colere</a:t>
            </a:r>
            <a:r>
              <a:rPr lang="fr-FR" sz="6200" i="1" dirty="0"/>
              <a:t> </a:t>
            </a:r>
            <a:r>
              <a:rPr lang="fr-FR" sz="6200" i="1" dirty="0" err="1"/>
              <a:t>mentem</a:t>
            </a:r>
            <a:r>
              <a:rPr lang="fr-FR" sz="6200" dirty="0"/>
              <a:t>, cultiver l’esprit.</a:t>
            </a:r>
          </a:p>
          <a:p>
            <a:pPr marL="0" indent="0">
              <a:buNone/>
            </a:pPr>
            <a:endParaRPr lang="fr-FR" sz="6200" dirty="0"/>
          </a:p>
          <a:p>
            <a:pPr marL="0" indent="0">
              <a:buNone/>
            </a:pPr>
            <a:r>
              <a:rPr lang="fr-FR" sz="6200" dirty="0"/>
              <a:t>Conclusion : « L’État le meilleur est celui où les hommes passent leur vie dans la concorde, j'entends par là une vie humaine, qui se définit non par la seule circulation du sang et par les autres fonctions communes à tous les animaux, mais avant toute chose par la raison, véritable vertu de l'âme, et sa vraie vie. » (TP, V, 5, 137).</a:t>
            </a:r>
          </a:p>
          <a:p>
            <a:endParaRPr lang="fr-FR" dirty="0"/>
          </a:p>
        </p:txBody>
      </p:sp>
    </p:spTree>
    <p:extLst>
      <p:ext uri="{BB962C8B-B14F-4D97-AF65-F5344CB8AC3E}">
        <p14:creationId xmlns:p14="http://schemas.microsoft.com/office/powerpoint/2010/main" val="3101857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00112"/>
          </a:xfrm>
        </p:spPr>
        <p:txBody>
          <a:bodyPr>
            <a:normAutofit fontScale="90000"/>
          </a:bodyPr>
          <a:lstStyle/>
          <a:p>
            <a:r>
              <a:rPr lang="fr-FR" sz="3200" dirty="0"/>
              <a:t>L’Etat comme détenteur du monopole de la violence physique légitime (Max Weber)</a:t>
            </a:r>
          </a:p>
        </p:txBody>
      </p:sp>
      <p:sp>
        <p:nvSpPr>
          <p:cNvPr id="3" name="Espace réservé du contenu 2"/>
          <p:cNvSpPr>
            <a:spLocks noGrp="1"/>
          </p:cNvSpPr>
          <p:nvPr>
            <p:ph idx="1"/>
          </p:nvPr>
        </p:nvSpPr>
        <p:spPr>
          <a:xfrm>
            <a:off x="457200" y="1417638"/>
            <a:ext cx="8229600" cy="4688340"/>
          </a:xfrm>
        </p:spPr>
        <p:txBody>
          <a:bodyPr>
            <a:noAutofit/>
          </a:bodyPr>
          <a:lstStyle/>
          <a:p>
            <a:pPr marL="0" indent="0">
              <a:buNone/>
            </a:pPr>
            <a:r>
              <a:rPr lang="fr-FR" sz="2000" dirty="0"/>
              <a:t>Réf, Max Weber, texte 1, p. 383</a:t>
            </a:r>
            <a:r>
              <a:rPr lang="fr-FR" sz="2000" b="1" dirty="0"/>
              <a:t> </a:t>
            </a:r>
            <a:endParaRPr lang="fr-FR" sz="2000" dirty="0"/>
          </a:p>
          <a:p>
            <a:endParaRPr lang="fr-FR" sz="2000" dirty="0"/>
          </a:p>
          <a:p>
            <a:r>
              <a:rPr lang="fr-FR" sz="2400" dirty="0"/>
              <a:t>Max Weber a bien montré dans </a:t>
            </a:r>
            <a:r>
              <a:rPr lang="fr-FR" sz="2400" i="1" dirty="0"/>
              <a:t>Le Savant et le Politique</a:t>
            </a:r>
            <a:r>
              <a:rPr lang="fr-FR" sz="2400" dirty="0"/>
              <a:t> (1919) que :</a:t>
            </a:r>
          </a:p>
          <a:p>
            <a:pPr marL="0" indent="0">
              <a:buNone/>
            </a:pPr>
            <a:r>
              <a:rPr lang="fr-FR" sz="2400" dirty="0"/>
              <a:t> </a:t>
            </a:r>
          </a:p>
          <a:p>
            <a:pPr lvl="1">
              <a:buFont typeface="Wingdings" charset="2"/>
              <a:buChar char="ü"/>
            </a:pPr>
            <a:r>
              <a:rPr lang="fr-FR" sz="2400" dirty="0"/>
              <a:t>La violence impose la nécessité d’un Etat (sans violence, plus besoin d’Etat, l’anarchie peut suffire) </a:t>
            </a:r>
          </a:p>
          <a:p>
            <a:pPr marL="400050" lvl="1" indent="0">
              <a:buNone/>
            </a:pPr>
            <a:endParaRPr lang="fr-FR" sz="2400" dirty="0"/>
          </a:p>
          <a:p>
            <a:pPr lvl="1">
              <a:buFont typeface="Wingdings" charset="2"/>
              <a:buChar char="ü"/>
            </a:pPr>
            <a:r>
              <a:rPr lang="fr-FR" sz="2400" dirty="0"/>
              <a:t>L’Etat est le détenteur de la violence physique légitime (police, justice).</a:t>
            </a:r>
          </a:p>
        </p:txBody>
      </p:sp>
    </p:spTree>
    <p:extLst>
      <p:ext uri="{BB962C8B-B14F-4D97-AF65-F5344CB8AC3E}">
        <p14:creationId xmlns:p14="http://schemas.microsoft.com/office/powerpoint/2010/main" val="500707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20692"/>
            <a:ext cx="8229600" cy="1279507"/>
          </a:xfrm>
        </p:spPr>
        <p:txBody>
          <a:bodyPr>
            <a:normAutofit/>
          </a:bodyPr>
          <a:lstStyle/>
          <a:p>
            <a:r>
              <a:rPr lang="fr-FR" dirty="0"/>
              <a:t> </a:t>
            </a:r>
            <a:r>
              <a:rPr lang="fr-FR" sz="2800" dirty="0"/>
              <a:t>« Le paradoxe de la tolérance »</a:t>
            </a:r>
          </a:p>
        </p:txBody>
      </p:sp>
      <p:sp>
        <p:nvSpPr>
          <p:cNvPr id="3" name="Espace réservé du contenu 2"/>
          <p:cNvSpPr>
            <a:spLocks noGrp="1"/>
          </p:cNvSpPr>
          <p:nvPr>
            <p:ph idx="1"/>
          </p:nvPr>
        </p:nvSpPr>
        <p:spPr/>
        <p:txBody>
          <a:bodyPr>
            <a:normAutofit/>
          </a:bodyPr>
          <a:lstStyle/>
          <a:p>
            <a:r>
              <a:rPr lang="fr-FR" sz="2000" dirty="0"/>
              <a:t>Un constat : la tolérance envers les autres conduit à l’intolérance envers soi-même. En d’autres termes, une société excessivement tolérante finira par être détruite par l’intolérance.</a:t>
            </a:r>
          </a:p>
          <a:p>
            <a:endParaRPr lang="fr-FR" sz="2000" dirty="0"/>
          </a:p>
          <a:p>
            <a:r>
              <a:rPr lang="fr-FR" sz="2000" dirty="0"/>
              <a:t>Selon Karl Popper, le paradoxe ne peut se résoudre que d’une seule façon : une société tolérante doit malgré tout être intolérante avec l’intolérance.</a:t>
            </a:r>
          </a:p>
          <a:p>
            <a:endParaRPr lang="fr-FR" sz="2000" dirty="0"/>
          </a:p>
          <a:p>
            <a:r>
              <a:rPr lang="fr-FR" sz="2000" dirty="0"/>
              <a:t>Cf.  </a:t>
            </a:r>
            <a:r>
              <a:rPr lang="fr-FR" sz="2000" dirty="0" err="1"/>
              <a:t>Coogle</a:t>
            </a:r>
            <a:r>
              <a:rPr lang="fr-FR" sz="2000" dirty="0"/>
              <a:t> le paradoxe de l’intolérance « philo </a:t>
            </a:r>
            <a:r>
              <a:rPr lang="fr-FR" sz="2000" dirty="0" err="1"/>
              <a:t>mag</a:t>
            </a:r>
            <a:r>
              <a:rPr lang="fr-FR" sz="2000" dirty="0"/>
              <a:t> » notamment et le paradoxe de l’intolérance.</a:t>
            </a:r>
          </a:p>
        </p:txBody>
      </p:sp>
    </p:spTree>
    <p:extLst>
      <p:ext uri="{BB962C8B-B14F-4D97-AF65-F5344CB8AC3E}">
        <p14:creationId xmlns:p14="http://schemas.microsoft.com/office/powerpoint/2010/main" val="1309461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28543"/>
          </a:xfrm>
        </p:spPr>
        <p:txBody>
          <a:bodyPr>
            <a:normAutofit/>
          </a:bodyPr>
          <a:lstStyle/>
          <a:p>
            <a:r>
              <a:rPr lang="fr-FR" sz="3200" dirty="0"/>
              <a:t>Kant et le projet de paix perpétuelle</a:t>
            </a:r>
          </a:p>
        </p:txBody>
      </p:sp>
      <p:sp>
        <p:nvSpPr>
          <p:cNvPr id="3" name="Espace réservé du contenu 2"/>
          <p:cNvSpPr>
            <a:spLocks noGrp="1"/>
          </p:cNvSpPr>
          <p:nvPr>
            <p:ph idx="1"/>
          </p:nvPr>
        </p:nvSpPr>
        <p:spPr>
          <a:xfrm>
            <a:off x="457200" y="1000560"/>
            <a:ext cx="8229600" cy="5554386"/>
          </a:xfrm>
        </p:spPr>
        <p:txBody>
          <a:bodyPr>
            <a:normAutofit/>
          </a:bodyPr>
          <a:lstStyle/>
          <a:p>
            <a:r>
              <a:rPr lang="fr-FR" sz="1800" dirty="0"/>
              <a:t>Kant considère que les Etats sont dans un état de nature les uns vis-à-vis des autres : c’est la guerre permanente de tous contre tous, exactement comme chez Hobbes au niveau individuel. Ce n’est pas la paix mais la guerre qui est naturelle.</a:t>
            </a:r>
          </a:p>
          <a:p>
            <a:r>
              <a:rPr lang="fr-FR" sz="1800" dirty="0"/>
              <a:t>Pour fonder son projet de paix perpétuelle, Kant cherche à judiciariser les rapports entre les Etats.</a:t>
            </a:r>
          </a:p>
          <a:p>
            <a:r>
              <a:rPr lang="fr-FR" sz="1800" dirty="0"/>
              <a:t>Kant refuse l’idée d’un Etat mondial : cette idée est incohérente à ses yeux car elle nie la culture et l’identité des peuples. </a:t>
            </a:r>
          </a:p>
          <a:p>
            <a:r>
              <a:rPr lang="fr-FR" sz="1800" dirty="0"/>
              <a:t>Son projet de type fédéral est structurée en deux parties</a:t>
            </a:r>
          </a:p>
          <a:p>
            <a:pPr>
              <a:buFont typeface="Wingdings" charset="2"/>
              <a:buChar char="ü"/>
            </a:pPr>
            <a:r>
              <a:rPr lang="fr-FR" sz="1800" dirty="0"/>
              <a:t>Première partie : elle se compose de 6 mesures visant à assurer une paix immédiate.</a:t>
            </a:r>
          </a:p>
          <a:p>
            <a:pPr>
              <a:buFont typeface="Wingdings" charset="2"/>
              <a:buChar char="ü"/>
            </a:pPr>
            <a:r>
              <a:rPr lang="fr-FR" sz="1800" dirty="0"/>
              <a:t>Deuxième partie : elle se compose de 3 articles visant à assurer une paix définitive :</a:t>
            </a:r>
          </a:p>
          <a:p>
            <a:pPr lvl="1">
              <a:buFont typeface="Wingdings" charset="2"/>
              <a:buChar char="Ø"/>
            </a:pPr>
            <a:r>
              <a:rPr lang="fr-FR" sz="1400" dirty="0"/>
              <a:t>La constitution civile des Etats doit être républicaine</a:t>
            </a:r>
          </a:p>
          <a:p>
            <a:pPr lvl="1">
              <a:buFont typeface="Wingdings" charset="2"/>
              <a:buChar char="Ø"/>
            </a:pPr>
            <a:r>
              <a:rPr lang="fr-FR" sz="1400" dirty="0"/>
              <a:t>Les états républicains doivent se fédérer</a:t>
            </a:r>
          </a:p>
          <a:p>
            <a:pPr lvl="1">
              <a:buFont typeface="Wingdings" charset="2"/>
              <a:buChar char="Ø"/>
            </a:pPr>
            <a:r>
              <a:rPr lang="fr-FR" sz="1400" dirty="0"/>
              <a:t>Les règles de droits régissant les relations entre ces états républicains (droits cosmopolitiques) doivent se restreindre aux règles de l’hospitalité universelle.</a:t>
            </a:r>
          </a:p>
          <a:p>
            <a:r>
              <a:rPr lang="fr-FR" sz="1800" dirty="0"/>
              <a:t>Sources : Kant, </a:t>
            </a:r>
            <a:r>
              <a:rPr lang="fr-FR" sz="1800" i="1" dirty="0"/>
              <a:t>Projet de paix perpétuel </a:t>
            </a:r>
            <a:r>
              <a:rPr lang="fr-FR" sz="1800" dirty="0"/>
              <a:t>(1795)</a:t>
            </a:r>
            <a:r>
              <a:rPr lang="fr-FR" sz="1800" i="1" dirty="0"/>
              <a:t> </a:t>
            </a:r>
            <a:r>
              <a:rPr lang="fr-FR" sz="1800" dirty="0"/>
              <a:t>; « Kant et le projet de paix perpétuelle », </a:t>
            </a:r>
            <a:r>
              <a:rPr lang="fr-FR" sz="1800" dirty="0" err="1"/>
              <a:t>philosophie.com</a:t>
            </a:r>
            <a:r>
              <a:rPr lang="fr-FR" sz="1800" dirty="0"/>
              <a:t>  </a:t>
            </a:r>
          </a:p>
        </p:txBody>
      </p:sp>
    </p:spTree>
    <p:extLst>
      <p:ext uri="{BB962C8B-B14F-4D97-AF65-F5344CB8AC3E}">
        <p14:creationId xmlns:p14="http://schemas.microsoft.com/office/powerpoint/2010/main" val="492078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Kant et l’histoire</a:t>
            </a:r>
          </a:p>
        </p:txBody>
      </p:sp>
      <p:sp>
        <p:nvSpPr>
          <p:cNvPr id="3" name="Espace réservé du contenu 2"/>
          <p:cNvSpPr>
            <a:spLocks noGrp="1"/>
          </p:cNvSpPr>
          <p:nvPr>
            <p:ph idx="1"/>
          </p:nvPr>
        </p:nvSpPr>
        <p:spPr/>
        <p:txBody>
          <a:bodyPr>
            <a:normAutofit fontScale="92500" lnSpcReduction="10000"/>
          </a:bodyPr>
          <a:lstStyle/>
          <a:p>
            <a:r>
              <a:rPr lang="fr-FR" sz="1800" dirty="0"/>
              <a:t>L’histoire n’est-elle qu’un chaos, une suite indistincte d’événements plus ou moins aléatoires ou a t-elle un sens ? Dans</a:t>
            </a:r>
            <a:r>
              <a:rPr lang="fr-FR" sz="1800" i="1" dirty="0"/>
              <a:t> Idée d’une histoire universelle au point de vue cosmopolitique</a:t>
            </a:r>
            <a:r>
              <a:rPr lang="fr-FR" sz="1800" dirty="0"/>
              <a:t> (1784), Kant affirme que l’histoire est comme un récit que nous pouvons déchiffrer.</a:t>
            </a:r>
          </a:p>
          <a:p>
            <a:r>
              <a:rPr lang="fr-FR" sz="1800" dirty="0"/>
              <a:t>Il part du constat que l’histoire est bien une suite d’événements (guerres, épidémies, découvertes scientifiques, </a:t>
            </a:r>
            <a:r>
              <a:rPr lang="mr-IN" sz="1800" dirty="0"/>
              <a:t>…</a:t>
            </a:r>
            <a:r>
              <a:rPr lang="fr-FR" sz="1800" dirty="0"/>
              <a:t>) et que les hommes sont bien à l’initiative de certains faits (naissance, études, mariage, choix professionnels, </a:t>
            </a:r>
            <a:r>
              <a:rPr lang="mr-IN" sz="1800" dirty="0"/>
              <a:t>…</a:t>
            </a:r>
            <a:r>
              <a:rPr lang="fr-FR" sz="1800" dirty="0"/>
              <a:t>)</a:t>
            </a:r>
          </a:p>
          <a:p>
            <a:r>
              <a:rPr lang="fr-FR" sz="1800" dirty="0"/>
              <a:t>Voir que cette suite interrompue a un certain sens permet de comprendre que l’histoire est en marche vers un certain progrès. Pour le comprendre, il faut mettre de côté la liberté humaine au sens du libre arbitre et il faut renoncer à l’idée d’un projet conscient de la part des hommes. On s’aperçoit alors que l’histoire correspond au développement de la nature au niveau humain.</a:t>
            </a:r>
          </a:p>
          <a:p>
            <a:r>
              <a:rPr lang="fr-FR" sz="1800" dirty="0"/>
              <a:t>Dans la quatrième proposition, Kant affirme que les hommes sont dans une dynamique contradictoire : à la fois dans une logique de rapprochement et dans une logique de séparation. C’est le concept de « l’insociable-sociabilité ». L’être humain est sociable dans la mesure où il vit en société. Et l’être humain est insociable dans la mesure où il cherche à défendre avant tout ses intérêts personnels. Il est individualiste et égoïste.  </a:t>
            </a:r>
          </a:p>
        </p:txBody>
      </p:sp>
    </p:spTree>
    <p:extLst>
      <p:ext uri="{BB962C8B-B14F-4D97-AF65-F5344CB8AC3E}">
        <p14:creationId xmlns:p14="http://schemas.microsoft.com/office/powerpoint/2010/main" val="107085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a:t>Les quatre caractéristiques d’un Etat</a:t>
            </a:r>
          </a:p>
        </p:txBody>
      </p:sp>
      <p:sp>
        <p:nvSpPr>
          <p:cNvPr id="3" name="Espace réservé du contenu 2"/>
          <p:cNvSpPr>
            <a:spLocks noGrp="1"/>
          </p:cNvSpPr>
          <p:nvPr>
            <p:ph idx="1"/>
          </p:nvPr>
        </p:nvSpPr>
        <p:spPr/>
        <p:txBody>
          <a:bodyPr>
            <a:normAutofit fontScale="85000" lnSpcReduction="20000"/>
          </a:bodyPr>
          <a:lstStyle/>
          <a:p>
            <a:pPr marL="0" indent="0">
              <a:buNone/>
            </a:pPr>
            <a:r>
              <a:rPr lang="fr-FR" sz="2000" dirty="0"/>
              <a:t>1.</a:t>
            </a:r>
            <a:r>
              <a:rPr lang="fr-FR" sz="2000" b="1" dirty="0"/>
              <a:t> Un territoire </a:t>
            </a:r>
            <a:r>
              <a:rPr lang="fr-FR" sz="2000" dirty="0"/>
              <a:t>: un état a une base géographique. Son territoire plus ou moins vaste est délimité par des frontières naturelles ou artificielles. C’est au sein de ce territoire qu’il exerce sa souveraineté selon des règles internationales prenant en compte outre sa terre ou son sol, ses sous-sols, ses espaces marins et aériens. </a:t>
            </a:r>
          </a:p>
          <a:p>
            <a:pPr marL="0" indent="0">
              <a:buNone/>
            </a:pPr>
            <a:endParaRPr lang="fr-FR" sz="2000" dirty="0"/>
          </a:p>
          <a:p>
            <a:pPr marL="0" indent="0">
              <a:buNone/>
            </a:pPr>
            <a:r>
              <a:rPr lang="fr-FR" sz="2000" dirty="0"/>
              <a:t>2.  </a:t>
            </a:r>
            <a:r>
              <a:rPr lang="fr-FR" sz="2000" b="1" dirty="0"/>
              <a:t>Une population </a:t>
            </a:r>
            <a:r>
              <a:rPr lang="fr-FR" sz="2000" dirty="0"/>
              <a:t>: un état exerce son pouvoir sur une population plus ou moins homogène, qui correspond à une nationalité. Deux conceptions s’opposent : l’une homogène, l’autre hétérogène. La conception homogène fait reposer la nation sur un patrimoine commun : une histoire, une langue, une ethnie. La conception hétérogène fait reposer la nation sur une volonté commune de « vivre ensemble », indépendamment des langues, des cultures ou des ethnies. En France, la langue s’impose à tous en dépit des origines différentes.  </a:t>
            </a:r>
          </a:p>
          <a:p>
            <a:pPr marL="0" indent="0">
              <a:buNone/>
            </a:pPr>
            <a:endParaRPr lang="fr-FR" sz="2000" dirty="0"/>
          </a:p>
          <a:p>
            <a:pPr marL="0" indent="0">
              <a:buNone/>
            </a:pPr>
            <a:r>
              <a:rPr lang="fr-FR" sz="2000" dirty="0"/>
              <a:t>3.  </a:t>
            </a:r>
            <a:r>
              <a:rPr lang="fr-FR" sz="2000" b="1" dirty="0"/>
              <a:t>Un gouvernement </a:t>
            </a:r>
            <a:r>
              <a:rPr lang="fr-FR" sz="2000" dirty="0"/>
              <a:t>: un état exerce son pouvoir à travers une organisation politique. Ce pouvoir peut être entendu dans un sens large (le pouvoir exécutif, législatif, juridique) et dans un sens strict (une forme minimal de gouvernement).</a:t>
            </a:r>
          </a:p>
          <a:p>
            <a:pPr marL="0" indent="0">
              <a:buNone/>
            </a:pPr>
            <a:endParaRPr lang="fr-FR" sz="2000" dirty="0"/>
          </a:p>
          <a:p>
            <a:pPr marL="0" indent="0">
              <a:buNone/>
            </a:pPr>
            <a:r>
              <a:rPr lang="fr-FR" sz="2000" dirty="0"/>
              <a:t>4.  </a:t>
            </a:r>
            <a:r>
              <a:rPr lang="fr-FR" sz="2000" b="1" dirty="0"/>
              <a:t>La capacité à entrer en contact avec les autres Etats </a:t>
            </a:r>
            <a:r>
              <a:rPr lang="fr-FR" sz="2000" dirty="0"/>
              <a:t>: un état a la capacité de discuter ou de commercer avec d’autres états. La diplomatie est consubstantielle à la notion d’Etat. </a:t>
            </a:r>
          </a:p>
        </p:txBody>
      </p:sp>
    </p:spTree>
    <p:extLst>
      <p:ext uri="{BB962C8B-B14F-4D97-AF65-F5344CB8AC3E}">
        <p14:creationId xmlns:p14="http://schemas.microsoft.com/office/powerpoint/2010/main" val="114182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15715"/>
          </a:xfrm>
        </p:spPr>
        <p:txBody>
          <a:bodyPr>
            <a:normAutofit/>
          </a:bodyPr>
          <a:lstStyle/>
          <a:p>
            <a:r>
              <a:rPr lang="fr-FR" sz="3200" dirty="0"/>
              <a:t>La vie en société : le dilemme du porc-épique</a:t>
            </a:r>
          </a:p>
        </p:txBody>
      </p:sp>
      <p:sp>
        <p:nvSpPr>
          <p:cNvPr id="3" name="Espace réservé du contenu 2"/>
          <p:cNvSpPr>
            <a:spLocks noGrp="1"/>
          </p:cNvSpPr>
          <p:nvPr>
            <p:ph idx="1"/>
          </p:nvPr>
        </p:nvSpPr>
        <p:spPr>
          <a:xfrm>
            <a:off x="457200" y="885110"/>
            <a:ext cx="8229600" cy="5772457"/>
          </a:xfrm>
        </p:spPr>
        <p:txBody>
          <a:bodyPr>
            <a:noAutofit/>
          </a:bodyPr>
          <a:lstStyle/>
          <a:p>
            <a:r>
              <a:rPr lang="fr-FR" sz="1800" dirty="0"/>
              <a:t>Comme Kant l’observe dans son opuscule intitulé </a:t>
            </a:r>
            <a:r>
              <a:rPr lang="fr-FR" sz="1800" i="1" dirty="0"/>
              <a:t>Idée d’une histoire universelle au point de vue cosmopolitique</a:t>
            </a:r>
            <a:r>
              <a:rPr lang="fr-FR" sz="1800" dirty="0"/>
              <a:t> (1784), l’être humain est affecté d’une antinomie fondamentale dite de « l’insociable-sociabilité ». D’un côté, il se regroupe comme le montre le fait qu’il vive en société. De l’autre, il se montre égoïste et individualiste. D’un côté il recherche le contact ; de l’autre, il l’évite.</a:t>
            </a:r>
          </a:p>
          <a:p>
            <a:r>
              <a:rPr lang="fr-FR" sz="1800" dirty="0"/>
              <a:t> Schopenhauer reprendra cette thèse fondamentale de l’anthropologie kantienne avec son dilemme des porcs épiques : « Par une froide journée d’hiver, un troupeau de porcs épics s’était mis en groupe serré pour se garantir mutuellement contre la gelée par leur propre chaleur. Mais tout aussitôt ils ressentirent les atteintes de leurs piquants, ce qui les fit s’éloigner les uns des autres. Quand le besoin de se chauffer les eut rapprochés de nouveau, le même inconvénient se renouvela, de façon qu’ils étaient ballottés de çà et de là entre les deux souffrances, jusqu’à ce qu’ils eussent fini par trouver une distance moyenne qui leur rendit la situation supportable. Ainsi, le besoin de société, né du vide et de la monotonie de leur propre intérieur, pousse les hommes les uns vers les autres ; mais leurs nombreuses qualités repoussantes et leurs insupportables défauts les dispersent de nouveau. La distance moyenne qu’ils finissent par découvrir et à laquelle la vie en commun devient possible, c’est la politesse et les belles manières » (</a:t>
            </a:r>
            <a:r>
              <a:rPr lang="fr-FR" sz="1800" i="1" dirty="0" err="1"/>
              <a:t>Parerga</a:t>
            </a:r>
            <a:r>
              <a:rPr lang="fr-FR" sz="1800" i="1" dirty="0"/>
              <a:t> et </a:t>
            </a:r>
            <a:r>
              <a:rPr lang="fr-FR" sz="1800" i="1" dirty="0" err="1"/>
              <a:t>Paralipomena</a:t>
            </a:r>
            <a:r>
              <a:rPr lang="fr-FR" sz="1800" dirty="0"/>
              <a:t>, 1851).</a:t>
            </a:r>
            <a:r>
              <a:rPr lang="fr-FR" sz="2400" dirty="0"/>
              <a:t> </a:t>
            </a:r>
          </a:p>
        </p:txBody>
      </p:sp>
    </p:spTree>
    <p:extLst>
      <p:ext uri="{BB962C8B-B14F-4D97-AF65-F5344CB8AC3E}">
        <p14:creationId xmlns:p14="http://schemas.microsoft.com/office/powerpoint/2010/main" val="53605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56202"/>
          </a:xfrm>
        </p:spPr>
        <p:txBody>
          <a:bodyPr>
            <a:normAutofit/>
          </a:bodyPr>
          <a:lstStyle/>
          <a:p>
            <a:r>
              <a:rPr lang="fr-FR" sz="3200" dirty="0"/>
              <a:t>La vie en société : le dilemme du prisonnier</a:t>
            </a:r>
          </a:p>
        </p:txBody>
      </p:sp>
      <p:sp>
        <p:nvSpPr>
          <p:cNvPr id="3" name="Espace réservé du contenu 2"/>
          <p:cNvSpPr>
            <a:spLocks noGrp="1"/>
          </p:cNvSpPr>
          <p:nvPr>
            <p:ph idx="1"/>
          </p:nvPr>
        </p:nvSpPr>
        <p:spPr>
          <a:xfrm>
            <a:off x="457200" y="1230840"/>
            <a:ext cx="8229600" cy="5342366"/>
          </a:xfrm>
        </p:spPr>
        <p:txBody>
          <a:bodyPr>
            <a:normAutofit fontScale="85000" lnSpcReduction="20000"/>
          </a:bodyPr>
          <a:lstStyle/>
          <a:p>
            <a:r>
              <a:rPr lang="fr-FR" dirty="0"/>
              <a:t>Si, en théorie, nous avons intérêt à agir en faveur du bien commun, en pratique ce n’est pas toujours le cas et le chacun pour soi prend souvent le dessus. </a:t>
            </a:r>
          </a:p>
          <a:p>
            <a:r>
              <a:rPr lang="fr-FR" dirty="0"/>
              <a:t>Le dilemme du prisonnier est un jeu à somme non nulle qui met en lumière le comportement stratégique des acteurs, par exemple le comportement politique ou économique de citoyens ou d’entreprises entre la tendance au partage (être collectif) ou à l’égoïsme (être individuel). </a:t>
            </a:r>
          </a:p>
          <a:p>
            <a:r>
              <a:rPr lang="fr-FR" dirty="0"/>
              <a:t>Ce jeu met en avant la tendance de l’être humain à trahir en absence de communication et à alterner coopération et trahison dès que la communication est possible.</a:t>
            </a:r>
          </a:p>
          <a:p>
            <a:r>
              <a:rPr lang="fr-FR" dirty="0">
                <a:hlinkClick r:id="rId2"/>
              </a:rPr>
              <a:t>https://www.youtube.com/watch?v=StRqGx9ri2I</a:t>
            </a:r>
            <a:endParaRPr lang="fr-FR" dirty="0"/>
          </a:p>
          <a:p>
            <a:endParaRPr lang="fr-FR" dirty="0"/>
          </a:p>
          <a:p>
            <a:endParaRPr lang="fr-FR" dirty="0"/>
          </a:p>
        </p:txBody>
      </p:sp>
    </p:spTree>
    <p:extLst>
      <p:ext uri="{BB962C8B-B14F-4D97-AF65-F5344CB8AC3E}">
        <p14:creationId xmlns:p14="http://schemas.microsoft.com/office/powerpoint/2010/main" val="3594122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a:t>Âme et Cité idéale chez Platon </a:t>
            </a:r>
            <a:br>
              <a:rPr lang="fr-FR" sz="3200" dirty="0"/>
            </a:br>
            <a:r>
              <a:rPr lang="fr-FR" sz="3200" dirty="0"/>
              <a:t>(</a:t>
            </a:r>
            <a:r>
              <a:rPr lang="fr-FR" sz="3200" i="1" dirty="0"/>
              <a:t>République</a:t>
            </a:r>
            <a:r>
              <a:rPr lang="fr-FR" sz="3200" dirty="0"/>
              <a:t>, Livre IV et IX)</a:t>
            </a:r>
          </a:p>
        </p:txBody>
      </p:sp>
      <p:sp>
        <p:nvSpPr>
          <p:cNvPr id="3" name="Espace réservé du contenu 2"/>
          <p:cNvSpPr>
            <a:spLocks noGrp="1"/>
          </p:cNvSpPr>
          <p:nvPr>
            <p:ph idx="1"/>
          </p:nvPr>
        </p:nvSpPr>
        <p:spPr>
          <a:xfrm>
            <a:off x="457200" y="1417638"/>
            <a:ext cx="8229600" cy="5175791"/>
          </a:xfrm>
        </p:spPr>
        <p:txBody>
          <a:bodyPr>
            <a:normAutofit fontScale="92500" lnSpcReduction="20000"/>
          </a:bodyPr>
          <a:lstStyle/>
          <a:p>
            <a:r>
              <a:rPr lang="fr-FR" sz="2000" dirty="0"/>
              <a:t>L’âme est souvent considérée comme tripartite. On l’a déjà vu chez Freud, avec le surmoi, le moi et le ça. On peut le trouver aussi chez Aristote avec sa théorie des trois âmes : l’âme végétative, l’âme animale et l’âme intellective. </a:t>
            </a:r>
          </a:p>
          <a:p>
            <a:pPr marL="0" indent="0">
              <a:buNone/>
            </a:pPr>
            <a:endParaRPr lang="fr-FR" sz="2000" dirty="0"/>
          </a:p>
          <a:p>
            <a:r>
              <a:rPr lang="fr-FR" sz="2000" dirty="0"/>
              <a:t>Chez Platon, l’âme humaine est tripartite :</a:t>
            </a:r>
          </a:p>
          <a:p>
            <a:pPr>
              <a:buFont typeface="Wingdings" charset="2"/>
              <a:buChar char="ü"/>
            </a:pPr>
            <a:r>
              <a:rPr lang="fr-FR" sz="2000" i="1" dirty="0" err="1"/>
              <a:t>Noûs</a:t>
            </a:r>
            <a:r>
              <a:rPr lang="fr-FR" sz="2000" dirty="0"/>
              <a:t> (esprit/tête) : raison, esprit, intellect, entendement, logique, calcul. C’est la partie pensante</a:t>
            </a:r>
          </a:p>
          <a:p>
            <a:pPr>
              <a:buFont typeface="Wingdings" charset="2"/>
              <a:buChar char="ü"/>
            </a:pPr>
            <a:r>
              <a:rPr lang="fr-FR" sz="2000" i="1" dirty="0" err="1"/>
              <a:t>Thymos</a:t>
            </a:r>
            <a:r>
              <a:rPr lang="fr-FR" sz="2000" dirty="0"/>
              <a:t> (soif de reconnaissance/cœur) : vitalité (sang), passions, rage et  colère d’un côté, courage et ardeur de l’autre, estime de soi, fierté. C’est la partie ardente.</a:t>
            </a:r>
          </a:p>
          <a:p>
            <a:pPr>
              <a:buFont typeface="Wingdings" charset="2"/>
              <a:buChar char="ü"/>
            </a:pPr>
            <a:r>
              <a:rPr lang="fr-FR" sz="2000" dirty="0" err="1"/>
              <a:t>E</a:t>
            </a:r>
            <a:r>
              <a:rPr lang="fr-FR" sz="2000" i="1" dirty="0" err="1"/>
              <a:t>pithumia</a:t>
            </a:r>
            <a:r>
              <a:rPr lang="fr-FR" sz="2000" dirty="0"/>
              <a:t> (besoins naturels/ventre) : désir de boire, de se nourrir, de copuler, etc. C’est la partie « appétitive » ou animale.</a:t>
            </a:r>
          </a:p>
          <a:p>
            <a:pPr>
              <a:buFont typeface="Wingdings" charset="2"/>
              <a:buChar char="ü"/>
            </a:pPr>
            <a:endParaRPr lang="fr-FR" sz="2000" dirty="0"/>
          </a:p>
          <a:p>
            <a:pPr>
              <a:buFont typeface="Wingdings" charset="2"/>
              <a:buChar char="ü"/>
            </a:pPr>
            <a:r>
              <a:rPr lang="fr-FR" sz="2000" dirty="0"/>
              <a:t>Le </a:t>
            </a:r>
            <a:r>
              <a:rPr lang="fr-FR" sz="2000" i="1" dirty="0" err="1"/>
              <a:t>noû</a:t>
            </a:r>
            <a:r>
              <a:rPr lang="fr-FR" sz="2000" dirty="0" err="1"/>
              <a:t>s</a:t>
            </a:r>
            <a:r>
              <a:rPr lang="fr-FR" sz="2000" dirty="0"/>
              <a:t> et l’</a:t>
            </a:r>
            <a:r>
              <a:rPr lang="fr-FR" sz="2000" i="1" dirty="0" err="1"/>
              <a:t>épithumia</a:t>
            </a:r>
            <a:r>
              <a:rPr lang="fr-FR" sz="2000" dirty="0"/>
              <a:t> correspondent respectivement à « l’âme sans le corps » et à « l’âme-corps », le </a:t>
            </a:r>
            <a:r>
              <a:rPr lang="fr-FR" sz="2000" i="1" dirty="0" err="1"/>
              <a:t>thymo</a:t>
            </a:r>
            <a:r>
              <a:rPr lang="fr-FR" sz="2000" dirty="0" err="1"/>
              <a:t>s</a:t>
            </a:r>
            <a:r>
              <a:rPr lang="fr-FR" sz="2000" dirty="0"/>
              <a:t> est quant à  lui une intermédiation entre les deux. L’</a:t>
            </a:r>
            <a:r>
              <a:rPr lang="fr-FR" sz="2000" i="1" dirty="0" err="1"/>
              <a:t>épithumia</a:t>
            </a:r>
            <a:r>
              <a:rPr lang="fr-FR" sz="2000" dirty="0"/>
              <a:t> est la partie concupiscible, le </a:t>
            </a:r>
            <a:r>
              <a:rPr lang="fr-FR" sz="2000" i="1" dirty="0" err="1"/>
              <a:t>thymo</a:t>
            </a:r>
            <a:r>
              <a:rPr lang="fr-FR" sz="2000" dirty="0" err="1"/>
              <a:t>s</a:t>
            </a:r>
            <a:r>
              <a:rPr lang="fr-FR" sz="2000" dirty="0"/>
              <a:t> la partie irascible. Le concupiscible tend à l’accaparation (attirance ou désir de se joindre à l’objet), l’irascible tend à la séparation. Le </a:t>
            </a:r>
            <a:r>
              <a:rPr lang="fr-FR" sz="2000" i="1" dirty="0" err="1"/>
              <a:t>thymos</a:t>
            </a:r>
            <a:r>
              <a:rPr lang="fr-FR" sz="2000" dirty="0"/>
              <a:t> est le désir de reconnaissance : associé au </a:t>
            </a:r>
            <a:r>
              <a:rPr lang="fr-FR" sz="2000" i="1" dirty="0" err="1"/>
              <a:t>noûs</a:t>
            </a:r>
            <a:r>
              <a:rPr lang="fr-FR" sz="2000" dirty="0"/>
              <a:t>, il donne le courage ou la tempérance, associé à l’</a:t>
            </a:r>
            <a:r>
              <a:rPr lang="fr-FR" sz="2000" i="1" dirty="0" err="1"/>
              <a:t>épithumia</a:t>
            </a:r>
            <a:r>
              <a:rPr lang="fr-FR" sz="2000" dirty="0"/>
              <a:t>, il donne la colère.</a:t>
            </a:r>
          </a:p>
          <a:p>
            <a:pPr>
              <a:buFont typeface="Wingdings" charset="2"/>
              <a:buChar char="ü"/>
            </a:pPr>
            <a:endParaRPr lang="fr-FR" sz="2000" dirty="0"/>
          </a:p>
          <a:p>
            <a:pPr>
              <a:buFont typeface="Wingdings" charset="2"/>
              <a:buChar char="ü"/>
            </a:pPr>
            <a:endParaRPr lang="fr-FR" sz="2000" dirty="0"/>
          </a:p>
        </p:txBody>
      </p:sp>
    </p:spTree>
    <p:extLst>
      <p:ext uri="{BB962C8B-B14F-4D97-AF65-F5344CB8AC3E}">
        <p14:creationId xmlns:p14="http://schemas.microsoft.com/office/powerpoint/2010/main" val="274532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Âme et Cité idéale chez Platon </a:t>
            </a:r>
            <a:br>
              <a:rPr lang="fr-FR" dirty="0"/>
            </a:br>
            <a:r>
              <a:rPr lang="fr-FR" dirty="0"/>
              <a:t>(</a:t>
            </a:r>
            <a:r>
              <a:rPr lang="fr-FR" i="1" dirty="0"/>
              <a:t>République</a:t>
            </a:r>
            <a:r>
              <a:rPr lang="fr-FR" dirty="0"/>
              <a:t>, Livre IV et IX)</a:t>
            </a:r>
          </a:p>
        </p:txBody>
      </p:sp>
      <p:sp>
        <p:nvSpPr>
          <p:cNvPr id="3" name="Espace réservé du contenu 2"/>
          <p:cNvSpPr>
            <a:spLocks noGrp="1"/>
          </p:cNvSpPr>
          <p:nvPr>
            <p:ph idx="1"/>
          </p:nvPr>
        </p:nvSpPr>
        <p:spPr>
          <a:xfrm>
            <a:off x="457200" y="1600200"/>
            <a:ext cx="8229600" cy="5121506"/>
          </a:xfrm>
        </p:spPr>
        <p:txBody>
          <a:bodyPr>
            <a:normAutofit fontScale="62500" lnSpcReduction="20000"/>
          </a:bodyPr>
          <a:lstStyle/>
          <a:p>
            <a:r>
              <a:rPr lang="fr-FR" dirty="0"/>
              <a:t>L’équilibre entre ces trois parties est ce que Platon nomme la justice. Au premier sens, la justice est l’harmonie de l’âme. Etre éduqué, c’est être juste avec soi-même.</a:t>
            </a:r>
          </a:p>
          <a:p>
            <a:endParaRPr lang="fr-FR" dirty="0"/>
          </a:p>
          <a:p>
            <a:r>
              <a:rPr lang="fr-FR" dirty="0"/>
              <a:t>Ces trois parties peuvent être associées à trois désirs sociaux comme le fait Socrate (Livre IX, 580 d7-581b10) lorsque l’une d’entre elles prend le pas sur les deux autres :</a:t>
            </a:r>
          </a:p>
          <a:p>
            <a:pPr>
              <a:buFont typeface="Wingdings" charset="2"/>
              <a:buChar char="ü"/>
            </a:pPr>
            <a:r>
              <a:rPr lang="fr-FR" dirty="0"/>
              <a:t>Désir de vérité (</a:t>
            </a:r>
            <a:r>
              <a:rPr lang="fr-FR" i="1" dirty="0" err="1"/>
              <a:t>noûs</a:t>
            </a:r>
            <a:r>
              <a:rPr lang="fr-FR" dirty="0"/>
              <a:t>)</a:t>
            </a:r>
          </a:p>
          <a:p>
            <a:pPr>
              <a:buFont typeface="Wingdings" charset="2"/>
              <a:buChar char="ü"/>
            </a:pPr>
            <a:r>
              <a:rPr lang="fr-FR" dirty="0"/>
              <a:t>Désir d’honneur (</a:t>
            </a:r>
            <a:r>
              <a:rPr lang="fr-FR" i="1" dirty="0" err="1"/>
              <a:t>thymos</a:t>
            </a:r>
            <a:r>
              <a:rPr lang="fr-FR" dirty="0"/>
              <a:t>)</a:t>
            </a:r>
          </a:p>
          <a:p>
            <a:pPr>
              <a:buFont typeface="Wingdings" charset="2"/>
              <a:buChar char="ü"/>
            </a:pPr>
            <a:r>
              <a:rPr lang="fr-FR" dirty="0"/>
              <a:t>Désir du gain (</a:t>
            </a:r>
            <a:r>
              <a:rPr lang="fr-FR" i="1" dirty="0" err="1"/>
              <a:t>épithumia</a:t>
            </a:r>
            <a:r>
              <a:rPr lang="fr-FR" dirty="0"/>
              <a:t>)</a:t>
            </a:r>
          </a:p>
          <a:p>
            <a:pPr marL="0" indent="0">
              <a:buNone/>
            </a:pPr>
            <a:endParaRPr lang="fr-FR" dirty="0"/>
          </a:p>
          <a:p>
            <a:r>
              <a:rPr lang="fr-FR" dirty="0"/>
              <a:t>A ces trois parties correspondent l’organisation politique de la Cité idéale :</a:t>
            </a:r>
          </a:p>
          <a:p>
            <a:pPr>
              <a:buFont typeface="Wingdings" charset="2"/>
              <a:buChar char="ü"/>
            </a:pPr>
            <a:r>
              <a:rPr lang="fr-FR" dirty="0"/>
              <a:t>Les gouvernants qui doivent s’en remettre au </a:t>
            </a:r>
            <a:r>
              <a:rPr lang="fr-FR" i="1" dirty="0" err="1"/>
              <a:t>noûs</a:t>
            </a:r>
            <a:r>
              <a:rPr lang="fr-FR" dirty="0"/>
              <a:t> (les philosophes)</a:t>
            </a:r>
          </a:p>
          <a:p>
            <a:pPr>
              <a:buFont typeface="Wingdings" charset="2"/>
              <a:buChar char="ü"/>
            </a:pPr>
            <a:r>
              <a:rPr lang="fr-FR" dirty="0"/>
              <a:t>Les guerriers (les protecteurs) prêts à sacrifier leur vie pour défendre la Cité : ils correspondent au </a:t>
            </a:r>
            <a:r>
              <a:rPr lang="fr-FR" i="1" dirty="0" err="1"/>
              <a:t>thymo</a:t>
            </a:r>
            <a:r>
              <a:rPr lang="fr-FR" dirty="0" err="1"/>
              <a:t>s</a:t>
            </a:r>
            <a:endParaRPr lang="fr-FR" dirty="0"/>
          </a:p>
          <a:p>
            <a:pPr>
              <a:buFont typeface="Wingdings" charset="2"/>
              <a:buChar char="ü"/>
            </a:pPr>
            <a:r>
              <a:rPr lang="fr-FR" dirty="0"/>
              <a:t>Le peuple (les producteurs) qui désire satisfaire ses désirs et consommer : il correspond à l’</a:t>
            </a:r>
            <a:r>
              <a:rPr lang="fr-FR" i="1" dirty="0" err="1"/>
              <a:t>épihtumia</a:t>
            </a:r>
            <a:r>
              <a:rPr lang="fr-FR" dirty="0"/>
              <a:t>.</a:t>
            </a:r>
          </a:p>
          <a:p>
            <a:endParaRPr lang="fr-FR" dirty="0"/>
          </a:p>
        </p:txBody>
      </p:sp>
    </p:spTree>
    <p:extLst>
      <p:ext uri="{BB962C8B-B14F-4D97-AF65-F5344CB8AC3E}">
        <p14:creationId xmlns:p14="http://schemas.microsoft.com/office/powerpoint/2010/main" val="158689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dirty="0"/>
              <a:t> </a:t>
            </a:r>
            <a:r>
              <a:rPr lang="fr-FR" sz="3200" dirty="0"/>
              <a:t>L’homme comme animal politique</a:t>
            </a:r>
          </a:p>
        </p:txBody>
      </p:sp>
      <p:sp>
        <p:nvSpPr>
          <p:cNvPr id="3" name="Espace réservé du contenu 2"/>
          <p:cNvSpPr>
            <a:spLocks noGrp="1"/>
          </p:cNvSpPr>
          <p:nvPr>
            <p:ph idx="1"/>
          </p:nvPr>
        </p:nvSpPr>
        <p:spPr>
          <a:xfrm>
            <a:off x="457200" y="1192976"/>
            <a:ext cx="8229600" cy="5349142"/>
          </a:xfrm>
        </p:spPr>
        <p:txBody>
          <a:bodyPr>
            <a:normAutofit fontScale="62500" lnSpcReduction="20000"/>
          </a:bodyPr>
          <a:lstStyle/>
          <a:p>
            <a:r>
              <a:rPr lang="fr-FR" sz="3400" dirty="0"/>
              <a:t>Conception naturaliste : pour Aristote, l’homme est un animal politique destiné à vivre dans la Cité (texte 14, p. 76)</a:t>
            </a:r>
          </a:p>
          <a:p>
            <a:pPr marL="0" indent="0">
              <a:buNone/>
            </a:pPr>
            <a:endParaRPr lang="fr-FR" sz="3400" dirty="0"/>
          </a:p>
          <a:p>
            <a:r>
              <a:rPr lang="fr-FR" sz="3400" dirty="0"/>
              <a:t>Pour Aristote, vivre en société est naturel pour l’homme. La Cité n’a jamais commencé, elle a toujours été là. « … la Cité fait partie des choses naturelles, l’homme est par nature un animal politique, et celui qui est hors cité […] est soit un être dégradé [un barbare]soit un être surhumain [un Dieu]. C’est pourquoi il est évident que l’homme est un animal politique plus que n’importe quelle abeille et que n’importe quel animal grégaire » (</a:t>
            </a:r>
            <a:r>
              <a:rPr lang="fr-FR" sz="3400" i="1" dirty="0"/>
              <a:t>Politique</a:t>
            </a:r>
            <a:r>
              <a:rPr lang="fr-FR" sz="3400" dirty="0"/>
              <a:t>). Si la société est « naturelle », les hommes, contrairement aux animaux, ont conçu différentes organisations politiques. Or ces différents systèmes ne sont pas équivalents.</a:t>
            </a:r>
          </a:p>
          <a:p>
            <a:pPr marL="0" indent="0">
              <a:buNone/>
            </a:pPr>
            <a:endParaRPr lang="fr-FR" sz="3400" dirty="0"/>
          </a:p>
          <a:p>
            <a:r>
              <a:rPr lang="fr-FR" sz="3400" dirty="0"/>
              <a:t>L’homme est par nature un animal politique » Aristote (vidéo </a:t>
            </a:r>
            <a:r>
              <a:rPr lang="fr-FR" sz="3400" dirty="0" err="1"/>
              <a:t>you</a:t>
            </a:r>
            <a:r>
              <a:rPr lang="fr-FR" sz="3400" dirty="0"/>
              <a:t> tube</a:t>
            </a:r>
            <a:r>
              <a:rPr lang="fr-FR" sz="3400"/>
              <a:t>)  </a:t>
            </a:r>
            <a:r>
              <a:rPr lang="fr-FR" sz="3400">
                <a:hlinkClick r:id="rId2"/>
              </a:rPr>
              <a:t>http://youtu.be/ZbysKyvidXY</a:t>
            </a:r>
            <a:endParaRPr lang="fr-FR" sz="3400" dirty="0"/>
          </a:p>
          <a:p>
            <a:endParaRPr lang="fr-FR" dirty="0"/>
          </a:p>
          <a:p>
            <a:endParaRPr lang="fr-FR" dirty="0"/>
          </a:p>
        </p:txBody>
      </p:sp>
    </p:spTree>
    <p:extLst>
      <p:ext uri="{BB962C8B-B14F-4D97-AF65-F5344CB8AC3E}">
        <p14:creationId xmlns:p14="http://schemas.microsoft.com/office/powerpoint/2010/main" val="225073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0060"/>
          </a:xfrm>
        </p:spPr>
        <p:txBody>
          <a:bodyPr>
            <a:normAutofit fontScale="90000"/>
          </a:bodyPr>
          <a:lstStyle/>
          <a:p>
            <a:r>
              <a:rPr lang="fr-FR" sz="3200" dirty="0"/>
              <a:t>Les théories du contrat social </a:t>
            </a:r>
            <a:br>
              <a:rPr lang="fr-FR" sz="3200" dirty="0"/>
            </a:br>
            <a:r>
              <a:rPr lang="fr-FR" sz="3200" dirty="0"/>
              <a:t> </a:t>
            </a:r>
          </a:p>
        </p:txBody>
      </p:sp>
      <p:sp>
        <p:nvSpPr>
          <p:cNvPr id="3" name="Espace réservé du contenu 2"/>
          <p:cNvSpPr>
            <a:spLocks noGrp="1"/>
          </p:cNvSpPr>
          <p:nvPr>
            <p:ph idx="1"/>
          </p:nvPr>
        </p:nvSpPr>
        <p:spPr>
          <a:xfrm>
            <a:off x="457200" y="923593"/>
            <a:ext cx="8229600" cy="5202570"/>
          </a:xfrm>
        </p:spPr>
        <p:txBody>
          <a:bodyPr>
            <a:normAutofit fontScale="85000" lnSpcReduction="20000"/>
          </a:bodyPr>
          <a:lstStyle/>
          <a:p>
            <a:r>
              <a:rPr lang="fr-FR" sz="2000" dirty="0"/>
              <a:t>Au XVIIe et XVIIIe siècles, avec la philosophie des Lumières, les théories du contrat social justifient l’existence de l’État par la garantie de l’ordre social. L’État marque le passage de l’état de nature, caractérisé par la guerre de tous contre tous, à l’état civil ou social, dans lequel chacun est libre en obéissant à la loi de tous. </a:t>
            </a:r>
          </a:p>
          <a:p>
            <a:pPr marL="0" indent="0">
              <a:buNone/>
            </a:pPr>
            <a:endParaRPr lang="fr-FR" sz="2000" dirty="0"/>
          </a:p>
          <a:p>
            <a:r>
              <a:rPr lang="fr-FR" sz="2000" dirty="0"/>
              <a:t>L’idée volontariste de l’Etat apparaît avec la théorie moderne de la souveraineté, exprimée notamment par Hobbes dans le </a:t>
            </a:r>
            <a:r>
              <a:rPr lang="fr-FR" sz="2000" i="1" dirty="0"/>
              <a:t>Léviathan</a:t>
            </a:r>
            <a:r>
              <a:rPr lang="fr-FR" sz="2000" dirty="0"/>
              <a:t> (1651). Pour échapper à l’insécurité qui règne à l’état de nature, les hommes renoncent à leurs droits naturels et les confient à un tiers (homme ou assemblée). On considère alors que le pouvoir est né d’une décision collective de forme juridique (un « contrat »). L’origine du pouvoir n’est plus ni naturelle ni divine. </a:t>
            </a:r>
          </a:p>
          <a:p>
            <a:endParaRPr lang="fr-FR" sz="2000" dirty="0"/>
          </a:p>
          <a:p>
            <a:r>
              <a:rPr lang="fr-FR" sz="2000" dirty="0"/>
              <a:t>Pour Hobbes, le pouvoir issu du contrat est tenu pour « absolu » : en effet le détenteur du pouvoir politique n’est pas lié par le contrat. Au contraire, pour les théoriciens modernes de la république, tels que Locke (1632-1704) ou Montesquieu (1689-1755), et pour ceux de la démocratie, tels que Rousseau (1712-1778), le pouvoir de l’Etat doit être limité soit par la loi, dans le cas d’un système républicain, soit par la permanence de la souveraineté du peuple, dans le cas d’un système démocratique. Ce que nous appelons Etat de droit est la combinaison de ces deux conceptions.  </a:t>
            </a:r>
          </a:p>
          <a:p>
            <a:endParaRPr lang="fr-FR" sz="2000" dirty="0"/>
          </a:p>
          <a:p>
            <a:r>
              <a:rPr lang="fr-FR" sz="2000" dirty="0"/>
              <a:t>« Hobbes : l’état de nature et le </a:t>
            </a:r>
            <a:r>
              <a:rPr lang="fr-FR" sz="2000" dirty="0" err="1"/>
              <a:t>léviathan</a:t>
            </a:r>
            <a:r>
              <a:rPr lang="fr-FR" sz="2000" dirty="0"/>
              <a:t> », </a:t>
            </a:r>
            <a:r>
              <a:rPr lang="fr-FR" sz="2000" dirty="0">
                <a:hlinkClick r:id="rId2"/>
              </a:rPr>
              <a:t>https://www.youtube.com/watch?v=T9NMUOl0YIs</a:t>
            </a:r>
            <a:r>
              <a:rPr lang="fr-FR" sz="2000" dirty="0"/>
              <a:t>  </a:t>
            </a:r>
          </a:p>
        </p:txBody>
      </p:sp>
    </p:spTree>
    <p:extLst>
      <p:ext uri="{BB962C8B-B14F-4D97-AF65-F5344CB8AC3E}">
        <p14:creationId xmlns:p14="http://schemas.microsoft.com/office/powerpoint/2010/main" val="1884628549"/>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1270</TotalTime>
  <Words>4691</Words>
  <Application>Microsoft Office PowerPoint</Application>
  <PresentationFormat>Affichage à l'écran (4:3)</PresentationFormat>
  <Paragraphs>181</Paragraphs>
  <Slides>24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24</vt:i4>
      </vt:variant>
    </vt:vector>
  </HeadingPairs>
  <TitlesOfParts>
    <vt:vector size="28" baseType="lpstr">
      <vt:lpstr>Arial</vt:lpstr>
      <vt:lpstr>Calibri</vt:lpstr>
      <vt:lpstr>Wingdings</vt:lpstr>
      <vt:lpstr>Thème Office</vt:lpstr>
      <vt:lpstr>L’Etat</vt:lpstr>
      <vt:lpstr>Définitions</vt:lpstr>
      <vt:lpstr>Les quatre caractéristiques d’un Etat</vt:lpstr>
      <vt:lpstr>La vie en société : le dilemme du porc-épique</vt:lpstr>
      <vt:lpstr>La vie en société : le dilemme du prisonnier</vt:lpstr>
      <vt:lpstr>Âme et Cité idéale chez Platon  (République, Livre IV et IX)</vt:lpstr>
      <vt:lpstr>Âme et Cité idéale chez Platon  (République, Livre IV et IX)</vt:lpstr>
      <vt:lpstr> L’homme comme animal politique</vt:lpstr>
      <vt:lpstr>Les théories du contrat social   </vt:lpstr>
      <vt:lpstr>Généalogie de l’état civil</vt:lpstr>
      <vt:lpstr>Loup et chien</vt:lpstr>
      <vt:lpstr>Maîtres et serviteurs</vt:lpstr>
      <vt:lpstr>Maître et esclave</vt:lpstr>
      <vt:lpstr>Maître et esclave</vt:lpstr>
      <vt:lpstr>Maître et esclave</vt:lpstr>
      <vt:lpstr>L’exercice du pouvoir : Machiavel </vt:lpstr>
      <vt:lpstr>La séparation des pouvoirs (Montesquieu)</vt:lpstr>
      <vt:lpstr>Etat et liberté</vt:lpstr>
      <vt:lpstr> Sécurité et liberté</vt:lpstr>
      <vt:lpstr>Sécurité et liberté</vt:lpstr>
      <vt:lpstr>L’Etat comme détenteur du monopole de la violence physique légitime (Max Weber)</vt:lpstr>
      <vt:lpstr> « Le paradoxe de la tolérance »</vt:lpstr>
      <vt:lpstr>Kant et le projet de paix perpétuelle</vt:lpstr>
      <vt:lpstr>Kant et l’histoire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Henry Letellier</cp:lastModifiedBy>
  <cp:revision>271</cp:revision>
  <dcterms:created xsi:type="dcterms:W3CDTF">2020-08-31T14:36:57Z</dcterms:created>
  <dcterms:modified xsi:type="dcterms:W3CDTF">2021-02-10T20:46:35Z</dcterms:modified>
</cp:coreProperties>
</file>