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7" r:id="rId5"/>
    <p:sldId id="270" r:id="rId6"/>
    <p:sldId id="268" r:id="rId7"/>
    <p:sldId id="269" r:id="rId8"/>
    <p:sldId id="263" r:id="rId9"/>
    <p:sldId id="258" r:id="rId10"/>
    <p:sldId id="264" r:id="rId11"/>
    <p:sldId id="265" r:id="rId12"/>
  </p:sldIdLst>
  <p:sldSz cx="9144000" cy="6858000" type="screen4x3"/>
  <p:notesSz cx="6858000" cy="9144000"/>
  <p:defaultText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7" d="100"/>
          <a:sy n="87" d="100"/>
        </p:scale>
        <p:origin x="-1320"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et modifiez le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087798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3149115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et modifiez le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11176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1504689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et modifiez le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88258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9A88F3BB-6D83-4549-B291-09208E861F14}" type="datetimeFigureOut">
              <a:rPr lang="fr-FR" smtClean="0"/>
              <a:t>17/09/20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81160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et modifiez le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9A88F3BB-6D83-4549-B291-09208E861F14}" type="datetimeFigureOut">
              <a:rPr lang="fr-FR" smtClean="0"/>
              <a:t>17/09/20</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809140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et modifiez le titre</a:t>
            </a:r>
            <a:endParaRPr lang="fr-FR"/>
          </a:p>
        </p:txBody>
      </p:sp>
      <p:sp>
        <p:nvSpPr>
          <p:cNvPr id="3" name="Espace réservé de la date 2"/>
          <p:cNvSpPr>
            <a:spLocks noGrp="1"/>
          </p:cNvSpPr>
          <p:nvPr>
            <p:ph type="dt" sz="half" idx="10"/>
          </p:nvPr>
        </p:nvSpPr>
        <p:spPr/>
        <p:txBody>
          <a:bodyPr/>
          <a:lstStyle/>
          <a:p>
            <a:fld id="{9A88F3BB-6D83-4549-B291-09208E861F14}" type="datetimeFigureOut">
              <a:rPr lang="fr-FR" smtClean="0"/>
              <a:t>17/09/20</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2803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A88F3BB-6D83-4549-B291-09208E861F14}" type="datetimeFigureOut">
              <a:rPr lang="fr-FR" smtClean="0"/>
              <a:t>17/09/20</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41359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et modifiez le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17/09/20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54757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et modifiez le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9A88F3BB-6D83-4549-B291-09208E861F14}" type="datetimeFigureOut">
              <a:rPr lang="fr-FR" smtClean="0"/>
              <a:t>17/09/20</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84DF97F8-323C-1F49-8C16-D4065B2C3EA8}" type="slidenum">
              <a:rPr lang="fr-FR" smtClean="0"/>
              <a:t>‹#›</a:t>
            </a:fld>
            <a:endParaRPr lang="fr-FR"/>
          </a:p>
        </p:txBody>
      </p:sp>
    </p:spTree>
    <p:extLst>
      <p:ext uri="{BB962C8B-B14F-4D97-AF65-F5344CB8AC3E}">
        <p14:creationId xmlns:p14="http://schemas.microsoft.com/office/powerpoint/2010/main" val="21589445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et modifiez le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8F3BB-6D83-4549-B291-09208E861F14}" type="datetimeFigureOut">
              <a:rPr lang="fr-FR" smtClean="0"/>
              <a:t>17/09/20</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97F8-323C-1F49-8C16-D4065B2C3EA8}" type="slidenum">
              <a:rPr lang="fr-FR" smtClean="0"/>
              <a:t>‹#›</a:t>
            </a:fld>
            <a:endParaRPr lang="fr-FR"/>
          </a:p>
        </p:txBody>
      </p:sp>
    </p:spTree>
    <p:extLst>
      <p:ext uri="{BB962C8B-B14F-4D97-AF65-F5344CB8AC3E}">
        <p14:creationId xmlns:p14="http://schemas.microsoft.com/office/powerpoint/2010/main" val="3122908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Dissertation philosophique</a:t>
            </a:r>
            <a:br>
              <a:rPr lang="fr-FR" dirty="0" smtClean="0"/>
            </a:br>
            <a:r>
              <a:rPr lang="fr-FR" dirty="0" smtClean="0"/>
              <a:t>(4 heures le jour du Bac)</a:t>
            </a:r>
            <a:endParaRPr lang="fr-FR" dirty="0"/>
          </a:p>
        </p:txBody>
      </p:sp>
      <p:sp>
        <p:nvSpPr>
          <p:cNvPr id="3" name="Sous-titre 2"/>
          <p:cNvSpPr>
            <a:spLocks noGrp="1"/>
          </p:cNvSpPr>
          <p:nvPr>
            <p:ph type="subTitle" idx="1"/>
          </p:nvPr>
        </p:nvSpPr>
        <p:spPr/>
        <p:txBody>
          <a:bodyPr/>
          <a:lstStyle/>
          <a:p>
            <a:endParaRPr lang="fr-FR" dirty="0"/>
          </a:p>
          <a:p>
            <a:endParaRPr lang="fr-FR" dirty="0"/>
          </a:p>
        </p:txBody>
      </p:sp>
    </p:spTree>
    <p:extLst>
      <p:ext uri="{BB962C8B-B14F-4D97-AF65-F5344CB8AC3E}">
        <p14:creationId xmlns:p14="http://schemas.microsoft.com/office/powerpoint/2010/main" val="1005144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sz="4000" dirty="0" smtClean="0"/>
              <a:t>Rédiger la conclusion</a:t>
            </a:r>
            <a:endParaRPr lang="fr-FR" sz="4000" dirty="0"/>
          </a:p>
        </p:txBody>
      </p:sp>
      <p:sp>
        <p:nvSpPr>
          <p:cNvPr id="3" name="Espace réservé du contenu 2"/>
          <p:cNvSpPr>
            <a:spLocks noGrp="1"/>
          </p:cNvSpPr>
          <p:nvPr>
            <p:ph idx="1"/>
          </p:nvPr>
        </p:nvSpPr>
        <p:spPr/>
        <p:txBody>
          <a:bodyPr>
            <a:normAutofit/>
          </a:bodyPr>
          <a:lstStyle/>
          <a:p>
            <a:r>
              <a:rPr lang="fr-FR" dirty="0" smtClean="0"/>
              <a:t>Faire la synthèse du problème et des réponses apportées au cours du développement</a:t>
            </a:r>
          </a:p>
          <a:p>
            <a:r>
              <a:rPr lang="fr-FR" dirty="0" smtClean="0"/>
              <a:t>Apporter une réponse nuancée </a:t>
            </a:r>
          </a:p>
          <a:p>
            <a:r>
              <a:rPr lang="fr-FR" dirty="0" smtClean="0"/>
              <a:t>Ouvrir sur une question plus large (éventuellement) avec une citation par exemple.</a:t>
            </a:r>
            <a:endParaRPr lang="fr-FR" dirty="0"/>
          </a:p>
          <a:p>
            <a:pPr marL="0" indent="0">
              <a:buNone/>
            </a:pPr>
            <a:endParaRPr lang="fr-FR" dirty="0" smtClean="0"/>
          </a:p>
          <a:p>
            <a:endParaRPr lang="fr-FR" dirty="0"/>
          </a:p>
        </p:txBody>
      </p:sp>
    </p:spTree>
    <p:extLst>
      <p:ext uri="{BB962C8B-B14F-4D97-AF65-F5344CB8AC3E}">
        <p14:creationId xmlns:p14="http://schemas.microsoft.com/office/powerpoint/2010/main" val="2250738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Prendre le temps de se relire</a:t>
            </a:r>
            <a:endParaRPr lang="fr-FR" dirty="0"/>
          </a:p>
        </p:txBody>
      </p:sp>
      <p:sp>
        <p:nvSpPr>
          <p:cNvPr id="3" name="Espace réservé du contenu 2"/>
          <p:cNvSpPr>
            <a:spLocks noGrp="1"/>
          </p:cNvSpPr>
          <p:nvPr>
            <p:ph idx="1"/>
          </p:nvPr>
        </p:nvSpPr>
        <p:spPr/>
        <p:txBody>
          <a:bodyPr>
            <a:normAutofit lnSpcReduction="10000"/>
          </a:bodyPr>
          <a:lstStyle/>
          <a:p>
            <a:r>
              <a:rPr lang="fr-FR" dirty="0" smtClean="0"/>
              <a:t>Se relire dans le but de corriger les fautes d’orthographe et de ponctuation. Plusieurs lectures sont envisageables :</a:t>
            </a:r>
          </a:p>
          <a:p>
            <a:pPr lvl="1">
              <a:buFont typeface="Wingdings" charset="2"/>
              <a:buChar char="ü"/>
            </a:pPr>
            <a:r>
              <a:rPr lang="fr-FR" dirty="0" smtClean="0"/>
              <a:t>Une lecture centrée sur l’orthographe des concepts et des noms propres</a:t>
            </a:r>
          </a:p>
          <a:p>
            <a:pPr lvl="1">
              <a:buFont typeface="Wingdings" charset="2"/>
              <a:buChar char="ü"/>
            </a:pPr>
            <a:r>
              <a:rPr lang="fr-FR" dirty="0" smtClean="0"/>
              <a:t>Une lecture centrée sur la conjugaison</a:t>
            </a:r>
          </a:p>
          <a:p>
            <a:pPr lvl="1">
              <a:buFont typeface="Wingdings" charset="2"/>
              <a:buChar char="ü"/>
            </a:pPr>
            <a:r>
              <a:rPr lang="fr-FR" dirty="0" smtClean="0"/>
              <a:t>Une lecture centrée sur la ponctuation.</a:t>
            </a:r>
          </a:p>
          <a:p>
            <a:r>
              <a:rPr lang="fr-FR" dirty="0" smtClean="0"/>
              <a:t>Vérifier que votre nom est bien sur la copie (surtout le jour du Bac !)</a:t>
            </a:r>
          </a:p>
          <a:p>
            <a:endParaRPr lang="fr-FR" dirty="0"/>
          </a:p>
        </p:txBody>
      </p:sp>
    </p:spTree>
    <p:extLst>
      <p:ext uri="{BB962C8B-B14F-4D97-AF65-F5344CB8AC3E}">
        <p14:creationId xmlns:p14="http://schemas.microsoft.com/office/powerpoint/2010/main" val="21703384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Etapes</a:t>
            </a:r>
            <a:endParaRPr lang="fr-FR" dirty="0"/>
          </a:p>
        </p:txBody>
      </p:sp>
      <p:sp>
        <p:nvSpPr>
          <p:cNvPr id="3" name="Espace réservé du contenu 2"/>
          <p:cNvSpPr>
            <a:spLocks noGrp="1"/>
          </p:cNvSpPr>
          <p:nvPr>
            <p:ph idx="1"/>
          </p:nvPr>
        </p:nvSpPr>
        <p:spPr/>
        <p:txBody>
          <a:bodyPr>
            <a:normAutofit fontScale="77500" lnSpcReduction="20000"/>
          </a:bodyPr>
          <a:lstStyle/>
          <a:p>
            <a:r>
              <a:rPr lang="fr-FR" dirty="0" smtClean="0"/>
              <a:t>De 30 à 45 minutes :</a:t>
            </a:r>
          </a:p>
          <a:p>
            <a:pPr>
              <a:buFont typeface="Wingdings" charset="2"/>
              <a:buChar char="ü"/>
            </a:pPr>
            <a:r>
              <a:rPr lang="fr-FR" dirty="0" smtClean="0"/>
              <a:t>Analyser le sujet </a:t>
            </a:r>
          </a:p>
          <a:p>
            <a:pPr>
              <a:buFont typeface="Wingdings" charset="2"/>
              <a:buChar char="ü"/>
            </a:pPr>
            <a:r>
              <a:rPr lang="fr-FR" dirty="0" smtClean="0"/>
              <a:t>Problématiser le sujet</a:t>
            </a:r>
          </a:p>
          <a:p>
            <a:pPr>
              <a:buFont typeface="Wingdings" charset="2"/>
              <a:buChar char="ü"/>
            </a:pPr>
            <a:r>
              <a:rPr lang="fr-FR" dirty="0" smtClean="0"/>
              <a:t>Trouver des idées : arguments et références</a:t>
            </a:r>
          </a:p>
          <a:p>
            <a:pPr>
              <a:buFont typeface="Wingdings" charset="2"/>
              <a:buChar char="ü"/>
            </a:pPr>
            <a:r>
              <a:rPr lang="fr-FR" dirty="0" smtClean="0"/>
              <a:t>Elaborer un plan</a:t>
            </a:r>
          </a:p>
          <a:p>
            <a:r>
              <a:rPr lang="fr-FR" dirty="0" smtClean="0"/>
              <a:t>Environ 3 heures :</a:t>
            </a:r>
          </a:p>
          <a:p>
            <a:pPr>
              <a:buFont typeface="Wingdings" charset="2"/>
              <a:buChar char="ü"/>
            </a:pPr>
            <a:r>
              <a:rPr lang="fr-FR" dirty="0" smtClean="0"/>
              <a:t>Rédiger l’introduction</a:t>
            </a:r>
          </a:p>
          <a:p>
            <a:pPr>
              <a:buFont typeface="Wingdings" charset="2"/>
              <a:buChar char="ü"/>
            </a:pPr>
            <a:r>
              <a:rPr lang="fr-FR" dirty="0" smtClean="0"/>
              <a:t>Rédiger le développement</a:t>
            </a:r>
          </a:p>
          <a:p>
            <a:pPr>
              <a:buFont typeface="Wingdings" charset="2"/>
              <a:buChar char="ü"/>
            </a:pPr>
            <a:r>
              <a:rPr lang="fr-FR" dirty="0" smtClean="0"/>
              <a:t>Rédiger la conclusion</a:t>
            </a:r>
          </a:p>
          <a:p>
            <a:r>
              <a:rPr lang="fr-FR" dirty="0" smtClean="0"/>
              <a:t>Environ 15 minutes : </a:t>
            </a:r>
          </a:p>
          <a:p>
            <a:pPr>
              <a:buFont typeface="Wingdings" charset="2"/>
              <a:buChar char="ü"/>
            </a:pPr>
            <a:r>
              <a:rPr lang="fr-FR" dirty="0" smtClean="0"/>
              <a:t>Prendre le temps de se relire.</a:t>
            </a:r>
          </a:p>
          <a:p>
            <a:endParaRPr lang="fr-FR" dirty="0" smtClean="0"/>
          </a:p>
          <a:p>
            <a:endParaRPr lang="fr-FR" dirty="0"/>
          </a:p>
        </p:txBody>
      </p:sp>
    </p:spTree>
    <p:extLst>
      <p:ext uri="{BB962C8B-B14F-4D97-AF65-F5344CB8AC3E}">
        <p14:creationId xmlns:p14="http://schemas.microsoft.com/office/powerpoint/2010/main" val="20628071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Analyser le sujet</a:t>
            </a:r>
            <a:endParaRPr lang="fr-FR" dirty="0"/>
          </a:p>
        </p:txBody>
      </p:sp>
      <p:sp>
        <p:nvSpPr>
          <p:cNvPr id="3" name="Espace réservé du contenu 2"/>
          <p:cNvSpPr>
            <a:spLocks noGrp="1"/>
          </p:cNvSpPr>
          <p:nvPr>
            <p:ph idx="1"/>
          </p:nvPr>
        </p:nvSpPr>
        <p:spPr/>
        <p:txBody>
          <a:bodyPr numCol="1">
            <a:normAutofit fontScale="92500" lnSpcReduction="10000"/>
          </a:bodyPr>
          <a:lstStyle/>
          <a:p>
            <a:pPr>
              <a:buFont typeface="Wingdings" charset="2"/>
              <a:buChar char="ü"/>
            </a:pPr>
            <a:r>
              <a:rPr lang="fr-FR" sz="3900" dirty="0" smtClean="0"/>
              <a:t>Lire et relire le sujet </a:t>
            </a:r>
          </a:p>
          <a:p>
            <a:pPr>
              <a:buFont typeface="Wingdings" charset="2"/>
              <a:buChar char="ü"/>
            </a:pPr>
            <a:r>
              <a:rPr lang="fr-FR" sz="3900" dirty="0" smtClean="0"/>
              <a:t>Repérer les mots clés et leurs différents sens, notamment ceux qui se rattachent aux notions du programme</a:t>
            </a:r>
          </a:p>
          <a:p>
            <a:pPr>
              <a:buFont typeface="Wingdings" charset="2"/>
              <a:buChar char="ü"/>
            </a:pPr>
            <a:r>
              <a:rPr lang="fr-FR" sz="3900" dirty="0" smtClean="0"/>
              <a:t>Repérer le problème auquel ce sujet est rattaché (il est entendu que ce problème est le plus souvent un problème philosophique typique).</a:t>
            </a:r>
          </a:p>
          <a:p>
            <a:pPr marL="0" indent="0">
              <a:buNone/>
            </a:pPr>
            <a:endParaRPr lang="fr-FR" sz="3900" dirty="0" smtClean="0"/>
          </a:p>
          <a:p>
            <a:pPr marL="0" indent="0">
              <a:buNone/>
            </a:pPr>
            <a:endParaRPr lang="fr-FR" sz="3900" dirty="0"/>
          </a:p>
        </p:txBody>
      </p:sp>
    </p:spTree>
    <p:extLst>
      <p:ext uri="{BB962C8B-B14F-4D97-AF65-F5344CB8AC3E}">
        <p14:creationId xmlns:p14="http://schemas.microsoft.com/office/powerpoint/2010/main" val="185251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Problématiser le sujet</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a:t>Il </a:t>
            </a:r>
            <a:r>
              <a:rPr lang="fr-FR" dirty="0" smtClean="0"/>
              <a:t>s’agit </a:t>
            </a:r>
            <a:r>
              <a:rPr lang="fr-FR" dirty="0"/>
              <a:t>de transformer la question posée en problématique, c’est-à-dire de montrer </a:t>
            </a:r>
            <a:r>
              <a:rPr lang="fr-FR" dirty="0" smtClean="0"/>
              <a:t>que cette question :</a:t>
            </a:r>
          </a:p>
          <a:p>
            <a:pPr>
              <a:buFont typeface="Wingdings" charset="2"/>
              <a:buChar char="ü"/>
            </a:pPr>
            <a:r>
              <a:rPr lang="fr-FR" dirty="0" smtClean="0"/>
              <a:t> Renferme des difficultés </a:t>
            </a:r>
          </a:p>
          <a:p>
            <a:pPr>
              <a:buFont typeface="Wingdings" charset="2"/>
              <a:buChar char="ü"/>
            </a:pPr>
            <a:r>
              <a:rPr lang="fr-FR" dirty="0" smtClean="0"/>
              <a:t>Contient des enjeux (théoriques/pratiques, collectifs/individuels, </a:t>
            </a:r>
            <a:r>
              <a:rPr lang="mr-IN" dirty="0" smtClean="0"/>
              <a:t>…</a:t>
            </a:r>
            <a:r>
              <a:rPr lang="fr-FR" dirty="0" smtClean="0"/>
              <a:t>)</a:t>
            </a:r>
          </a:p>
          <a:p>
            <a:pPr marL="0" indent="0">
              <a:buNone/>
            </a:pPr>
            <a:endParaRPr lang="fr-FR" dirty="0" smtClean="0"/>
          </a:p>
          <a:p>
            <a:r>
              <a:rPr lang="fr-FR" dirty="0" smtClean="0"/>
              <a:t>Cette problématique prendra la forme d’une alternative ou d’un éclairage sous plusieurs angles :</a:t>
            </a:r>
          </a:p>
          <a:p>
            <a:pPr>
              <a:buFont typeface="Wingdings" charset="2"/>
              <a:buChar char="ü"/>
            </a:pPr>
            <a:r>
              <a:rPr lang="fr-FR" dirty="0" smtClean="0"/>
              <a:t>Alternative : oui/non ; thèse/antithèse ; sens strict/sens large</a:t>
            </a:r>
          </a:p>
          <a:p>
            <a:pPr>
              <a:buFont typeface="Wingdings" charset="2"/>
              <a:buChar char="ü"/>
            </a:pPr>
            <a:r>
              <a:rPr lang="fr-FR" dirty="0" smtClean="0"/>
              <a:t>Eclairage sous plusieurs angles : du point de vue logique, du point de vue du sens commun, du point de vue philosophique, etc. </a:t>
            </a:r>
          </a:p>
          <a:p>
            <a:pPr marL="0" indent="0">
              <a:buNone/>
            </a:pPr>
            <a:endParaRPr lang="fr-FR" dirty="0"/>
          </a:p>
          <a:p>
            <a:pPr marL="0" indent="0">
              <a:buNone/>
            </a:pPr>
            <a:r>
              <a:rPr lang="fr-FR" dirty="0" smtClean="0"/>
              <a:t> </a:t>
            </a:r>
            <a:endParaRPr lang="fr-FR" dirty="0"/>
          </a:p>
        </p:txBody>
      </p:sp>
    </p:spTree>
    <p:extLst>
      <p:ext uri="{BB962C8B-B14F-4D97-AF65-F5344CB8AC3E}">
        <p14:creationId xmlns:p14="http://schemas.microsoft.com/office/powerpoint/2010/main" val="109994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Exemple de problématisation</a:t>
            </a:r>
            <a:endParaRPr lang="fr-FR" dirty="0"/>
          </a:p>
        </p:txBody>
      </p:sp>
      <p:sp>
        <p:nvSpPr>
          <p:cNvPr id="3" name="Espace réservé du contenu 2"/>
          <p:cNvSpPr>
            <a:spLocks noGrp="1"/>
          </p:cNvSpPr>
          <p:nvPr>
            <p:ph idx="1"/>
          </p:nvPr>
        </p:nvSpPr>
        <p:spPr/>
        <p:txBody>
          <a:bodyPr>
            <a:normAutofit fontScale="55000" lnSpcReduction="20000"/>
          </a:bodyPr>
          <a:lstStyle/>
          <a:p>
            <a:r>
              <a:rPr lang="fr-FR" dirty="0" smtClean="0"/>
              <a:t>« Qu’est qu’un artiste ? »</a:t>
            </a:r>
          </a:p>
          <a:p>
            <a:endParaRPr lang="fr-FR" dirty="0"/>
          </a:p>
          <a:p>
            <a:r>
              <a:rPr lang="fr-FR" dirty="0" smtClean="0"/>
              <a:t>La question posée est celle de la définition du terme : « artiste ». Il s’agit d’en cerner la nature ou l’essence. </a:t>
            </a:r>
          </a:p>
          <a:p>
            <a:r>
              <a:rPr lang="fr-FR" dirty="0" smtClean="0"/>
              <a:t>La difficulté est double :</a:t>
            </a:r>
          </a:p>
          <a:p>
            <a:pPr lvl="1">
              <a:buFont typeface="Wingdings" charset="2"/>
              <a:buChar char="ü"/>
            </a:pPr>
            <a:r>
              <a:rPr lang="fr-FR" dirty="0" smtClean="0"/>
              <a:t> d’une part trouver une réponse qui soit la plus objective possible. Il ne s’agit pas de se contenter de donner un avis ou d’émettre une opinion.</a:t>
            </a:r>
          </a:p>
          <a:p>
            <a:pPr lvl="1">
              <a:buFont typeface="Wingdings" charset="2"/>
              <a:buChar char="ü"/>
            </a:pPr>
            <a:r>
              <a:rPr lang="fr-FR" dirty="0" smtClean="0"/>
              <a:t>d’autre part, il s’agit de faire une analyse comparative avec d’autres termes notamment celui d’</a:t>
            </a:r>
            <a:r>
              <a:rPr lang="fr-FR" dirty="0"/>
              <a:t> </a:t>
            </a:r>
            <a:r>
              <a:rPr lang="fr-FR" dirty="0" smtClean="0"/>
              <a:t>«artisan » ou de « génie ».</a:t>
            </a:r>
          </a:p>
          <a:p>
            <a:r>
              <a:rPr lang="fr-FR" dirty="0" smtClean="0"/>
              <a:t>Les enjeux sont multiples :</a:t>
            </a:r>
          </a:p>
          <a:p>
            <a:pPr lvl="1">
              <a:buFont typeface="Wingdings" charset="2"/>
              <a:buChar char="ü"/>
            </a:pPr>
            <a:r>
              <a:rPr lang="fr-FR" dirty="0" smtClean="0"/>
              <a:t>Ils sont historiques dans la mesure où l’artiste est plus ou moins valorisé en fonction des époques.</a:t>
            </a:r>
          </a:p>
          <a:p>
            <a:pPr lvl="1">
              <a:buFont typeface="Wingdings" charset="2"/>
              <a:buChar char="ü"/>
            </a:pPr>
            <a:r>
              <a:rPr lang="fr-FR" dirty="0" smtClean="0"/>
              <a:t>Ils sont philosophiques dans la mesure où le terme se rattache à l’art et à la question du beau. L’artiste est-il celui qui produit du beau à travers des objets esthétiques ?</a:t>
            </a:r>
          </a:p>
          <a:p>
            <a:pPr lvl="1">
              <a:buFont typeface="Wingdings" charset="2"/>
              <a:buChar char="ü"/>
            </a:pPr>
            <a:r>
              <a:rPr lang="fr-FR" dirty="0" smtClean="0"/>
              <a:t>Ils sont également technologiques dans la mesure où l’artiste est désormais en concurrence avec une forme d’automatisation de l’art (des robots sont capables de peindre des tableaux considérés comme artistiques).</a:t>
            </a:r>
          </a:p>
          <a:p>
            <a:pPr marL="0" indent="0">
              <a:buNone/>
            </a:pPr>
            <a:endParaRPr lang="fr-FR" dirty="0"/>
          </a:p>
        </p:txBody>
      </p:sp>
    </p:spTree>
    <p:extLst>
      <p:ext uri="{BB962C8B-B14F-4D97-AF65-F5344CB8AC3E}">
        <p14:creationId xmlns:p14="http://schemas.microsoft.com/office/powerpoint/2010/main" val="2736571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Trouver des idées : </a:t>
            </a:r>
            <a:br>
              <a:rPr lang="fr-FR" dirty="0" smtClean="0"/>
            </a:br>
            <a:r>
              <a:rPr lang="fr-FR" dirty="0" smtClean="0"/>
              <a:t>arguments et références</a:t>
            </a:r>
            <a:endParaRPr lang="fr-FR" dirty="0"/>
          </a:p>
        </p:txBody>
      </p:sp>
      <p:sp>
        <p:nvSpPr>
          <p:cNvPr id="3" name="Espace réservé du contenu 2"/>
          <p:cNvSpPr>
            <a:spLocks noGrp="1"/>
          </p:cNvSpPr>
          <p:nvPr>
            <p:ph idx="1"/>
          </p:nvPr>
        </p:nvSpPr>
        <p:spPr/>
        <p:txBody>
          <a:bodyPr/>
          <a:lstStyle/>
          <a:p>
            <a:pPr>
              <a:buFont typeface="Wingdings" charset="2"/>
              <a:buChar char="ü"/>
            </a:pPr>
            <a:r>
              <a:rPr lang="fr-FR" dirty="0"/>
              <a:t>Noter les arguments allant dans le sens d’une réponse </a:t>
            </a:r>
            <a:r>
              <a:rPr lang="fr-FR" dirty="0" smtClean="0"/>
              <a:t>positive et les arguments allant </a:t>
            </a:r>
            <a:r>
              <a:rPr lang="fr-FR" dirty="0"/>
              <a:t>dans le sens d’une réponse </a:t>
            </a:r>
            <a:r>
              <a:rPr lang="fr-FR" dirty="0" smtClean="0"/>
              <a:t>négative</a:t>
            </a:r>
          </a:p>
          <a:p>
            <a:pPr>
              <a:buFont typeface="Wingdings" charset="2"/>
              <a:buChar char="ü"/>
            </a:pPr>
            <a:r>
              <a:rPr lang="fr-FR" dirty="0" smtClean="0"/>
              <a:t>Ne pas hésiter à penser contre soi : une dissertation philosophique n’est pas un pamphlet ou un texte militant !</a:t>
            </a:r>
          </a:p>
          <a:p>
            <a:pPr>
              <a:buFont typeface="Wingdings" charset="2"/>
              <a:buChar char="ü"/>
            </a:pPr>
            <a:r>
              <a:rPr lang="fr-FR" dirty="0" smtClean="0"/>
              <a:t>Identifier des références (grand auteurs, citations, exemples de la vie quotidienne)</a:t>
            </a:r>
          </a:p>
          <a:p>
            <a:pPr>
              <a:buFont typeface="Wingdings" charset="2"/>
              <a:buChar char="ü"/>
            </a:pPr>
            <a:endParaRPr lang="fr-FR" dirty="0"/>
          </a:p>
          <a:p>
            <a:endParaRPr lang="fr-FR" dirty="0"/>
          </a:p>
        </p:txBody>
      </p:sp>
    </p:spTree>
    <p:extLst>
      <p:ext uri="{BB962C8B-B14F-4D97-AF65-F5344CB8AC3E}">
        <p14:creationId xmlns:p14="http://schemas.microsoft.com/office/powerpoint/2010/main" val="2487176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Elaborer un plan</a:t>
            </a:r>
            <a:endParaRPr lang="fr-FR" dirty="0"/>
          </a:p>
        </p:txBody>
      </p:sp>
      <p:sp>
        <p:nvSpPr>
          <p:cNvPr id="3" name="Espace réservé du contenu 2"/>
          <p:cNvSpPr>
            <a:spLocks noGrp="1"/>
          </p:cNvSpPr>
          <p:nvPr>
            <p:ph idx="1"/>
          </p:nvPr>
        </p:nvSpPr>
        <p:spPr>
          <a:xfrm>
            <a:off x="457200" y="1206500"/>
            <a:ext cx="8229600" cy="5461000"/>
          </a:xfrm>
        </p:spPr>
        <p:txBody>
          <a:bodyPr>
            <a:noAutofit/>
          </a:bodyPr>
          <a:lstStyle/>
          <a:p>
            <a:r>
              <a:rPr lang="fr-FR" sz="2000" dirty="0"/>
              <a:t>3 parties, éventuellement 2 si la conclusion est  </a:t>
            </a:r>
            <a:r>
              <a:rPr lang="fr-FR" sz="2000" dirty="0" smtClean="0"/>
              <a:t>étoffée</a:t>
            </a:r>
          </a:p>
          <a:p>
            <a:r>
              <a:rPr lang="fr-FR" sz="2000" dirty="0" smtClean="0"/>
              <a:t>Types </a:t>
            </a:r>
            <a:r>
              <a:rPr lang="fr-FR" sz="2000" dirty="0"/>
              <a:t>de plan </a:t>
            </a:r>
            <a:r>
              <a:rPr lang="fr-FR" sz="2000" dirty="0" smtClean="0"/>
              <a:t>:</a:t>
            </a:r>
          </a:p>
          <a:p>
            <a:pPr>
              <a:buFont typeface="Wingdings" charset="2"/>
              <a:buChar char="ü"/>
            </a:pPr>
            <a:r>
              <a:rPr lang="fr-FR" sz="2000" dirty="0" smtClean="0"/>
              <a:t>Dialectique </a:t>
            </a:r>
            <a:r>
              <a:rPr lang="fr-FR" sz="2000" dirty="0"/>
              <a:t>: </a:t>
            </a:r>
            <a:r>
              <a:rPr lang="fr-FR" sz="2000" dirty="0" smtClean="0"/>
              <a:t>thèse/antithèse/synthèse </a:t>
            </a:r>
            <a:r>
              <a:rPr lang="fr-FR" sz="2000" dirty="0"/>
              <a:t>(l’homme est bien un animal, comme le montre son corps et le fait qu’il s’agit d’un mammifère), l’homme n’est pas qu’un animal comme le montre sa raison, sa parole et ses exigences </a:t>
            </a:r>
            <a:r>
              <a:rPr lang="fr-FR" sz="2000" dirty="0" smtClean="0"/>
              <a:t>morales, l’homme est un animal dénaturée autrement dit un animal culturel) </a:t>
            </a:r>
            <a:endParaRPr lang="fr-FR" sz="2000" dirty="0"/>
          </a:p>
          <a:p>
            <a:pPr>
              <a:buFont typeface="Wingdings" charset="2"/>
              <a:buChar char="ü"/>
            </a:pPr>
            <a:r>
              <a:rPr lang="fr-FR" sz="2000" dirty="0"/>
              <a:t>Sémantique : </a:t>
            </a:r>
            <a:r>
              <a:rPr lang="fr-FR" sz="2000" dirty="0" smtClean="0"/>
              <a:t>sens </a:t>
            </a:r>
            <a:r>
              <a:rPr lang="fr-FR" sz="2000" dirty="0"/>
              <a:t>des termes (exemple : </a:t>
            </a:r>
            <a:r>
              <a:rPr lang="fr-FR" sz="2000" dirty="0" smtClean="0"/>
              <a:t>la </a:t>
            </a:r>
            <a:r>
              <a:rPr lang="fr-FR" sz="2000" dirty="0"/>
              <a:t>liberté comme absence de contraintes (faire ce que l’on veut) et la liberté comme libre arbitre (vouloir ce que l’on veut)</a:t>
            </a:r>
          </a:p>
          <a:p>
            <a:pPr>
              <a:buFont typeface="Wingdings" charset="2"/>
              <a:buChar char="ü"/>
            </a:pPr>
            <a:r>
              <a:rPr lang="fr-FR" sz="2000" dirty="0"/>
              <a:t>Catégorique : angles de </a:t>
            </a:r>
            <a:r>
              <a:rPr lang="fr-FR" sz="2000" dirty="0" smtClean="0"/>
              <a:t>vue :</a:t>
            </a:r>
          </a:p>
          <a:p>
            <a:pPr lvl="1">
              <a:buFont typeface="Wingdings" charset="2"/>
              <a:buChar char="§"/>
            </a:pPr>
            <a:r>
              <a:rPr lang="fr-FR" sz="2000" dirty="0" smtClean="0"/>
              <a:t>logique</a:t>
            </a:r>
            <a:r>
              <a:rPr lang="fr-FR" sz="2000" dirty="0"/>
              <a:t>, métaphysique, épistémologique, </a:t>
            </a:r>
            <a:r>
              <a:rPr lang="fr-FR" sz="2000" dirty="0" smtClean="0"/>
              <a:t>éthique</a:t>
            </a:r>
          </a:p>
          <a:p>
            <a:pPr lvl="1">
              <a:buFont typeface="Wingdings" charset="2"/>
              <a:buChar char="§"/>
            </a:pPr>
            <a:r>
              <a:rPr lang="fr-FR" sz="2000" dirty="0" smtClean="0"/>
              <a:t> scientifique/technologique, religieux, philosophique</a:t>
            </a:r>
          </a:p>
          <a:p>
            <a:pPr lvl="1">
              <a:buFont typeface="Wingdings" charset="2"/>
              <a:buChar char="§"/>
            </a:pPr>
            <a:r>
              <a:rPr lang="fr-FR" sz="2000" dirty="0" smtClean="0"/>
              <a:t> théorique et pratique.</a:t>
            </a:r>
            <a:endParaRPr lang="fr-FR" sz="2000" dirty="0"/>
          </a:p>
          <a:p>
            <a:pPr marL="0" indent="0">
              <a:buNone/>
            </a:pPr>
            <a:r>
              <a:rPr lang="fr-FR" sz="2000" dirty="0" smtClean="0"/>
              <a:t>Attention !  Avec </a:t>
            </a:r>
            <a:r>
              <a:rPr lang="fr-FR" sz="2000" dirty="0"/>
              <a:t>un sujet de type A et </a:t>
            </a:r>
            <a:r>
              <a:rPr lang="fr-FR" sz="2000" dirty="0" smtClean="0"/>
              <a:t>B (exemple : « Morale et liberté », « Nature et culture ») , </a:t>
            </a:r>
            <a:r>
              <a:rPr lang="fr-FR" sz="2000" dirty="0"/>
              <a:t>ne jamais faire un plan de type </a:t>
            </a:r>
            <a:r>
              <a:rPr lang="fr-FR" sz="2000" dirty="0" smtClean="0"/>
              <a:t>: 1) A, 2) B.</a:t>
            </a:r>
            <a:endParaRPr lang="fr-FR" sz="2000" dirty="0"/>
          </a:p>
          <a:p>
            <a:endParaRPr lang="fr-FR" sz="2000" dirty="0"/>
          </a:p>
        </p:txBody>
      </p:sp>
    </p:spTree>
    <p:extLst>
      <p:ext uri="{BB962C8B-B14F-4D97-AF65-F5344CB8AC3E}">
        <p14:creationId xmlns:p14="http://schemas.microsoft.com/office/powerpoint/2010/main" val="1049705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4000" dirty="0" smtClean="0"/>
              <a:t>Rédiger l’introduction</a:t>
            </a:r>
            <a:endParaRPr lang="fr-FR" sz="4000" dirty="0"/>
          </a:p>
        </p:txBody>
      </p:sp>
      <p:sp>
        <p:nvSpPr>
          <p:cNvPr id="3" name="Espace réservé du contenu 2"/>
          <p:cNvSpPr>
            <a:spLocks noGrp="1"/>
          </p:cNvSpPr>
          <p:nvPr>
            <p:ph idx="1"/>
          </p:nvPr>
        </p:nvSpPr>
        <p:spPr/>
        <p:txBody>
          <a:bodyPr>
            <a:normAutofit/>
          </a:bodyPr>
          <a:lstStyle/>
          <a:p>
            <a:r>
              <a:rPr lang="fr-FR" sz="4000" dirty="0" smtClean="0"/>
              <a:t>Reformuler la question posée (éventuellement suite à une amorce)</a:t>
            </a:r>
          </a:p>
          <a:p>
            <a:r>
              <a:rPr lang="fr-FR" sz="4000" dirty="0" smtClean="0"/>
              <a:t>Transformer la question posée en problématique (difficultés, enjeux)</a:t>
            </a:r>
          </a:p>
          <a:p>
            <a:r>
              <a:rPr lang="fr-FR" sz="4000" dirty="0" smtClean="0"/>
              <a:t>Annoncer le plan</a:t>
            </a:r>
            <a:endParaRPr lang="fr-FR" sz="4000" dirty="0"/>
          </a:p>
          <a:p>
            <a:pPr marL="0" indent="0">
              <a:buNone/>
            </a:pPr>
            <a:endParaRPr lang="fr-FR" dirty="0"/>
          </a:p>
        </p:txBody>
      </p:sp>
    </p:spTree>
    <p:extLst>
      <p:ext uri="{BB962C8B-B14F-4D97-AF65-F5344CB8AC3E}">
        <p14:creationId xmlns:p14="http://schemas.microsoft.com/office/powerpoint/2010/main" val="2120252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Rédiger le </a:t>
            </a:r>
            <a:r>
              <a:rPr lang="fr-FR" dirty="0"/>
              <a:t>d</a:t>
            </a:r>
            <a:r>
              <a:rPr lang="fr-FR" dirty="0" smtClean="0"/>
              <a:t>éveloppement</a:t>
            </a:r>
            <a:endParaRPr lang="fr-FR" dirty="0"/>
          </a:p>
        </p:txBody>
      </p:sp>
      <p:sp>
        <p:nvSpPr>
          <p:cNvPr id="3" name="Espace réservé du contenu 2"/>
          <p:cNvSpPr>
            <a:spLocks noGrp="1"/>
          </p:cNvSpPr>
          <p:nvPr>
            <p:ph idx="1"/>
          </p:nvPr>
        </p:nvSpPr>
        <p:spPr/>
        <p:txBody>
          <a:bodyPr>
            <a:normAutofit fontScale="70000" lnSpcReduction="20000"/>
          </a:bodyPr>
          <a:lstStyle/>
          <a:p>
            <a:r>
              <a:rPr lang="fr-FR" dirty="0" smtClean="0"/>
              <a:t>Une première partie peut être utilisée à définir le sens des mots, surtout si cet éclairage n’a pas été effectué dans l’introduction. </a:t>
            </a:r>
          </a:p>
          <a:p>
            <a:r>
              <a:rPr lang="fr-FR" dirty="0" smtClean="0"/>
              <a:t>Sauter une ligne après l’introduction, avant la conclusion et entre chaque partie du développement</a:t>
            </a:r>
          </a:p>
          <a:p>
            <a:r>
              <a:rPr lang="fr-FR" dirty="0" smtClean="0"/>
              <a:t>Veiller à l’équilibre entre les </a:t>
            </a:r>
            <a:r>
              <a:rPr lang="fr-FR" dirty="0"/>
              <a:t>parties (au moins 2, </a:t>
            </a:r>
            <a:r>
              <a:rPr lang="fr-FR" dirty="0" smtClean="0"/>
              <a:t>3 dans la mesure du </a:t>
            </a:r>
            <a:r>
              <a:rPr lang="fr-FR" dirty="0"/>
              <a:t>possible) </a:t>
            </a:r>
            <a:endParaRPr lang="fr-FR" dirty="0" smtClean="0"/>
          </a:p>
          <a:p>
            <a:r>
              <a:rPr lang="fr-FR" dirty="0" smtClean="0"/>
              <a:t>Prendre soin de structurer chaque partie en sous-parties :</a:t>
            </a:r>
          </a:p>
          <a:p>
            <a:pPr lvl="1">
              <a:buFont typeface="Wingdings" charset="2"/>
              <a:buChar char="ü"/>
            </a:pPr>
            <a:r>
              <a:rPr lang="fr-FR" dirty="0" smtClean="0"/>
              <a:t>La présentation du périmètre (par exemple, l’un des sens de la notion principale) </a:t>
            </a:r>
          </a:p>
          <a:p>
            <a:pPr lvl="1">
              <a:buFont typeface="Wingdings" charset="2"/>
              <a:buChar char="ü"/>
            </a:pPr>
            <a:r>
              <a:rPr lang="fr-FR" dirty="0" smtClean="0"/>
              <a:t>La justification de cette partie</a:t>
            </a:r>
          </a:p>
          <a:p>
            <a:pPr lvl="1">
              <a:buFont typeface="Wingdings" charset="2"/>
              <a:buChar char="ü"/>
            </a:pPr>
            <a:r>
              <a:rPr lang="fr-FR" dirty="0" smtClean="0"/>
              <a:t>Les arguments et les références</a:t>
            </a:r>
          </a:p>
          <a:p>
            <a:pPr lvl="1">
              <a:buFont typeface="Wingdings" charset="2"/>
              <a:buChar char="ü"/>
            </a:pPr>
            <a:r>
              <a:rPr lang="fr-FR" dirty="0" smtClean="0"/>
              <a:t>La synthèse</a:t>
            </a:r>
          </a:p>
          <a:p>
            <a:pPr lvl="1">
              <a:buFont typeface="Wingdings" charset="2"/>
              <a:buChar char="ü"/>
            </a:pPr>
            <a:r>
              <a:rPr lang="fr-FR" dirty="0" smtClean="0"/>
              <a:t>La transition (elle peut être située à la fin de la première partie, comme au début de la partie suivante, elle peut également être isolée)</a:t>
            </a:r>
          </a:p>
          <a:p>
            <a:pPr marL="0" indent="0">
              <a:buNone/>
            </a:pPr>
            <a:endParaRPr lang="fr-FR" dirty="0" smtClean="0"/>
          </a:p>
          <a:p>
            <a:pPr>
              <a:buFont typeface="Wingdings" charset="2"/>
              <a:buChar char="ü"/>
            </a:pPr>
            <a:endParaRPr lang="fr-FR" dirty="0"/>
          </a:p>
        </p:txBody>
      </p:sp>
    </p:spTree>
    <p:extLst>
      <p:ext uri="{BB962C8B-B14F-4D97-AF65-F5344CB8AC3E}">
        <p14:creationId xmlns:p14="http://schemas.microsoft.com/office/powerpoint/2010/main" val="418595342"/>
      </p:ext>
    </p:extLst>
  </p:cSld>
  <p:clrMapOvr>
    <a:masterClrMapping/>
  </p:clrMapOvr>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373</TotalTime>
  <Words>665</Words>
  <Application>Microsoft Macintosh PowerPoint</Application>
  <PresentationFormat>Présentation à l'écran (4:3)</PresentationFormat>
  <Paragraphs>76</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Dissertation philosophique (4 heures le jour du Bac)</vt:lpstr>
      <vt:lpstr>Etapes</vt:lpstr>
      <vt:lpstr>Analyser le sujet</vt:lpstr>
      <vt:lpstr>Problématiser le sujet</vt:lpstr>
      <vt:lpstr>Exemple de problématisation</vt:lpstr>
      <vt:lpstr>Trouver des idées :  arguments et références</vt:lpstr>
      <vt:lpstr>Elaborer un plan</vt:lpstr>
      <vt:lpstr>Rédiger l’introduction</vt:lpstr>
      <vt:lpstr>Rédiger le développement</vt:lpstr>
      <vt:lpstr>Rédiger la conclusion</vt:lpstr>
      <vt:lpstr>Prendre le temps de se relire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Philosophie 2020-2021</dc:title>
  <dc:creator>Stéphane Ferret</dc:creator>
  <cp:lastModifiedBy>Stéphane Ferret</cp:lastModifiedBy>
  <cp:revision>76</cp:revision>
  <dcterms:created xsi:type="dcterms:W3CDTF">2020-08-31T14:36:57Z</dcterms:created>
  <dcterms:modified xsi:type="dcterms:W3CDTF">2020-09-17T06:29:20Z</dcterms:modified>
</cp:coreProperties>
</file>