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9" r:id="rId4"/>
    <p:sldId id="257" r:id="rId5"/>
    <p:sldId id="267" r:id="rId6"/>
    <p:sldId id="274" r:id="rId7"/>
    <p:sldId id="275" r:id="rId8"/>
    <p:sldId id="272" r:id="rId9"/>
    <p:sldId id="273" r:id="rId10"/>
    <p:sldId id="270" r:id="rId11"/>
    <p:sldId id="268" r:id="rId12"/>
    <p:sldId id="269" r:id="rId13"/>
    <p:sldId id="263" r:id="rId14"/>
    <p:sldId id="258" r:id="rId15"/>
    <p:sldId id="264" r:id="rId16"/>
    <p:sldId id="265" r:id="rId17"/>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9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08/10/20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08/10/20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08/10/20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08/10/20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08/10/20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08/10/20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08/10/20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Explication de texte</a:t>
            </a:r>
            <a:br>
              <a:rPr lang="fr-FR" dirty="0" smtClean="0"/>
            </a:br>
            <a:r>
              <a:rPr lang="fr-FR" dirty="0" smtClean="0"/>
              <a:t>(4 heures le jour du Bac)</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Repérer la structure du texte </a:t>
            </a:r>
            <a:br>
              <a:rPr lang="fr-FR" dirty="0" smtClean="0"/>
            </a:br>
            <a:r>
              <a:rPr lang="fr-FR" dirty="0" smtClean="0"/>
              <a:t>et les arguments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En règle générale, le texte à commenter comporte deux à quatre paragraphes.</a:t>
            </a:r>
          </a:p>
          <a:p>
            <a:r>
              <a:rPr lang="fr-FR" dirty="0" smtClean="0"/>
              <a:t>Si le texte est constitué d’un seul bloc, repérer les deux à quatre articulations </a:t>
            </a:r>
          </a:p>
          <a:p>
            <a:r>
              <a:rPr lang="fr-FR" dirty="0" smtClean="0"/>
              <a:t>Pour chaque partie, repérer l’affirmation clé (la thèse ou les idées forces)</a:t>
            </a:r>
            <a:endParaRPr lang="fr-FR" dirty="0"/>
          </a:p>
          <a:p>
            <a:r>
              <a:rPr lang="fr-FR" dirty="0" smtClean="0"/>
              <a:t>Thèse par thèse, repérer les arguments de l’auteur :</a:t>
            </a:r>
          </a:p>
          <a:p>
            <a:pPr lvl="1">
              <a:buFont typeface="Wingdings" charset="2"/>
              <a:buChar char="ü"/>
            </a:pPr>
            <a:r>
              <a:rPr lang="fr-FR" dirty="0" smtClean="0"/>
              <a:t>Qu’affirme t-il ?</a:t>
            </a:r>
          </a:p>
          <a:p>
            <a:pPr lvl="1">
              <a:buFont typeface="Wingdings" charset="2"/>
              <a:buChar char="ü"/>
            </a:pPr>
            <a:r>
              <a:rPr lang="fr-FR" dirty="0" smtClean="0"/>
              <a:t>Pourquoi le dit-il ?</a:t>
            </a:r>
          </a:p>
          <a:p>
            <a:pPr lvl="1">
              <a:buFont typeface="Wingdings" charset="2"/>
              <a:buChar char="ü"/>
            </a:pPr>
            <a:r>
              <a:rPr lang="fr-FR" dirty="0" smtClean="0"/>
              <a:t>Comment le dit-il ?</a:t>
            </a:r>
          </a:p>
          <a:p>
            <a:endParaRPr lang="fr-FR" dirty="0"/>
          </a:p>
        </p:txBody>
      </p:sp>
    </p:spTree>
    <p:extLst>
      <p:ext uri="{BB962C8B-B14F-4D97-AF65-F5344CB8AC3E}">
        <p14:creationId xmlns:p14="http://schemas.microsoft.com/office/powerpoint/2010/main" val="2736571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Analyser le vocabulaire de l’auteur</a:t>
            </a:r>
            <a:endParaRPr lang="fr-FR" dirty="0"/>
          </a:p>
        </p:txBody>
      </p:sp>
      <p:sp>
        <p:nvSpPr>
          <p:cNvPr id="3" name="Espace réservé du contenu 2"/>
          <p:cNvSpPr>
            <a:spLocks noGrp="1"/>
          </p:cNvSpPr>
          <p:nvPr>
            <p:ph idx="1"/>
          </p:nvPr>
        </p:nvSpPr>
        <p:spPr/>
        <p:txBody>
          <a:bodyPr/>
          <a:lstStyle/>
          <a:p>
            <a:r>
              <a:rPr lang="fr-FR" dirty="0" smtClean="0"/>
              <a:t>Repérer les mots clés :</a:t>
            </a:r>
          </a:p>
          <a:p>
            <a:pPr>
              <a:buFont typeface="Wingdings" charset="2"/>
              <a:buChar char="ü"/>
            </a:pPr>
            <a:r>
              <a:rPr lang="fr-FR" dirty="0" smtClean="0"/>
              <a:t>En chercher une définition </a:t>
            </a:r>
            <a:r>
              <a:rPr lang="fr-FR" dirty="0"/>
              <a:t>d</a:t>
            </a:r>
            <a:r>
              <a:rPr lang="fr-FR" dirty="0" smtClean="0"/>
              <a:t>ans le texte et par vous-même</a:t>
            </a:r>
          </a:p>
          <a:p>
            <a:pPr>
              <a:buFont typeface="Wingdings" charset="2"/>
              <a:buChar char="ü"/>
            </a:pPr>
            <a:r>
              <a:rPr lang="fr-FR" dirty="0" smtClean="0"/>
              <a:t>Réfléchissez à des synonymes et à des antonymes </a:t>
            </a:r>
          </a:p>
          <a:p>
            <a:pPr>
              <a:buFont typeface="Wingdings" charset="2"/>
              <a:buChar char="ü"/>
            </a:pPr>
            <a:r>
              <a:rPr lang="fr-FR" dirty="0" smtClean="0"/>
              <a:t>Exemples : </a:t>
            </a:r>
          </a:p>
          <a:p>
            <a:pPr lvl="1">
              <a:buFont typeface="Wingdings" charset="2"/>
              <a:buChar char="§"/>
            </a:pPr>
            <a:r>
              <a:rPr lang="fr-FR" dirty="0" smtClean="0"/>
              <a:t>« nature » pour synonyme d’ « essence »</a:t>
            </a:r>
          </a:p>
          <a:p>
            <a:pPr lvl="1">
              <a:buFont typeface="Wingdings" charset="2"/>
              <a:buChar char="§"/>
            </a:pPr>
            <a:r>
              <a:rPr lang="fr-FR" dirty="0" smtClean="0"/>
              <a:t>« accident » pour antonyme d’ « essence »</a:t>
            </a:r>
          </a:p>
          <a:p>
            <a:pPr marL="457200" lvl="1" indent="0">
              <a:buNone/>
            </a:pPr>
            <a:endParaRPr lang="fr-FR" dirty="0" smtClean="0"/>
          </a:p>
          <a:p>
            <a:pPr marL="0" indent="0">
              <a:buNone/>
            </a:pPr>
            <a:endParaRPr lang="fr-FR" dirty="0" smtClean="0"/>
          </a:p>
          <a:p>
            <a:pPr>
              <a:buFont typeface="Wingdings" charset="2"/>
              <a:buChar char="ü"/>
            </a:pPr>
            <a:endParaRPr lang="fr-FR" dirty="0"/>
          </a:p>
          <a:p>
            <a:endParaRPr lang="fr-FR" dirty="0"/>
          </a:p>
        </p:txBody>
      </p:sp>
    </p:spTree>
    <p:extLst>
      <p:ext uri="{BB962C8B-B14F-4D97-AF65-F5344CB8AC3E}">
        <p14:creationId xmlns:p14="http://schemas.microsoft.com/office/powerpoint/2010/main" val="248717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Mobiliser vos connaissance de cours</a:t>
            </a:r>
            <a:endParaRPr lang="fr-FR" dirty="0"/>
          </a:p>
        </p:txBody>
      </p:sp>
      <p:sp>
        <p:nvSpPr>
          <p:cNvPr id="3" name="Espace réservé du contenu 2"/>
          <p:cNvSpPr>
            <a:spLocks noGrp="1"/>
          </p:cNvSpPr>
          <p:nvPr>
            <p:ph idx="1"/>
          </p:nvPr>
        </p:nvSpPr>
        <p:spPr>
          <a:xfrm>
            <a:off x="457200" y="1206500"/>
            <a:ext cx="8229600" cy="5461000"/>
          </a:xfrm>
        </p:spPr>
        <p:txBody>
          <a:bodyPr>
            <a:noAutofit/>
          </a:bodyPr>
          <a:lstStyle/>
          <a:p>
            <a:pPr marL="0" indent="0">
              <a:buNone/>
            </a:pPr>
            <a:endParaRPr lang="fr-FR" sz="3600" dirty="0" smtClean="0"/>
          </a:p>
          <a:p>
            <a:pPr>
              <a:buFont typeface="Wingdings" charset="2"/>
              <a:buChar char="ü"/>
            </a:pPr>
            <a:r>
              <a:rPr lang="fr-FR" sz="3600" dirty="0" smtClean="0"/>
              <a:t>Sur l’époque et le courant de pensée auquel l’auteur est rattaché (ce point n’est pas obligatoire, vous n’êtes pas censé connaître le contexte)</a:t>
            </a:r>
          </a:p>
          <a:p>
            <a:pPr>
              <a:buFont typeface="Wingdings" charset="2"/>
              <a:buChar char="ü"/>
            </a:pPr>
            <a:r>
              <a:rPr lang="fr-FR" sz="3600" dirty="0" smtClean="0"/>
              <a:t>Sur la ou les notions du programme liée(s) au texte et les problèmes philosophiques afférents.</a:t>
            </a:r>
            <a:endParaRPr lang="fr-FR" sz="3600" dirty="0"/>
          </a:p>
          <a:p>
            <a:endParaRPr lang="fr-FR" sz="2000" dirty="0"/>
          </a:p>
        </p:txBody>
      </p:sp>
    </p:spTree>
    <p:extLst>
      <p:ext uri="{BB962C8B-B14F-4D97-AF65-F5344CB8AC3E}">
        <p14:creationId xmlns:p14="http://schemas.microsoft.com/office/powerpoint/2010/main" val="1049705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Rédiger l’introduction</a:t>
            </a:r>
            <a:endParaRPr lang="fr-FR" sz="4000" dirty="0"/>
          </a:p>
        </p:txBody>
      </p:sp>
      <p:sp>
        <p:nvSpPr>
          <p:cNvPr id="3" name="Espace réservé du contenu 2"/>
          <p:cNvSpPr>
            <a:spLocks noGrp="1"/>
          </p:cNvSpPr>
          <p:nvPr>
            <p:ph idx="1"/>
          </p:nvPr>
        </p:nvSpPr>
        <p:spPr/>
        <p:txBody>
          <a:bodyPr>
            <a:normAutofit fontScale="55000" lnSpcReduction="20000"/>
          </a:bodyPr>
          <a:lstStyle/>
          <a:p>
            <a:r>
              <a:rPr lang="fr-FR" sz="4000" dirty="0" smtClean="0"/>
              <a:t>Thème : de quoi s’agit-il ? </a:t>
            </a:r>
          </a:p>
          <a:p>
            <a:pPr lvl="1"/>
            <a:r>
              <a:rPr lang="fr-FR" sz="3600" dirty="0" smtClean="0"/>
              <a:t>D’un texte de X tiré de l’œuvre Y qui porte sur Z (une notion du cours)</a:t>
            </a:r>
          </a:p>
          <a:p>
            <a:pPr lvl="1"/>
            <a:r>
              <a:rPr lang="fr-FR" sz="3600" dirty="0" smtClean="0"/>
              <a:t>Exemple : il s’agit d’un texte de Jean-Paul Sartre sur la liberté. Extrait de </a:t>
            </a:r>
            <a:r>
              <a:rPr lang="fr-FR" sz="3600" i="1" dirty="0" smtClean="0"/>
              <a:t>l’Existentialisme est un humanisme</a:t>
            </a:r>
            <a:r>
              <a:rPr lang="fr-FR" sz="3600" dirty="0" smtClean="0"/>
              <a:t>, rédigé en 1945, la problématique philosophique soulevé dans ce passage est celle de la liberté au sens de la liberté de la volonté, autrement dit du libre-arbitre. Suis-je libre de vouloir ce que je veux ?</a:t>
            </a:r>
          </a:p>
          <a:p>
            <a:r>
              <a:rPr lang="fr-FR" sz="4000" dirty="0" smtClean="0"/>
              <a:t>Problématique : quelle est la question posée dans ce texte par l’auteur à propos du thème ? </a:t>
            </a:r>
          </a:p>
          <a:p>
            <a:r>
              <a:rPr lang="fr-FR" sz="4000" dirty="0" smtClean="0"/>
              <a:t>Thèse : Quelle est la réponse de l’auteur à cette question ?</a:t>
            </a:r>
          </a:p>
          <a:p>
            <a:r>
              <a:rPr lang="fr-FR" sz="4000" dirty="0" smtClean="0"/>
              <a:t>Structuration du texte de l’auteur (</a:t>
            </a:r>
            <a:r>
              <a:rPr lang="fr-FR" sz="4000" dirty="0"/>
              <a:t>g</a:t>
            </a:r>
            <a:r>
              <a:rPr lang="fr-FR" sz="4000" dirty="0" smtClean="0"/>
              <a:t>énéralement 2 à 4 parties)</a:t>
            </a:r>
            <a:endParaRPr lang="fr-FR" sz="4000" dirty="0"/>
          </a:p>
          <a:p>
            <a:pPr marL="0" indent="0">
              <a:buNone/>
            </a:pPr>
            <a:endParaRPr lang="fr-FR" dirty="0"/>
          </a:p>
        </p:txBody>
      </p:sp>
    </p:spTree>
    <p:extLst>
      <p:ext uri="{BB962C8B-B14F-4D97-AF65-F5344CB8AC3E}">
        <p14:creationId xmlns:p14="http://schemas.microsoft.com/office/powerpoint/2010/main" val="212025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Rédiger le développement</a:t>
            </a:r>
            <a:endParaRPr lang="fr-FR" dirty="0"/>
          </a:p>
        </p:txBody>
      </p:sp>
      <p:sp>
        <p:nvSpPr>
          <p:cNvPr id="3" name="Espace réservé du contenu 2"/>
          <p:cNvSpPr>
            <a:spLocks noGrp="1"/>
          </p:cNvSpPr>
          <p:nvPr>
            <p:ph idx="1"/>
          </p:nvPr>
        </p:nvSpPr>
        <p:spPr/>
        <p:txBody>
          <a:bodyPr>
            <a:normAutofit fontScale="70000" lnSpcReduction="20000"/>
          </a:bodyPr>
          <a:lstStyle/>
          <a:p>
            <a:pPr>
              <a:buFont typeface="Wingdings" charset="2"/>
              <a:buChar char="ü"/>
            </a:pPr>
            <a:r>
              <a:rPr lang="fr-FR" dirty="0" smtClean="0"/>
              <a:t>Le plan du devoir correspond le plus souvent à la structure du texte (logique linéaire). </a:t>
            </a:r>
          </a:p>
          <a:p>
            <a:pPr>
              <a:buFont typeface="Wingdings" charset="2"/>
              <a:buChar char="ü"/>
            </a:pPr>
            <a:r>
              <a:rPr lang="fr-FR" dirty="0" smtClean="0"/>
              <a:t>Il peut également être de type catégorique : les même idées de l’auteur situées en différents endroits du texte sont regroupées dans une même partie.</a:t>
            </a:r>
          </a:p>
          <a:p>
            <a:pPr>
              <a:buFont typeface="Wingdings" charset="2"/>
              <a:buChar char="ü"/>
            </a:pPr>
            <a:r>
              <a:rPr lang="fr-FR" dirty="0" smtClean="0"/>
              <a:t>Sauter une ligne entre chaque partie</a:t>
            </a:r>
          </a:p>
          <a:p>
            <a:pPr>
              <a:buFont typeface="Wingdings" charset="2"/>
              <a:buChar char="ü"/>
            </a:pPr>
            <a:r>
              <a:rPr lang="fr-FR" dirty="0" smtClean="0"/>
              <a:t>Chaque partie est structurée (idée principale de la partie ou thèse défendue par l’auteur, citation du texte, arguments de l’auteur en faveur de cette idée, exemple utilisé)</a:t>
            </a:r>
          </a:p>
          <a:p>
            <a:pPr>
              <a:buFont typeface="Wingdings" charset="2"/>
              <a:buChar char="ü"/>
            </a:pPr>
            <a:r>
              <a:rPr lang="fr-FR" dirty="0" smtClean="0"/>
              <a:t>Indiquer les citations entre guillemets en précisant les lignes concernées entre parenthèses.</a:t>
            </a:r>
          </a:p>
          <a:p>
            <a:pPr>
              <a:buFont typeface="Wingdings" charset="2"/>
              <a:buChar char="ü"/>
            </a:pPr>
            <a:r>
              <a:rPr lang="fr-FR" dirty="0" smtClean="0"/>
              <a:t>Vous pouvez donnez votre avis ou émettre une opinion à la fin de chaque partie ou en guise de dernière partie du développement</a:t>
            </a:r>
          </a:p>
          <a:p>
            <a:pPr marL="0" indent="0">
              <a:buNone/>
            </a:pPr>
            <a:endParaRPr lang="fr-FR" dirty="0" smtClean="0"/>
          </a:p>
          <a:p>
            <a:pPr>
              <a:buFont typeface="Wingdings" charset="2"/>
              <a:buChar char="ü"/>
            </a:pPr>
            <a:endParaRPr lang="fr-FR" dirty="0"/>
          </a:p>
        </p:txBody>
      </p:sp>
    </p:spTree>
    <p:extLst>
      <p:ext uri="{BB962C8B-B14F-4D97-AF65-F5344CB8AC3E}">
        <p14:creationId xmlns:p14="http://schemas.microsoft.com/office/powerpoint/2010/main" val="41859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Rédiger la conclusion</a:t>
            </a:r>
            <a:endParaRPr lang="fr-FR" sz="4000" dirty="0"/>
          </a:p>
        </p:txBody>
      </p:sp>
      <p:sp>
        <p:nvSpPr>
          <p:cNvPr id="3" name="Espace réservé du contenu 2"/>
          <p:cNvSpPr>
            <a:spLocks noGrp="1"/>
          </p:cNvSpPr>
          <p:nvPr>
            <p:ph idx="1"/>
          </p:nvPr>
        </p:nvSpPr>
        <p:spPr/>
        <p:txBody>
          <a:bodyPr>
            <a:normAutofit/>
          </a:bodyPr>
          <a:lstStyle/>
          <a:p>
            <a:r>
              <a:rPr lang="fr-FR" dirty="0" smtClean="0"/>
              <a:t>Faire la synthèse de la thèse de l’auteur et des principaux arguments</a:t>
            </a:r>
          </a:p>
          <a:p>
            <a:r>
              <a:rPr lang="fr-FR" dirty="0" smtClean="0"/>
              <a:t>Donner son avis à condition qu’il soit étayé (cet avis peut également être donné à la fin de chacune des parties ou dans la dernière partie du développement)</a:t>
            </a:r>
          </a:p>
          <a:p>
            <a:r>
              <a:rPr lang="fr-FR" dirty="0" smtClean="0"/>
              <a:t>Ouvrir sur un autre texte de l’auteur ou sur un autre auteur ayant traité du sujet.</a:t>
            </a:r>
          </a:p>
          <a:p>
            <a:pPr marL="0" indent="0">
              <a:buNone/>
            </a:pPr>
            <a:endParaRPr lang="fr-FR" dirty="0"/>
          </a:p>
          <a:p>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 fin de compte</a:t>
            </a:r>
            <a:endParaRPr lang="fr-FR" dirty="0"/>
          </a:p>
        </p:txBody>
      </p:sp>
      <p:sp>
        <p:nvSpPr>
          <p:cNvPr id="3" name="Espace réservé du contenu 2"/>
          <p:cNvSpPr>
            <a:spLocks noGrp="1"/>
          </p:cNvSpPr>
          <p:nvPr>
            <p:ph idx="1"/>
          </p:nvPr>
        </p:nvSpPr>
        <p:spPr/>
        <p:txBody>
          <a:bodyPr/>
          <a:lstStyle/>
          <a:p>
            <a:r>
              <a:rPr lang="fr-FR" dirty="0" smtClean="0"/>
              <a:t>Se relire dans le but de corriger les fautes d’orthographe et de ponctuation.</a:t>
            </a:r>
          </a:p>
          <a:p>
            <a:r>
              <a:rPr lang="fr-FR" dirty="0" smtClean="0"/>
              <a:t>Vérifier que votre nom est bien sur la copie (surtout le jour du Bac !)</a:t>
            </a:r>
          </a:p>
          <a:p>
            <a:endParaRPr lang="fr-FR" dirty="0"/>
          </a:p>
        </p:txBody>
      </p:sp>
    </p:spTree>
    <p:extLst>
      <p:ext uri="{BB962C8B-B14F-4D97-AF65-F5344CB8AC3E}">
        <p14:creationId xmlns:p14="http://schemas.microsoft.com/office/powerpoint/2010/main" val="217033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Définition de l’exercice</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L’exercice d’explication de texte </a:t>
            </a:r>
            <a:r>
              <a:rPr lang="fr-FR" dirty="0"/>
              <a:t>v</a:t>
            </a:r>
            <a:r>
              <a:rPr lang="fr-FR" dirty="0" smtClean="0"/>
              <a:t>ise à évaluer votre capacité à restituer le sens du texte, à déterminer le problème philosophique qu’il soulève et la manière dont son argumentation est organisée</a:t>
            </a:r>
          </a:p>
          <a:p>
            <a:r>
              <a:rPr lang="fr-FR" dirty="0" smtClean="0"/>
              <a:t>Pour éviter de paraphraser le texte, c’est-à-dire de le répéter, demandez- vous non seulement ce que dit l’auteur, mais ce qu’il veut dire et surtout pourquoi il le dit. Expliquer un texte, c’est donner les raisons pour lesquelles l’auteur défend ici sa position (sa thèse) en montrant comment il la défend par des arguments.</a:t>
            </a:r>
            <a:endParaRPr lang="fr-FR" dirty="0"/>
          </a:p>
        </p:txBody>
      </p:sp>
    </p:spTree>
    <p:extLst>
      <p:ext uri="{BB962C8B-B14F-4D97-AF65-F5344CB8AC3E}">
        <p14:creationId xmlns:p14="http://schemas.microsoft.com/office/powerpoint/2010/main" val="205145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Etapes</a:t>
            </a:r>
            <a:endParaRPr lang="fr-FR" dirty="0"/>
          </a:p>
        </p:txBody>
      </p:sp>
      <p:sp>
        <p:nvSpPr>
          <p:cNvPr id="3" name="Espace réservé du contenu 2"/>
          <p:cNvSpPr>
            <a:spLocks noGrp="1"/>
          </p:cNvSpPr>
          <p:nvPr>
            <p:ph idx="1"/>
          </p:nvPr>
        </p:nvSpPr>
        <p:spPr/>
        <p:txBody>
          <a:bodyPr>
            <a:normAutofit fontScale="77500" lnSpcReduction="20000"/>
          </a:bodyPr>
          <a:lstStyle/>
          <a:p>
            <a:endParaRPr lang="fr-FR" dirty="0" smtClean="0"/>
          </a:p>
          <a:p>
            <a:r>
              <a:rPr lang="fr-FR" dirty="0" smtClean="0"/>
              <a:t>Lire et relire le texte </a:t>
            </a:r>
          </a:p>
          <a:p>
            <a:r>
              <a:rPr lang="fr-FR" dirty="0" smtClean="0"/>
              <a:t>Repérer le thème, la problématique, la thèse (ou les thèses) et la structure du texte</a:t>
            </a:r>
          </a:p>
          <a:p>
            <a:r>
              <a:rPr lang="fr-FR" dirty="0" smtClean="0"/>
              <a:t>Thèse par thèse, repérer les arguments </a:t>
            </a:r>
          </a:p>
          <a:p>
            <a:r>
              <a:rPr lang="fr-FR" dirty="0" smtClean="0"/>
              <a:t>Argument par argument, repérer les exemples </a:t>
            </a:r>
          </a:p>
          <a:p>
            <a:r>
              <a:rPr lang="fr-FR" dirty="0" smtClean="0"/>
              <a:t>Analyser le vocabulaire technique</a:t>
            </a:r>
          </a:p>
          <a:p>
            <a:r>
              <a:rPr lang="fr-FR" dirty="0" smtClean="0"/>
              <a:t>Mobiliser vos connaissance de cours</a:t>
            </a:r>
          </a:p>
          <a:p>
            <a:r>
              <a:rPr lang="fr-FR" dirty="0" smtClean="0"/>
              <a:t>Rédiger l’introduction</a:t>
            </a:r>
          </a:p>
          <a:p>
            <a:r>
              <a:rPr lang="fr-FR" dirty="0" smtClean="0"/>
              <a:t>Rédiger le développement</a:t>
            </a:r>
          </a:p>
          <a:p>
            <a:r>
              <a:rPr lang="fr-FR" dirty="0" smtClean="0"/>
              <a:t>Rédiger la conclusion</a:t>
            </a:r>
          </a:p>
          <a:p>
            <a:r>
              <a:rPr lang="fr-FR" dirty="0" smtClean="0"/>
              <a:t>Prendre le temps de se relire.</a:t>
            </a:r>
          </a:p>
          <a:p>
            <a:endParaRPr lang="fr-FR" dirty="0" smtClean="0"/>
          </a:p>
          <a:p>
            <a:endParaRPr lang="fr-FR" dirty="0"/>
          </a:p>
        </p:txBody>
      </p:sp>
    </p:spTree>
    <p:extLst>
      <p:ext uri="{BB962C8B-B14F-4D97-AF65-F5344CB8AC3E}">
        <p14:creationId xmlns:p14="http://schemas.microsoft.com/office/powerpoint/2010/main" val="2062807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Lire et relire le texte</a:t>
            </a:r>
            <a:endParaRPr lang="fr-FR" dirty="0"/>
          </a:p>
        </p:txBody>
      </p:sp>
      <p:sp>
        <p:nvSpPr>
          <p:cNvPr id="3" name="Espace réservé du contenu 2"/>
          <p:cNvSpPr>
            <a:spLocks noGrp="1"/>
          </p:cNvSpPr>
          <p:nvPr>
            <p:ph idx="1"/>
          </p:nvPr>
        </p:nvSpPr>
        <p:spPr/>
        <p:txBody>
          <a:bodyPr numCol="1">
            <a:normAutofit lnSpcReduction="10000"/>
          </a:bodyPr>
          <a:lstStyle/>
          <a:p>
            <a:pPr>
              <a:buFont typeface="Wingdings" charset="2"/>
              <a:buChar char="ü"/>
            </a:pPr>
            <a:r>
              <a:rPr lang="fr-FR" sz="3900" dirty="0" smtClean="0"/>
              <a:t>Lire le texte</a:t>
            </a:r>
          </a:p>
          <a:p>
            <a:pPr>
              <a:buFont typeface="Wingdings" charset="2"/>
              <a:buChar char="ü"/>
            </a:pPr>
            <a:r>
              <a:rPr lang="fr-FR" sz="3900" dirty="0" smtClean="0"/>
              <a:t>Repérer l’auteur, l’œuvre d’où le texte est extrait, sa date de publication</a:t>
            </a:r>
          </a:p>
          <a:p>
            <a:pPr>
              <a:buFont typeface="Wingdings" charset="2"/>
              <a:buChar char="ü"/>
            </a:pPr>
            <a:r>
              <a:rPr lang="fr-FR" sz="3900" dirty="0" smtClean="0"/>
              <a:t>Noter ce que vous savez sur l’auteur et éventuellement sur l’œuvre.</a:t>
            </a:r>
          </a:p>
          <a:p>
            <a:pPr>
              <a:buFont typeface="Wingdings" charset="2"/>
              <a:buChar char="ü"/>
            </a:pPr>
            <a:r>
              <a:rPr lang="fr-FR" sz="3900" dirty="0"/>
              <a:t>R</a:t>
            </a:r>
            <a:r>
              <a:rPr lang="fr-FR" sz="3900" dirty="0" smtClean="0"/>
              <a:t>elire </a:t>
            </a:r>
            <a:r>
              <a:rPr lang="fr-FR" sz="3900" dirty="0"/>
              <a:t>le texte </a:t>
            </a:r>
          </a:p>
          <a:p>
            <a:pPr>
              <a:buFont typeface="Wingdings" charset="2"/>
              <a:buChar char="ü"/>
            </a:pPr>
            <a:endParaRPr lang="fr-FR" sz="3900" dirty="0" smtClean="0"/>
          </a:p>
          <a:p>
            <a:pPr marL="0" indent="0">
              <a:buNone/>
            </a:pPr>
            <a:endParaRPr lang="fr-FR" sz="3900" dirty="0" smtClean="0"/>
          </a:p>
          <a:p>
            <a:pPr marL="0" indent="0">
              <a:buNone/>
            </a:pPr>
            <a:endParaRPr lang="fr-FR" sz="3900" dirty="0"/>
          </a:p>
        </p:txBody>
      </p:sp>
    </p:spTree>
    <p:extLst>
      <p:ext uri="{BB962C8B-B14F-4D97-AF65-F5344CB8AC3E}">
        <p14:creationId xmlns:p14="http://schemas.microsoft.com/office/powerpoint/2010/main" val="185251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566862"/>
          </a:xfrm>
        </p:spPr>
        <p:txBody>
          <a:bodyPr>
            <a:normAutofit fontScale="90000"/>
          </a:bodyPr>
          <a:lstStyle/>
          <a:p>
            <a:r>
              <a:rPr lang="fr-FR" dirty="0" smtClean="0"/>
              <a:t>Repérer le thème, la problématique et la thèse (ou les thèses) du texte</a:t>
            </a:r>
            <a:endParaRPr lang="fr-FR" dirty="0"/>
          </a:p>
        </p:txBody>
      </p:sp>
      <p:sp>
        <p:nvSpPr>
          <p:cNvPr id="3" name="Espace réservé du contenu 2"/>
          <p:cNvSpPr>
            <a:spLocks noGrp="1"/>
          </p:cNvSpPr>
          <p:nvPr>
            <p:ph idx="1"/>
          </p:nvPr>
        </p:nvSpPr>
        <p:spPr/>
        <p:txBody>
          <a:bodyPr>
            <a:normAutofit fontScale="85000" lnSpcReduction="10000"/>
          </a:bodyPr>
          <a:lstStyle/>
          <a:p>
            <a:endParaRPr lang="fr-FR" dirty="0" smtClean="0"/>
          </a:p>
          <a:p>
            <a:r>
              <a:rPr lang="fr-FR" dirty="0" smtClean="0"/>
              <a:t>Le thème : la notion du programme auquel le texte est rattaché (la liberté de la volonté ou libre arbitre).</a:t>
            </a:r>
          </a:p>
          <a:p>
            <a:r>
              <a:rPr lang="fr-FR" dirty="0" smtClean="0"/>
              <a:t>La problématique : le problème philosophique auquel le texte est rattaché (le libre arbitre est-il une illusion ?)</a:t>
            </a:r>
          </a:p>
          <a:p>
            <a:r>
              <a:rPr lang="fr-FR" dirty="0" smtClean="0"/>
              <a:t>La thèse : la thèse de l’auteur exprimée dans le texte (Pour Sartre, le libre arbitre loin d’être une illusion ne souffre d’ aucune exception. Comme il l’affirme avec force : «  l’homme est condamné à être libre)   </a:t>
            </a:r>
          </a:p>
          <a:p>
            <a:endParaRPr lang="fr-FR" dirty="0"/>
          </a:p>
          <a:p>
            <a:pPr marL="0" indent="0">
              <a:buNone/>
            </a:pPr>
            <a:endParaRPr lang="fr-FR" dirty="0" smtClean="0"/>
          </a:p>
        </p:txBody>
      </p:sp>
    </p:spTree>
    <p:extLst>
      <p:ext uri="{BB962C8B-B14F-4D97-AF65-F5344CB8AC3E}">
        <p14:creationId xmlns:p14="http://schemas.microsoft.com/office/powerpoint/2010/main" val="1099942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8543"/>
          </a:xfrm>
        </p:spPr>
        <p:txBody>
          <a:bodyPr>
            <a:normAutofit/>
          </a:bodyPr>
          <a:lstStyle/>
          <a:p>
            <a:r>
              <a:rPr lang="fr-FR" sz="2800" dirty="0" smtClean="0"/>
              <a:t>Pascal : la conscience malheureuse</a:t>
            </a:r>
            <a:r>
              <a:rPr lang="fr-FR" dirty="0" smtClean="0"/>
              <a:t> </a:t>
            </a:r>
            <a:r>
              <a:rPr lang="fr-FR" sz="1600" dirty="0" smtClean="0"/>
              <a:t>(texte 5, p. 165 )</a:t>
            </a:r>
            <a:endParaRPr lang="fr-FR" sz="1600" dirty="0"/>
          </a:p>
        </p:txBody>
      </p:sp>
      <p:sp>
        <p:nvSpPr>
          <p:cNvPr id="3" name="Espace réservé du contenu 2"/>
          <p:cNvSpPr>
            <a:spLocks noGrp="1"/>
          </p:cNvSpPr>
          <p:nvPr>
            <p:ph idx="1"/>
          </p:nvPr>
        </p:nvSpPr>
        <p:spPr>
          <a:xfrm>
            <a:off x="457200" y="1103181"/>
            <a:ext cx="8229600" cy="5451765"/>
          </a:xfrm>
        </p:spPr>
        <p:txBody>
          <a:bodyPr>
            <a:normAutofit fontScale="32500" lnSpcReduction="20000"/>
          </a:bodyPr>
          <a:lstStyle/>
          <a:p>
            <a:pPr marL="0" indent="0">
              <a:buNone/>
            </a:pPr>
            <a:r>
              <a:rPr lang="fr-FR" sz="6200" dirty="0" smtClean="0"/>
              <a:t>Nous </a:t>
            </a:r>
            <a:r>
              <a:rPr lang="fr-FR" sz="6200" dirty="0"/>
              <a:t>ne nous tenons jamais au temps présent. Nous anticipons l’avenir comme trop lent à venir, comme pour hâter son cours ; ou nous rappelons le passé, pour l’arrêter comme trop prompt : si imprudents, que nous errons dans les temps qui ne sont pas nôtres, et ne pensons point au seul qui nous appartient ; et si vains, que nous songeons à ceux qui ne sont plus rien, et échappons sans réflexion le seul qui subsiste. C’est que le présent, d’ordinaire, nous blesse. Nous le cachons à notre vue, parce qu’il nous afflige ; et s’il nous est agréable, nous regrettons de le voir échapper. Nous tâchons de le soutenir par l’avenir, et pensons à disposer les choses qui ne sont pas en notre puissance, pour un temps où nous n’avons aucune assurance </a:t>
            </a:r>
            <a:r>
              <a:rPr lang="fr-FR" sz="6200" dirty="0" smtClean="0"/>
              <a:t>d’arriver.</a:t>
            </a:r>
          </a:p>
          <a:p>
            <a:pPr marL="0" indent="0">
              <a:buNone/>
            </a:pPr>
            <a:r>
              <a:rPr lang="fr-FR" sz="6200" dirty="0" smtClean="0"/>
              <a:t>Que </a:t>
            </a:r>
            <a:r>
              <a:rPr lang="fr-FR" sz="6200" dirty="0"/>
              <a:t>chacun examine ses pensées, il les trouvera toutes occupées au passé et à l’avenir. Nous ne pensons presque point au présent ; et, si nous y pensons, ce n’est que pour en prendre la lumière pour disposer de l’avenir. Le présent n’est jamais notre fin : le passé et le présent sont nos moyens ; le seul avenir est notre fin. Ainsi nous ne vivons jamais, mais nous espérons de vivre ; et, nous disposant toujours à être heureux, il est inévitable que nous ne le soyons </a:t>
            </a:r>
            <a:r>
              <a:rPr lang="fr-FR" sz="6200" dirty="0" smtClean="0"/>
              <a:t>jamais.</a:t>
            </a:r>
          </a:p>
          <a:p>
            <a:pPr marL="0" indent="0">
              <a:buNone/>
            </a:pPr>
            <a:endParaRPr lang="fr-FR" sz="4800" dirty="0"/>
          </a:p>
          <a:p>
            <a:pPr marL="0" indent="0">
              <a:buNone/>
            </a:pPr>
            <a:r>
              <a:rPr lang="fr-FR" sz="4800" dirty="0" smtClean="0"/>
              <a:t>PASCAL</a:t>
            </a:r>
            <a:r>
              <a:rPr lang="fr-FR" sz="4800" dirty="0"/>
              <a:t>, </a:t>
            </a:r>
            <a:r>
              <a:rPr lang="fr-FR" sz="4800" i="1" dirty="0"/>
              <a:t>Pensées</a:t>
            </a:r>
            <a:r>
              <a:rPr lang="fr-FR" sz="4800" dirty="0"/>
              <a:t>, Brunschvicg 172 / Lafuma 47</a:t>
            </a:r>
          </a:p>
          <a:p>
            <a:endParaRPr lang="fr-FR" dirty="0"/>
          </a:p>
        </p:txBody>
      </p:sp>
    </p:spTree>
    <p:extLst>
      <p:ext uri="{BB962C8B-B14F-4D97-AF65-F5344CB8AC3E}">
        <p14:creationId xmlns:p14="http://schemas.microsoft.com/office/powerpoint/2010/main" val="236601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problématique, thèse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15179272"/>
              </p:ext>
            </p:extLst>
          </p:nvPr>
        </p:nvGraphicFramePr>
        <p:xfrm>
          <a:off x="623979" y="1667599"/>
          <a:ext cx="8229600" cy="4100363"/>
        </p:xfrm>
        <a:graphic>
          <a:graphicData uri="http://schemas.openxmlformats.org/drawingml/2006/table">
            <a:tbl>
              <a:tblPr firstRow="1" bandRow="1">
                <a:tableStyleId>{5C22544A-7EE6-4342-B048-85BDC9FD1C3A}</a:tableStyleId>
              </a:tblPr>
              <a:tblGrid>
                <a:gridCol w="1813566"/>
                <a:gridCol w="6416034"/>
              </a:tblGrid>
              <a:tr h="899964">
                <a:tc>
                  <a:txBody>
                    <a:bodyPr/>
                    <a:lstStyle/>
                    <a:p>
                      <a:r>
                        <a:rPr lang="fr-FR" dirty="0" smtClean="0"/>
                        <a:t>Thème</a:t>
                      </a:r>
                      <a:endParaRPr lang="fr-FR" dirty="0"/>
                    </a:p>
                  </a:txBody>
                  <a:tcPr/>
                </a:tc>
                <a:tc>
                  <a:txBody>
                    <a:bodyPr/>
                    <a:lstStyle/>
                    <a:p>
                      <a:r>
                        <a:rPr lang="fr-FR" dirty="0" smtClean="0"/>
                        <a:t>Le temps</a:t>
                      </a:r>
                      <a:endParaRPr lang="fr-FR" dirty="0"/>
                    </a:p>
                  </a:txBody>
                  <a:tcPr/>
                </a:tc>
              </a:tr>
              <a:tr h="899964">
                <a:tc>
                  <a:txBody>
                    <a:bodyPr/>
                    <a:lstStyle/>
                    <a:p>
                      <a:r>
                        <a:rPr lang="fr-FR" dirty="0" smtClean="0"/>
                        <a:t>Problématique</a:t>
                      </a:r>
                      <a:endParaRPr lang="fr-FR" dirty="0"/>
                    </a:p>
                  </a:txBody>
                  <a:tcPr/>
                </a:tc>
                <a:tc>
                  <a:txBody>
                    <a:bodyPr/>
                    <a:lstStyle/>
                    <a:p>
                      <a:r>
                        <a:rPr lang="fr-FR" dirty="0" smtClean="0"/>
                        <a:t>Une conscience heureuse est-elle possible</a:t>
                      </a:r>
                      <a:r>
                        <a:rPr lang="fr-FR" baseline="0" dirty="0" smtClean="0"/>
                        <a:t> alors que son objet n’est pas le présent mais le passé qui n’est plus et le futur qui n’est pas encore ?</a:t>
                      </a:r>
                      <a:endParaRPr lang="fr-FR" dirty="0"/>
                    </a:p>
                  </a:txBody>
                  <a:tcPr/>
                </a:tc>
              </a:tr>
              <a:tr h="899964">
                <a:tc>
                  <a:txBody>
                    <a:bodyPr/>
                    <a:lstStyle/>
                    <a:p>
                      <a:r>
                        <a:rPr lang="fr-FR" dirty="0" smtClean="0"/>
                        <a:t>Thèse</a:t>
                      </a:r>
                      <a:endParaRPr lang="fr-FR" dirty="0"/>
                    </a:p>
                  </a:txBody>
                  <a:tcPr/>
                </a:tc>
                <a:tc>
                  <a:txBody>
                    <a:bodyPr/>
                    <a:lstStyle/>
                    <a:p>
                      <a:r>
                        <a:rPr lang="fr-FR" dirty="0" smtClean="0"/>
                        <a:t>La conscience de l’être humain est une conscience malheureuse.</a:t>
                      </a:r>
                    </a:p>
                    <a:p>
                      <a:endParaRPr lang="fr-FR" dirty="0" smtClean="0"/>
                    </a:p>
                    <a:p>
                      <a:r>
                        <a:rPr lang="fr-FR" dirty="0" smtClean="0"/>
                        <a:t>Alors</a:t>
                      </a:r>
                      <a:r>
                        <a:rPr lang="fr-FR" baseline="0" dirty="0" smtClean="0"/>
                        <a:t> que nous sommes condamnés à ne vivre qu’au présent, notre conscience semble s’obstiner à y échapper pour se vouer uniquement au passé (regret, remord) et au futur (espoir, crainte), autrement dit à ce qui n’est plus et à ce qui n’est pas encore.</a:t>
                      </a:r>
                    </a:p>
                    <a:p>
                      <a:endParaRPr lang="fr-FR" baseline="0" dirty="0" smtClean="0"/>
                    </a:p>
                    <a:p>
                      <a:r>
                        <a:rPr lang="fr-FR" baseline="0" dirty="0" smtClean="0"/>
                        <a:t>L’objet de la conscience est un double néant.</a:t>
                      </a:r>
                      <a:endParaRPr lang="fr-FR" dirty="0"/>
                    </a:p>
                  </a:txBody>
                  <a:tcPr/>
                </a:tc>
              </a:tr>
            </a:tbl>
          </a:graphicData>
        </a:graphic>
      </p:graphicFrame>
    </p:spTree>
    <p:extLst>
      <p:ext uri="{BB962C8B-B14F-4D97-AF65-F5344CB8AC3E}">
        <p14:creationId xmlns:p14="http://schemas.microsoft.com/office/powerpoint/2010/main" val="3933044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05229"/>
          </a:xfrm>
        </p:spPr>
        <p:txBody>
          <a:bodyPr>
            <a:normAutofit/>
          </a:bodyPr>
          <a:lstStyle/>
          <a:p>
            <a:r>
              <a:rPr lang="fr-FR" sz="2000" dirty="0"/>
              <a:t>Platon et le mythe de l’anneau de </a:t>
            </a:r>
            <a:r>
              <a:rPr lang="fr-FR" sz="2000" dirty="0" err="1"/>
              <a:t>Gysès</a:t>
            </a:r>
            <a:r>
              <a:rPr lang="fr-FR" sz="2000" dirty="0"/>
              <a:t> (</a:t>
            </a:r>
            <a:r>
              <a:rPr lang="fr-FR" sz="2000" i="1" dirty="0"/>
              <a:t>La République</a:t>
            </a:r>
            <a:r>
              <a:rPr lang="fr-FR" sz="2000" dirty="0"/>
              <a:t>, II).</a:t>
            </a:r>
          </a:p>
        </p:txBody>
      </p:sp>
      <p:sp>
        <p:nvSpPr>
          <p:cNvPr id="3" name="Espace réservé du contenu 2"/>
          <p:cNvSpPr>
            <a:spLocks noGrp="1"/>
          </p:cNvSpPr>
          <p:nvPr>
            <p:ph idx="1"/>
          </p:nvPr>
        </p:nvSpPr>
        <p:spPr>
          <a:xfrm>
            <a:off x="457200" y="808144"/>
            <a:ext cx="8229600" cy="5721147"/>
          </a:xfrm>
        </p:spPr>
        <p:txBody>
          <a:bodyPr>
            <a:normAutofit fontScale="25000" lnSpcReduction="20000"/>
          </a:bodyPr>
          <a:lstStyle/>
          <a:p>
            <a:pPr marL="0" indent="0">
              <a:buNone/>
            </a:pPr>
            <a:r>
              <a:rPr lang="fr-FR" sz="6400" dirty="0" err="1" smtClean="0"/>
              <a:t>Glaucon</a:t>
            </a:r>
            <a:r>
              <a:rPr lang="fr-FR" sz="6400" dirty="0" smtClean="0"/>
              <a:t> : Que </a:t>
            </a:r>
            <a:r>
              <a:rPr lang="fr-FR" sz="6400" dirty="0"/>
              <a:t>ceux qui pratiquent la justice agissent par impuissance de commettre l’injustice, c’est ce que nous sentirons particulièrement bien si nous faisons la supposition suivante. Donnons licence au juste et à l’injuste de faire ce qu’ils veulent ; suivons-les et regardons où, l’un et l’autre, les mène le désir. Nous prendrons le juste en flagrant délit de poursuivre le même but que l’injuste, poussé par le besoin de l’emporter sur les autres : c’est ce que recherche toute nature comme un bien, mais que, par loi et par force, on ramène au respect de l’égalité. </a:t>
            </a:r>
          </a:p>
          <a:p>
            <a:pPr marL="0" indent="0">
              <a:buNone/>
            </a:pPr>
            <a:r>
              <a:rPr lang="fr-FR" sz="6400" dirty="0"/>
              <a:t>La licence dont je parle serait surtout significative s’ils recevaient le pouvoir qu’eut jadis, dit-on, l’ancêtre de Gygès le Lydien. Cet homme était berger au service du roi qui gouvernait alors la Lydie […]. Un jour, à l’assemblée des bergers qui se tenait chaque mois pour informer le roi de l’état de ses troupeaux, il se rendit portant au doigt son anneau. Ayant pris place au milieu des autres, il tourna par hasard le chaton de la bague vers l’intérieur de sa main ; aussitôt il devint invisible à ses voisins qui parlèrent de lui comme s’il était parti. Etonné, il mania de nouveau la bague en tâtonnant, tourna le chaton en dehors et, ce faisant, redevint visible. S’étant rendu compte de cela, il répéta l’expérience pour voir si l’anneau avait bien ce pouvoir ; le même prodige se reproduisit : en tournant le chaton en dedans il devenait invisible, en dehors visible. Dès qu'il fut sûr de son fait, il fit en sorte d'être au nombre des messagers qui se rendaient auprès du roi. Arrivé au palais, il séduisit la reine, complota avec elle la mort du roi, le tua, et obtint ainsi le pouvoir. </a:t>
            </a:r>
          </a:p>
          <a:p>
            <a:pPr marL="0" indent="0">
              <a:buNone/>
            </a:pPr>
            <a:r>
              <a:rPr lang="fr-FR" sz="6400" dirty="0"/>
              <a:t>Si donc il existait deux anneaux de cette sorte, et que le juste reçût l’un, l’injuste l’autre, aucun ne serait enclin à persévérer dans la justice et à avoir le courage de ne pas toucher au bien d’autrui, alors qu’il pourrait prendre sans crainte ce qu’il voudrait sur l’agora, s’introduire dans les maisons pour s’unir à qui lui plairait, tuer les uns, briser les fers des autres et faire tout à son gré, devenu l’égal d’un dieu parmi les hommes. En agissant ainsi, rien ne le distinguerait du méchant : ils tendraient tous les deux vers le même but. Et l’on citerait cela comme une grande preuve que personne n’est juste volontairement, mais par contrainte, la justice n’étant pas un bien individuel, puisque celui qui se croit capable de commettre l’injustice la commet. Tout homme, en effet, pense que l’injustice est individuellement plus profitable que la justice.  </a:t>
            </a:r>
          </a:p>
          <a:p>
            <a:endParaRPr lang="fr-FR" dirty="0"/>
          </a:p>
        </p:txBody>
      </p:sp>
    </p:spTree>
    <p:extLst>
      <p:ext uri="{BB962C8B-B14F-4D97-AF65-F5344CB8AC3E}">
        <p14:creationId xmlns:p14="http://schemas.microsoft.com/office/powerpoint/2010/main" val="83718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problématique, thèse</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3058041897"/>
              </p:ext>
            </p:extLst>
          </p:nvPr>
        </p:nvGraphicFramePr>
        <p:xfrm>
          <a:off x="328909" y="1994884"/>
          <a:ext cx="8229600" cy="3376941"/>
        </p:xfrm>
        <a:graphic>
          <a:graphicData uri="http://schemas.openxmlformats.org/drawingml/2006/table">
            <a:tbl>
              <a:tblPr firstRow="1" bandRow="1">
                <a:tableStyleId>{5C22544A-7EE6-4342-B048-85BDC9FD1C3A}</a:tableStyleId>
              </a:tblPr>
              <a:tblGrid>
                <a:gridCol w="2031661"/>
                <a:gridCol w="6197939"/>
              </a:tblGrid>
              <a:tr h="455668">
                <a:tc>
                  <a:txBody>
                    <a:bodyPr/>
                    <a:lstStyle/>
                    <a:p>
                      <a:r>
                        <a:rPr lang="fr-FR" dirty="0" smtClean="0"/>
                        <a:t>Thème</a:t>
                      </a:r>
                      <a:endParaRPr lang="fr-FR" dirty="0"/>
                    </a:p>
                  </a:txBody>
                  <a:tcPr/>
                </a:tc>
                <a:tc>
                  <a:txBody>
                    <a:bodyPr/>
                    <a:lstStyle/>
                    <a:p>
                      <a:r>
                        <a:rPr lang="fr-FR" dirty="0" smtClean="0"/>
                        <a:t>La</a:t>
                      </a:r>
                      <a:r>
                        <a:rPr lang="fr-FR" baseline="0" dirty="0" smtClean="0"/>
                        <a:t> justice</a:t>
                      </a:r>
                      <a:endParaRPr lang="fr-FR" dirty="0"/>
                    </a:p>
                  </a:txBody>
                  <a:tcPr/>
                </a:tc>
              </a:tr>
              <a:tr h="786497">
                <a:tc>
                  <a:txBody>
                    <a:bodyPr/>
                    <a:lstStyle/>
                    <a:p>
                      <a:r>
                        <a:rPr lang="fr-FR" dirty="0" smtClean="0"/>
                        <a:t>Problématique</a:t>
                      </a:r>
                      <a:endParaRPr lang="fr-FR" dirty="0"/>
                    </a:p>
                  </a:txBody>
                  <a:tcPr/>
                </a:tc>
                <a:tc>
                  <a:txBody>
                    <a:bodyPr/>
                    <a:lstStyle/>
                    <a:p>
                      <a:r>
                        <a:rPr lang="fr-FR" dirty="0" smtClean="0"/>
                        <a:t>Les</a:t>
                      </a:r>
                      <a:r>
                        <a:rPr lang="fr-FR" baseline="0" dirty="0" smtClean="0"/>
                        <a:t> êtres humains sont-ils justes par vertu ou par </a:t>
                      </a:r>
                      <a:r>
                        <a:rPr lang="fr-FR" baseline="0" dirty="0" smtClean="0"/>
                        <a:t>calcul, </a:t>
                      </a:r>
                      <a:r>
                        <a:rPr lang="fr-FR" baseline="0" dirty="0" smtClean="0"/>
                        <a:t>c’est-à-dire, en </a:t>
                      </a:r>
                      <a:r>
                        <a:rPr lang="fr-FR" baseline="0" dirty="0" smtClean="0"/>
                        <a:t>l’occurrence, </a:t>
                      </a:r>
                      <a:r>
                        <a:rPr lang="fr-FR" baseline="0" dirty="0" smtClean="0"/>
                        <a:t>la peur de se faire prendre ?</a:t>
                      </a:r>
                      <a:endParaRPr lang="fr-FR" dirty="0"/>
                    </a:p>
                  </a:txBody>
                  <a:tcPr/>
                </a:tc>
              </a:tr>
              <a:tr h="2134776">
                <a:tc>
                  <a:txBody>
                    <a:bodyPr/>
                    <a:lstStyle/>
                    <a:p>
                      <a:r>
                        <a:rPr lang="fr-FR" dirty="0" smtClean="0"/>
                        <a:t>Thèse</a:t>
                      </a:r>
                      <a:endParaRPr lang="fr-FR" dirty="0"/>
                    </a:p>
                  </a:txBody>
                  <a:tcPr/>
                </a:tc>
                <a:tc>
                  <a:txBody>
                    <a:bodyPr/>
                    <a:lstStyle/>
                    <a:p>
                      <a:r>
                        <a:rPr lang="fr-FR" dirty="0" smtClean="0"/>
                        <a:t>La nature vertueuse de l’être humain est un mythe. </a:t>
                      </a:r>
                    </a:p>
                    <a:p>
                      <a:endParaRPr lang="fr-FR" dirty="0" smtClean="0"/>
                    </a:p>
                    <a:p>
                      <a:r>
                        <a:rPr lang="fr-FR" dirty="0" smtClean="0"/>
                        <a:t>Selon les</a:t>
                      </a:r>
                      <a:r>
                        <a:rPr lang="fr-FR" baseline="0" dirty="0" smtClean="0"/>
                        <a:t> affirmations de </a:t>
                      </a:r>
                      <a:r>
                        <a:rPr lang="fr-FR" baseline="0" dirty="0" err="1" smtClean="0"/>
                        <a:t>Glaucon</a:t>
                      </a:r>
                      <a:r>
                        <a:rPr lang="fr-FR" baseline="0" dirty="0" smtClean="0"/>
                        <a:t>, </a:t>
                      </a:r>
                      <a:r>
                        <a:rPr lang="fr-FR" baseline="0" dirty="0" smtClean="0"/>
                        <a:t>dans ce texte de Platon</a:t>
                      </a:r>
                      <a:r>
                        <a:rPr lang="fr-FR" dirty="0" smtClean="0"/>
                        <a:t>,</a:t>
                      </a:r>
                      <a:r>
                        <a:rPr lang="fr-FR" baseline="0" dirty="0" smtClean="0"/>
                        <a:t> </a:t>
                      </a:r>
                      <a:r>
                        <a:rPr lang="fr-FR" dirty="0" smtClean="0"/>
                        <a:t>nous</a:t>
                      </a:r>
                      <a:r>
                        <a:rPr lang="fr-FR" baseline="0" dirty="0" smtClean="0"/>
                        <a:t> ne sommes justes que par opportunisme.</a:t>
                      </a:r>
                    </a:p>
                    <a:p>
                      <a:r>
                        <a:rPr lang="fr-FR" baseline="0" dirty="0" smtClean="0"/>
                        <a:t>En effet, si comme Gygès, nous avions le pouvoir de devenir invisibles alors, comme lui, nous nous livrerions à des actes injustes au nom de notre bon plaisir.</a:t>
                      </a:r>
                      <a:endParaRPr lang="fr-FR" dirty="0"/>
                    </a:p>
                  </a:txBody>
                  <a:tcPr/>
                </a:tc>
              </a:tr>
            </a:tbl>
          </a:graphicData>
        </a:graphic>
      </p:graphicFrame>
    </p:spTree>
    <p:extLst>
      <p:ext uri="{BB962C8B-B14F-4D97-AF65-F5344CB8AC3E}">
        <p14:creationId xmlns:p14="http://schemas.microsoft.com/office/powerpoint/2010/main" val="196632062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434</TotalTime>
  <Words>1339</Words>
  <Application>Microsoft Macintosh PowerPoint</Application>
  <PresentationFormat>Présentation à l'écran (4:3)</PresentationFormat>
  <Paragraphs>100</Paragraphs>
  <Slides>16</Slides>
  <Notes>0</Notes>
  <HiddenSlides>0</HiddenSlides>
  <MMClips>0</MMClips>
  <ScaleCrop>false</ScaleCrop>
  <HeadingPairs>
    <vt:vector size="4" baseType="variant">
      <vt:variant>
        <vt:lpstr>Thème</vt:lpstr>
      </vt:variant>
      <vt:variant>
        <vt:i4>1</vt:i4>
      </vt:variant>
      <vt:variant>
        <vt:lpstr>Titres des diapositives</vt:lpstr>
      </vt:variant>
      <vt:variant>
        <vt:i4>16</vt:i4>
      </vt:variant>
    </vt:vector>
  </HeadingPairs>
  <TitlesOfParts>
    <vt:vector size="17" baseType="lpstr">
      <vt:lpstr>Thème Office</vt:lpstr>
      <vt:lpstr>Explication de texte (4 heures le jour du Bac)</vt:lpstr>
      <vt:lpstr>Définition de l’exercice</vt:lpstr>
      <vt:lpstr>Etapes</vt:lpstr>
      <vt:lpstr>Lire et relire le texte</vt:lpstr>
      <vt:lpstr>Repérer le thème, la problématique et la thèse (ou les thèses) du texte</vt:lpstr>
      <vt:lpstr>Pascal : la conscience malheureuse (texte 5, p. 165 )</vt:lpstr>
      <vt:lpstr>Thème, problématique, thèse</vt:lpstr>
      <vt:lpstr>Platon et le mythe de l’anneau de Gysès (La République, II).</vt:lpstr>
      <vt:lpstr>Thème, problématique, thèse</vt:lpstr>
      <vt:lpstr>Repérer la structure du texte  et les arguments</vt:lpstr>
      <vt:lpstr>Analyser le vocabulaire de l’auteur</vt:lpstr>
      <vt:lpstr>Mobiliser vos connaissance de cours</vt:lpstr>
      <vt:lpstr>Rédiger l’introduction</vt:lpstr>
      <vt:lpstr>Rédiger le développement</vt:lpstr>
      <vt:lpstr>Rédiger la conclusion</vt:lpstr>
      <vt:lpstr>En fin de compte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87</cp:revision>
  <dcterms:created xsi:type="dcterms:W3CDTF">2020-08-31T14:36:57Z</dcterms:created>
  <dcterms:modified xsi:type="dcterms:W3CDTF">2020-10-08T07:48:56Z</dcterms:modified>
</cp:coreProperties>
</file>