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59" r:id="rId7"/>
    <p:sldId id="285" r:id="rId8"/>
    <p:sldId id="278" r:id="rId9"/>
    <p:sldId id="304" r:id="rId10"/>
    <p:sldId id="269" r:id="rId11"/>
    <p:sldId id="263" r:id="rId12"/>
    <p:sldId id="272" r:id="rId13"/>
    <p:sldId id="281" r:id="rId14"/>
    <p:sldId id="262" r:id="rId15"/>
    <p:sldId id="271" r:id="rId16"/>
    <p:sldId id="286" r:id="rId17"/>
    <p:sldId id="273" r:id="rId18"/>
    <p:sldId id="267" r:id="rId19"/>
    <p:sldId id="301" r:id="rId20"/>
    <p:sldId id="274" r:id="rId21"/>
    <p:sldId id="280" r:id="rId22"/>
    <p:sldId id="276" r:id="rId23"/>
    <p:sldId id="287" r:id="rId24"/>
    <p:sldId id="277" r:id="rId25"/>
    <p:sldId id="288" r:id="rId26"/>
    <p:sldId id="289" r:id="rId27"/>
    <p:sldId id="291" r:id="rId28"/>
    <p:sldId id="290" r:id="rId29"/>
    <p:sldId id="292" r:id="rId30"/>
    <p:sldId id="302" r:id="rId31"/>
    <p:sldId id="298" r:id="rId32"/>
    <p:sldId id="295" r:id="rId33"/>
    <p:sldId id="296" r:id="rId34"/>
    <p:sldId id="303" r:id="rId35"/>
    <p:sldId id="30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3817" autoAdjust="0"/>
  </p:normalViewPr>
  <p:slideViewPr>
    <p:cSldViewPr snapToGrid="0">
      <p:cViewPr>
        <p:scale>
          <a:sx n="75" d="100"/>
          <a:sy n="75" d="100"/>
        </p:scale>
        <p:origin x="830" y="293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13330-1354-4F5F-B9EA-BA2C0447DA0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81D38-5838-4499-85E5-317FD4783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73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l’âge moyen des contrats diminue, cela peut être dû à la perte d’une clientèle ancienne ou à l’acquisition de nouveaux clients.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1D38-5838-4499-85E5-317FD478320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7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C48629-A2CB-4F60-B406-483940D21372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351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ECE9-3F60-4DF8-81C5-ADDA30853EB3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60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2115-3055-4BE5-B6D7-3CC3525B5A44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6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F35B-ED28-49A1-8BEE-E8844F9A0EA4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5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AD2-E705-43E6-8196-451373422236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1A0-6DFB-4A3B-BABD-B7DB5BD63319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5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4EF7-4B35-410C-AE1D-9D3E93A969CF}" type="datetime1">
              <a:rPr lang="fr-FR" smtClean="0"/>
              <a:t>21/10/2019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88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0650-FEAB-4073-AFC8-7255ECC9BF9C}" type="datetime1">
              <a:rPr lang="fr-FR" smtClean="0"/>
              <a:t>21/10/2019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6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971F-3873-46C7-845C-12BD152E5FBB}" type="datetime1">
              <a:rPr lang="fr-FR" smtClean="0"/>
              <a:t>21/10/2019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9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BDE3-B516-4526-BE91-94E4F12B5E92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0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50F7-F2DE-40DA-B6E8-5C3B53030E17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85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4759B76-AF6C-4C3F-B9B6-A7B5E7E4148C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05B28C-13E4-4CFC-B72B-D703A3A9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16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sen.clicdata.com/v/qgZeROvnHzp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en.clicdata.com/v/fiBnXcQFKnmI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31AAAB-CC6B-4D26-8125-683AE74D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73" y="775634"/>
            <a:ext cx="8409414" cy="197709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8800" dirty="0">
                <a:solidFill>
                  <a:schemeClr val="tx2"/>
                </a:solidFill>
              </a:rPr>
              <a:t>Projet CARBI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F34272-3117-45B0-8D9F-72EA20C41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188" y="5660371"/>
            <a:ext cx="9986384" cy="896658"/>
          </a:xfrm>
        </p:spPr>
        <p:txBody>
          <a:bodyPr>
            <a:normAutofit/>
          </a:bodyPr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Clara Bomy – Henri </a:t>
            </a:r>
            <a:r>
              <a:rPr lang="fr-FR" sz="2000" dirty="0" err="1">
                <a:solidFill>
                  <a:schemeClr val="tx1"/>
                </a:solidFill>
              </a:rPr>
              <a:t>Hoyez</a:t>
            </a:r>
            <a:r>
              <a:rPr lang="fr-FR" sz="2000" dirty="0">
                <a:solidFill>
                  <a:schemeClr val="tx1"/>
                </a:solidFill>
              </a:rPr>
              <a:t> – Nicolas </a:t>
            </a:r>
            <a:r>
              <a:rPr lang="fr-FR" sz="2000" dirty="0" err="1">
                <a:solidFill>
                  <a:schemeClr val="tx1"/>
                </a:solidFill>
              </a:rPr>
              <a:t>Thuylie</a:t>
            </a:r>
            <a:r>
              <a:rPr lang="fr-FR" sz="2000" dirty="0">
                <a:solidFill>
                  <a:schemeClr val="tx1"/>
                </a:solidFill>
              </a:rPr>
              <a:t> – Lucas </a:t>
            </a:r>
            <a:r>
              <a:rPr lang="fr-FR" sz="2000" dirty="0" err="1">
                <a:solidFill>
                  <a:schemeClr val="tx1"/>
                </a:solidFill>
              </a:rPr>
              <a:t>Denele</a:t>
            </a:r>
            <a:r>
              <a:rPr lang="fr-FR" sz="2000" dirty="0">
                <a:solidFill>
                  <a:schemeClr val="tx1"/>
                </a:solidFill>
              </a:rPr>
              <a:t> – Romain </a:t>
            </a:r>
            <a:r>
              <a:rPr lang="fr-FR" sz="2000" dirty="0" err="1">
                <a:solidFill>
                  <a:schemeClr val="tx1"/>
                </a:solidFill>
              </a:rPr>
              <a:t>Ceccotti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CCBDCC-BA68-46B4-BAC9-6C3D7B18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8681B-104A-4B13-BFFC-28055CCF1CA2}"/>
              </a:ext>
            </a:extLst>
          </p:cNvPr>
          <p:cNvSpPr/>
          <p:nvPr/>
        </p:nvSpPr>
        <p:spPr>
          <a:xfrm>
            <a:off x="7543800" y="5095875"/>
            <a:ext cx="2981325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2C86BD-4AF1-47F3-AC02-9C2C887B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99" y="2525325"/>
            <a:ext cx="2637225" cy="263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24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A67CC-A277-494E-A8AE-80B658A1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Définition du besoin</a:t>
            </a:r>
            <a:br>
              <a:rPr lang="fr-FR" dirty="0"/>
            </a:br>
            <a:r>
              <a:rPr lang="fr-FR" dirty="0"/>
              <a:t>	</a:t>
            </a:r>
            <a:r>
              <a:rPr lang="fr-FR" sz="3100" dirty="0"/>
              <a:t>Etude de cadrage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10306812" cy="220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Différentes sources de données  </a:t>
            </a:r>
          </a:p>
          <a:p>
            <a:pPr algn="just"/>
            <a:r>
              <a:rPr lang="fr-FR" sz="2000" dirty="0"/>
              <a:t>Réalisation d’un scrap en Python permettant de récupérer des données supplémentaires pour les caractéristiques des véhicules sur le site </a:t>
            </a:r>
            <a:r>
              <a:rPr lang="fr-FR" sz="2000" b="1" i="1" dirty="0"/>
              <a:t>www.cars-data.com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6C5DB6-BDCB-49A2-AB83-DB39F91B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F3B1A0B-9C13-4064-A3FA-23C0B5A1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61" y="3438581"/>
            <a:ext cx="6562490" cy="125351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41E5521-97C1-4FEC-AFD2-A57AF3204D91}"/>
              </a:ext>
            </a:extLst>
          </p:cNvPr>
          <p:cNvSpPr txBox="1">
            <a:spLocks/>
          </p:cNvSpPr>
          <p:nvPr/>
        </p:nvSpPr>
        <p:spPr>
          <a:xfrm>
            <a:off x="1695450" y="5125478"/>
            <a:ext cx="2886075" cy="209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/>
              <a:t>75% de données manquantes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B699270-1834-4396-9C3B-ADD6A211FDC8}"/>
              </a:ext>
            </a:extLst>
          </p:cNvPr>
          <p:cNvSpPr txBox="1">
            <a:spLocks/>
          </p:cNvSpPr>
          <p:nvPr/>
        </p:nvSpPr>
        <p:spPr>
          <a:xfrm>
            <a:off x="7117842" y="5125477"/>
            <a:ext cx="2886075" cy="209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/>
              <a:t>95% de données exploitables</a:t>
            </a:r>
            <a:endParaRPr lang="fr-FR" sz="2000" dirty="0"/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5F2EE15-B8FA-46F5-BD40-C9DE95127FAA}"/>
              </a:ext>
            </a:extLst>
          </p:cNvPr>
          <p:cNvSpPr/>
          <p:nvPr/>
        </p:nvSpPr>
        <p:spPr>
          <a:xfrm>
            <a:off x="4962525" y="5248331"/>
            <a:ext cx="1905000" cy="781050"/>
          </a:xfrm>
          <a:prstGeom prst="rightArrow">
            <a:avLst/>
          </a:prstGeom>
          <a:solidFill>
            <a:srgbClr val="F97007"/>
          </a:solidFill>
          <a:ln>
            <a:solidFill>
              <a:srgbClr val="F97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061651F-BDCC-4980-BF31-0E6A69FD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3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46" y="482381"/>
            <a:ext cx="5791201" cy="2600325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Inspiration d’un dataset provenant du site Kaggle répertoriant les quantités de 59 modèles vendus par mois en Norvège de 2007 à 2017</a:t>
            </a:r>
          </a:p>
          <a:p>
            <a:pPr algn="just"/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 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8A4F60-9F89-4360-8229-C3966FC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ED8481-7A4B-4D99-8D3F-709C8CC82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92"/>
          <a:stretch/>
        </p:blipFill>
        <p:spPr>
          <a:xfrm>
            <a:off x="6506276" y="431709"/>
            <a:ext cx="4606466" cy="15001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3E5276-12C1-4837-9946-1E6E86B5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10" y="2479687"/>
            <a:ext cx="6101395" cy="25957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58BC88A-6BE2-4AE8-81E9-90102C4E36F6}"/>
              </a:ext>
            </a:extLst>
          </p:cNvPr>
          <p:cNvSpPr txBox="1"/>
          <p:nvPr/>
        </p:nvSpPr>
        <p:spPr>
          <a:xfrm>
            <a:off x="2976261" y="5075456"/>
            <a:ext cx="652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Visualisation des données avec Python (pandas)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24CC07F-4490-408F-84FE-4F97DF0B1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8A4F60-9F89-4360-8229-C3966FC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12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F37CC-980C-4221-9C81-0D2E9705DF21}"/>
              </a:ext>
            </a:extLst>
          </p:cNvPr>
          <p:cNvSpPr/>
          <p:nvPr/>
        </p:nvSpPr>
        <p:spPr>
          <a:xfrm>
            <a:off x="570996" y="498820"/>
            <a:ext cx="103976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Compte tenu du faible nombre de données et afin de garantir une fiabilité vis-à-vis d’une grosse masse de données, nous avons décidé de </a:t>
            </a:r>
            <a:r>
              <a:rPr lang="fr-FR" sz="2000" b="1" dirty="0"/>
              <a:t>générer des données liées aux ventes et aux clients. </a:t>
            </a:r>
          </a:p>
          <a:p>
            <a:pPr algn="just"/>
            <a:endParaRPr lang="fr-FR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fr-FR" sz="2000" dirty="0"/>
              <a:t>Génération des modèles vendues et des villes avec une loi normale.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fr-FR" sz="2000" dirty="0"/>
              <a:t>Génération des dates et des clients avec une loi uniforme. 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7437E23-E5DC-4BE8-800A-8701556CCF03}"/>
              </a:ext>
            </a:extLst>
          </p:cNvPr>
          <p:cNvSpPr txBox="1">
            <a:spLocks/>
          </p:cNvSpPr>
          <p:nvPr/>
        </p:nvSpPr>
        <p:spPr>
          <a:xfrm>
            <a:off x="1038225" y="4078757"/>
            <a:ext cx="9163050" cy="607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/>
              <a:t>Environ </a:t>
            </a:r>
            <a:r>
              <a:rPr lang="fr-FR" sz="2800" b="1" dirty="0"/>
              <a:t>45 000 lignes </a:t>
            </a:r>
            <a:r>
              <a:rPr lang="fr-FR" sz="2800" dirty="0"/>
              <a:t>de données générées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BC6BE4-30FB-4828-BD97-CC42FB448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8A4F60-9F89-4360-8229-C3966FC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F37CC-980C-4221-9C81-0D2E9705DF21}"/>
              </a:ext>
            </a:extLst>
          </p:cNvPr>
          <p:cNvSpPr/>
          <p:nvPr/>
        </p:nvSpPr>
        <p:spPr>
          <a:xfrm>
            <a:off x="619122" y="412193"/>
            <a:ext cx="103976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b="1" dirty="0"/>
              <a:t>Pour résumer…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fr-FR" sz="2400" dirty="0"/>
              <a:t>7 pays différents : France, Etats-Unis, Canada, Chine, Espagne, Allemagne, Royaume-Uni</a:t>
            </a:r>
          </a:p>
          <a:p>
            <a:pPr lvl="1" algn="just"/>
            <a:endParaRPr lang="fr-FR" sz="24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fr-FR" sz="2400" dirty="0"/>
              <a:t>59 modèles différents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fr-FR" sz="2400" dirty="0"/>
              <a:t>18 constructeurs différents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17A735-A781-4445-8862-FD013842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9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CD2B2-0941-4894-B781-2E7F2B7C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547" y="2190751"/>
            <a:ext cx="8595360" cy="203835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r-FR" sz="5400" dirty="0"/>
              <a:t>Nettoyage et harmonisation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A37C8D-082A-4DCA-BACA-32517592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6CDBBC-7BFB-4284-989A-0D67F65FC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4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552449"/>
            <a:ext cx="10039350" cy="591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800" dirty="0"/>
              <a:t>Harmonisation des données pour pouvoir merger les datasets</a:t>
            </a:r>
          </a:p>
          <a:p>
            <a:pPr algn="just"/>
            <a:r>
              <a:rPr lang="fr-FR" sz="2000" dirty="0"/>
              <a:t>Choix d’une nomenclature : noms en majuscule et en anglais, espaces remplacés par des underscores</a:t>
            </a:r>
          </a:p>
          <a:p>
            <a:pPr algn="just"/>
            <a:r>
              <a:rPr lang="fr-FR" sz="2000" dirty="0"/>
              <a:t>Prix stockés en €</a:t>
            </a:r>
          </a:p>
          <a:p>
            <a:pPr algn="just"/>
            <a:endParaRPr lang="fr-FR" sz="2000" dirty="0"/>
          </a:p>
          <a:p>
            <a:pPr marL="0" indent="0">
              <a:buNone/>
            </a:pPr>
            <a:r>
              <a:rPr lang="fr-FR" sz="2800" dirty="0"/>
              <a:t>Nettoyage </a:t>
            </a:r>
          </a:p>
          <a:p>
            <a:pPr algn="just"/>
            <a:r>
              <a:rPr lang="fr-FR" sz="2000" dirty="0"/>
              <a:t>Mise en commun des données générées similaires =&gt; mêmes modèles vendus pour une même ville pendant le même mois et la même année</a:t>
            </a:r>
          </a:p>
          <a:p>
            <a:r>
              <a:rPr lang="fr-FR" sz="2000" dirty="0"/>
              <a:t>Fusion des différentes sources de données</a:t>
            </a:r>
          </a:p>
          <a:p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00E216-5EE4-4D4E-91A0-A32C9CF8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3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5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2E5814-9D04-4514-ACD3-E8E414DC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70CBE4-C43C-4C2E-8096-907ADD31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05B28C-13E4-4CFC-B72B-D703A3A94081}" type="slidenum">
              <a:rPr lang="fr-FR" sz="36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129281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CD2B2-0941-4894-B781-2E7F2B7C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547" y="2190751"/>
            <a:ext cx="8595360" cy="2038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/>
              <a:t>Data Warehouse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A37C8D-082A-4DCA-BACA-32517592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72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A67CC-A277-494E-A8AE-80B658A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Dictionnaire de données</a:t>
            </a:r>
            <a:br>
              <a:rPr lang="fr-FR" dirty="0"/>
            </a:br>
            <a:r>
              <a:rPr lang="fr-FR" dirty="0"/>
              <a:t>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18</a:t>
            </a:fld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75AA0ED-6B23-4BCA-B3CB-7545300464AE}"/>
              </a:ext>
            </a:extLst>
          </p:cNvPr>
          <p:cNvSpPr txBox="1"/>
          <p:nvPr/>
        </p:nvSpPr>
        <p:spPr>
          <a:xfrm>
            <a:off x="3362325" y="617220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Extrait du dictionnaire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303A8F-046F-45CB-B74B-760D0338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4" y="1443790"/>
            <a:ext cx="10452956" cy="43794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92BB3C8-0BD1-48B8-B61E-AB4A49013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3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BDEDFF8-3229-4F47-97E6-63F2AB2F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167"/>
          <a:stretch/>
        </p:blipFill>
        <p:spPr>
          <a:xfrm>
            <a:off x="1261872" y="955310"/>
            <a:ext cx="8897696" cy="49473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1A67CC-A277-494E-A8AE-80B658A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Modèle conceptuel de données</a:t>
            </a:r>
            <a:br>
              <a:rPr lang="fr-FR" dirty="0"/>
            </a:br>
            <a:r>
              <a:rPr lang="fr-FR" dirty="0"/>
              <a:t>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19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C5753A-B331-4D2B-A63D-B640E95A747B}"/>
              </a:ext>
            </a:extLst>
          </p:cNvPr>
          <p:cNvSpPr txBox="1"/>
          <p:nvPr/>
        </p:nvSpPr>
        <p:spPr>
          <a:xfrm>
            <a:off x="6108192" y="6018098"/>
            <a:ext cx="46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DW en mode étoile, à 4 dimensions. </a:t>
            </a:r>
          </a:p>
          <a:p>
            <a:pPr algn="ctr"/>
            <a:r>
              <a:rPr lang="fr-FR" dirty="0"/>
              <a:t>La table centrale est la table VENTE.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430E44-D380-422B-83CD-6739B4AF8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9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A67CC-A277-494E-A8AE-80B658A1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br>
              <a:rPr lang="fr-FR"/>
            </a:br>
            <a:br>
              <a:rPr lang="fr-FR"/>
            </a:br>
            <a:r>
              <a:rPr lang="fr-FR"/>
              <a:t>Définition du besoin</a:t>
            </a:r>
            <a:br>
              <a:rPr lang="fr-FR"/>
            </a:br>
            <a:r>
              <a:rPr lang="fr-FR"/>
              <a:t>	</a:t>
            </a:r>
            <a:r>
              <a:rPr lang="fr-FR" sz="3100"/>
              <a:t>Etude de cadrage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10039350" cy="3924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dirty="0"/>
              <a:t>Objectif décisionnel </a:t>
            </a:r>
          </a:p>
          <a:p>
            <a:pPr marL="0" indent="0">
              <a:buNone/>
            </a:pPr>
            <a:r>
              <a:rPr lang="fr-FR" sz="2800" dirty="0"/>
              <a:t>Création d’un SID qui aurait pour fonction de : </a:t>
            </a:r>
          </a:p>
          <a:p>
            <a:pPr algn="just"/>
            <a:r>
              <a:rPr lang="fr-FR" sz="2000" dirty="0"/>
              <a:t>Analyser les ventes : par grandes villes (lot 1), par pays (lot 2), par fabricants, par modèles, par profils clients</a:t>
            </a:r>
          </a:p>
          <a:p>
            <a:pPr algn="just"/>
            <a:r>
              <a:rPr lang="fr-FR" sz="2000" dirty="0"/>
              <a:t>Suivi des activités (quantité de modèles vendus, CA)</a:t>
            </a:r>
          </a:p>
          <a:p>
            <a:pPr algn="just"/>
            <a:r>
              <a:rPr lang="fr-FR" sz="2000" dirty="0"/>
              <a:t>Séparation des données techniques et fonctionnelles</a:t>
            </a:r>
          </a:p>
          <a:p>
            <a:pPr marL="0" indent="0" algn="just">
              <a:buNone/>
            </a:pPr>
            <a:r>
              <a:rPr lang="fr-FR" sz="2800" dirty="0"/>
              <a:t>Besoin utilisateur</a:t>
            </a:r>
          </a:p>
          <a:p>
            <a:pPr algn="just"/>
            <a:r>
              <a:rPr lang="fr-FR" sz="2000" dirty="0"/>
              <a:t>Accès à l’historique des ventes, du CA sous forme de dashboards (agrégation en fonction des métiers)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DBC0BE-617F-4202-82A4-9498EF86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11B074-7678-4D53-85C8-5A046E71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410BEA-CB86-42BD-94F3-920DAB7E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7" y="884841"/>
            <a:ext cx="10440035" cy="56844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1A67CC-A277-494E-A8AE-80B658A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Modèle logique de données</a:t>
            </a:r>
            <a:br>
              <a:rPr lang="fr-FR" dirty="0"/>
            </a:br>
            <a:r>
              <a:rPr lang="fr-FR" dirty="0"/>
              <a:t>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1A03F6-47DF-4087-A3AD-95C6F78BDEE8}"/>
              </a:ext>
            </a:extLst>
          </p:cNvPr>
          <p:cNvSpPr txBox="1"/>
          <p:nvPr/>
        </p:nvSpPr>
        <p:spPr>
          <a:xfrm>
            <a:off x="6252571" y="6211942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MLD généré avec </a:t>
            </a:r>
            <a:r>
              <a:rPr lang="fr-FR" i="1" dirty="0"/>
              <a:t>phpMyAdmin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D7A2F4-BECB-40ED-9342-9343E6925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471487"/>
            <a:ext cx="10382249" cy="591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Conception du Data Warehouse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/>
              <a:t>Conception du dictionnaire de données, du MCD et du MLD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/>
              <a:t>Génération du fichier sql à partir du MCD via le logiciel </a:t>
            </a:r>
            <a:r>
              <a:rPr lang="fr-FR" sz="2400" i="1" dirty="0"/>
              <a:t>Analyse SI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/>
              <a:t>Importation du fichier sql sur un serveur MySQL</a:t>
            </a:r>
          </a:p>
          <a:p>
            <a:pPr marL="0" indent="0">
              <a:buNone/>
            </a:pPr>
            <a:endParaRPr lang="fr-FR" sz="2400" i="1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21</a:t>
            </a:fld>
            <a:endParaRPr lang="fr-FR"/>
          </a:p>
        </p:txBody>
      </p:sp>
      <p:pic>
        <p:nvPicPr>
          <p:cNvPr id="2050" name="Picture 2" descr="Résultat de recherche d'images pour &quot;analyse si&quot;">
            <a:extLst>
              <a:ext uri="{FF2B5EF4-FFF2-40B4-BE49-F238E27FC236}">
                <a16:creationId xmlns:a16="http://schemas.microsoft.com/office/drawing/2014/main" id="{92ED3FDD-180D-4964-9364-7A07ED0B9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8"/>
          <a:stretch/>
        </p:blipFill>
        <p:spPr bwMode="auto">
          <a:xfrm>
            <a:off x="2400299" y="3810000"/>
            <a:ext cx="1536982" cy="15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mysql&quot;">
            <a:extLst>
              <a:ext uri="{FF2B5EF4-FFF2-40B4-BE49-F238E27FC236}">
                <a16:creationId xmlns:a16="http://schemas.microsoft.com/office/drawing/2014/main" id="{20D05F39-30F1-46B4-B2BC-E14338C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057916"/>
            <a:ext cx="2095500" cy="10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931DBF-DE41-4479-9C93-32103A4B5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552449"/>
            <a:ext cx="10039350" cy="591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Importation de toutes les données dans le DW</a:t>
            </a:r>
          </a:p>
          <a:p>
            <a:pPr marL="0" indent="0">
              <a:buNone/>
            </a:pPr>
            <a:endParaRPr lang="fr-FR" sz="20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B5F6F6-BB21-4AD4-9C1B-38838CDC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23" y="1891757"/>
            <a:ext cx="5019173" cy="32364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E078F12-4DA4-47C7-8607-DF9EC6DF8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1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71DED-2F0E-444F-BC67-9C2A4C8D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981BD4-D4BF-46E2-877F-E8A3715B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2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3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CD2B2-0941-4894-B781-2E7F2B7C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547" y="2190751"/>
            <a:ext cx="8595360" cy="2038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/>
              <a:t>Analyse et reporting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A37C8D-082A-4DCA-BACA-32517592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10F92F-8078-4776-B624-B8DB679C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93076"/>
            <a:ext cx="10058399" cy="447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Transfert des données du DW vers Clic Data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Ajout de la connexion sur Clic Data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Récupération des données du DW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0" indent="0">
              <a:buNone/>
            </a:pPr>
            <a:endParaRPr lang="fr-FR" sz="2400" i="1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25</a:t>
            </a:fld>
            <a:endParaRPr lang="fr-FR"/>
          </a:p>
        </p:txBody>
      </p:sp>
      <p:pic>
        <p:nvPicPr>
          <p:cNvPr id="5" name="Image 4" descr="Une image contenant capture d’écran, ordinateur, portable, intérieur&#10;&#10;Description générée automatiquement">
            <a:extLst>
              <a:ext uri="{FF2B5EF4-FFF2-40B4-BE49-F238E27FC236}">
                <a16:creationId xmlns:a16="http://schemas.microsoft.com/office/drawing/2014/main" id="{0D53901A-3BC7-423D-8B9A-29E840C57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4" t="23786" r="56423" b="33980"/>
          <a:stretch/>
        </p:blipFill>
        <p:spPr>
          <a:xfrm>
            <a:off x="7857483" y="3090117"/>
            <a:ext cx="2976230" cy="245348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F69C715-2EB5-4247-B75A-06841BC9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6" y="2530169"/>
            <a:ext cx="6663645" cy="357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0EF9E5-AE62-4E4F-8A5F-F3612D523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7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93075"/>
            <a:ext cx="10058399" cy="564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KPI</a:t>
            </a:r>
          </a:p>
          <a:p>
            <a:pPr marL="0" indent="0">
              <a:buNone/>
            </a:pPr>
            <a:endParaRPr lang="fr-FR" sz="22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9D73FE-F104-452D-93C4-5399E4361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2E5DA9-6588-4121-B736-406BB066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87" y="919214"/>
            <a:ext cx="10173112" cy="45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93075"/>
            <a:ext cx="10058399" cy="564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Maquettes de reporting</a:t>
            </a:r>
          </a:p>
          <a:p>
            <a:pPr marL="0" indent="0" algn="just">
              <a:buNone/>
            </a:pPr>
            <a:r>
              <a:rPr lang="fr-FR" sz="2800" dirty="0"/>
              <a:t>Conception de maquettes de reporting pour prévisualiser les dashboards</a:t>
            </a:r>
          </a:p>
          <a:p>
            <a:pPr marL="0" indent="0">
              <a:buNone/>
            </a:pPr>
            <a:endParaRPr lang="fr-FR" sz="22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9D73FE-F104-452D-93C4-5399E4361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E0B0ED0-BF47-4FFA-B93A-6890FA32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73" y="2134204"/>
            <a:ext cx="7656952" cy="4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3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DF632-ECC5-488A-B348-C11BDC4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41B09C4-4A60-4C8F-889B-594B1BC1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" y="384303"/>
            <a:ext cx="10846486" cy="60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80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93075"/>
            <a:ext cx="10058399" cy="564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Reporting – palette de couleur utilisée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i="1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29</a:t>
            </a:fld>
            <a:endParaRPr lang="fr-FR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90D302C-82FB-4BC4-9BC8-0C79C4B15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2527"/>
          <a:stretch/>
        </p:blipFill>
        <p:spPr>
          <a:xfrm>
            <a:off x="1926123" y="1135781"/>
            <a:ext cx="7468947" cy="533328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3AD204-7DCF-4CAF-818F-9B5E4177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A67CC-A277-494E-A8AE-80B658A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Définition du besoin</a:t>
            </a:r>
            <a:br>
              <a:rPr lang="fr-FR" dirty="0"/>
            </a:br>
            <a:r>
              <a:rPr lang="fr-FR" dirty="0"/>
              <a:t>	</a:t>
            </a:r>
            <a:r>
              <a:rPr lang="fr-FR" sz="3100" dirty="0"/>
              <a:t>Etude de cadrage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10039350" cy="392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Outillage </a:t>
            </a:r>
          </a:p>
          <a:p>
            <a:pPr algn="just"/>
            <a:r>
              <a:rPr lang="fr-FR" sz="2000" dirty="0"/>
              <a:t>Préparation et nettoyage des données avec Talend</a:t>
            </a:r>
          </a:p>
          <a:p>
            <a:pPr algn="just"/>
            <a:r>
              <a:rPr lang="fr-FR" sz="2000" dirty="0"/>
              <a:t>Stockage des données dans une base de donnée MySQL, utilisant le modèle étoile</a:t>
            </a:r>
          </a:p>
          <a:p>
            <a:pPr algn="just"/>
            <a:r>
              <a:rPr lang="fr-FR" sz="2000" dirty="0"/>
              <a:t>Analyse et visualisation des données avec Clic Data</a:t>
            </a:r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Résultat de recherche d'images pour &quot;talend&quot;">
            <a:extLst>
              <a:ext uri="{FF2B5EF4-FFF2-40B4-BE49-F238E27FC236}">
                <a16:creationId xmlns:a16="http://schemas.microsoft.com/office/drawing/2014/main" id="{DC57E435-4C48-4621-99DB-84DB36E8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51" y="4342344"/>
            <a:ext cx="2471738" cy="98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mysql&quot;">
            <a:extLst>
              <a:ext uri="{FF2B5EF4-FFF2-40B4-BE49-F238E27FC236}">
                <a16:creationId xmlns:a16="http://schemas.microsoft.com/office/drawing/2014/main" id="{265DFD7F-DE44-4D0B-B6D4-FEB159E9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95" y="4998675"/>
            <a:ext cx="2188845" cy="11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ésultat de recherche d'images pour &quot;clic data&quot;">
            <a:extLst>
              <a:ext uri="{FF2B5EF4-FFF2-40B4-BE49-F238E27FC236}">
                <a16:creationId xmlns:a16="http://schemas.microsoft.com/office/drawing/2014/main" id="{BCD687E3-F7A5-41CC-9D49-2E296288B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5" b="33601"/>
          <a:stretch/>
        </p:blipFill>
        <p:spPr bwMode="auto">
          <a:xfrm>
            <a:off x="7478871" y="4448175"/>
            <a:ext cx="2422493" cy="8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DEF98D-63AA-40F2-B749-A37D77DEE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9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A4A4E-6853-452E-B3BB-5BC8C1A8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" y="121920"/>
            <a:ext cx="9692640" cy="1325562"/>
          </a:xfrm>
        </p:spPr>
        <p:txBody>
          <a:bodyPr/>
          <a:lstStyle/>
          <a:p>
            <a:r>
              <a:rPr lang="fr-FR" dirty="0"/>
              <a:t>Études des besoins liés au reporting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9FDF0-0C7F-43B4-8B37-E198192F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24848" cy="4351337"/>
          </a:xfrm>
        </p:spPr>
        <p:txBody>
          <a:bodyPr/>
          <a:lstStyle/>
          <a:p>
            <a:r>
              <a:rPr lang="fr-FR" sz="2400" dirty="0"/>
              <a:t>Interface simple d’utilisation et ludique</a:t>
            </a:r>
          </a:p>
          <a:p>
            <a:r>
              <a:rPr lang="fr-FR" sz="2400" dirty="0"/>
              <a:t>Graphiques clairs et simples à comprendre</a:t>
            </a:r>
          </a:p>
          <a:p>
            <a:r>
              <a:rPr lang="fr-FR" sz="2400" dirty="0"/>
              <a:t>Gestion automatique des droits en fonction des autres pays</a:t>
            </a:r>
          </a:p>
          <a:p>
            <a:r>
              <a:rPr lang="fr-FR" sz="2400" dirty="0"/>
              <a:t>Différenciation des informations techniques et fonctionnelles</a:t>
            </a:r>
          </a:p>
          <a:p>
            <a:r>
              <a:rPr lang="fr-FR" sz="2400" dirty="0"/>
              <a:t>Sélection d’une période et calculs des KPI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BFD48A-6F3D-4D73-8690-9927FEA6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30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D25634-5EBE-463C-BD7E-BFE257454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FB48B80-A21E-4A44-8833-1681B49585AB}"/>
              </a:ext>
            </a:extLst>
          </p:cNvPr>
          <p:cNvSpPr txBox="1"/>
          <p:nvPr/>
        </p:nvSpPr>
        <p:spPr>
          <a:xfrm>
            <a:off x="2948940" y="5291435"/>
            <a:ext cx="538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97007"/>
                </a:solidFill>
              </a:rPr>
              <a:t>Deux dashboards différents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860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A4A4E-6853-452E-B3BB-5BC8C1A8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fr-FR" sz="4400"/>
              <a:t>Liens vers les dashboards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5B38DB9-3C52-4A31-A707-27FE8412F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37"/>
          <a:stretch/>
        </p:blipFill>
        <p:spPr>
          <a:xfrm>
            <a:off x="411749" y="274325"/>
            <a:ext cx="4139962" cy="630935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9FDF0-0C7F-43B4-8B37-E198192F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fr-FR" sz="1800"/>
              <a:t>Dashboard par pays : </a:t>
            </a:r>
            <a:r>
              <a:rPr lang="fr-FR" sz="1800">
                <a:hlinkClick r:id="rId3" tooltip="https://isen.clicdata.com/v/qgzerovnhzpx"/>
              </a:rPr>
              <a:t>https://isen.clicdata.com/v/qgZeROvnHzpX</a:t>
            </a:r>
            <a:endParaRPr lang="fr-FR" sz="1800"/>
          </a:p>
          <a:p>
            <a:endParaRPr lang="fr-FR" sz="1800"/>
          </a:p>
          <a:p>
            <a:r>
              <a:rPr lang="fr-FR" sz="1800"/>
              <a:t>Dashboard global : </a:t>
            </a:r>
            <a:r>
              <a:rPr lang="fr-FR" sz="1800">
                <a:hlinkClick r:id="rId4" tooltip="https://isen.clicdata.com/v/fibnxcqfknmi"/>
              </a:rPr>
              <a:t>https://isen.clicdata.com/v/fiBnXcQFKnmI</a:t>
            </a:r>
            <a:endParaRPr lang="fr-FR" sz="1800"/>
          </a:p>
          <a:p>
            <a:endParaRPr lang="fr-FR" sz="1800"/>
          </a:p>
          <a:p>
            <a:endParaRPr lang="fr-FR" sz="1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BFD48A-6F3D-4D73-8690-9927FEA6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05B28C-13E4-4CFC-B72B-D703A3A94081}" type="slidenum">
              <a:rPr lang="fr-FR" sz="3600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2360575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115866-89C4-41BC-8E3A-240F8930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Place à la Demonstration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C6EC5A-756B-4D85-8591-A609D10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05B28C-13E4-4CFC-B72B-D703A3A94081}" type="slidenum">
              <a:rPr lang="en-US" sz="36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36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8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A67CC-A277-494E-A8AE-80B658A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Définition du besoin</a:t>
            </a:r>
            <a:br>
              <a:rPr lang="fr-FR" dirty="0"/>
            </a:br>
            <a:r>
              <a:rPr lang="fr-FR" dirty="0"/>
              <a:t>	</a:t>
            </a:r>
            <a:r>
              <a:rPr lang="fr-FR" sz="3100" dirty="0"/>
              <a:t>Etude de cadrage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10039350" cy="392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Indicateurs clés de performance</a:t>
            </a:r>
          </a:p>
          <a:p>
            <a:pPr algn="just"/>
            <a:r>
              <a:rPr lang="fr-FR" sz="2000" dirty="0"/>
              <a:t>L’âge moyen des clients </a:t>
            </a:r>
          </a:p>
          <a:p>
            <a:pPr algn="just"/>
            <a:r>
              <a:rPr lang="fr-FR" sz="2000" dirty="0"/>
              <a:t>Le chiffre d’affaires</a:t>
            </a:r>
          </a:p>
          <a:p>
            <a:pPr algn="just"/>
            <a:r>
              <a:rPr lang="fr-FR" sz="2000" dirty="0"/>
              <a:t>Le nombre de produits vendus</a:t>
            </a:r>
          </a:p>
          <a:p>
            <a:pPr algn="just"/>
            <a:r>
              <a:rPr lang="fr-FR" sz="2000" dirty="0"/>
              <a:t>Le montant moyen dépensé par âge</a:t>
            </a:r>
          </a:p>
          <a:p>
            <a:pPr algn="just"/>
            <a:r>
              <a:rPr lang="fr-FR" sz="2000" dirty="0"/>
              <a:t>Le montant du panier moyen </a:t>
            </a:r>
          </a:p>
          <a:p>
            <a:pPr algn="just"/>
            <a:r>
              <a:rPr lang="fr-FR" sz="2000" dirty="0"/>
              <a:t>Le top des modèles les plus achetés</a:t>
            </a:r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C39485-4EE9-4628-BC02-4961373B0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94CC50-CB85-4892-8E1B-FAFA071B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8AB4C7-911C-41AE-8798-58F78F724F89}"/>
              </a:ext>
            </a:extLst>
          </p:cNvPr>
          <p:cNvSpPr txBox="1"/>
          <p:nvPr/>
        </p:nvSpPr>
        <p:spPr>
          <a:xfrm>
            <a:off x="96909" y="6094875"/>
            <a:ext cx="200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Source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5D6047-8339-4F2A-B6EC-4105AB5A0DEB}"/>
              </a:ext>
            </a:extLst>
          </p:cNvPr>
          <p:cNvSpPr txBox="1"/>
          <p:nvPr/>
        </p:nvSpPr>
        <p:spPr>
          <a:xfrm>
            <a:off x="4136191" y="6092802"/>
            <a:ext cx="200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Data Warehouse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9F2A9D-DBFF-40CD-AF58-86411DD05DBD}"/>
              </a:ext>
            </a:extLst>
          </p:cNvPr>
          <p:cNvSpPr txBox="1"/>
          <p:nvPr/>
        </p:nvSpPr>
        <p:spPr>
          <a:xfrm flipH="1">
            <a:off x="7639504" y="6211431"/>
            <a:ext cx="4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Reporting</a:t>
            </a:r>
            <a:endParaRPr lang="fr-FR" sz="14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9A7D68-7644-4735-8F8C-28DE3B51C63F}"/>
              </a:ext>
            </a:extLst>
          </p:cNvPr>
          <p:cNvSpPr txBox="1"/>
          <p:nvPr/>
        </p:nvSpPr>
        <p:spPr>
          <a:xfrm>
            <a:off x="60589" y="1981210"/>
            <a:ext cx="2132904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Génération aléatoire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F440BA2-F78D-4711-80A2-B22F6E5120BD}"/>
              </a:ext>
            </a:extLst>
          </p:cNvPr>
          <p:cNvCxnSpPr>
            <a:cxnSpLocks/>
          </p:cNvCxnSpPr>
          <p:nvPr/>
        </p:nvCxnSpPr>
        <p:spPr>
          <a:xfrm>
            <a:off x="2552422" y="1726168"/>
            <a:ext cx="0" cy="443587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774AB20-4B1C-4613-AB12-7DCD9A98E452}"/>
              </a:ext>
            </a:extLst>
          </p:cNvPr>
          <p:cNvCxnSpPr>
            <a:cxnSpLocks/>
          </p:cNvCxnSpPr>
          <p:nvPr/>
        </p:nvCxnSpPr>
        <p:spPr>
          <a:xfrm>
            <a:off x="8254355" y="1493751"/>
            <a:ext cx="0" cy="476324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80" name="Picture 8" descr="Résultat de recherche d'images pour &quot;talend&quot;">
            <a:extLst>
              <a:ext uri="{FF2B5EF4-FFF2-40B4-BE49-F238E27FC236}">
                <a16:creationId xmlns:a16="http://schemas.microsoft.com/office/drawing/2014/main" id="{5E65AD7A-019E-4A8F-86CC-5A868A10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97" y="1315806"/>
            <a:ext cx="1493430" cy="59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rganigramme : Disque magnétique 19">
            <a:extLst>
              <a:ext uri="{FF2B5EF4-FFF2-40B4-BE49-F238E27FC236}">
                <a16:creationId xmlns:a16="http://schemas.microsoft.com/office/drawing/2014/main" id="{3EAF2A1B-52E3-4B81-85C1-FE46CCADA50E}"/>
              </a:ext>
            </a:extLst>
          </p:cNvPr>
          <p:cNvSpPr/>
          <p:nvPr/>
        </p:nvSpPr>
        <p:spPr>
          <a:xfrm>
            <a:off x="4380740" y="2722880"/>
            <a:ext cx="1348416" cy="94353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2F8301-2ACE-4ECF-81C0-386ED97EF38B}"/>
              </a:ext>
            </a:extLst>
          </p:cNvPr>
          <p:cNvGrpSpPr/>
          <p:nvPr/>
        </p:nvGrpSpPr>
        <p:grpSpPr>
          <a:xfrm>
            <a:off x="597058" y="2385368"/>
            <a:ext cx="978955" cy="978955"/>
            <a:chOff x="1363130" y="3288338"/>
            <a:chExt cx="1789200" cy="1789200"/>
          </a:xfrm>
        </p:grpSpPr>
        <p:pic>
          <p:nvPicPr>
            <p:cNvPr id="33" name="Graphique 32">
              <a:extLst>
                <a:ext uri="{FF2B5EF4-FFF2-40B4-BE49-F238E27FC236}">
                  <a16:creationId xmlns:a16="http://schemas.microsoft.com/office/drawing/2014/main" id="{6F73A200-1917-4C1C-8F2F-B77D2EA8F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3130" y="3288338"/>
              <a:ext cx="1332000" cy="1332000"/>
            </a:xfrm>
            <a:prstGeom prst="rect">
              <a:avLst/>
            </a:prstGeom>
          </p:spPr>
        </p:pic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5CD220B9-8BC0-4782-AB2C-CB73A091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15530" y="3440738"/>
              <a:ext cx="1332000" cy="1332000"/>
            </a:xfrm>
            <a:prstGeom prst="rect">
              <a:avLst/>
            </a:prstGeom>
          </p:spPr>
        </p:pic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57F03D39-92F5-4571-B133-0B7E89089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7930" y="3593138"/>
              <a:ext cx="1332000" cy="1332000"/>
            </a:xfrm>
            <a:prstGeom prst="rect">
              <a:avLst/>
            </a:prstGeom>
          </p:spPr>
        </p:pic>
        <p:pic>
          <p:nvPicPr>
            <p:cNvPr id="36" name="Graphique 35">
              <a:extLst>
                <a:ext uri="{FF2B5EF4-FFF2-40B4-BE49-F238E27FC236}">
                  <a16:creationId xmlns:a16="http://schemas.microsoft.com/office/drawing/2014/main" id="{C1E1A6E7-0012-4A95-A4FF-F9A155991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0330" y="3745538"/>
              <a:ext cx="1332000" cy="1332000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90F88A8-84AF-4B7D-A9EB-0DCEAF7B9482}"/>
              </a:ext>
            </a:extLst>
          </p:cNvPr>
          <p:cNvSpPr txBox="1"/>
          <p:nvPr/>
        </p:nvSpPr>
        <p:spPr>
          <a:xfrm>
            <a:off x="31455" y="3515029"/>
            <a:ext cx="230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Données liées aux ventes et aux clients</a:t>
            </a:r>
          </a:p>
          <a:p>
            <a:pPr algn="ctr"/>
            <a:endParaRPr lang="fr-FR" sz="12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1E8B8ED-4A47-4955-AE95-412B570AC2D0}"/>
              </a:ext>
            </a:extLst>
          </p:cNvPr>
          <p:cNvSpPr txBox="1"/>
          <p:nvPr/>
        </p:nvSpPr>
        <p:spPr>
          <a:xfrm>
            <a:off x="1528802" y="180071"/>
            <a:ext cx="2006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Fusion des données générée, nettoyage</a:t>
            </a:r>
          </a:p>
        </p:txBody>
      </p:sp>
      <p:pic>
        <p:nvPicPr>
          <p:cNvPr id="39" name="Picture 4" descr="Résultat de recherche d'images pour &quot;mysql&quot;">
            <a:extLst>
              <a:ext uri="{FF2B5EF4-FFF2-40B4-BE49-F238E27FC236}">
                <a16:creationId xmlns:a16="http://schemas.microsoft.com/office/drawing/2014/main" id="{E1C25ABE-2A28-4EDF-A286-1315ED56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87" y="3043394"/>
            <a:ext cx="972194" cy="5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F29C23F-D3C3-4DBF-AB13-ED0F39853823}"/>
              </a:ext>
            </a:extLst>
          </p:cNvPr>
          <p:cNvCxnSpPr>
            <a:cxnSpLocks/>
          </p:cNvCxnSpPr>
          <p:nvPr/>
        </p:nvCxnSpPr>
        <p:spPr>
          <a:xfrm>
            <a:off x="6224500" y="1493751"/>
            <a:ext cx="0" cy="487799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53C9B972-FFC7-4FA8-A955-BDA03E52AD35}"/>
              </a:ext>
            </a:extLst>
          </p:cNvPr>
          <p:cNvSpPr/>
          <p:nvPr/>
        </p:nvSpPr>
        <p:spPr>
          <a:xfrm>
            <a:off x="5858248" y="2799705"/>
            <a:ext cx="677079" cy="7153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6BCF67-3BB8-4184-BD0F-654B09A579BC}"/>
              </a:ext>
            </a:extLst>
          </p:cNvPr>
          <p:cNvSpPr txBox="1"/>
          <p:nvPr/>
        </p:nvSpPr>
        <p:spPr>
          <a:xfrm>
            <a:off x="6628045" y="6211431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Analyse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86D7AE9-647F-4864-95C1-3264510BF971}"/>
              </a:ext>
            </a:extLst>
          </p:cNvPr>
          <p:cNvSpPr txBox="1"/>
          <p:nvPr/>
        </p:nvSpPr>
        <p:spPr>
          <a:xfrm>
            <a:off x="6252664" y="421316"/>
            <a:ext cx="2006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Indicateurs de performance</a:t>
            </a:r>
          </a:p>
        </p:txBody>
      </p: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39A87D52-77EE-41DA-AA3A-69F276FB63E0}"/>
              </a:ext>
            </a:extLst>
          </p:cNvPr>
          <p:cNvSpPr/>
          <p:nvPr/>
        </p:nvSpPr>
        <p:spPr>
          <a:xfrm>
            <a:off x="2213882" y="2816896"/>
            <a:ext cx="2065477" cy="7153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A2608679-2B19-41B7-8916-03DF165F4891}"/>
              </a:ext>
            </a:extLst>
          </p:cNvPr>
          <p:cNvSpPr/>
          <p:nvPr/>
        </p:nvSpPr>
        <p:spPr>
          <a:xfrm>
            <a:off x="7904241" y="2794752"/>
            <a:ext cx="677079" cy="7153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6FCF00E-3E82-43FF-B217-DEC29BB522A6}"/>
              </a:ext>
            </a:extLst>
          </p:cNvPr>
          <p:cNvSpPr txBox="1"/>
          <p:nvPr/>
        </p:nvSpPr>
        <p:spPr>
          <a:xfrm>
            <a:off x="8628223" y="555942"/>
            <a:ext cx="2006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Dashboards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F6F01E1A-345C-4CB2-9ACA-F5B7839F5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9499" y="2385368"/>
            <a:ext cx="1232811" cy="1232811"/>
          </a:xfrm>
          <a:prstGeom prst="rect">
            <a:avLst/>
          </a:prstGeom>
        </p:spPr>
      </p:pic>
      <p:pic>
        <p:nvPicPr>
          <p:cNvPr id="30" name="Picture 2" descr="Résultat de recherche d'images pour &quot;clic data&quot;">
            <a:extLst>
              <a:ext uri="{FF2B5EF4-FFF2-40B4-BE49-F238E27FC236}">
                <a16:creationId xmlns:a16="http://schemas.microsoft.com/office/drawing/2014/main" id="{84EBF814-CCF6-4661-89A5-3CF8E2060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5" b="33601"/>
          <a:stretch/>
        </p:blipFill>
        <p:spPr bwMode="auto">
          <a:xfrm>
            <a:off x="7130504" y="5114138"/>
            <a:ext cx="2422493" cy="8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igne Plus 1">
            <a:extLst>
              <a:ext uri="{FF2B5EF4-FFF2-40B4-BE49-F238E27FC236}">
                <a16:creationId xmlns:a16="http://schemas.microsoft.com/office/drawing/2014/main" id="{FD87B99C-DE72-4F47-BF2C-A7FC18E17D65}"/>
              </a:ext>
            </a:extLst>
          </p:cNvPr>
          <p:cNvSpPr/>
          <p:nvPr/>
        </p:nvSpPr>
        <p:spPr>
          <a:xfrm>
            <a:off x="908767" y="4161360"/>
            <a:ext cx="382883" cy="351756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AB9F1DB-9EB3-4695-99A3-02B52D737273}"/>
              </a:ext>
            </a:extLst>
          </p:cNvPr>
          <p:cNvSpPr txBox="1"/>
          <p:nvPr/>
        </p:nvSpPr>
        <p:spPr>
          <a:xfrm>
            <a:off x="-98918" y="5486707"/>
            <a:ext cx="2304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Données liées aux caractéristiques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C8A6B0-9B81-4D1F-92E1-F091C914C08F}"/>
              </a:ext>
            </a:extLst>
          </p:cNvPr>
          <p:cNvSpPr txBox="1"/>
          <p:nvPr/>
        </p:nvSpPr>
        <p:spPr>
          <a:xfrm>
            <a:off x="50044" y="4623408"/>
            <a:ext cx="2132904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400" b="1" i="1" dirty="0"/>
              <a:t>www.cars-data.com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</p:txBody>
      </p:sp>
      <p:pic>
        <p:nvPicPr>
          <p:cNvPr id="46" name="Graphique 45">
            <a:extLst>
              <a:ext uri="{FF2B5EF4-FFF2-40B4-BE49-F238E27FC236}">
                <a16:creationId xmlns:a16="http://schemas.microsoft.com/office/drawing/2014/main" id="{0FC1197E-4C0B-483F-8CF4-19C3691E3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502" y="4897393"/>
            <a:ext cx="589314" cy="5893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4D0A386-4E45-4937-B2F3-C8D9157D6C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1400" b="978"/>
          <a:stretch/>
        </p:blipFill>
        <p:spPr>
          <a:xfrm>
            <a:off x="8628223" y="1493751"/>
            <a:ext cx="2422479" cy="3853752"/>
          </a:xfrm>
          <a:prstGeom prst="rect">
            <a:avLst/>
          </a:prstGeom>
        </p:spPr>
      </p:pic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5941336-0898-444D-B1A3-5B3581C0BDC0}"/>
              </a:ext>
            </a:extLst>
          </p:cNvPr>
          <p:cNvCxnSpPr>
            <a:cxnSpLocks/>
          </p:cNvCxnSpPr>
          <p:nvPr/>
        </p:nvCxnSpPr>
        <p:spPr>
          <a:xfrm>
            <a:off x="4040100" y="1503911"/>
            <a:ext cx="0" cy="487799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phique 51">
            <a:extLst>
              <a:ext uri="{FF2B5EF4-FFF2-40B4-BE49-F238E27FC236}">
                <a16:creationId xmlns:a16="http://schemas.microsoft.com/office/drawing/2014/main" id="{31F8D302-B88A-4CE5-8AF2-6437EA116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2142" y="5021248"/>
            <a:ext cx="589314" cy="58931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B6B203B-F0CB-4E51-A3E5-5B84CAB49A30}"/>
              </a:ext>
            </a:extLst>
          </p:cNvPr>
          <p:cNvSpPr txBox="1"/>
          <p:nvPr/>
        </p:nvSpPr>
        <p:spPr>
          <a:xfrm>
            <a:off x="2711825" y="4838852"/>
            <a:ext cx="123525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CSV nettoyé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F84580-6CDD-4E17-8B85-1AC88CCC2A03}"/>
              </a:ext>
            </a:extLst>
          </p:cNvPr>
          <p:cNvSpPr txBox="1"/>
          <p:nvPr/>
        </p:nvSpPr>
        <p:spPr>
          <a:xfrm>
            <a:off x="3113322" y="1151647"/>
            <a:ext cx="1853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Intégrations</a:t>
            </a:r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28EE15FB-22A3-4AC3-8DB6-7E36304771F1}"/>
              </a:ext>
            </a:extLst>
          </p:cNvPr>
          <p:cNvSpPr/>
          <p:nvPr/>
        </p:nvSpPr>
        <p:spPr>
          <a:xfrm>
            <a:off x="2224042" y="4991136"/>
            <a:ext cx="677079" cy="7153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15022B7E-A33E-4FB7-9FC5-7A0464A4FC07}"/>
              </a:ext>
            </a:extLst>
          </p:cNvPr>
          <p:cNvSpPr/>
          <p:nvPr/>
        </p:nvSpPr>
        <p:spPr>
          <a:xfrm rot="18045863">
            <a:off x="3693207" y="3908578"/>
            <a:ext cx="1125827" cy="7153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8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AFEFF4-C791-4934-89C6-B3F9A90D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3" y="643467"/>
            <a:ext cx="9904114" cy="557106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E8A321-FE98-4881-89A7-266F7C30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05B28C-13E4-4CFC-B72B-D703A3A94081}" type="slidenum">
              <a:rPr lang="fr-FR" sz="36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245031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A67CC-A277-494E-A8AE-80B658A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Définition du besoin</a:t>
            </a:r>
            <a:br>
              <a:rPr lang="fr-FR" dirty="0"/>
            </a:br>
            <a:r>
              <a:rPr lang="fr-FR" dirty="0"/>
              <a:t>	</a:t>
            </a:r>
            <a:r>
              <a:rPr lang="fr-FR" sz="3100" dirty="0"/>
              <a:t>Etude de cadrage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10039350" cy="3924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800" dirty="0"/>
              <a:t>Méthodologie en spirale (par lot) :</a:t>
            </a:r>
          </a:p>
          <a:p>
            <a:pPr marL="274320" lvl="1" indent="0" algn="just">
              <a:lnSpc>
                <a:spcPct val="200000"/>
              </a:lnSpc>
              <a:buNone/>
            </a:pPr>
            <a:r>
              <a:rPr lang="fr-FR" sz="2200" dirty="0"/>
              <a:t>- Lot 1 : analyse des ventes par ville pour un pays considéré</a:t>
            </a:r>
          </a:p>
          <a:p>
            <a:pPr marL="274320" lvl="1" indent="0" algn="just">
              <a:lnSpc>
                <a:spcPct val="200000"/>
              </a:lnSpc>
              <a:buNone/>
            </a:pPr>
            <a:r>
              <a:rPr lang="fr-FR" sz="2200" dirty="0"/>
              <a:t>- Lot 2 : analyse des ventes par pays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68B82F-747E-4369-A47E-4B3F7B11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A67CC-A277-494E-A8AE-80B658A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Définition du besoin</a:t>
            </a:r>
            <a:br>
              <a:rPr lang="fr-FR" dirty="0"/>
            </a:br>
            <a:r>
              <a:rPr lang="fr-FR" dirty="0"/>
              <a:t>	</a:t>
            </a:r>
            <a:r>
              <a:rPr lang="fr-FR" sz="3100" dirty="0"/>
              <a:t>Etude de cadrage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B2548-FF2C-46E3-BD5C-D53D930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10039350" cy="392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Confidentialité du système  </a:t>
            </a:r>
          </a:p>
          <a:p>
            <a:pPr algn="just"/>
            <a:r>
              <a:rPr lang="fr-FR" sz="2000" dirty="0"/>
              <a:t>Manque de données : on ne stocke que le sexe et l’âge du client au moment de l’achat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sz="2800" dirty="0"/>
              <a:t>Planification</a:t>
            </a:r>
          </a:p>
          <a:p>
            <a:pPr algn="just"/>
            <a:r>
              <a:rPr lang="fr-FR" sz="2000" dirty="0"/>
              <a:t>Rédaction d’un planning sous Excel</a:t>
            </a:r>
          </a:p>
          <a:p>
            <a:pPr algn="just"/>
            <a:r>
              <a:rPr lang="fr-FR" sz="2000" dirty="0"/>
              <a:t>Matrice de responsabilités sous Excel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800" dirty="0"/>
          </a:p>
          <a:p>
            <a:pPr marL="0" indent="0" algn="just">
              <a:buNone/>
            </a:pPr>
            <a:endParaRPr lang="fr-FR" sz="2800" dirty="0"/>
          </a:p>
          <a:p>
            <a:pPr marL="0" indent="0" algn="just">
              <a:buNone/>
            </a:pPr>
            <a:endParaRPr lang="fr-FR" sz="28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86773-0673-480E-B768-CBACF94F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BE9339-16F2-4EE6-B39F-85E38DE4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5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CD2B2-0941-4894-B781-2E7F2B7C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547" y="2190751"/>
            <a:ext cx="8595360" cy="2038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/>
              <a:t>Collecte et génération des données</a:t>
            </a:r>
            <a:endParaRPr lang="fr-FR" sz="5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A37C8D-082A-4DCA-BACA-32517592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5E05B28C-13E4-4CFC-B72B-D703A3A94081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A9D77B-EB2B-493C-8F17-D59B02670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575310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28533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51A7A12B4E2469E8D3083A3D4BF3B" ma:contentTypeVersion="6" ma:contentTypeDescription="Crée un document." ma:contentTypeScope="" ma:versionID="53a0774772105581f9071b419b463572">
  <xsd:schema xmlns:xsd="http://www.w3.org/2001/XMLSchema" xmlns:xs="http://www.w3.org/2001/XMLSchema" xmlns:p="http://schemas.microsoft.com/office/2006/metadata/properties" xmlns:ns2="75737310-859c-4d3a-8a1e-877738b8f9f0" targetNamespace="http://schemas.microsoft.com/office/2006/metadata/properties" ma:root="true" ma:fieldsID="c4cc4a7af13e597673d8762fe630991e" ns2:_="">
    <xsd:import namespace="75737310-859c-4d3a-8a1e-877738b8f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7310-859c-4d3a-8a1e-877738b8f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75916F-5681-4943-BEE2-9AB728D232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A8F775-BA24-4532-B2EC-CC5D23187E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DEC406-9DBF-4ED7-8F7B-268FD32C4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37310-859c-4d3a-8a1e-877738b8f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734</Words>
  <Application>Microsoft Office PowerPoint</Application>
  <PresentationFormat>Grand écran</PresentationFormat>
  <Paragraphs>197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Schoolbook</vt:lpstr>
      <vt:lpstr>Wingdings</vt:lpstr>
      <vt:lpstr>Wingdings 2</vt:lpstr>
      <vt:lpstr>Vue</vt:lpstr>
      <vt:lpstr>Projet CARBI</vt:lpstr>
      <vt:lpstr>  Définition du besoin  Etude de cadrage </vt:lpstr>
      <vt:lpstr>  Définition du besoin  Etude de cadrage </vt:lpstr>
      <vt:lpstr>  Définition du besoin  Etude de cadrage </vt:lpstr>
      <vt:lpstr>Présentation PowerPoint</vt:lpstr>
      <vt:lpstr>Présentation PowerPoint</vt:lpstr>
      <vt:lpstr>  Définition du besoin  Etude de cadrage </vt:lpstr>
      <vt:lpstr>  Définition du besoin  Etude de cadrage </vt:lpstr>
      <vt:lpstr>Présentation PowerPoint</vt:lpstr>
      <vt:lpstr>  Définition du besoin  Etude de cadrage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Dictionnaire de données  </vt:lpstr>
      <vt:lpstr>  Modèle conceptuel de données  </vt:lpstr>
      <vt:lpstr>  Modèle logique de données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Études des besoins liés au reporting</vt:lpstr>
      <vt:lpstr>Liens vers les dashboards</vt:lpstr>
      <vt:lpstr>Place à la Demonstration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CARBI</dc:title>
  <dc:creator>Henri HOYEZ</dc:creator>
  <cp:lastModifiedBy>Henri HOYEZ</cp:lastModifiedBy>
  <cp:revision>1</cp:revision>
  <dcterms:created xsi:type="dcterms:W3CDTF">2019-10-21T16:28:58Z</dcterms:created>
  <dcterms:modified xsi:type="dcterms:W3CDTF">2019-10-21T16:32:51Z</dcterms:modified>
</cp:coreProperties>
</file>