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311" r:id="rId4"/>
    <p:sldId id="312" r:id="rId5"/>
    <p:sldId id="258" r:id="rId6"/>
    <p:sldId id="262" r:id="rId7"/>
    <p:sldId id="269" r:id="rId8"/>
    <p:sldId id="263" r:id="rId9"/>
    <p:sldId id="264" r:id="rId10"/>
    <p:sldId id="268" r:id="rId11"/>
    <p:sldId id="266" r:id="rId12"/>
    <p:sldId id="265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313" r:id="rId28"/>
    <p:sldId id="314" r:id="rId29"/>
    <p:sldId id="315" r:id="rId30"/>
    <p:sldId id="283" r:id="rId31"/>
    <p:sldId id="290" r:id="rId32"/>
    <p:sldId id="302" r:id="rId33"/>
    <p:sldId id="291" r:id="rId34"/>
    <p:sldId id="292" r:id="rId35"/>
    <p:sldId id="317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6" r:id="rId45"/>
    <p:sldId id="304" r:id="rId46"/>
    <p:sldId id="286" r:id="rId47"/>
    <p:sldId id="285" r:id="rId48"/>
    <p:sldId id="284" r:id="rId49"/>
    <p:sldId id="316" r:id="rId50"/>
    <p:sldId id="310" r:id="rId5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FE94CF-8BC6-1E9D-A188-A463C680D45E}" v="4962" dt="2021-10-31T18:12:29.403"/>
    <p1510:client id="{81642B21-72F0-3E90-A099-B0C898CA6705}" v="309" dt="2021-11-06T15:39:07.350"/>
    <p1510:client id="{83725620-48C3-A453-97CD-EB4277B9A4DC}" v="548" dt="2021-10-31T14:50:23.925"/>
    <p1510:client id="{DB19EE27-6A48-701A-5F70-FA24AE1073BA}" v="157" dt="2021-11-07T14:15:09.946"/>
    <p1510:client id="{DF13E816-F244-D3FB-5D05-71D40774D30A}" v="36" dt="2021-11-07T14:47:33.119"/>
    <p1510:client id="{EF634BF9-D300-41AA-86B3-C08F2672E472}" v="21" dt="2021-10-31T10:41:24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042" y="448056"/>
            <a:ext cx="8469630" cy="3401568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042" y="4471416"/>
            <a:ext cx="846963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1800">
                <a:solidFill>
                  <a:schemeClr val="tx2">
                    <a:alpha val="5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337050" y="41220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8124" y="6153912"/>
            <a:ext cx="4047792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675" cap="all" spc="15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15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78674" y="6153912"/>
            <a:ext cx="1133142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184" y="6152968"/>
            <a:ext cx="2593182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675" cap="all" spc="15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November 7,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6042" y="1956816"/>
            <a:ext cx="8476488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153912"/>
            <a:ext cx="2592324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Sunday, November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2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74102" y="448056"/>
            <a:ext cx="1186434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9184" y="438912"/>
            <a:ext cx="7077456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153912"/>
            <a:ext cx="2592324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Sunday, November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9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1735200"/>
            <a:ext cx="84699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8124" y="6153912"/>
            <a:ext cx="4047792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675" cap="all" spc="15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15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78674" y="6153912"/>
            <a:ext cx="1133142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184" y="6152968"/>
            <a:ext cx="2593182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675" cap="all" spc="15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November 7,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3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448056"/>
            <a:ext cx="8483346" cy="3401568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042" y="4471416"/>
            <a:ext cx="846963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tx2">
                    <a:alpha val="5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153912"/>
            <a:ext cx="2592324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Sunday, November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337050" y="41220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57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042" y="1735200"/>
            <a:ext cx="4073652" cy="4214750"/>
          </a:xfrm>
        </p:spPr>
        <p:txBody>
          <a:bodyPr/>
          <a:lstStyle>
            <a:lvl1pPr marL="337500">
              <a:defRPr/>
            </a:lvl1pPr>
            <a:lvl2pPr marL="675000">
              <a:defRPr/>
            </a:lvl2pPr>
            <a:lvl3pPr marL="1012500">
              <a:defRPr/>
            </a:lvl3pPr>
            <a:lvl4pPr marL="1350000">
              <a:defRPr/>
            </a:lvl4pPr>
            <a:lvl5pPr marL="16875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2020" y="1735200"/>
            <a:ext cx="4073652" cy="4214750"/>
          </a:xfrm>
        </p:spPr>
        <p:txBody>
          <a:bodyPr/>
          <a:lstStyle>
            <a:lvl2pPr marL="675000">
              <a:defRPr/>
            </a:lvl2pPr>
            <a:lvl3pPr marL="1012500">
              <a:defRPr/>
            </a:lvl3pPr>
            <a:lvl4pPr marL="1350000">
              <a:defRPr/>
            </a:lvl4pPr>
            <a:lvl5pPr marL="18225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153912"/>
            <a:ext cx="2592324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Sunday, November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9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88800"/>
            <a:ext cx="8483346" cy="1141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042" y="1774952"/>
            <a:ext cx="4073652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500" b="0" i="1"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042" y="2752344"/>
            <a:ext cx="4073652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32020" y="1774952"/>
            <a:ext cx="4073652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500" b="0" i="1"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32020" y="2752344"/>
            <a:ext cx="4073652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153912"/>
            <a:ext cx="2592324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Sunday, November 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7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88800"/>
            <a:ext cx="8483346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153912"/>
            <a:ext cx="2592324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Sunday, November 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4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153912"/>
            <a:ext cx="2592324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Sunday, November 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88800"/>
            <a:ext cx="2585466" cy="1069848"/>
          </a:xfrm>
        </p:spPr>
        <p:txBody>
          <a:bodyPr wrap="square" anchor="t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124" y="393192"/>
            <a:ext cx="5534406" cy="5559552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6042" y="1733550"/>
            <a:ext cx="2585466" cy="4219194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153912"/>
            <a:ext cx="2592324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Sunday, November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0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88800"/>
            <a:ext cx="2585466" cy="1069848"/>
          </a:xfrm>
        </p:spPr>
        <p:txBody>
          <a:bodyPr wrap="square" anchor="t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78124" y="441325"/>
            <a:ext cx="5529834" cy="55114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6042" y="1735200"/>
            <a:ext cx="2585466" cy="421475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153912"/>
            <a:ext cx="2592324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Sunday, November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4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88800"/>
            <a:ext cx="8476488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042" y="1733551"/>
            <a:ext cx="84699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8124" y="6153912"/>
            <a:ext cx="4047792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675" cap="all" spc="15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15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78674" y="6153912"/>
            <a:ext cx="1133142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184" y="6152968"/>
            <a:ext cx="2593182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675" cap="all" spc="15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November 7,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65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5">
            <a:extLst>
              <a:ext uri="{FF2B5EF4-FFF2-40B4-BE49-F238E27FC236}">
                <a16:creationId xmlns:a16="http://schemas.microsoft.com/office/drawing/2014/main" id="{81AC9065-C961-45DA-BF0F-07DE2452B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" descr="CPU with binary numbers and blueprint">
            <a:extLst>
              <a:ext uri="{FF2B5EF4-FFF2-40B4-BE49-F238E27FC236}">
                <a16:creationId xmlns:a16="http://schemas.microsoft.com/office/drawing/2014/main" id="{5573B45A-22D9-4C5A-A92B-ECDABB2FD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69" r="1003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52" name="Rectangle 47">
            <a:extLst>
              <a:ext uri="{FF2B5EF4-FFF2-40B4-BE49-F238E27FC236}">
                <a16:creationId xmlns:a16="http://schemas.microsoft.com/office/drawing/2014/main" id="{339A0505-A6DD-4BC1-9CA6-9D202A949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0000"/>
            <a:ext cx="6192441" cy="5544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0A18B6-3213-4D0E-BAEB-EBB12C27F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500" y="894969"/>
            <a:ext cx="5535000" cy="2954655"/>
          </a:xfrm>
        </p:spPr>
        <p:txBody>
          <a:bodyPr>
            <a:normAutofit/>
          </a:bodyPr>
          <a:lstStyle/>
          <a:p>
            <a:r>
              <a:rPr lang="de-DE" sz="5600" err="1"/>
              <a:t>Algorithm</a:t>
            </a:r>
            <a:r>
              <a:rPr lang="de-DE" sz="5600"/>
              <a:t> Engineering:</a:t>
            </a:r>
            <a:br>
              <a:rPr lang="de-DE" sz="5600"/>
            </a:br>
            <a:r>
              <a:rPr lang="de-DE" sz="5600" err="1"/>
              <a:t>Presentation</a:t>
            </a:r>
            <a:r>
              <a:rPr lang="de-DE" sz="5600"/>
              <a:t>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9B41B8-E311-4E0A-B203-9B56868BD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500" y="4471416"/>
            <a:ext cx="5535000" cy="1293303"/>
          </a:xfrm>
        </p:spPr>
        <p:txBody>
          <a:bodyPr vert="horz" lIns="0" tIns="0" rIns="68580" bIns="0" rtlCol="0" anchor="t">
            <a:normAutofit/>
          </a:bodyPr>
          <a:lstStyle/>
          <a:p>
            <a:r>
              <a:rPr lang="de-DE" sz="1700"/>
              <a:t>Henri Dickel, Matija </a:t>
            </a:r>
            <a:r>
              <a:rPr lang="de-DE" sz="1700" err="1"/>
              <a:t>Miskovic</a:t>
            </a:r>
            <a:r>
              <a:rPr lang="de-DE" sz="1700"/>
              <a:t> &amp; Lennart Uhrmacher</a:t>
            </a:r>
            <a:endParaRPr lang="de-DE" sz="1700">
              <a:solidFill>
                <a:srgbClr val="F0F3F1">
                  <a:alpha val="55000"/>
                </a:srgbClr>
              </a:solidFill>
            </a:endParaRPr>
          </a:p>
        </p:txBody>
      </p:sp>
      <p:cxnSp>
        <p:nvCxnSpPr>
          <p:cNvPr id="53" name="Straight Connector 49">
            <a:extLst>
              <a:ext uri="{FF2B5EF4-FFF2-40B4-BE49-F238E27FC236}">
                <a16:creationId xmlns:a16="http://schemas.microsoft.com/office/drawing/2014/main" id="{D2CC4060-6621-49EA-A90C-71567A922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500" y="4122000"/>
            <a:ext cx="5535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95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-1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ea typeface="+mn-lt"/>
                <a:cs typeface="+mn-lt"/>
              </a:rPr>
              <a:t>∅</a:t>
            </a:r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1200000">
            <a:off x="2366760" y="3734699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6A1FEF-9368-41C7-BAB7-A5914A345A5D}"/>
              </a:ext>
            </a:extLst>
          </p:cNvPr>
          <p:cNvSpPr txBox="1"/>
          <p:nvPr/>
        </p:nvSpPr>
        <p:spPr>
          <a:xfrm>
            <a:off x="2581275" y="21019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291244-0D9C-49C7-97ED-AC5FB3DF0374}"/>
              </a:ext>
            </a:extLst>
          </p:cNvPr>
          <p:cNvSpPr txBox="1"/>
          <p:nvPr/>
        </p:nvSpPr>
        <p:spPr>
          <a:xfrm>
            <a:off x="1727097" y="402538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614621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-1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ea typeface="+mn-lt"/>
                <a:cs typeface="+mn-lt"/>
              </a:rPr>
              <a:t>∅</a:t>
            </a:r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-1020000">
            <a:off x="3952212" y="5111215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6A1FEF-9368-41C7-BAB7-A5914A345A5D}"/>
              </a:ext>
            </a:extLst>
          </p:cNvPr>
          <p:cNvSpPr txBox="1"/>
          <p:nvPr/>
        </p:nvSpPr>
        <p:spPr>
          <a:xfrm>
            <a:off x="2581275" y="21019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291244-0D9C-49C7-97ED-AC5FB3DF0374}"/>
              </a:ext>
            </a:extLst>
          </p:cNvPr>
          <p:cNvSpPr txBox="1"/>
          <p:nvPr/>
        </p:nvSpPr>
        <p:spPr>
          <a:xfrm>
            <a:off x="1727097" y="402538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34953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-1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ea typeface="+mn-lt"/>
                <a:cs typeface="+mn-lt"/>
              </a:rPr>
              <a:t>∅</a:t>
            </a:r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-1020000">
            <a:off x="3952212" y="5111215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6A1FEF-9368-41C7-BAB7-A5914A345A5D}"/>
              </a:ext>
            </a:extLst>
          </p:cNvPr>
          <p:cNvSpPr txBox="1"/>
          <p:nvPr/>
        </p:nvSpPr>
        <p:spPr>
          <a:xfrm>
            <a:off x="2581275" y="21019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291244-0D9C-49C7-97ED-AC5FB3DF0374}"/>
              </a:ext>
            </a:extLst>
          </p:cNvPr>
          <p:cNvSpPr txBox="1"/>
          <p:nvPr/>
        </p:nvSpPr>
        <p:spPr>
          <a:xfrm>
            <a:off x="1727097" y="402538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D66D6D-5AA6-4965-8E55-2122DCB31E06}"/>
              </a:ext>
            </a:extLst>
          </p:cNvPr>
          <p:cNvSpPr txBox="1"/>
          <p:nvPr/>
        </p:nvSpPr>
        <p:spPr>
          <a:xfrm>
            <a:off x="4996322" y="488570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2256599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-1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ea typeface="+mn-lt"/>
                <a:cs typeface="+mn-lt"/>
              </a:rPr>
              <a:t>∅</a:t>
            </a:r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2040000">
            <a:off x="4007519" y="2812925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6A1FEF-9368-41C7-BAB7-A5914A345A5D}"/>
              </a:ext>
            </a:extLst>
          </p:cNvPr>
          <p:cNvSpPr txBox="1"/>
          <p:nvPr/>
        </p:nvSpPr>
        <p:spPr>
          <a:xfrm>
            <a:off x="2581275" y="21019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291244-0D9C-49C7-97ED-AC5FB3DF0374}"/>
              </a:ext>
            </a:extLst>
          </p:cNvPr>
          <p:cNvSpPr txBox="1"/>
          <p:nvPr/>
        </p:nvSpPr>
        <p:spPr>
          <a:xfrm>
            <a:off x="1727097" y="402538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D66D6D-5AA6-4965-8E55-2122DCB31E06}"/>
              </a:ext>
            </a:extLst>
          </p:cNvPr>
          <p:cNvSpPr txBox="1"/>
          <p:nvPr/>
        </p:nvSpPr>
        <p:spPr>
          <a:xfrm>
            <a:off x="4996322" y="488570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31790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-1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ea typeface="+mn-lt"/>
                <a:cs typeface="+mn-lt"/>
              </a:rPr>
              <a:t>∅</a:t>
            </a:r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2040000">
            <a:off x="4007519" y="2812925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6A1FEF-9368-41C7-BAB7-A5914A345A5D}"/>
              </a:ext>
            </a:extLst>
          </p:cNvPr>
          <p:cNvSpPr txBox="1"/>
          <p:nvPr/>
        </p:nvSpPr>
        <p:spPr>
          <a:xfrm>
            <a:off x="2581275" y="21019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291244-0D9C-49C7-97ED-AC5FB3DF0374}"/>
              </a:ext>
            </a:extLst>
          </p:cNvPr>
          <p:cNvSpPr txBox="1"/>
          <p:nvPr/>
        </p:nvSpPr>
        <p:spPr>
          <a:xfrm>
            <a:off x="1727097" y="402538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D66D6D-5AA6-4965-8E55-2122DCB31E06}"/>
              </a:ext>
            </a:extLst>
          </p:cNvPr>
          <p:cNvSpPr txBox="1"/>
          <p:nvPr/>
        </p:nvSpPr>
        <p:spPr>
          <a:xfrm>
            <a:off x="4996322" y="488570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FEBE4ED-4168-4B78-A16E-7663DFB086E1}"/>
              </a:ext>
            </a:extLst>
          </p:cNvPr>
          <p:cNvSpPr txBox="1"/>
          <p:nvPr/>
        </p:nvSpPr>
        <p:spPr>
          <a:xfrm>
            <a:off x="4959450" y="317120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1672148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-1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ea typeface="+mn-lt"/>
                <a:cs typeface="+mn-lt"/>
              </a:rPr>
              <a:t>∅</a:t>
            </a:r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6660000">
            <a:off x="3104181" y="3445877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6A1FEF-9368-41C7-BAB7-A5914A345A5D}"/>
              </a:ext>
            </a:extLst>
          </p:cNvPr>
          <p:cNvSpPr txBox="1"/>
          <p:nvPr/>
        </p:nvSpPr>
        <p:spPr>
          <a:xfrm>
            <a:off x="2581275" y="21019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291244-0D9C-49C7-97ED-AC5FB3DF0374}"/>
              </a:ext>
            </a:extLst>
          </p:cNvPr>
          <p:cNvSpPr txBox="1"/>
          <p:nvPr/>
        </p:nvSpPr>
        <p:spPr>
          <a:xfrm>
            <a:off x="1727097" y="402538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D66D6D-5AA6-4965-8E55-2122DCB31E06}"/>
              </a:ext>
            </a:extLst>
          </p:cNvPr>
          <p:cNvSpPr txBox="1"/>
          <p:nvPr/>
        </p:nvSpPr>
        <p:spPr>
          <a:xfrm>
            <a:off x="4996322" y="488570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FEBE4ED-4168-4B78-A16E-7663DFB086E1}"/>
              </a:ext>
            </a:extLst>
          </p:cNvPr>
          <p:cNvSpPr txBox="1"/>
          <p:nvPr/>
        </p:nvSpPr>
        <p:spPr>
          <a:xfrm>
            <a:off x="4959450" y="317120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395006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</a:t>
            </a:r>
            <a:r>
              <a:rPr lang="de-DE">
                <a:solidFill>
                  <a:srgbClr val="FFC000"/>
                </a:solidFill>
              </a:rPr>
              <a:t>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solidFill>
                  <a:srgbClr val="FFC000"/>
                </a:solidFill>
                <a:ea typeface="+mn-lt"/>
                <a:cs typeface="+mn-lt"/>
              </a:rPr>
              <a:t>B</a:t>
            </a:r>
            <a:endParaRPr lang="de-DE">
              <a:solidFill>
                <a:srgbClr val="FFC000"/>
              </a:solidFill>
            </a:endParaRP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6660000">
            <a:off x="3104181" y="3445877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6A1FEF-9368-41C7-BAB7-A5914A345A5D}"/>
              </a:ext>
            </a:extLst>
          </p:cNvPr>
          <p:cNvSpPr txBox="1"/>
          <p:nvPr/>
        </p:nvSpPr>
        <p:spPr>
          <a:xfrm>
            <a:off x="2581275" y="21019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291244-0D9C-49C7-97ED-AC5FB3DF0374}"/>
              </a:ext>
            </a:extLst>
          </p:cNvPr>
          <p:cNvSpPr txBox="1"/>
          <p:nvPr/>
        </p:nvSpPr>
        <p:spPr>
          <a:xfrm>
            <a:off x="1727097" y="402538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D66D6D-5AA6-4965-8E55-2122DCB31E06}"/>
              </a:ext>
            </a:extLst>
          </p:cNvPr>
          <p:cNvSpPr txBox="1"/>
          <p:nvPr/>
        </p:nvSpPr>
        <p:spPr>
          <a:xfrm>
            <a:off x="4996322" y="488570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FEBE4ED-4168-4B78-A16E-7663DFB086E1}"/>
              </a:ext>
            </a:extLst>
          </p:cNvPr>
          <p:cNvSpPr txBox="1"/>
          <p:nvPr/>
        </p:nvSpPr>
        <p:spPr>
          <a:xfrm>
            <a:off x="4959450" y="317120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3807647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</a:t>
            </a:r>
            <a:r>
              <a:rPr lang="de-DE">
                <a:solidFill>
                  <a:srgbClr val="FFC000"/>
                </a:solidFill>
              </a:rPr>
              <a:t>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solidFill>
                  <a:srgbClr val="FFC000"/>
                </a:solidFill>
                <a:ea typeface="+mn-lt"/>
                <a:cs typeface="+mn-lt"/>
              </a:rPr>
              <a:t>B</a:t>
            </a:r>
            <a:endParaRPr lang="de-DE">
              <a:solidFill>
                <a:srgbClr val="FFC000"/>
              </a:solidFill>
            </a:endParaRP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3600000">
            <a:off x="4216455" y="2659297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6A1FEF-9368-41C7-BAB7-A5914A345A5D}"/>
              </a:ext>
            </a:extLst>
          </p:cNvPr>
          <p:cNvSpPr txBox="1"/>
          <p:nvPr/>
        </p:nvSpPr>
        <p:spPr>
          <a:xfrm>
            <a:off x="2581275" y="21019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291244-0D9C-49C7-97ED-AC5FB3DF0374}"/>
              </a:ext>
            </a:extLst>
          </p:cNvPr>
          <p:cNvSpPr txBox="1"/>
          <p:nvPr/>
        </p:nvSpPr>
        <p:spPr>
          <a:xfrm>
            <a:off x="1727097" y="402538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D66D6D-5AA6-4965-8E55-2122DCB31E06}"/>
              </a:ext>
            </a:extLst>
          </p:cNvPr>
          <p:cNvSpPr txBox="1"/>
          <p:nvPr/>
        </p:nvSpPr>
        <p:spPr>
          <a:xfrm>
            <a:off x="4996322" y="488570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FEBE4ED-4168-4B78-A16E-7663DFB086E1}"/>
              </a:ext>
            </a:extLst>
          </p:cNvPr>
          <p:cNvSpPr txBox="1"/>
          <p:nvPr/>
        </p:nvSpPr>
        <p:spPr>
          <a:xfrm>
            <a:off x="4959450" y="317120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3590696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</a:t>
            </a:r>
            <a:r>
              <a:rPr lang="de-DE">
                <a:solidFill>
                  <a:srgbClr val="FFC000"/>
                </a:solidFill>
              </a:rPr>
              <a:t>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solidFill>
                  <a:srgbClr val="FFC000"/>
                </a:solidFill>
                <a:ea typeface="+mn-lt"/>
                <a:cs typeface="+mn-lt"/>
              </a:rPr>
              <a:t>B, D</a:t>
            </a:r>
            <a:endParaRPr lang="de-DE">
              <a:solidFill>
                <a:srgbClr val="FFC000"/>
              </a:solidFill>
            </a:endParaRP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3600000">
            <a:off x="4216455" y="2659297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6A1FEF-9368-41C7-BAB7-A5914A345A5D}"/>
              </a:ext>
            </a:extLst>
          </p:cNvPr>
          <p:cNvSpPr txBox="1"/>
          <p:nvPr/>
        </p:nvSpPr>
        <p:spPr>
          <a:xfrm>
            <a:off x="2581275" y="21019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291244-0D9C-49C7-97ED-AC5FB3DF0374}"/>
              </a:ext>
            </a:extLst>
          </p:cNvPr>
          <p:cNvSpPr txBox="1"/>
          <p:nvPr/>
        </p:nvSpPr>
        <p:spPr>
          <a:xfrm>
            <a:off x="1727097" y="402538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D66D6D-5AA6-4965-8E55-2122DCB31E06}"/>
              </a:ext>
            </a:extLst>
          </p:cNvPr>
          <p:cNvSpPr txBox="1"/>
          <p:nvPr/>
        </p:nvSpPr>
        <p:spPr>
          <a:xfrm>
            <a:off x="4996322" y="488570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FEBE4ED-4168-4B78-A16E-7663DFB086E1}"/>
              </a:ext>
            </a:extLst>
          </p:cNvPr>
          <p:cNvSpPr txBox="1"/>
          <p:nvPr/>
        </p:nvSpPr>
        <p:spPr>
          <a:xfrm>
            <a:off x="4959450" y="317120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2902660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</a:t>
            </a:r>
            <a:r>
              <a:rPr lang="de-DE">
                <a:solidFill>
                  <a:srgbClr val="FFC000"/>
                </a:solidFill>
              </a:rPr>
              <a:t>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solidFill>
                  <a:srgbClr val="FFC000"/>
                </a:solidFill>
                <a:ea typeface="+mn-lt"/>
                <a:cs typeface="+mn-lt"/>
              </a:rPr>
              <a:t>B, D</a:t>
            </a:r>
            <a:endParaRPr lang="de-DE">
              <a:solidFill>
                <a:srgbClr val="FFC000"/>
              </a:solidFill>
            </a:endParaRP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7980000">
            <a:off x="4917004" y="4490555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6A1FEF-9368-41C7-BAB7-A5914A345A5D}"/>
              </a:ext>
            </a:extLst>
          </p:cNvPr>
          <p:cNvSpPr txBox="1"/>
          <p:nvPr/>
        </p:nvSpPr>
        <p:spPr>
          <a:xfrm>
            <a:off x="2581275" y="21019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291244-0D9C-49C7-97ED-AC5FB3DF0374}"/>
              </a:ext>
            </a:extLst>
          </p:cNvPr>
          <p:cNvSpPr txBox="1"/>
          <p:nvPr/>
        </p:nvSpPr>
        <p:spPr>
          <a:xfrm>
            <a:off x="1727097" y="402538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D66D6D-5AA6-4965-8E55-2122DCB31E06}"/>
              </a:ext>
            </a:extLst>
          </p:cNvPr>
          <p:cNvSpPr txBox="1"/>
          <p:nvPr/>
        </p:nvSpPr>
        <p:spPr>
          <a:xfrm>
            <a:off x="4996322" y="488570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FEBE4ED-4168-4B78-A16E-7663DFB086E1}"/>
              </a:ext>
            </a:extLst>
          </p:cNvPr>
          <p:cNvSpPr txBox="1"/>
          <p:nvPr/>
        </p:nvSpPr>
        <p:spPr>
          <a:xfrm>
            <a:off x="4959450" y="317120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50293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97" y="411775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Our</a:t>
            </a:r>
            <a:r>
              <a:rPr lang="de-DE" sz="4800"/>
              <a:t> </a:t>
            </a:r>
            <a:r>
              <a:rPr lang="de-DE" sz="4800" err="1"/>
              <a:t>approach</a:t>
            </a:r>
            <a:endParaRPr lang="de-DE" sz="48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8DE976-AE03-43DE-9F0A-B7E32B09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97" y="1947672"/>
            <a:ext cx="6745003" cy="1528572"/>
          </a:xfrm>
        </p:spPr>
        <p:txBody>
          <a:bodyPr vert="horz" wrap="square" lIns="0" tIns="0" rIns="68580" bIns="0" rtlCol="0" anchor="t">
            <a:normAutofit/>
          </a:bodyPr>
          <a:lstStyle/>
          <a:p>
            <a:pPr marL="337185" indent="-335280"/>
            <a:r>
              <a:rPr lang="de-DE" err="1">
                <a:solidFill>
                  <a:srgbClr val="FFFFFF"/>
                </a:solidFill>
              </a:rPr>
              <a:t>Programming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language</a:t>
            </a:r>
            <a:r>
              <a:rPr lang="de-DE">
                <a:solidFill>
                  <a:srgbClr val="FFFFFF"/>
                </a:solidFill>
              </a:rPr>
              <a:t>: Java</a:t>
            </a:r>
          </a:p>
          <a:p>
            <a:pPr marL="337185" indent="-335280"/>
            <a:r>
              <a:rPr lang="de-DE">
                <a:solidFill>
                  <a:srgbClr val="FFFFFF"/>
                </a:solidFill>
              </a:rPr>
              <a:t>Standard Java, Streams, no external libraries</a:t>
            </a:r>
          </a:p>
          <a:p>
            <a:pPr marL="337185" indent="-335280"/>
            <a:r>
              <a:rPr lang="de-DE">
                <a:solidFill>
                  <a:srgbClr val="FFFFFF"/>
                </a:solidFill>
              </a:rPr>
              <a:t>Python for creating plots</a:t>
            </a:r>
          </a:p>
          <a:p>
            <a:pPr marL="337185" indent="-335280"/>
            <a:endParaRPr lang="de-DE">
              <a:ea typeface="+mn-lt"/>
              <a:cs typeface="+mn-lt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1B485F5-272B-462C-B4E3-4A77F8A6F78F}"/>
              </a:ext>
            </a:extLst>
          </p:cNvPr>
          <p:cNvSpPr txBox="1"/>
          <p:nvPr/>
        </p:nvSpPr>
        <p:spPr>
          <a:xfrm>
            <a:off x="4970206" y="3870222"/>
            <a:ext cx="484484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>
                <a:solidFill>
                  <a:srgbClr val="FFC000"/>
                </a:solidFill>
              </a:rPr>
              <a:t>class</a:t>
            </a:r>
            <a:r>
              <a:rPr lang="de-DE">
                <a:solidFill>
                  <a:srgbClr val="FFC000"/>
                </a:solidFill>
              </a:rPr>
              <a:t> </a:t>
            </a:r>
            <a:r>
              <a:rPr lang="de-DE" err="1"/>
              <a:t>Node</a:t>
            </a:r>
            <a:r>
              <a:rPr lang="de-DE"/>
              <a:t> </a:t>
            </a:r>
          </a:p>
          <a:p>
            <a:r>
              <a:rPr lang="de-DE"/>
              <a:t>{</a:t>
            </a:r>
          </a:p>
          <a:p>
            <a:r>
              <a:rPr lang="de-DE"/>
              <a:t>        String </a:t>
            </a:r>
            <a:r>
              <a:rPr lang="de-DE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label</a:t>
            </a:r>
            <a:r>
              <a:rPr lang="de-DE"/>
              <a:t>;</a:t>
            </a:r>
          </a:p>
          <a:p>
            <a:r>
              <a:rPr lang="de-DE"/>
              <a:t>        List&lt;</a:t>
            </a:r>
            <a:r>
              <a:rPr lang="de-DE" err="1"/>
              <a:t>Node</a:t>
            </a:r>
            <a:r>
              <a:rPr lang="de-DE"/>
              <a:t>&gt; </a:t>
            </a:r>
            <a:r>
              <a:rPr lang="de-DE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outNeighbors</a:t>
            </a:r>
            <a:r>
              <a:rPr lang="de-DE"/>
              <a:t>;</a:t>
            </a:r>
          </a:p>
          <a:p>
            <a:r>
              <a:rPr lang="de-DE"/>
              <a:t>        </a:t>
            </a:r>
          </a:p>
          <a:p>
            <a:r>
              <a:rPr lang="de-DE"/>
              <a:t>        boolean </a:t>
            </a:r>
            <a:r>
              <a:rPr lang="de-DE">
                <a:solidFill>
                  <a:schemeClr val="accent4">
                    <a:lumMod val="60000"/>
                    <a:lumOff val="40000"/>
                  </a:schemeClr>
                </a:solidFill>
              </a:rPr>
              <a:t>deleted</a:t>
            </a:r>
            <a:r>
              <a:rPr lang="de-DE"/>
              <a:t>;</a:t>
            </a:r>
          </a:p>
          <a:p>
            <a:r>
              <a:rPr lang="de-DE"/>
              <a:t>        int </a:t>
            </a:r>
            <a:r>
              <a:rPr lang="de-DE">
                <a:solidFill>
                  <a:schemeClr val="accent4">
                    <a:lumMod val="60000"/>
                    <a:lumOff val="40000"/>
                  </a:schemeClr>
                </a:solidFill>
              </a:rPr>
              <a:t>visitIndex</a:t>
            </a:r>
            <a:r>
              <a:rPr lang="de-DE"/>
              <a:t>;</a:t>
            </a:r>
          </a:p>
          <a:p>
            <a:r>
              <a:rPr lang="de-DE"/>
              <a:t>}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3742ECD-36FC-4961-95F1-B3BE301FC13A}"/>
              </a:ext>
            </a:extLst>
          </p:cNvPr>
          <p:cNvSpPr txBox="1">
            <a:spLocks/>
          </p:cNvSpPr>
          <p:nvPr/>
        </p:nvSpPr>
        <p:spPr>
          <a:xfrm>
            <a:off x="328668" y="3476588"/>
            <a:ext cx="4434423" cy="4005072"/>
          </a:xfrm>
          <a:prstGeom prst="rect">
            <a:avLst/>
          </a:prstGeom>
        </p:spPr>
        <p:txBody>
          <a:bodyPr vert="horz" wrap="square" lIns="0" tIns="0" rIns="68580" bIns="0" rtlCol="0" anchor="t">
            <a:normAutofit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7185" indent="-335280"/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Object-oriented implementation:</a:t>
            </a:r>
            <a:endParaRPr lang="en-US">
              <a:ea typeface="+mn-lt"/>
              <a:cs typeface="+mn-lt"/>
            </a:endParaRPr>
          </a:p>
          <a:p>
            <a:pPr marL="787400" lvl="1" indent="-447675"/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Every node is an Object</a:t>
            </a:r>
            <a:endParaRPr lang="de-DE">
              <a:ea typeface="+mn-lt"/>
              <a:cs typeface="+mn-lt"/>
            </a:endParaRPr>
          </a:p>
          <a:p>
            <a:pPr marL="787400" lvl="1" indent="-447675"/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Each node holds the information about it's outgoing neighbors</a:t>
            </a:r>
            <a:endParaRPr lang="de-DE">
              <a:ea typeface="+mn-lt"/>
              <a:cs typeface="+mn-lt"/>
            </a:endParaRPr>
          </a:p>
          <a:p>
            <a:pPr marL="337185" indent="-335280"/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1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</a:t>
            </a:r>
            <a:r>
              <a:rPr lang="de-DE">
                <a:solidFill>
                  <a:srgbClr val="FFC000"/>
                </a:solidFill>
              </a:rPr>
              <a:t>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solidFill>
                  <a:srgbClr val="FFC000"/>
                </a:solidFill>
                <a:ea typeface="+mn-lt"/>
                <a:cs typeface="+mn-lt"/>
              </a:rPr>
              <a:t>B, D, C</a:t>
            </a:r>
            <a:endParaRPr lang="de-DE">
              <a:solidFill>
                <a:srgbClr val="FFC000"/>
              </a:solidFill>
            </a:endParaRP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7980000">
            <a:off x="4917004" y="4490555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6A1FEF-9368-41C7-BAB7-A5914A345A5D}"/>
              </a:ext>
            </a:extLst>
          </p:cNvPr>
          <p:cNvSpPr txBox="1"/>
          <p:nvPr/>
        </p:nvSpPr>
        <p:spPr>
          <a:xfrm>
            <a:off x="2581275" y="21019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291244-0D9C-49C7-97ED-AC5FB3DF0374}"/>
              </a:ext>
            </a:extLst>
          </p:cNvPr>
          <p:cNvSpPr txBox="1"/>
          <p:nvPr/>
        </p:nvSpPr>
        <p:spPr>
          <a:xfrm>
            <a:off x="1727097" y="402538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D66D6D-5AA6-4965-8E55-2122DCB31E06}"/>
              </a:ext>
            </a:extLst>
          </p:cNvPr>
          <p:cNvSpPr txBox="1"/>
          <p:nvPr/>
        </p:nvSpPr>
        <p:spPr>
          <a:xfrm>
            <a:off x="4996322" y="488570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FEBE4ED-4168-4B78-A16E-7663DFB086E1}"/>
              </a:ext>
            </a:extLst>
          </p:cNvPr>
          <p:cNvSpPr txBox="1"/>
          <p:nvPr/>
        </p:nvSpPr>
        <p:spPr>
          <a:xfrm>
            <a:off x="4959450" y="317120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1948619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</a:t>
            </a:r>
            <a:r>
              <a:rPr lang="de-DE">
                <a:solidFill>
                  <a:srgbClr val="FFC000"/>
                </a:solidFill>
              </a:rPr>
              <a:t>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solidFill>
                  <a:srgbClr val="FFC000"/>
                </a:solidFill>
                <a:ea typeface="+mn-lt"/>
                <a:cs typeface="+mn-lt"/>
              </a:rPr>
              <a:t>B, D, C</a:t>
            </a:r>
            <a:endParaRPr lang="de-DE">
              <a:solidFill>
                <a:srgbClr val="FFC000"/>
              </a:solidFill>
            </a:endParaRP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17580000">
            <a:off x="2704746" y="4539716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6A1FEF-9368-41C7-BAB7-A5914A345A5D}"/>
              </a:ext>
            </a:extLst>
          </p:cNvPr>
          <p:cNvSpPr txBox="1"/>
          <p:nvPr/>
        </p:nvSpPr>
        <p:spPr>
          <a:xfrm>
            <a:off x="2581275" y="21019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291244-0D9C-49C7-97ED-AC5FB3DF0374}"/>
              </a:ext>
            </a:extLst>
          </p:cNvPr>
          <p:cNvSpPr txBox="1"/>
          <p:nvPr/>
        </p:nvSpPr>
        <p:spPr>
          <a:xfrm>
            <a:off x="1727097" y="402538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D66D6D-5AA6-4965-8E55-2122DCB31E06}"/>
              </a:ext>
            </a:extLst>
          </p:cNvPr>
          <p:cNvSpPr txBox="1"/>
          <p:nvPr/>
        </p:nvSpPr>
        <p:spPr>
          <a:xfrm>
            <a:off x="4996322" y="488570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FEBE4ED-4168-4B78-A16E-7663DFB086E1}"/>
              </a:ext>
            </a:extLst>
          </p:cNvPr>
          <p:cNvSpPr txBox="1"/>
          <p:nvPr/>
        </p:nvSpPr>
        <p:spPr>
          <a:xfrm>
            <a:off x="4959450" y="317120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1858837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</a:t>
            </a:r>
            <a:r>
              <a:rPr lang="de-DE">
                <a:solidFill>
                  <a:srgbClr val="FFC000"/>
                </a:solidFill>
              </a:rPr>
              <a:t>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solidFill>
                  <a:srgbClr val="FFC000"/>
                </a:solidFill>
                <a:ea typeface="+mn-lt"/>
                <a:cs typeface="+mn-lt"/>
              </a:rPr>
              <a:t>B, D, C</a:t>
            </a:r>
            <a:endParaRPr lang="de-DE">
              <a:solidFill>
                <a:srgbClr val="FFC000"/>
              </a:solidFill>
            </a:endParaRP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19620000">
            <a:off x="1586326" y="2431926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6A1FEF-9368-41C7-BAB7-A5914A345A5D}"/>
              </a:ext>
            </a:extLst>
          </p:cNvPr>
          <p:cNvSpPr txBox="1"/>
          <p:nvPr/>
        </p:nvSpPr>
        <p:spPr>
          <a:xfrm>
            <a:off x="2581275" y="21019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291244-0D9C-49C7-97ED-AC5FB3DF0374}"/>
              </a:ext>
            </a:extLst>
          </p:cNvPr>
          <p:cNvSpPr txBox="1"/>
          <p:nvPr/>
        </p:nvSpPr>
        <p:spPr>
          <a:xfrm>
            <a:off x="1727097" y="402538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D66D6D-5AA6-4965-8E55-2122DCB31E06}"/>
              </a:ext>
            </a:extLst>
          </p:cNvPr>
          <p:cNvSpPr txBox="1"/>
          <p:nvPr/>
        </p:nvSpPr>
        <p:spPr>
          <a:xfrm>
            <a:off x="4996322" y="488570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FEBE4ED-4168-4B78-A16E-7663DFB086E1}"/>
              </a:ext>
            </a:extLst>
          </p:cNvPr>
          <p:cNvSpPr txBox="1"/>
          <p:nvPr/>
        </p:nvSpPr>
        <p:spPr>
          <a:xfrm>
            <a:off x="4959450" y="317120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3984215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/>
              <a:t>Tarjan's </a:t>
            </a:r>
            <a:r>
              <a:rPr lang="de-DE" sz="4800" err="1"/>
              <a:t>Algorithm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8DE976-AE03-43DE-9F0A-B7E32B09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1947672"/>
            <a:ext cx="8471793" cy="4005072"/>
          </a:xfrm>
        </p:spPr>
        <p:txBody>
          <a:bodyPr vert="horz" wrap="square" lIns="0" tIns="0" rIns="68580" bIns="0" rtlCol="0" anchor="t">
            <a:normAutofit/>
          </a:bodyPr>
          <a:lstStyle/>
          <a:p>
            <a:pPr marL="337185" indent="-335280"/>
            <a:r>
              <a:rPr lang="de-DE" err="1">
                <a:solidFill>
                  <a:srgbClr val="FFFFFF"/>
                </a:solidFill>
              </a:rPr>
              <a:t>Algorithm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finds</a:t>
            </a:r>
            <a:r>
              <a:rPr lang="de-DE">
                <a:solidFill>
                  <a:srgbClr val="FFFFFF"/>
                </a:solidFill>
              </a:rPr>
              <a:t> </a:t>
            </a:r>
            <a:r>
              <a:rPr lang="de-DE" err="1">
                <a:solidFill>
                  <a:srgbClr val="FFFFFF"/>
                </a:solidFill>
              </a:rPr>
              <a:t>cyclic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components</a:t>
            </a:r>
            <a:r>
              <a:rPr lang="de-DE">
                <a:solidFill>
                  <a:srgbClr val="FFFFFF"/>
                </a:solidFill>
              </a:rPr>
              <a:t> in </a:t>
            </a:r>
            <a:r>
              <a:rPr lang="de-DE" err="1">
                <a:solidFill>
                  <a:srgbClr val="FFFFFF"/>
                </a:solidFill>
              </a:rPr>
              <a:t>the</a:t>
            </a:r>
            <a:r>
              <a:rPr lang="de-DE">
                <a:solidFill>
                  <a:srgbClr val="FFFFFF"/>
                </a:solidFill>
              </a:rPr>
              <a:t> </a:t>
            </a:r>
            <a:r>
              <a:rPr lang="de-DE" err="1">
                <a:solidFill>
                  <a:srgbClr val="FFFFFF"/>
                </a:solidFill>
              </a:rPr>
              <a:t>graph</a:t>
            </a:r>
            <a:endParaRPr lang="de-DE" err="1">
              <a:solidFill>
                <a:srgbClr val="F0F3F1">
                  <a:alpha val="55000"/>
                </a:srgbClr>
              </a:solidFill>
            </a:endParaRPr>
          </a:p>
          <a:p>
            <a:pPr marL="337185" indent="-335280"/>
            <a:r>
              <a:rPr lang="de-DE" err="1">
                <a:solidFill>
                  <a:srgbClr val="FFFFFF"/>
                </a:solidFill>
              </a:rPr>
              <a:t>Cyclic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component</a:t>
            </a:r>
            <a:r>
              <a:rPr lang="de-DE">
                <a:solidFill>
                  <a:srgbClr val="FFFFFF"/>
                </a:solidFill>
              </a:rPr>
              <a:t>: set of nodes, </a:t>
            </a:r>
            <a:r>
              <a:rPr lang="de-DE" err="1">
                <a:solidFill>
                  <a:srgbClr val="FFFFFF"/>
                </a:solidFill>
              </a:rPr>
              <a:t>which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have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any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cyclic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connection</a:t>
            </a:r>
            <a:endParaRPr lang="de-DE">
              <a:solidFill>
                <a:srgbClr val="FFFFFF"/>
              </a:solidFill>
            </a:endParaRPr>
          </a:p>
          <a:p>
            <a:pPr marL="337185" indent="-335280"/>
            <a:r>
              <a:rPr lang="de-DE">
                <a:solidFill>
                  <a:srgbClr val="FFFFFF"/>
                </a:solidFill>
              </a:rPr>
              <a:t>Linear </a:t>
            </a:r>
            <a:r>
              <a:rPr lang="de-DE" err="1">
                <a:solidFill>
                  <a:srgbClr val="FFFFFF"/>
                </a:solidFill>
              </a:rPr>
              <a:t>running</a:t>
            </a:r>
            <a:r>
              <a:rPr lang="de-DE">
                <a:solidFill>
                  <a:srgbClr val="FFFFFF"/>
                </a:solidFill>
              </a:rPr>
              <a:t> time: O(|V| + |E|)</a:t>
            </a:r>
          </a:p>
          <a:p>
            <a:pPr marL="337185" indent="-335280"/>
            <a:r>
              <a:rPr lang="de-DE">
                <a:solidFill>
                  <a:srgbClr val="FFFFFF"/>
                </a:solidFill>
              </a:rPr>
              <a:t>We used it once before the main algorithm </a:t>
            </a:r>
          </a:p>
          <a:p>
            <a:pPr marL="1905" indent="0">
              <a:buNone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29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/>
              <a:t>Tarjan's </a:t>
            </a:r>
            <a:r>
              <a:rPr lang="de-DE" sz="4800" err="1"/>
              <a:t>Algorithm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4A2F6FB-5D1A-404E-BEF9-5E568D28D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9BB6B05-DC6D-4654-9114-3C31323133D2}"/>
              </a:ext>
            </a:extLst>
          </p:cNvPr>
          <p:cNvSpPr/>
          <p:nvPr/>
        </p:nvSpPr>
        <p:spPr>
          <a:xfrm>
            <a:off x="994285" y="2038964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CBC2F6A8-8C8B-4103-8E8B-61B432824511}"/>
              </a:ext>
            </a:extLst>
          </p:cNvPr>
          <p:cNvSpPr/>
          <p:nvPr/>
        </p:nvSpPr>
        <p:spPr>
          <a:xfrm>
            <a:off x="2837834" y="281325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9BD29FED-7AB9-4FF2-B69C-303DB8ADDB4C}"/>
              </a:ext>
            </a:extLst>
          </p:cNvPr>
          <p:cNvSpPr/>
          <p:nvPr/>
        </p:nvSpPr>
        <p:spPr>
          <a:xfrm>
            <a:off x="1049592" y="3993125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CC01802-7747-4F73-B0C2-A55D080D904A}"/>
              </a:ext>
            </a:extLst>
          </p:cNvPr>
          <p:cNvSpPr/>
          <p:nvPr/>
        </p:nvSpPr>
        <p:spPr>
          <a:xfrm>
            <a:off x="3089783" y="4589204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77756A59-C5EE-4377-A175-0D71D1772BD3}"/>
              </a:ext>
            </a:extLst>
          </p:cNvPr>
          <p:cNvSpPr/>
          <p:nvPr/>
        </p:nvSpPr>
        <p:spPr>
          <a:xfrm>
            <a:off x="4853445" y="465680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E</a:t>
            </a:r>
            <a:endParaRPr lang="de-DE"/>
          </a:p>
        </p:txBody>
      </p: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A07CDE49-5A57-4D4D-ACD2-11FE1DE0E6E9}"/>
              </a:ext>
            </a:extLst>
          </p:cNvPr>
          <p:cNvSpPr/>
          <p:nvPr/>
        </p:nvSpPr>
        <p:spPr>
          <a:xfrm>
            <a:off x="5345057" y="297302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4B7C37C6-29D1-474B-A179-F09B8936C905}"/>
              </a:ext>
            </a:extLst>
          </p:cNvPr>
          <p:cNvSpPr/>
          <p:nvPr/>
        </p:nvSpPr>
        <p:spPr>
          <a:xfrm>
            <a:off x="7305365" y="342776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H</a:t>
            </a:r>
            <a:endParaRPr lang="de-DE" sz="2400"/>
          </a:p>
        </p:txBody>
      </p: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D6B57802-6959-400A-B80C-3D47065CD2DE}"/>
              </a:ext>
            </a:extLst>
          </p:cNvPr>
          <p:cNvSpPr/>
          <p:nvPr/>
        </p:nvSpPr>
        <p:spPr>
          <a:xfrm>
            <a:off x="6660122" y="183002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/>
              <a:t>G</a:t>
            </a:r>
          </a:p>
        </p:txBody>
      </p:sp>
      <p:sp>
        <p:nvSpPr>
          <p:cNvPr id="28" name="Flussdiagramm: Verbinder 27">
            <a:extLst>
              <a:ext uri="{FF2B5EF4-FFF2-40B4-BE49-F238E27FC236}">
                <a16:creationId xmlns:a16="http://schemas.microsoft.com/office/drawing/2014/main" id="{81D03BCA-64E8-4F6F-8F61-92018266591E}"/>
              </a:ext>
            </a:extLst>
          </p:cNvPr>
          <p:cNvSpPr/>
          <p:nvPr/>
        </p:nvSpPr>
        <p:spPr>
          <a:xfrm>
            <a:off x="6795315" y="5394221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H</a:t>
            </a:r>
            <a:endParaRPr lang="de-DE" sz="240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F2127AB-0FDF-4AC8-ADF7-DC1DFEEDF9F3}"/>
              </a:ext>
            </a:extLst>
          </p:cNvPr>
          <p:cNvCxnSpPr/>
          <p:nvPr/>
        </p:nvCxnSpPr>
        <p:spPr>
          <a:xfrm>
            <a:off x="1289563" y="2616917"/>
            <a:ext cx="35641" cy="1387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365BD34-7937-4269-875A-AFF880DB7813}"/>
              </a:ext>
            </a:extLst>
          </p:cNvPr>
          <p:cNvCxnSpPr>
            <a:cxnSpLocks/>
          </p:cNvCxnSpPr>
          <p:nvPr/>
        </p:nvCxnSpPr>
        <p:spPr>
          <a:xfrm flipV="1">
            <a:off x="1590677" y="3273220"/>
            <a:ext cx="1295398" cy="879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DD0B5FA-B2A9-4CF6-BCA1-ACE9E8094CB6}"/>
              </a:ext>
            </a:extLst>
          </p:cNvPr>
          <p:cNvCxnSpPr>
            <a:cxnSpLocks/>
          </p:cNvCxnSpPr>
          <p:nvPr/>
        </p:nvCxnSpPr>
        <p:spPr>
          <a:xfrm flipH="1" flipV="1">
            <a:off x="1540285" y="2412896"/>
            <a:ext cx="1340875" cy="560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C2CFBA0-BCBD-40FA-B77B-5AC4F54DEC30}"/>
              </a:ext>
            </a:extLst>
          </p:cNvPr>
          <p:cNvCxnSpPr>
            <a:cxnSpLocks/>
          </p:cNvCxnSpPr>
          <p:nvPr/>
        </p:nvCxnSpPr>
        <p:spPr>
          <a:xfrm flipH="1" flipV="1">
            <a:off x="1595591" y="4373203"/>
            <a:ext cx="1512940" cy="437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FB1C704-4E80-4033-9E74-0B73545DAF5E}"/>
              </a:ext>
            </a:extLst>
          </p:cNvPr>
          <p:cNvCxnSpPr>
            <a:cxnSpLocks/>
          </p:cNvCxnSpPr>
          <p:nvPr/>
        </p:nvCxnSpPr>
        <p:spPr>
          <a:xfrm flipH="1" flipV="1">
            <a:off x="3162608" y="3377688"/>
            <a:ext cx="161004" cy="1230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DCC815B-CF5D-422D-9A5F-DE69DA49BA47}"/>
              </a:ext>
            </a:extLst>
          </p:cNvPr>
          <p:cNvCxnSpPr>
            <a:cxnSpLocks/>
          </p:cNvCxnSpPr>
          <p:nvPr/>
        </p:nvCxnSpPr>
        <p:spPr>
          <a:xfrm flipV="1">
            <a:off x="7152047" y="4004494"/>
            <a:ext cx="379769" cy="1408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5C3D25-1A52-47FC-9046-B4AF04D43197}"/>
              </a:ext>
            </a:extLst>
          </p:cNvPr>
          <p:cNvCxnSpPr>
            <a:cxnSpLocks/>
          </p:cNvCxnSpPr>
          <p:nvPr/>
        </p:nvCxnSpPr>
        <p:spPr>
          <a:xfrm flipH="1" flipV="1">
            <a:off x="5405590" y="5049171"/>
            <a:ext cx="1408473" cy="542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6B04564-7B8E-4526-B330-183CAF4B2D6F}"/>
              </a:ext>
            </a:extLst>
          </p:cNvPr>
          <p:cNvCxnSpPr/>
          <p:nvPr/>
        </p:nvCxnSpPr>
        <p:spPr>
          <a:xfrm>
            <a:off x="3666204" y="4901377"/>
            <a:ext cx="1190932" cy="110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CD9A6B2-AEED-4D9C-A262-FFD0D516AD6A}"/>
              </a:ext>
            </a:extLst>
          </p:cNvPr>
          <p:cNvCxnSpPr>
            <a:cxnSpLocks/>
          </p:cNvCxnSpPr>
          <p:nvPr/>
        </p:nvCxnSpPr>
        <p:spPr>
          <a:xfrm flipH="1" flipV="1">
            <a:off x="7064785" y="2357592"/>
            <a:ext cx="437537" cy="107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E1E80BD-E24D-4681-B958-7A79A563B4AF}"/>
              </a:ext>
            </a:extLst>
          </p:cNvPr>
          <p:cNvCxnSpPr>
            <a:cxnSpLocks/>
          </p:cNvCxnSpPr>
          <p:nvPr/>
        </p:nvCxnSpPr>
        <p:spPr>
          <a:xfrm flipH="1" flipV="1">
            <a:off x="3402268" y="3113444"/>
            <a:ext cx="1961537" cy="142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2AFF43A-9307-4329-AC58-88A0EA6AF18C}"/>
              </a:ext>
            </a:extLst>
          </p:cNvPr>
          <p:cNvCxnSpPr>
            <a:cxnSpLocks/>
          </p:cNvCxnSpPr>
          <p:nvPr/>
        </p:nvCxnSpPr>
        <p:spPr>
          <a:xfrm>
            <a:off x="5909187" y="3315924"/>
            <a:ext cx="1393723" cy="3490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228A9AB-639E-4548-B314-6F316CB5769C}"/>
              </a:ext>
            </a:extLst>
          </p:cNvPr>
          <p:cNvCxnSpPr>
            <a:cxnSpLocks/>
          </p:cNvCxnSpPr>
          <p:nvPr/>
        </p:nvCxnSpPr>
        <p:spPr>
          <a:xfrm flipH="1">
            <a:off x="5841896" y="2309658"/>
            <a:ext cx="892278" cy="766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D1D1B87-40C9-4962-AEB3-DB2571E53BC4}"/>
              </a:ext>
            </a:extLst>
          </p:cNvPr>
          <p:cNvCxnSpPr>
            <a:cxnSpLocks/>
          </p:cNvCxnSpPr>
          <p:nvPr/>
        </p:nvCxnSpPr>
        <p:spPr>
          <a:xfrm flipV="1">
            <a:off x="5204031" y="3543604"/>
            <a:ext cx="330607" cy="1125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851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/>
              <a:t>Tarjan's </a:t>
            </a:r>
            <a:r>
              <a:rPr lang="de-DE" sz="4800" err="1"/>
              <a:t>Algorithm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4A2F6FB-5D1A-404E-BEF9-5E568D28D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9BB6B05-DC6D-4654-9114-3C31323133D2}"/>
              </a:ext>
            </a:extLst>
          </p:cNvPr>
          <p:cNvSpPr/>
          <p:nvPr/>
        </p:nvSpPr>
        <p:spPr>
          <a:xfrm>
            <a:off x="994285" y="2038964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CBC2F6A8-8C8B-4103-8E8B-61B432824511}"/>
              </a:ext>
            </a:extLst>
          </p:cNvPr>
          <p:cNvSpPr/>
          <p:nvPr/>
        </p:nvSpPr>
        <p:spPr>
          <a:xfrm>
            <a:off x="2837834" y="281325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9BD29FED-7AB9-4FF2-B69C-303DB8ADDB4C}"/>
              </a:ext>
            </a:extLst>
          </p:cNvPr>
          <p:cNvSpPr/>
          <p:nvPr/>
        </p:nvSpPr>
        <p:spPr>
          <a:xfrm>
            <a:off x="1049592" y="3993125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CC01802-7747-4F73-B0C2-A55D080D904A}"/>
              </a:ext>
            </a:extLst>
          </p:cNvPr>
          <p:cNvSpPr/>
          <p:nvPr/>
        </p:nvSpPr>
        <p:spPr>
          <a:xfrm>
            <a:off x="3089783" y="4589204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77756A59-C5EE-4377-A175-0D71D1772BD3}"/>
              </a:ext>
            </a:extLst>
          </p:cNvPr>
          <p:cNvSpPr/>
          <p:nvPr/>
        </p:nvSpPr>
        <p:spPr>
          <a:xfrm>
            <a:off x="4853445" y="465680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E</a:t>
            </a:r>
            <a:endParaRPr lang="de-DE"/>
          </a:p>
        </p:txBody>
      </p: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A07CDE49-5A57-4D4D-ACD2-11FE1DE0E6E9}"/>
              </a:ext>
            </a:extLst>
          </p:cNvPr>
          <p:cNvSpPr/>
          <p:nvPr/>
        </p:nvSpPr>
        <p:spPr>
          <a:xfrm>
            <a:off x="5345057" y="297302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4B7C37C6-29D1-474B-A179-F09B8936C905}"/>
              </a:ext>
            </a:extLst>
          </p:cNvPr>
          <p:cNvSpPr/>
          <p:nvPr/>
        </p:nvSpPr>
        <p:spPr>
          <a:xfrm>
            <a:off x="7305365" y="342776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H</a:t>
            </a:r>
            <a:endParaRPr lang="de-DE" sz="2400"/>
          </a:p>
        </p:txBody>
      </p: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D6B57802-6959-400A-B80C-3D47065CD2DE}"/>
              </a:ext>
            </a:extLst>
          </p:cNvPr>
          <p:cNvSpPr/>
          <p:nvPr/>
        </p:nvSpPr>
        <p:spPr>
          <a:xfrm>
            <a:off x="6660122" y="183002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/>
              <a:t>G</a:t>
            </a:r>
          </a:p>
        </p:txBody>
      </p:sp>
      <p:sp>
        <p:nvSpPr>
          <p:cNvPr id="28" name="Flussdiagramm: Verbinder 27">
            <a:extLst>
              <a:ext uri="{FF2B5EF4-FFF2-40B4-BE49-F238E27FC236}">
                <a16:creationId xmlns:a16="http://schemas.microsoft.com/office/drawing/2014/main" id="{81D03BCA-64E8-4F6F-8F61-92018266591E}"/>
              </a:ext>
            </a:extLst>
          </p:cNvPr>
          <p:cNvSpPr/>
          <p:nvPr/>
        </p:nvSpPr>
        <p:spPr>
          <a:xfrm>
            <a:off x="6795315" y="5394221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H</a:t>
            </a:r>
            <a:endParaRPr lang="de-DE" sz="240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F2127AB-0FDF-4AC8-ADF7-DC1DFEEDF9F3}"/>
              </a:ext>
            </a:extLst>
          </p:cNvPr>
          <p:cNvCxnSpPr/>
          <p:nvPr/>
        </p:nvCxnSpPr>
        <p:spPr>
          <a:xfrm>
            <a:off x="1289563" y="2616917"/>
            <a:ext cx="35641" cy="1387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365BD34-7937-4269-875A-AFF880DB7813}"/>
              </a:ext>
            </a:extLst>
          </p:cNvPr>
          <p:cNvCxnSpPr>
            <a:cxnSpLocks/>
          </p:cNvCxnSpPr>
          <p:nvPr/>
        </p:nvCxnSpPr>
        <p:spPr>
          <a:xfrm flipV="1">
            <a:off x="1590677" y="3273220"/>
            <a:ext cx="1295398" cy="879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DD0B5FA-B2A9-4CF6-BCA1-ACE9E8094CB6}"/>
              </a:ext>
            </a:extLst>
          </p:cNvPr>
          <p:cNvCxnSpPr>
            <a:cxnSpLocks/>
          </p:cNvCxnSpPr>
          <p:nvPr/>
        </p:nvCxnSpPr>
        <p:spPr>
          <a:xfrm flipH="1" flipV="1">
            <a:off x="1540285" y="2412896"/>
            <a:ext cx="1340875" cy="560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C2CFBA0-BCBD-40FA-B77B-5AC4F54DEC30}"/>
              </a:ext>
            </a:extLst>
          </p:cNvPr>
          <p:cNvCxnSpPr>
            <a:cxnSpLocks/>
          </p:cNvCxnSpPr>
          <p:nvPr/>
        </p:nvCxnSpPr>
        <p:spPr>
          <a:xfrm flipH="1" flipV="1">
            <a:off x="1595591" y="4373203"/>
            <a:ext cx="1512940" cy="437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FB1C704-4E80-4033-9E74-0B73545DAF5E}"/>
              </a:ext>
            </a:extLst>
          </p:cNvPr>
          <p:cNvCxnSpPr>
            <a:cxnSpLocks/>
          </p:cNvCxnSpPr>
          <p:nvPr/>
        </p:nvCxnSpPr>
        <p:spPr>
          <a:xfrm flipH="1" flipV="1">
            <a:off x="3162608" y="3377688"/>
            <a:ext cx="161004" cy="1230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DCC815B-CF5D-422D-9A5F-DE69DA49BA47}"/>
              </a:ext>
            </a:extLst>
          </p:cNvPr>
          <p:cNvCxnSpPr>
            <a:cxnSpLocks/>
          </p:cNvCxnSpPr>
          <p:nvPr/>
        </p:nvCxnSpPr>
        <p:spPr>
          <a:xfrm flipV="1">
            <a:off x="7152047" y="4004494"/>
            <a:ext cx="379769" cy="1408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5C3D25-1A52-47FC-9046-B4AF04D43197}"/>
              </a:ext>
            </a:extLst>
          </p:cNvPr>
          <p:cNvCxnSpPr>
            <a:cxnSpLocks/>
          </p:cNvCxnSpPr>
          <p:nvPr/>
        </p:nvCxnSpPr>
        <p:spPr>
          <a:xfrm flipH="1" flipV="1">
            <a:off x="5405590" y="5049171"/>
            <a:ext cx="1408473" cy="542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6B04564-7B8E-4526-B330-183CAF4B2D6F}"/>
              </a:ext>
            </a:extLst>
          </p:cNvPr>
          <p:cNvCxnSpPr/>
          <p:nvPr/>
        </p:nvCxnSpPr>
        <p:spPr>
          <a:xfrm>
            <a:off x="3666204" y="4901377"/>
            <a:ext cx="1190932" cy="110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CD9A6B2-AEED-4D9C-A262-FFD0D516AD6A}"/>
              </a:ext>
            </a:extLst>
          </p:cNvPr>
          <p:cNvCxnSpPr>
            <a:cxnSpLocks/>
          </p:cNvCxnSpPr>
          <p:nvPr/>
        </p:nvCxnSpPr>
        <p:spPr>
          <a:xfrm flipH="1" flipV="1">
            <a:off x="7064785" y="2357592"/>
            <a:ext cx="437537" cy="107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E1E80BD-E24D-4681-B958-7A79A563B4AF}"/>
              </a:ext>
            </a:extLst>
          </p:cNvPr>
          <p:cNvCxnSpPr>
            <a:cxnSpLocks/>
          </p:cNvCxnSpPr>
          <p:nvPr/>
        </p:nvCxnSpPr>
        <p:spPr>
          <a:xfrm flipH="1" flipV="1">
            <a:off x="3402268" y="3113444"/>
            <a:ext cx="1961537" cy="142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2AFF43A-9307-4329-AC58-88A0EA6AF18C}"/>
              </a:ext>
            </a:extLst>
          </p:cNvPr>
          <p:cNvCxnSpPr>
            <a:cxnSpLocks/>
          </p:cNvCxnSpPr>
          <p:nvPr/>
        </p:nvCxnSpPr>
        <p:spPr>
          <a:xfrm>
            <a:off x="5909187" y="3315924"/>
            <a:ext cx="1393723" cy="3490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228A9AB-639E-4548-B314-6F316CB5769C}"/>
              </a:ext>
            </a:extLst>
          </p:cNvPr>
          <p:cNvCxnSpPr>
            <a:cxnSpLocks/>
          </p:cNvCxnSpPr>
          <p:nvPr/>
        </p:nvCxnSpPr>
        <p:spPr>
          <a:xfrm flipH="1">
            <a:off x="5841896" y="2309658"/>
            <a:ext cx="892278" cy="766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D1D1B87-40C9-4962-AEB3-DB2571E53BC4}"/>
              </a:ext>
            </a:extLst>
          </p:cNvPr>
          <p:cNvCxnSpPr>
            <a:cxnSpLocks/>
          </p:cNvCxnSpPr>
          <p:nvPr/>
        </p:nvCxnSpPr>
        <p:spPr>
          <a:xfrm flipV="1">
            <a:off x="5204031" y="3543604"/>
            <a:ext cx="330607" cy="1125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1C2D6B69-0C38-464B-815E-791EA2743FCE}"/>
              </a:ext>
            </a:extLst>
          </p:cNvPr>
          <p:cNvSpPr/>
          <p:nvPr/>
        </p:nvSpPr>
        <p:spPr>
          <a:xfrm rot="18840000">
            <a:off x="401448" y="1795071"/>
            <a:ext cx="3170903" cy="2783757"/>
          </a:xfrm>
          <a:prstGeom prst="ellipse">
            <a:avLst/>
          </a:prstGeom>
          <a:solidFill>
            <a:srgbClr val="FFFFFF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C167AC2-E35A-4856-8753-325A458DC89F}"/>
              </a:ext>
            </a:extLst>
          </p:cNvPr>
          <p:cNvSpPr/>
          <p:nvPr/>
        </p:nvSpPr>
        <p:spPr>
          <a:xfrm rot="780000">
            <a:off x="5352894" y="1811203"/>
            <a:ext cx="2703872" cy="2574822"/>
          </a:xfrm>
          <a:prstGeom prst="ellipse">
            <a:avLst/>
          </a:prstGeom>
          <a:solidFill>
            <a:srgbClr val="FFFFFF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CD81982-2A1C-4C3F-A6A2-2C864FCA3D4D}"/>
              </a:ext>
            </a:extLst>
          </p:cNvPr>
          <p:cNvSpPr/>
          <p:nvPr/>
        </p:nvSpPr>
        <p:spPr>
          <a:xfrm>
            <a:off x="3115456" y="4279389"/>
            <a:ext cx="2279857" cy="1272048"/>
          </a:xfrm>
          <a:prstGeom prst="ellipse">
            <a:avLst/>
          </a:prstGeom>
          <a:solidFill>
            <a:srgbClr val="FFFFFF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6AE43B7-D62A-408D-B67F-054FA3505878}"/>
              </a:ext>
            </a:extLst>
          </p:cNvPr>
          <p:cNvSpPr/>
          <p:nvPr/>
        </p:nvSpPr>
        <p:spPr>
          <a:xfrm rot="780000">
            <a:off x="6724631" y="5299061"/>
            <a:ext cx="725131" cy="762001"/>
          </a:xfrm>
          <a:prstGeom prst="ellipse">
            <a:avLst/>
          </a:prstGeom>
          <a:solidFill>
            <a:srgbClr val="FFFFFF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989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/>
              <a:t>Tarjan's </a:t>
            </a:r>
            <a:r>
              <a:rPr lang="de-DE" sz="4800" err="1"/>
              <a:t>Algorithm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4A2F6FB-5D1A-404E-BEF9-5E568D28D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9BB6B05-DC6D-4654-9114-3C31323133D2}"/>
              </a:ext>
            </a:extLst>
          </p:cNvPr>
          <p:cNvSpPr/>
          <p:nvPr/>
        </p:nvSpPr>
        <p:spPr>
          <a:xfrm>
            <a:off x="994285" y="2038964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CBC2F6A8-8C8B-4103-8E8B-61B432824511}"/>
              </a:ext>
            </a:extLst>
          </p:cNvPr>
          <p:cNvSpPr/>
          <p:nvPr/>
        </p:nvSpPr>
        <p:spPr>
          <a:xfrm>
            <a:off x="2837834" y="281325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9BD29FED-7AB9-4FF2-B69C-303DB8ADDB4C}"/>
              </a:ext>
            </a:extLst>
          </p:cNvPr>
          <p:cNvSpPr/>
          <p:nvPr/>
        </p:nvSpPr>
        <p:spPr>
          <a:xfrm>
            <a:off x="1049592" y="3993125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CC01802-7747-4F73-B0C2-A55D080D904A}"/>
              </a:ext>
            </a:extLst>
          </p:cNvPr>
          <p:cNvSpPr/>
          <p:nvPr/>
        </p:nvSpPr>
        <p:spPr>
          <a:xfrm>
            <a:off x="3089783" y="4589204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77756A59-C5EE-4377-A175-0D71D1772BD3}"/>
              </a:ext>
            </a:extLst>
          </p:cNvPr>
          <p:cNvSpPr/>
          <p:nvPr/>
        </p:nvSpPr>
        <p:spPr>
          <a:xfrm>
            <a:off x="4853445" y="465680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E</a:t>
            </a:r>
            <a:endParaRPr lang="de-DE"/>
          </a:p>
        </p:txBody>
      </p: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A07CDE49-5A57-4D4D-ACD2-11FE1DE0E6E9}"/>
              </a:ext>
            </a:extLst>
          </p:cNvPr>
          <p:cNvSpPr/>
          <p:nvPr/>
        </p:nvSpPr>
        <p:spPr>
          <a:xfrm>
            <a:off x="5345057" y="297302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4B7C37C6-29D1-474B-A179-F09B8936C905}"/>
              </a:ext>
            </a:extLst>
          </p:cNvPr>
          <p:cNvSpPr/>
          <p:nvPr/>
        </p:nvSpPr>
        <p:spPr>
          <a:xfrm>
            <a:off x="7305365" y="342776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H</a:t>
            </a:r>
            <a:endParaRPr lang="de-DE" sz="2400"/>
          </a:p>
        </p:txBody>
      </p: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D6B57802-6959-400A-B80C-3D47065CD2DE}"/>
              </a:ext>
            </a:extLst>
          </p:cNvPr>
          <p:cNvSpPr/>
          <p:nvPr/>
        </p:nvSpPr>
        <p:spPr>
          <a:xfrm>
            <a:off x="6660122" y="183002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/>
              <a:t>G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F2127AB-0FDF-4AC8-ADF7-DC1DFEEDF9F3}"/>
              </a:ext>
            </a:extLst>
          </p:cNvPr>
          <p:cNvCxnSpPr/>
          <p:nvPr/>
        </p:nvCxnSpPr>
        <p:spPr>
          <a:xfrm>
            <a:off x="1289563" y="2616917"/>
            <a:ext cx="35641" cy="1387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365BD34-7937-4269-875A-AFF880DB7813}"/>
              </a:ext>
            </a:extLst>
          </p:cNvPr>
          <p:cNvCxnSpPr>
            <a:cxnSpLocks/>
          </p:cNvCxnSpPr>
          <p:nvPr/>
        </p:nvCxnSpPr>
        <p:spPr>
          <a:xfrm flipV="1">
            <a:off x="1590677" y="3273220"/>
            <a:ext cx="1295398" cy="879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DD0B5FA-B2A9-4CF6-BCA1-ACE9E8094CB6}"/>
              </a:ext>
            </a:extLst>
          </p:cNvPr>
          <p:cNvCxnSpPr>
            <a:cxnSpLocks/>
          </p:cNvCxnSpPr>
          <p:nvPr/>
        </p:nvCxnSpPr>
        <p:spPr>
          <a:xfrm flipH="1" flipV="1">
            <a:off x="1540285" y="2412896"/>
            <a:ext cx="1340875" cy="560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6B04564-7B8E-4526-B330-183CAF4B2D6F}"/>
              </a:ext>
            </a:extLst>
          </p:cNvPr>
          <p:cNvCxnSpPr/>
          <p:nvPr/>
        </p:nvCxnSpPr>
        <p:spPr>
          <a:xfrm>
            <a:off x="3666204" y="4901377"/>
            <a:ext cx="1190932" cy="110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CD9A6B2-AEED-4D9C-A262-FFD0D516AD6A}"/>
              </a:ext>
            </a:extLst>
          </p:cNvPr>
          <p:cNvCxnSpPr>
            <a:cxnSpLocks/>
          </p:cNvCxnSpPr>
          <p:nvPr/>
        </p:nvCxnSpPr>
        <p:spPr>
          <a:xfrm flipH="1" flipV="1">
            <a:off x="7064785" y="2357592"/>
            <a:ext cx="437537" cy="107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2AFF43A-9307-4329-AC58-88A0EA6AF18C}"/>
              </a:ext>
            </a:extLst>
          </p:cNvPr>
          <p:cNvCxnSpPr>
            <a:cxnSpLocks/>
          </p:cNvCxnSpPr>
          <p:nvPr/>
        </p:nvCxnSpPr>
        <p:spPr>
          <a:xfrm>
            <a:off x="5909187" y="3315924"/>
            <a:ext cx="1393723" cy="3490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228A9AB-639E-4548-B314-6F316CB5769C}"/>
              </a:ext>
            </a:extLst>
          </p:cNvPr>
          <p:cNvCxnSpPr>
            <a:cxnSpLocks/>
          </p:cNvCxnSpPr>
          <p:nvPr/>
        </p:nvCxnSpPr>
        <p:spPr>
          <a:xfrm flipH="1">
            <a:off x="5841896" y="2309658"/>
            <a:ext cx="892278" cy="766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188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100"/>
              <a:t>Tarjan's Algorithm - Performance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8DE976-AE03-43DE-9F0A-B7E32B09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1947672"/>
            <a:ext cx="8471793" cy="4005072"/>
          </a:xfrm>
        </p:spPr>
        <p:txBody>
          <a:bodyPr vert="horz" wrap="square" lIns="0" tIns="0" rIns="68580" bIns="0" rtlCol="0" anchor="t">
            <a:normAutofit/>
          </a:bodyPr>
          <a:lstStyle/>
          <a:p>
            <a:pPr marL="337185" indent="-335280"/>
            <a:endParaRPr lang="de-DE">
              <a:solidFill>
                <a:srgbClr val="FFFFFF"/>
              </a:solidFill>
            </a:endParaRPr>
          </a:p>
          <a:p>
            <a:pPr marL="1905" indent="0">
              <a:buNone/>
            </a:pPr>
            <a:endParaRPr lang="de-DE">
              <a:solidFill>
                <a:srgbClr val="FFFFFF"/>
              </a:solidFill>
            </a:endParaRP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C5F81DD9-2D80-4B3A-B4CA-081E0DC2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56" y="1949159"/>
            <a:ext cx="8476634" cy="428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8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100"/>
              <a:t>Tarjan's Algorithm - Synthetic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8DE976-AE03-43DE-9F0A-B7E32B09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1947672"/>
            <a:ext cx="8471793" cy="4005072"/>
          </a:xfrm>
        </p:spPr>
        <p:txBody>
          <a:bodyPr vert="horz" wrap="square" lIns="0" tIns="0" rIns="68580" bIns="0" rtlCol="0" anchor="t">
            <a:normAutofit/>
          </a:bodyPr>
          <a:lstStyle/>
          <a:p>
            <a:pPr marL="337185" indent="-335280"/>
            <a:endParaRPr lang="de-DE">
              <a:solidFill>
                <a:srgbClr val="FFFFFF"/>
              </a:solidFill>
            </a:endParaRPr>
          </a:p>
          <a:p>
            <a:pPr marL="1905" indent="0">
              <a:buNone/>
            </a:pPr>
            <a:endParaRPr lang="de-DE">
              <a:solidFill>
                <a:srgbClr val="FFFFFF"/>
              </a:solidFill>
            </a:endParaRP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547BD758-B057-4595-B32F-176201F41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55" y="1946114"/>
            <a:ext cx="8476635" cy="2283659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E9A9D590-A22B-4BA7-9A53-9660C0156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55" y="4225969"/>
            <a:ext cx="8476635" cy="228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31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100"/>
              <a:t>Tarjan's Algorithm - Complex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8DE976-AE03-43DE-9F0A-B7E32B09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1947672"/>
            <a:ext cx="8471793" cy="4005072"/>
          </a:xfrm>
        </p:spPr>
        <p:txBody>
          <a:bodyPr vert="horz" wrap="square" lIns="0" tIns="0" rIns="68580" bIns="0" rtlCol="0" anchor="t">
            <a:normAutofit/>
          </a:bodyPr>
          <a:lstStyle/>
          <a:p>
            <a:pPr marL="337185" indent="-335280"/>
            <a:endParaRPr lang="de-DE">
              <a:solidFill>
                <a:srgbClr val="FFFFFF"/>
              </a:solidFill>
            </a:endParaRPr>
          </a:p>
          <a:p>
            <a:pPr marL="1905" indent="0">
              <a:buNone/>
            </a:pPr>
            <a:endParaRPr lang="de-DE">
              <a:solidFill>
                <a:srgbClr val="FFFFFF"/>
              </a:solidFill>
            </a:endParaRPr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E4D18330-FF26-4286-A4A4-621675A46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55" y="1946114"/>
            <a:ext cx="8476635" cy="2283659"/>
          </a:xfrm>
          <a:prstGeom prst="rect">
            <a:avLst/>
          </a:prstGeom>
        </p:spPr>
      </p:pic>
      <p:pic>
        <p:nvPicPr>
          <p:cNvPr id="10" name="Grafik 10">
            <a:extLst>
              <a:ext uri="{FF2B5EF4-FFF2-40B4-BE49-F238E27FC236}">
                <a16:creationId xmlns:a16="http://schemas.microsoft.com/office/drawing/2014/main" id="{6F74C42F-90BD-4467-A94E-FD4A49AAC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55" y="4225969"/>
            <a:ext cx="8476635" cy="228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97" y="411775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Our</a:t>
            </a:r>
            <a:r>
              <a:rPr lang="de-DE" sz="4800"/>
              <a:t> </a:t>
            </a:r>
            <a:r>
              <a:rPr lang="de-DE" sz="4800" err="1"/>
              <a:t>approach</a:t>
            </a:r>
            <a:endParaRPr lang="de-DE" sz="48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8DE976-AE03-43DE-9F0A-B7E32B09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97" y="1947672"/>
            <a:ext cx="8391905" cy="4005072"/>
          </a:xfrm>
        </p:spPr>
        <p:txBody>
          <a:bodyPr vert="horz" wrap="square" lIns="0" tIns="0" rIns="68580" bIns="0" rtlCol="0" anchor="t">
            <a:normAutofit/>
          </a:bodyPr>
          <a:lstStyle/>
          <a:p>
            <a:pPr marL="337185" indent="-335280"/>
            <a:r>
              <a:rPr lang="de-DE">
                <a:solidFill>
                  <a:srgbClr val="FFFFFF"/>
                </a:solidFill>
              </a:rPr>
              <a:t>Solver class that executes the main algorithm</a:t>
            </a:r>
            <a:endParaRPr lang="de-DE"/>
          </a:p>
          <a:p>
            <a:pPr marL="337185" indent="-335280"/>
            <a:r>
              <a:rPr lang="de-DE">
                <a:solidFill>
                  <a:srgbClr val="FFFFFF"/>
                </a:solidFill>
              </a:rPr>
              <a:t>One class for each algorithm:</a:t>
            </a:r>
          </a:p>
          <a:p>
            <a:pPr marL="787400" lvl="1" indent="-447675"/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  <a:endParaRPr lang="de-DE">
              <a:ea typeface="+mn-lt"/>
              <a:cs typeface="+mn-lt"/>
            </a:endParaRPr>
          </a:p>
          <a:p>
            <a:pPr marL="787400" lvl="1" indent="-447675"/>
            <a:r>
              <a:rPr lang="de-DE">
                <a:solidFill>
                  <a:srgbClr val="FFFFFF"/>
                </a:solidFill>
              </a:rPr>
              <a:t>Is the graph a DAG?</a:t>
            </a:r>
          </a:p>
          <a:p>
            <a:pPr marL="787400" lvl="1" indent="-447675"/>
            <a:r>
              <a:rPr lang="de-DE">
                <a:solidFill>
                  <a:srgbClr val="FFFFFF"/>
                </a:solidFill>
              </a:rPr>
              <a:t>Find first cycle</a:t>
            </a:r>
          </a:p>
          <a:p>
            <a:pPr marL="787400" lvl="1" indent="-447675"/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Log class for printing the result and debug information</a:t>
            </a:r>
            <a:endParaRPr lang="de-DE"/>
          </a:p>
          <a:p>
            <a:pPr marL="337185" indent="-335280"/>
            <a:r>
              <a:rPr lang="de-DE">
                <a:solidFill>
                  <a:srgbClr val="FFFFFF"/>
                </a:solidFill>
              </a:rPr>
              <a:t>All of these classes offer static methods</a:t>
            </a:r>
          </a:p>
          <a:p>
            <a:pPr marL="337185" indent="-335280"/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min 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8DE976-AE03-43DE-9F0A-B7E32B09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1947672"/>
            <a:ext cx="8477938" cy="1565443"/>
          </a:xfrm>
        </p:spPr>
        <p:txBody>
          <a:bodyPr vert="horz" wrap="square" lIns="0" tIns="0" rIns="68580" bIns="0" rtlCol="0" anchor="t">
            <a:normAutofit/>
          </a:bodyPr>
          <a:lstStyle/>
          <a:p>
            <a:pPr marL="337185" indent="-335280"/>
            <a:r>
              <a:rPr lang="de-DE" err="1">
                <a:solidFill>
                  <a:srgbClr val="FFFFFF"/>
                </a:solidFill>
              </a:rPr>
              <a:t>What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is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the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worst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case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graph</a:t>
            </a:r>
            <a:r>
              <a:rPr lang="de-DE">
                <a:solidFill>
                  <a:srgbClr val="FFFFFF"/>
                </a:solidFill>
              </a:rPr>
              <a:t>?</a:t>
            </a:r>
          </a:p>
          <a:p>
            <a:pPr marL="337185" indent="-335280"/>
            <a:r>
              <a:rPr lang="de-DE">
                <a:solidFill>
                  <a:srgbClr val="FFFFFF"/>
                </a:solidFill>
              </a:rPr>
              <a:t>A fully </a:t>
            </a:r>
            <a:r>
              <a:rPr lang="de-DE" err="1">
                <a:solidFill>
                  <a:srgbClr val="FFFFFF"/>
                </a:solidFill>
              </a:rPr>
              <a:t>connected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graph</a:t>
            </a:r>
            <a:endParaRPr lang="de-DE">
              <a:solidFill>
                <a:srgbClr val="FFFFFF"/>
              </a:solidFill>
            </a:endParaRPr>
          </a:p>
          <a:p>
            <a:pPr marL="337185" indent="-335280"/>
            <a:r>
              <a:rPr lang="de-DE">
                <a:solidFill>
                  <a:srgbClr val="FFFFFF"/>
                </a:solidFill>
              </a:rPr>
              <a:t>In </a:t>
            </a:r>
            <a:r>
              <a:rPr lang="de-DE" err="1">
                <a:solidFill>
                  <a:srgbClr val="FFFFFF"/>
                </a:solidFill>
              </a:rPr>
              <a:t>fact</a:t>
            </a:r>
            <a:r>
              <a:rPr lang="de-DE">
                <a:solidFill>
                  <a:srgbClr val="FFFFFF"/>
                </a:solidFill>
              </a:rPr>
              <a:t>, a fully </a:t>
            </a:r>
            <a:r>
              <a:rPr lang="de-DE" err="1">
                <a:solidFill>
                  <a:srgbClr val="FFFFFF"/>
                </a:solidFill>
              </a:rPr>
              <a:t>connected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graph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is</a:t>
            </a:r>
            <a:r>
              <a:rPr lang="de-DE">
                <a:solidFill>
                  <a:srgbClr val="FFFFFF"/>
                </a:solidFill>
              </a:rPr>
              <a:t> not </a:t>
            </a:r>
            <a:r>
              <a:rPr lang="de-DE" err="1">
                <a:solidFill>
                  <a:srgbClr val="FFFFFF"/>
                </a:solidFill>
              </a:rPr>
              <a:t>the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worst</a:t>
            </a:r>
            <a:r>
              <a:rPr lang="de-DE">
                <a:solidFill>
                  <a:srgbClr val="FFFFFF"/>
                </a:solidFill>
              </a:rPr>
              <a:t> case:</a:t>
            </a:r>
          </a:p>
          <a:p>
            <a:pPr marL="337185" indent="-335280"/>
            <a:endParaRPr lang="de-DE">
              <a:solidFill>
                <a:srgbClr val="F0F3F1">
                  <a:alpha val="55000"/>
                </a:srgbClr>
              </a:solidFill>
            </a:endParaRPr>
          </a:p>
          <a:p>
            <a:pPr marL="1905" indent="0">
              <a:buNone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EA1CF40-1130-486B-A784-B1397BD7DD01}"/>
              </a:ext>
            </a:extLst>
          </p:cNvPr>
          <p:cNvSpPr txBox="1">
            <a:spLocks/>
          </p:cNvSpPr>
          <p:nvPr/>
        </p:nvSpPr>
        <p:spPr>
          <a:xfrm>
            <a:off x="334813" y="4644169"/>
            <a:ext cx="8471793" cy="4005072"/>
          </a:xfrm>
          <a:prstGeom prst="rect">
            <a:avLst/>
          </a:prstGeom>
        </p:spPr>
        <p:txBody>
          <a:bodyPr vert="horz" wrap="square" lIns="0" tIns="0" rIns="68580" bIns="0" rtlCol="0" anchor="t">
            <a:normAutofit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7185" indent="-335280"/>
            <a:r>
              <a:rPr lang="de-DE" err="1">
                <a:solidFill>
                  <a:srgbClr val="FFFFFF"/>
                </a:solidFill>
              </a:rPr>
              <a:t>Removing</a:t>
            </a:r>
            <a:r>
              <a:rPr lang="de-DE">
                <a:solidFill>
                  <a:srgbClr val="FFFFFF"/>
                </a:solidFill>
              </a:rPr>
              <a:t> a </a:t>
            </a:r>
            <a:r>
              <a:rPr lang="de-DE" err="1">
                <a:solidFill>
                  <a:srgbClr val="FFFFFF"/>
                </a:solidFill>
              </a:rPr>
              <a:t>single</a:t>
            </a:r>
            <a:r>
              <a:rPr lang="de-DE">
                <a:solidFill>
                  <a:srgbClr val="FFFFFF"/>
                </a:solidFill>
              </a:rPr>
              <a:t> edge (a,b) =&gt; k = n – 2</a:t>
            </a:r>
            <a:endParaRPr lang="de-DE"/>
          </a:p>
          <a:p>
            <a:pPr marL="337185" indent="-335280"/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Can 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we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rule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 out 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even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more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cases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this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approach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?</a:t>
            </a:r>
            <a:endParaRPr lang="de-DE"/>
          </a:p>
          <a:p>
            <a:pPr marL="337185" indent="-335280"/>
            <a:r>
              <a:rPr lang="de-DE" err="1">
                <a:solidFill>
                  <a:srgbClr val="FFFFFF"/>
                </a:solidFill>
              </a:rPr>
              <a:t>Idea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for</a:t>
            </a:r>
            <a:r>
              <a:rPr lang="de-DE">
                <a:solidFill>
                  <a:srgbClr val="FFFFFF"/>
                </a:solidFill>
              </a:rPr>
              <a:t> min k: </a:t>
            </a:r>
            <a:r>
              <a:rPr lang="de-DE" err="1">
                <a:solidFill>
                  <a:srgbClr val="FFFFFF"/>
                </a:solidFill>
              </a:rPr>
              <a:t>add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as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many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edges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as</a:t>
            </a:r>
            <a:r>
              <a:rPr lang="de-DE">
                <a:solidFill>
                  <a:srgbClr val="FFFFFF"/>
                </a:solidFill>
              </a:rPr>
              <a:t> possible </a:t>
            </a:r>
            <a:r>
              <a:rPr lang="de-DE" err="1">
                <a:solidFill>
                  <a:srgbClr val="FFFFFF"/>
                </a:solidFill>
              </a:rPr>
              <a:t>to</a:t>
            </a:r>
            <a:r>
              <a:rPr lang="de-DE">
                <a:solidFill>
                  <a:srgbClr val="FFFFFF"/>
                </a:solidFill>
              </a:rPr>
              <a:t> a </a:t>
            </a:r>
            <a:r>
              <a:rPr lang="de-DE" err="1">
                <a:solidFill>
                  <a:srgbClr val="FFFFFF"/>
                </a:solidFill>
              </a:rPr>
              <a:t>graph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without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creating</a:t>
            </a:r>
            <a:r>
              <a:rPr lang="de-DE">
                <a:solidFill>
                  <a:srgbClr val="FFFFFF"/>
                </a:solidFill>
              </a:rPr>
              <a:t> a </a:t>
            </a:r>
            <a:r>
              <a:rPr lang="de-DE" err="1">
                <a:solidFill>
                  <a:srgbClr val="FFFFFF"/>
                </a:solidFill>
              </a:rPr>
              <a:t>cycle</a:t>
            </a:r>
            <a:endParaRPr lang="de-DE">
              <a:solidFill>
                <a:srgbClr val="FFFFFF"/>
              </a:solidFill>
            </a:endParaRPr>
          </a:p>
          <a:p>
            <a:pPr marL="1905" indent="0">
              <a:buFont typeface="Calibri Light" panose="020F0302020204030204" pitchFamily="34" charset="0"/>
              <a:buNone/>
            </a:pPr>
            <a:endParaRPr lang="de-DE">
              <a:solidFill>
                <a:srgbClr val="FFFFFF"/>
              </a:solidFill>
            </a:endParaRPr>
          </a:p>
          <a:p>
            <a:pPr marL="337185" indent="-335280"/>
            <a:endParaRPr lang="de-DE">
              <a:solidFill>
                <a:srgbClr val="FFFFFF"/>
              </a:solidFill>
            </a:endParaRPr>
          </a:p>
          <a:p>
            <a:pPr marL="337185" indent="-335280"/>
            <a:endParaRPr lang="de-DE">
              <a:solidFill>
                <a:srgbClr val="F0F3F1">
                  <a:alpha val="55000"/>
                </a:srgbClr>
              </a:solidFill>
            </a:endParaRPr>
          </a:p>
          <a:p>
            <a:pPr marL="1905" indent="0">
              <a:buFont typeface="Calibri Light" panose="020F0302020204030204" pitchFamily="34" charset="0"/>
              <a:buNone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CB74B64-4EF0-4D78-A983-96056D469F75}"/>
              </a:ext>
            </a:extLst>
          </p:cNvPr>
          <p:cNvSpPr txBox="1"/>
          <p:nvPr/>
        </p:nvSpPr>
        <p:spPr>
          <a:xfrm>
            <a:off x="607143" y="3409334"/>
            <a:ext cx="494931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rgbClr val="FFC000"/>
                </a:solidFill>
              </a:rPr>
              <a:t>if</a:t>
            </a:r>
            <a:r>
              <a:rPr lang="de-DE"/>
              <a:t>(m == n * (n - 1)) </a:t>
            </a:r>
          </a:p>
          <a:p>
            <a:r>
              <a:rPr lang="de-DE"/>
              <a:t>{</a:t>
            </a:r>
          </a:p>
          <a:p>
            <a:r>
              <a:rPr lang="de-DE">
                <a:solidFill>
                  <a:srgbClr val="FFFFFF"/>
                </a:solidFill>
              </a:rPr>
              <a:t>        </a:t>
            </a:r>
            <a:r>
              <a:rPr lang="de-DE">
                <a:solidFill>
                  <a:srgbClr val="FFC000"/>
                </a:solidFill>
              </a:rPr>
              <a:t>return </a:t>
            </a:r>
            <a:r>
              <a:rPr lang="de-DE">
                <a:solidFill>
                  <a:srgbClr val="FFFFFF"/>
                </a:solidFill>
              </a:rPr>
              <a:t>k = n – 1;</a:t>
            </a:r>
          </a:p>
          <a:p>
            <a:r>
              <a:rPr lang="de-DE">
                <a:solidFill>
                  <a:srgbClr val="FFFF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172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min k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481947E7-E8A6-4340-A35A-DFD2EDC64751}"/>
              </a:ext>
            </a:extLst>
          </p:cNvPr>
          <p:cNvSpPr/>
          <p:nvPr/>
        </p:nvSpPr>
        <p:spPr>
          <a:xfrm>
            <a:off x="2843978" y="186689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293B442F-DB6F-422F-8AB5-63C26657FA74}"/>
              </a:ext>
            </a:extLst>
          </p:cNvPr>
          <p:cNvSpPr/>
          <p:nvPr/>
        </p:nvSpPr>
        <p:spPr>
          <a:xfrm>
            <a:off x="2824313" y="507344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129C9A5E-5CA6-44C5-9347-5ED3BA4320A4}"/>
              </a:ext>
            </a:extLst>
          </p:cNvPr>
          <p:cNvSpPr/>
          <p:nvPr/>
        </p:nvSpPr>
        <p:spPr>
          <a:xfrm>
            <a:off x="1047133" y="357894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157F60B6-6084-49D5-9281-0B8ED60180C2}"/>
              </a:ext>
            </a:extLst>
          </p:cNvPr>
          <p:cNvSpPr/>
          <p:nvPr/>
        </p:nvSpPr>
        <p:spPr>
          <a:xfrm>
            <a:off x="4468759" y="357771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DDA0FF-F2A1-4F2C-806E-7DC2CD0DD184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|V| = 4</a:t>
            </a:r>
          </a:p>
          <a:p>
            <a:r>
              <a:rPr lang="de-DE"/>
              <a:t>|E| = </a:t>
            </a:r>
            <a:r>
              <a:rPr lang="de-DE">
                <a:solidFill>
                  <a:srgbClr val="FFC000"/>
                </a:solidFill>
              </a:rPr>
              <a:t>0</a:t>
            </a:r>
          </a:p>
          <a:p>
            <a:r>
              <a:rPr lang="de-DE"/>
              <a:t>k = </a:t>
            </a:r>
            <a:r>
              <a:rPr lang="de-DE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1F0010-F299-47DC-B9BC-3F44C9A39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5" name="Tabelle 3">
            <a:extLst>
              <a:ext uri="{FF2B5EF4-FFF2-40B4-BE49-F238E27FC236}">
                <a16:creationId xmlns:a16="http://schemas.microsoft.com/office/drawing/2014/main" id="{3AD6D89F-3E9E-466D-BACE-2773DF793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929521"/>
              </p:ext>
            </p:extLst>
          </p:nvPr>
        </p:nvGraphicFramePr>
        <p:xfrm>
          <a:off x="6569177" y="3023418"/>
          <a:ext cx="1163010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5">
                  <a:extLst>
                    <a:ext uri="{9D8B030D-6E8A-4147-A177-3AD203B41FA5}">
                      <a16:colId xmlns:a16="http://schemas.microsoft.com/office/drawing/2014/main" val="2120600414"/>
                    </a:ext>
                  </a:extLst>
                </a:gridCol>
                <a:gridCol w="581505">
                  <a:extLst>
                    <a:ext uri="{9D8B030D-6E8A-4147-A177-3AD203B41FA5}">
                      <a16:colId xmlns:a16="http://schemas.microsoft.com/office/drawing/2014/main" val="3845934746"/>
                    </a:ext>
                  </a:extLst>
                </a:gridCol>
              </a:tblGrid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|E|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91486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9942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0540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01459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444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2492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07673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2241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36999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1993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9078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32050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6532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8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286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min k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3CA3E9-D34C-42D5-B569-0BC13AD2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481947E7-E8A6-4340-A35A-DFD2EDC64751}"/>
              </a:ext>
            </a:extLst>
          </p:cNvPr>
          <p:cNvSpPr/>
          <p:nvPr/>
        </p:nvSpPr>
        <p:spPr>
          <a:xfrm>
            <a:off x="2843978" y="186689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293B442F-DB6F-422F-8AB5-63C26657FA74}"/>
              </a:ext>
            </a:extLst>
          </p:cNvPr>
          <p:cNvSpPr/>
          <p:nvPr/>
        </p:nvSpPr>
        <p:spPr>
          <a:xfrm>
            <a:off x="2824313" y="507344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129C9A5E-5CA6-44C5-9347-5ED3BA4320A4}"/>
              </a:ext>
            </a:extLst>
          </p:cNvPr>
          <p:cNvSpPr/>
          <p:nvPr/>
        </p:nvSpPr>
        <p:spPr>
          <a:xfrm>
            <a:off x="1047133" y="357894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157F60B6-6084-49D5-9281-0B8ED60180C2}"/>
              </a:ext>
            </a:extLst>
          </p:cNvPr>
          <p:cNvSpPr/>
          <p:nvPr/>
        </p:nvSpPr>
        <p:spPr>
          <a:xfrm>
            <a:off x="4468759" y="357771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DDA0FF-F2A1-4F2C-806E-7DC2CD0DD184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|V| = 4</a:t>
            </a:r>
          </a:p>
          <a:p>
            <a:r>
              <a:rPr lang="de-DE"/>
              <a:t>|E| = </a:t>
            </a:r>
            <a:r>
              <a:rPr lang="de-DE">
                <a:solidFill>
                  <a:srgbClr val="FFC000"/>
                </a:solidFill>
              </a:rPr>
              <a:t>1</a:t>
            </a:r>
          </a:p>
          <a:p>
            <a:r>
              <a:rPr lang="de-DE"/>
              <a:t>k = </a:t>
            </a:r>
            <a:r>
              <a:rPr lang="de-DE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3A03083-67CD-4481-B601-2B48A021AA5D}"/>
              </a:ext>
            </a:extLst>
          </p:cNvPr>
          <p:cNvCxnSpPr/>
          <p:nvPr/>
        </p:nvCxnSpPr>
        <p:spPr>
          <a:xfrm flipH="1">
            <a:off x="1538749" y="2320413"/>
            <a:ext cx="1365454" cy="131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elle 3">
            <a:extLst>
              <a:ext uri="{FF2B5EF4-FFF2-40B4-BE49-F238E27FC236}">
                <a16:creationId xmlns:a16="http://schemas.microsoft.com/office/drawing/2014/main" id="{963A3B78-F05E-4674-ACD9-23682088F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15461"/>
              </p:ext>
            </p:extLst>
          </p:nvPr>
        </p:nvGraphicFramePr>
        <p:xfrm>
          <a:off x="6569177" y="3023418"/>
          <a:ext cx="1163010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5">
                  <a:extLst>
                    <a:ext uri="{9D8B030D-6E8A-4147-A177-3AD203B41FA5}">
                      <a16:colId xmlns:a16="http://schemas.microsoft.com/office/drawing/2014/main" val="2120600414"/>
                    </a:ext>
                  </a:extLst>
                </a:gridCol>
                <a:gridCol w="581505">
                  <a:extLst>
                    <a:ext uri="{9D8B030D-6E8A-4147-A177-3AD203B41FA5}">
                      <a16:colId xmlns:a16="http://schemas.microsoft.com/office/drawing/2014/main" val="3845934746"/>
                    </a:ext>
                  </a:extLst>
                </a:gridCol>
              </a:tblGrid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|E|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91486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9942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0540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01459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444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2492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07673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2241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36999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1993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9078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32050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6532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8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157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min k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3CA3E9-D34C-42D5-B569-0BC13AD2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481947E7-E8A6-4340-A35A-DFD2EDC64751}"/>
              </a:ext>
            </a:extLst>
          </p:cNvPr>
          <p:cNvSpPr/>
          <p:nvPr/>
        </p:nvSpPr>
        <p:spPr>
          <a:xfrm>
            <a:off x="2843978" y="186689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293B442F-DB6F-422F-8AB5-63C26657FA74}"/>
              </a:ext>
            </a:extLst>
          </p:cNvPr>
          <p:cNvSpPr/>
          <p:nvPr/>
        </p:nvSpPr>
        <p:spPr>
          <a:xfrm>
            <a:off x="2824313" y="507344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129C9A5E-5CA6-44C5-9347-5ED3BA4320A4}"/>
              </a:ext>
            </a:extLst>
          </p:cNvPr>
          <p:cNvSpPr/>
          <p:nvPr/>
        </p:nvSpPr>
        <p:spPr>
          <a:xfrm>
            <a:off x="1047133" y="357894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157F60B6-6084-49D5-9281-0B8ED60180C2}"/>
              </a:ext>
            </a:extLst>
          </p:cNvPr>
          <p:cNvSpPr/>
          <p:nvPr/>
        </p:nvSpPr>
        <p:spPr>
          <a:xfrm>
            <a:off x="4468759" y="357771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DDA0FF-F2A1-4F2C-806E-7DC2CD0DD184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|V| = 4</a:t>
            </a:r>
          </a:p>
          <a:p>
            <a:r>
              <a:rPr lang="de-DE"/>
              <a:t>|E| = </a:t>
            </a:r>
            <a:r>
              <a:rPr lang="de-DE">
                <a:solidFill>
                  <a:srgbClr val="FFC000"/>
                </a:solidFill>
              </a:rPr>
              <a:t>2</a:t>
            </a:r>
          </a:p>
          <a:p>
            <a:r>
              <a:rPr lang="de-DE"/>
              <a:t>k = </a:t>
            </a:r>
            <a:r>
              <a:rPr lang="de-DE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3A03083-67CD-4481-B601-2B48A021AA5D}"/>
              </a:ext>
            </a:extLst>
          </p:cNvPr>
          <p:cNvCxnSpPr/>
          <p:nvPr/>
        </p:nvCxnSpPr>
        <p:spPr>
          <a:xfrm flipH="1">
            <a:off x="1538749" y="2320413"/>
            <a:ext cx="1365454" cy="131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C3DA5B0-322E-4F2C-A5A3-AF01D1B51C48}"/>
              </a:ext>
            </a:extLst>
          </p:cNvPr>
          <p:cNvCxnSpPr>
            <a:cxnSpLocks/>
          </p:cNvCxnSpPr>
          <p:nvPr/>
        </p:nvCxnSpPr>
        <p:spPr>
          <a:xfrm>
            <a:off x="3371234" y="2320413"/>
            <a:ext cx="1184788" cy="1356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elle 3">
            <a:extLst>
              <a:ext uri="{FF2B5EF4-FFF2-40B4-BE49-F238E27FC236}">
                <a16:creationId xmlns:a16="http://schemas.microsoft.com/office/drawing/2014/main" id="{D0B783E4-A795-4839-91C7-31E551976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27438"/>
              </p:ext>
            </p:extLst>
          </p:nvPr>
        </p:nvGraphicFramePr>
        <p:xfrm>
          <a:off x="6569177" y="3023418"/>
          <a:ext cx="1163010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5">
                  <a:extLst>
                    <a:ext uri="{9D8B030D-6E8A-4147-A177-3AD203B41FA5}">
                      <a16:colId xmlns:a16="http://schemas.microsoft.com/office/drawing/2014/main" val="2120600414"/>
                    </a:ext>
                  </a:extLst>
                </a:gridCol>
                <a:gridCol w="581505">
                  <a:extLst>
                    <a:ext uri="{9D8B030D-6E8A-4147-A177-3AD203B41FA5}">
                      <a16:colId xmlns:a16="http://schemas.microsoft.com/office/drawing/2014/main" val="3845934746"/>
                    </a:ext>
                  </a:extLst>
                </a:gridCol>
              </a:tblGrid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|E|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91486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9942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0540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01459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444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2492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07673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2241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36999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1993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9078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32050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6532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8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899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min k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3CA3E9-D34C-42D5-B569-0BC13AD2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481947E7-E8A6-4340-A35A-DFD2EDC64751}"/>
              </a:ext>
            </a:extLst>
          </p:cNvPr>
          <p:cNvSpPr/>
          <p:nvPr/>
        </p:nvSpPr>
        <p:spPr>
          <a:xfrm>
            <a:off x="2843978" y="186689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293B442F-DB6F-422F-8AB5-63C26657FA74}"/>
              </a:ext>
            </a:extLst>
          </p:cNvPr>
          <p:cNvSpPr/>
          <p:nvPr/>
        </p:nvSpPr>
        <p:spPr>
          <a:xfrm>
            <a:off x="2824313" y="507344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129C9A5E-5CA6-44C5-9347-5ED3BA4320A4}"/>
              </a:ext>
            </a:extLst>
          </p:cNvPr>
          <p:cNvSpPr/>
          <p:nvPr/>
        </p:nvSpPr>
        <p:spPr>
          <a:xfrm>
            <a:off x="1047133" y="357894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157F60B6-6084-49D5-9281-0B8ED60180C2}"/>
              </a:ext>
            </a:extLst>
          </p:cNvPr>
          <p:cNvSpPr/>
          <p:nvPr/>
        </p:nvSpPr>
        <p:spPr>
          <a:xfrm>
            <a:off x="4468759" y="357771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DDA0FF-F2A1-4F2C-806E-7DC2CD0DD184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|V| = 4</a:t>
            </a:r>
          </a:p>
          <a:p>
            <a:r>
              <a:rPr lang="de-DE"/>
              <a:t>|E| = </a:t>
            </a:r>
            <a:r>
              <a:rPr lang="de-DE">
                <a:solidFill>
                  <a:srgbClr val="FFC000"/>
                </a:solidFill>
              </a:rPr>
              <a:t>3</a:t>
            </a:r>
          </a:p>
          <a:p>
            <a:r>
              <a:rPr lang="de-DE"/>
              <a:t>k = </a:t>
            </a:r>
            <a:r>
              <a:rPr lang="de-DE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3A03083-67CD-4481-B601-2B48A021AA5D}"/>
              </a:ext>
            </a:extLst>
          </p:cNvPr>
          <p:cNvCxnSpPr/>
          <p:nvPr/>
        </p:nvCxnSpPr>
        <p:spPr>
          <a:xfrm flipH="1">
            <a:off x="1538749" y="2320413"/>
            <a:ext cx="1365454" cy="131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C3DA5B0-322E-4F2C-A5A3-AF01D1B51C48}"/>
              </a:ext>
            </a:extLst>
          </p:cNvPr>
          <p:cNvCxnSpPr>
            <a:cxnSpLocks/>
          </p:cNvCxnSpPr>
          <p:nvPr/>
        </p:nvCxnSpPr>
        <p:spPr>
          <a:xfrm>
            <a:off x="3371234" y="2320413"/>
            <a:ext cx="1184788" cy="1356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86BDB6E-A47B-4605-927C-23480986B6C4}"/>
              </a:ext>
            </a:extLst>
          </p:cNvPr>
          <p:cNvCxnSpPr>
            <a:cxnSpLocks/>
          </p:cNvCxnSpPr>
          <p:nvPr/>
        </p:nvCxnSpPr>
        <p:spPr>
          <a:xfrm flipH="1">
            <a:off x="3124199" y="2443316"/>
            <a:ext cx="7374" cy="2635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elle 3">
            <a:extLst>
              <a:ext uri="{FF2B5EF4-FFF2-40B4-BE49-F238E27FC236}">
                <a16:creationId xmlns:a16="http://schemas.microsoft.com/office/drawing/2014/main" id="{CB70AC6C-939F-4297-9C52-A0BDC9F21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083557"/>
              </p:ext>
            </p:extLst>
          </p:nvPr>
        </p:nvGraphicFramePr>
        <p:xfrm>
          <a:off x="6569177" y="3023418"/>
          <a:ext cx="1163010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5">
                  <a:extLst>
                    <a:ext uri="{9D8B030D-6E8A-4147-A177-3AD203B41FA5}">
                      <a16:colId xmlns:a16="http://schemas.microsoft.com/office/drawing/2014/main" val="2120600414"/>
                    </a:ext>
                  </a:extLst>
                </a:gridCol>
                <a:gridCol w="581505">
                  <a:extLst>
                    <a:ext uri="{9D8B030D-6E8A-4147-A177-3AD203B41FA5}">
                      <a16:colId xmlns:a16="http://schemas.microsoft.com/office/drawing/2014/main" val="3845934746"/>
                    </a:ext>
                  </a:extLst>
                </a:gridCol>
              </a:tblGrid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|E|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91486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9942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0540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01459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444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2492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07673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2241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36999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1993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9078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32050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6532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8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917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min k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3CA3E9-D34C-42D5-B569-0BC13AD2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481947E7-E8A6-4340-A35A-DFD2EDC64751}"/>
              </a:ext>
            </a:extLst>
          </p:cNvPr>
          <p:cNvSpPr/>
          <p:nvPr/>
        </p:nvSpPr>
        <p:spPr>
          <a:xfrm>
            <a:off x="2843978" y="186689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293B442F-DB6F-422F-8AB5-63C26657FA74}"/>
              </a:ext>
            </a:extLst>
          </p:cNvPr>
          <p:cNvSpPr/>
          <p:nvPr/>
        </p:nvSpPr>
        <p:spPr>
          <a:xfrm>
            <a:off x="2824313" y="507344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129C9A5E-5CA6-44C5-9347-5ED3BA4320A4}"/>
              </a:ext>
            </a:extLst>
          </p:cNvPr>
          <p:cNvSpPr/>
          <p:nvPr/>
        </p:nvSpPr>
        <p:spPr>
          <a:xfrm>
            <a:off x="1047133" y="357894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157F60B6-6084-49D5-9281-0B8ED60180C2}"/>
              </a:ext>
            </a:extLst>
          </p:cNvPr>
          <p:cNvSpPr/>
          <p:nvPr/>
        </p:nvSpPr>
        <p:spPr>
          <a:xfrm>
            <a:off x="4468759" y="357771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DDA0FF-F2A1-4F2C-806E-7DC2CD0DD184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|V| = 4</a:t>
            </a:r>
          </a:p>
          <a:p>
            <a:r>
              <a:rPr lang="de-DE"/>
              <a:t>|E| = </a:t>
            </a:r>
            <a:r>
              <a:rPr lang="de-DE">
                <a:solidFill>
                  <a:srgbClr val="FFC000"/>
                </a:solidFill>
              </a:rPr>
              <a:t>4</a:t>
            </a:r>
          </a:p>
          <a:p>
            <a:r>
              <a:rPr lang="de-DE"/>
              <a:t>k = </a:t>
            </a:r>
            <a:r>
              <a:rPr lang="de-DE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3A03083-67CD-4481-B601-2B48A021AA5D}"/>
              </a:ext>
            </a:extLst>
          </p:cNvPr>
          <p:cNvCxnSpPr/>
          <p:nvPr/>
        </p:nvCxnSpPr>
        <p:spPr>
          <a:xfrm flipH="1">
            <a:off x="1538749" y="2320413"/>
            <a:ext cx="1365454" cy="131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C3DA5B0-322E-4F2C-A5A3-AF01D1B51C48}"/>
              </a:ext>
            </a:extLst>
          </p:cNvPr>
          <p:cNvCxnSpPr>
            <a:cxnSpLocks/>
          </p:cNvCxnSpPr>
          <p:nvPr/>
        </p:nvCxnSpPr>
        <p:spPr>
          <a:xfrm>
            <a:off x="3371234" y="2320413"/>
            <a:ext cx="1184788" cy="1356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86BDB6E-A47B-4605-927C-23480986B6C4}"/>
              </a:ext>
            </a:extLst>
          </p:cNvPr>
          <p:cNvCxnSpPr>
            <a:cxnSpLocks/>
          </p:cNvCxnSpPr>
          <p:nvPr/>
        </p:nvCxnSpPr>
        <p:spPr>
          <a:xfrm flipH="1">
            <a:off x="3124199" y="2443316"/>
            <a:ext cx="7374" cy="2635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58A6A9F-7540-49E1-8470-7C4179A82E58}"/>
              </a:ext>
            </a:extLst>
          </p:cNvPr>
          <p:cNvCxnSpPr>
            <a:cxnSpLocks/>
          </p:cNvCxnSpPr>
          <p:nvPr/>
        </p:nvCxnSpPr>
        <p:spPr>
          <a:xfrm>
            <a:off x="1607573" y="3862849"/>
            <a:ext cx="2868561" cy="23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elle 3">
            <a:extLst>
              <a:ext uri="{FF2B5EF4-FFF2-40B4-BE49-F238E27FC236}">
                <a16:creationId xmlns:a16="http://schemas.microsoft.com/office/drawing/2014/main" id="{1312168A-A242-4C4E-97D9-548D40AC8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56745"/>
              </p:ext>
            </p:extLst>
          </p:nvPr>
        </p:nvGraphicFramePr>
        <p:xfrm>
          <a:off x="6569177" y="3023418"/>
          <a:ext cx="1163010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5">
                  <a:extLst>
                    <a:ext uri="{9D8B030D-6E8A-4147-A177-3AD203B41FA5}">
                      <a16:colId xmlns:a16="http://schemas.microsoft.com/office/drawing/2014/main" val="2120600414"/>
                    </a:ext>
                  </a:extLst>
                </a:gridCol>
                <a:gridCol w="581505">
                  <a:extLst>
                    <a:ext uri="{9D8B030D-6E8A-4147-A177-3AD203B41FA5}">
                      <a16:colId xmlns:a16="http://schemas.microsoft.com/office/drawing/2014/main" val="3845934746"/>
                    </a:ext>
                  </a:extLst>
                </a:gridCol>
              </a:tblGrid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|E|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91486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9942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0540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01459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444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2492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07673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2241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36999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1993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9078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32050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6532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8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min k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3CA3E9-D34C-42D5-B569-0BC13AD2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481947E7-E8A6-4340-A35A-DFD2EDC64751}"/>
              </a:ext>
            </a:extLst>
          </p:cNvPr>
          <p:cNvSpPr/>
          <p:nvPr/>
        </p:nvSpPr>
        <p:spPr>
          <a:xfrm>
            <a:off x="2843978" y="186689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293B442F-DB6F-422F-8AB5-63C26657FA74}"/>
              </a:ext>
            </a:extLst>
          </p:cNvPr>
          <p:cNvSpPr/>
          <p:nvPr/>
        </p:nvSpPr>
        <p:spPr>
          <a:xfrm>
            <a:off x="2824313" y="507344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129C9A5E-5CA6-44C5-9347-5ED3BA4320A4}"/>
              </a:ext>
            </a:extLst>
          </p:cNvPr>
          <p:cNvSpPr/>
          <p:nvPr/>
        </p:nvSpPr>
        <p:spPr>
          <a:xfrm>
            <a:off x="1047133" y="357894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157F60B6-6084-49D5-9281-0B8ED60180C2}"/>
              </a:ext>
            </a:extLst>
          </p:cNvPr>
          <p:cNvSpPr/>
          <p:nvPr/>
        </p:nvSpPr>
        <p:spPr>
          <a:xfrm>
            <a:off x="4468759" y="357771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DDA0FF-F2A1-4F2C-806E-7DC2CD0DD184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|V| = 4</a:t>
            </a:r>
          </a:p>
          <a:p>
            <a:r>
              <a:rPr lang="de-DE"/>
              <a:t>|E| = </a:t>
            </a:r>
            <a:r>
              <a:rPr lang="de-DE">
                <a:solidFill>
                  <a:srgbClr val="FFC000"/>
                </a:solidFill>
              </a:rPr>
              <a:t>5</a:t>
            </a:r>
          </a:p>
          <a:p>
            <a:r>
              <a:rPr lang="de-DE"/>
              <a:t>k = </a:t>
            </a:r>
            <a:r>
              <a:rPr lang="de-DE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3A03083-67CD-4481-B601-2B48A021AA5D}"/>
              </a:ext>
            </a:extLst>
          </p:cNvPr>
          <p:cNvCxnSpPr/>
          <p:nvPr/>
        </p:nvCxnSpPr>
        <p:spPr>
          <a:xfrm flipH="1">
            <a:off x="1538749" y="2320413"/>
            <a:ext cx="1365454" cy="131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C3DA5B0-322E-4F2C-A5A3-AF01D1B51C48}"/>
              </a:ext>
            </a:extLst>
          </p:cNvPr>
          <p:cNvCxnSpPr>
            <a:cxnSpLocks/>
          </p:cNvCxnSpPr>
          <p:nvPr/>
        </p:nvCxnSpPr>
        <p:spPr>
          <a:xfrm>
            <a:off x="3371234" y="2320413"/>
            <a:ext cx="1184788" cy="1356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86BDB6E-A47B-4605-927C-23480986B6C4}"/>
              </a:ext>
            </a:extLst>
          </p:cNvPr>
          <p:cNvCxnSpPr>
            <a:cxnSpLocks/>
          </p:cNvCxnSpPr>
          <p:nvPr/>
        </p:nvCxnSpPr>
        <p:spPr>
          <a:xfrm flipH="1">
            <a:off x="3124199" y="2443316"/>
            <a:ext cx="7374" cy="2635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33F8CF3-3FF9-428A-875A-C048E00E817C}"/>
              </a:ext>
            </a:extLst>
          </p:cNvPr>
          <p:cNvCxnSpPr>
            <a:cxnSpLocks/>
          </p:cNvCxnSpPr>
          <p:nvPr/>
        </p:nvCxnSpPr>
        <p:spPr>
          <a:xfrm>
            <a:off x="1539976" y="4059494"/>
            <a:ext cx="1344562" cy="1147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58A6A9F-7540-49E1-8470-7C4179A82E58}"/>
              </a:ext>
            </a:extLst>
          </p:cNvPr>
          <p:cNvCxnSpPr>
            <a:cxnSpLocks/>
          </p:cNvCxnSpPr>
          <p:nvPr/>
        </p:nvCxnSpPr>
        <p:spPr>
          <a:xfrm>
            <a:off x="1607573" y="3862849"/>
            <a:ext cx="2868561" cy="23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elle 3">
            <a:extLst>
              <a:ext uri="{FF2B5EF4-FFF2-40B4-BE49-F238E27FC236}">
                <a16:creationId xmlns:a16="http://schemas.microsoft.com/office/drawing/2014/main" id="{1312168A-A242-4C4E-97D9-548D40AC8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40647"/>
              </p:ext>
            </p:extLst>
          </p:nvPr>
        </p:nvGraphicFramePr>
        <p:xfrm>
          <a:off x="6569177" y="3023418"/>
          <a:ext cx="1163010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5">
                  <a:extLst>
                    <a:ext uri="{9D8B030D-6E8A-4147-A177-3AD203B41FA5}">
                      <a16:colId xmlns:a16="http://schemas.microsoft.com/office/drawing/2014/main" val="2120600414"/>
                    </a:ext>
                  </a:extLst>
                </a:gridCol>
                <a:gridCol w="581505">
                  <a:extLst>
                    <a:ext uri="{9D8B030D-6E8A-4147-A177-3AD203B41FA5}">
                      <a16:colId xmlns:a16="http://schemas.microsoft.com/office/drawing/2014/main" val="3845934746"/>
                    </a:ext>
                  </a:extLst>
                </a:gridCol>
              </a:tblGrid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|E|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91486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9942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0540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01459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444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2492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07673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2241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36999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1993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9078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32050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6532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8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264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min k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3CA3E9-D34C-42D5-B569-0BC13AD2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481947E7-E8A6-4340-A35A-DFD2EDC64751}"/>
              </a:ext>
            </a:extLst>
          </p:cNvPr>
          <p:cNvSpPr/>
          <p:nvPr/>
        </p:nvSpPr>
        <p:spPr>
          <a:xfrm>
            <a:off x="2843978" y="186689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293B442F-DB6F-422F-8AB5-63C26657FA74}"/>
              </a:ext>
            </a:extLst>
          </p:cNvPr>
          <p:cNvSpPr/>
          <p:nvPr/>
        </p:nvSpPr>
        <p:spPr>
          <a:xfrm>
            <a:off x="2824313" y="507344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129C9A5E-5CA6-44C5-9347-5ED3BA4320A4}"/>
              </a:ext>
            </a:extLst>
          </p:cNvPr>
          <p:cNvSpPr/>
          <p:nvPr/>
        </p:nvSpPr>
        <p:spPr>
          <a:xfrm>
            <a:off x="1047133" y="357894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157F60B6-6084-49D5-9281-0B8ED60180C2}"/>
              </a:ext>
            </a:extLst>
          </p:cNvPr>
          <p:cNvSpPr/>
          <p:nvPr/>
        </p:nvSpPr>
        <p:spPr>
          <a:xfrm>
            <a:off x="4468759" y="357771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DDA0FF-F2A1-4F2C-806E-7DC2CD0DD184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|V| = 4</a:t>
            </a:r>
          </a:p>
          <a:p>
            <a:r>
              <a:rPr lang="de-DE"/>
              <a:t>|E| = </a:t>
            </a:r>
            <a:r>
              <a:rPr lang="de-DE">
                <a:solidFill>
                  <a:srgbClr val="FFC000"/>
                </a:solidFill>
              </a:rPr>
              <a:t>6</a:t>
            </a:r>
          </a:p>
          <a:p>
            <a:r>
              <a:rPr lang="de-DE"/>
              <a:t>k = </a:t>
            </a:r>
            <a:r>
              <a:rPr lang="de-DE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3A03083-67CD-4481-B601-2B48A021AA5D}"/>
              </a:ext>
            </a:extLst>
          </p:cNvPr>
          <p:cNvCxnSpPr/>
          <p:nvPr/>
        </p:nvCxnSpPr>
        <p:spPr>
          <a:xfrm flipH="1">
            <a:off x="1538749" y="2320413"/>
            <a:ext cx="1365454" cy="131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C3DA5B0-322E-4F2C-A5A3-AF01D1B51C48}"/>
              </a:ext>
            </a:extLst>
          </p:cNvPr>
          <p:cNvCxnSpPr>
            <a:cxnSpLocks/>
          </p:cNvCxnSpPr>
          <p:nvPr/>
        </p:nvCxnSpPr>
        <p:spPr>
          <a:xfrm>
            <a:off x="3371234" y="2320413"/>
            <a:ext cx="1184788" cy="1356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86BDB6E-A47B-4605-927C-23480986B6C4}"/>
              </a:ext>
            </a:extLst>
          </p:cNvPr>
          <p:cNvCxnSpPr>
            <a:cxnSpLocks/>
          </p:cNvCxnSpPr>
          <p:nvPr/>
        </p:nvCxnSpPr>
        <p:spPr>
          <a:xfrm flipH="1">
            <a:off x="3124199" y="2443316"/>
            <a:ext cx="7374" cy="2635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33F8CF3-3FF9-428A-875A-C048E00E817C}"/>
              </a:ext>
            </a:extLst>
          </p:cNvPr>
          <p:cNvCxnSpPr>
            <a:cxnSpLocks/>
          </p:cNvCxnSpPr>
          <p:nvPr/>
        </p:nvCxnSpPr>
        <p:spPr>
          <a:xfrm>
            <a:off x="1539976" y="4059494"/>
            <a:ext cx="1344562" cy="1147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58A6A9F-7540-49E1-8470-7C4179A82E58}"/>
              </a:ext>
            </a:extLst>
          </p:cNvPr>
          <p:cNvCxnSpPr>
            <a:cxnSpLocks/>
          </p:cNvCxnSpPr>
          <p:nvPr/>
        </p:nvCxnSpPr>
        <p:spPr>
          <a:xfrm>
            <a:off x="1607573" y="3862849"/>
            <a:ext cx="2868561" cy="23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46DC2C2-6BEE-43D8-8810-3C577BA6D34E}"/>
              </a:ext>
            </a:extLst>
          </p:cNvPr>
          <p:cNvCxnSpPr>
            <a:cxnSpLocks/>
          </p:cNvCxnSpPr>
          <p:nvPr/>
        </p:nvCxnSpPr>
        <p:spPr>
          <a:xfrm flipH="1">
            <a:off x="3339280" y="4059493"/>
            <a:ext cx="1187243" cy="1129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elle 3">
            <a:extLst>
              <a:ext uri="{FF2B5EF4-FFF2-40B4-BE49-F238E27FC236}">
                <a16:creationId xmlns:a16="http://schemas.microsoft.com/office/drawing/2014/main" id="{7C97D845-93D6-4D45-A722-7D60E524F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419100"/>
              </p:ext>
            </p:extLst>
          </p:nvPr>
        </p:nvGraphicFramePr>
        <p:xfrm>
          <a:off x="6569177" y="3023418"/>
          <a:ext cx="1163010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5">
                  <a:extLst>
                    <a:ext uri="{9D8B030D-6E8A-4147-A177-3AD203B41FA5}">
                      <a16:colId xmlns:a16="http://schemas.microsoft.com/office/drawing/2014/main" val="2120600414"/>
                    </a:ext>
                  </a:extLst>
                </a:gridCol>
                <a:gridCol w="581505">
                  <a:extLst>
                    <a:ext uri="{9D8B030D-6E8A-4147-A177-3AD203B41FA5}">
                      <a16:colId xmlns:a16="http://schemas.microsoft.com/office/drawing/2014/main" val="3845934746"/>
                    </a:ext>
                  </a:extLst>
                </a:gridCol>
              </a:tblGrid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|E|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91486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9942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0540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01459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444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2492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07673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2241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36999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1993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9078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32050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6532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8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58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min k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3CA3E9-D34C-42D5-B569-0BC13AD2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481947E7-E8A6-4340-A35A-DFD2EDC64751}"/>
              </a:ext>
            </a:extLst>
          </p:cNvPr>
          <p:cNvSpPr/>
          <p:nvPr/>
        </p:nvSpPr>
        <p:spPr>
          <a:xfrm>
            <a:off x="2843978" y="186689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293B442F-DB6F-422F-8AB5-63C26657FA74}"/>
              </a:ext>
            </a:extLst>
          </p:cNvPr>
          <p:cNvSpPr/>
          <p:nvPr/>
        </p:nvSpPr>
        <p:spPr>
          <a:xfrm>
            <a:off x="2824313" y="5073446"/>
            <a:ext cx="577644" cy="57764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129C9A5E-5CA6-44C5-9347-5ED3BA4320A4}"/>
              </a:ext>
            </a:extLst>
          </p:cNvPr>
          <p:cNvSpPr/>
          <p:nvPr/>
        </p:nvSpPr>
        <p:spPr>
          <a:xfrm>
            <a:off x="1047133" y="357894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157F60B6-6084-49D5-9281-0B8ED60180C2}"/>
              </a:ext>
            </a:extLst>
          </p:cNvPr>
          <p:cNvSpPr/>
          <p:nvPr/>
        </p:nvSpPr>
        <p:spPr>
          <a:xfrm>
            <a:off x="4468759" y="357771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DDA0FF-F2A1-4F2C-806E-7DC2CD0DD184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|V| = 4</a:t>
            </a:r>
          </a:p>
          <a:p>
            <a:r>
              <a:rPr lang="de-DE"/>
              <a:t>|E| = </a:t>
            </a:r>
            <a:r>
              <a:rPr lang="de-DE">
                <a:solidFill>
                  <a:srgbClr val="FFC000"/>
                </a:solidFill>
              </a:rPr>
              <a:t>7</a:t>
            </a:r>
          </a:p>
          <a:p>
            <a:r>
              <a:rPr lang="de-DE"/>
              <a:t>k = </a:t>
            </a:r>
            <a:r>
              <a:rPr lang="de-DE">
                <a:solidFill>
                  <a:srgbClr val="FFC000"/>
                </a:solidFill>
              </a:rPr>
              <a:t>1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3A03083-67CD-4481-B601-2B48A021AA5D}"/>
              </a:ext>
            </a:extLst>
          </p:cNvPr>
          <p:cNvCxnSpPr/>
          <p:nvPr/>
        </p:nvCxnSpPr>
        <p:spPr>
          <a:xfrm flipH="1">
            <a:off x="1538749" y="2320413"/>
            <a:ext cx="1365454" cy="131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C3DA5B0-322E-4F2C-A5A3-AF01D1B51C48}"/>
              </a:ext>
            </a:extLst>
          </p:cNvPr>
          <p:cNvCxnSpPr>
            <a:cxnSpLocks/>
          </p:cNvCxnSpPr>
          <p:nvPr/>
        </p:nvCxnSpPr>
        <p:spPr>
          <a:xfrm>
            <a:off x="3371234" y="2320413"/>
            <a:ext cx="1184788" cy="1356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86BDB6E-A47B-4605-927C-23480986B6C4}"/>
              </a:ext>
            </a:extLst>
          </p:cNvPr>
          <p:cNvCxnSpPr>
            <a:cxnSpLocks/>
          </p:cNvCxnSpPr>
          <p:nvPr/>
        </p:nvCxnSpPr>
        <p:spPr>
          <a:xfrm flipH="1">
            <a:off x="3124199" y="2443316"/>
            <a:ext cx="7374" cy="2635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33F8CF3-3FF9-428A-875A-C048E00E817C}"/>
              </a:ext>
            </a:extLst>
          </p:cNvPr>
          <p:cNvCxnSpPr>
            <a:cxnSpLocks/>
          </p:cNvCxnSpPr>
          <p:nvPr/>
        </p:nvCxnSpPr>
        <p:spPr>
          <a:xfrm>
            <a:off x="1539976" y="4059494"/>
            <a:ext cx="1344562" cy="1147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58A6A9F-7540-49E1-8470-7C4179A82E58}"/>
              </a:ext>
            </a:extLst>
          </p:cNvPr>
          <p:cNvCxnSpPr>
            <a:cxnSpLocks/>
          </p:cNvCxnSpPr>
          <p:nvPr/>
        </p:nvCxnSpPr>
        <p:spPr>
          <a:xfrm>
            <a:off x="1607573" y="3862849"/>
            <a:ext cx="2868561" cy="23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4769085-46A0-45CC-AF4F-BF1B747BAB7F}"/>
              </a:ext>
            </a:extLst>
          </p:cNvPr>
          <p:cNvCxnSpPr/>
          <p:nvPr/>
        </p:nvCxnSpPr>
        <p:spPr>
          <a:xfrm flipV="1">
            <a:off x="3303639" y="4070553"/>
            <a:ext cx="1227803" cy="1131939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0" name="Tabelle 3">
            <a:extLst>
              <a:ext uri="{FF2B5EF4-FFF2-40B4-BE49-F238E27FC236}">
                <a16:creationId xmlns:a16="http://schemas.microsoft.com/office/drawing/2014/main" id="{B2274463-D2DC-41A0-BFCA-96367E73A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425047"/>
              </p:ext>
            </p:extLst>
          </p:nvPr>
        </p:nvGraphicFramePr>
        <p:xfrm>
          <a:off x="6569177" y="3023418"/>
          <a:ext cx="1163010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5">
                  <a:extLst>
                    <a:ext uri="{9D8B030D-6E8A-4147-A177-3AD203B41FA5}">
                      <a16:colId xmlns:a16="http://schemas.microsoft.com/office/drawing/2014/main" val="2120600414"/>
                    </a:ext>
                  </a:extLst>
                </a:gridCol>
                <a:gridCol w="581505">
                  <a:extLst>
                    <a:ext uri="{9D8B030D-6E8A-4147-A177-3AD203B41FA5}">
                      <a16:colId xmlns:a16="http://schemas.microsoft.com/office/drawing/2014/main" val="3845934746"/>
                    </a:ext>
                  </a:extLst>
                </a:gridCol>
              </a:tblGrid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|E|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91486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9942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0540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01459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444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2492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07673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2241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36999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1993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9078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32050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6532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8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763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min k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3CA3E9-D34C-42D5-B569-0BC13AD2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481947E7-E8A6-4340-A35A-DFD2EDC64751}"/>
              </a:ext>
            </a:extLst>
          </p:cNvPr>
          <p:cNvSpPr/>
          <p:nvPr/>
        </p:nvSpPr>
        <p:spPr>
          <a:xfrm>
            <a:off x="2843978" y="186689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293B442F-DB6F-422F-8AB5-63C26657FA74}"/>
              </a:ext>
            </a:extLst>
          </p:cNvPr>
          <p:cNvSpPr/>
          <p:nvPr/>
        </p:nvSpPr>
        <p:spPr>
          <a:xfrm>
            <a:off x="2824313" y="5073446"/>
            <a:ext cx="577644" cy="57764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129C9A5E-5CA6-44C5-9347-5ED3BA4320A4}"/>
              </a:ext>
            </a:extLst>
          </p:cNvPr>
          <p:cNvSpPr/>
          <p:nvPr/>
        </p:nvSpPr>
        <p:spPr>
          <a:xfrm>
            <a:off x="1047133" y="357894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157F60B6-6084-49D5-9281-0B8ED60180C2}"/>
              </a:ext>
            </a:extLst>
          </p:cNvPr>
          <p:cNvSpPr/>
          <p:nvPr/>
        </p:nvSpPr>
        <p:spPr>
          <a:xfrm>
            <a:off x="4468759" y="357771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DDA0FF-F2A1-4F2C-806E-7DC2CD0DD184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|V| = 4</a:t>
            </a:r>
          </a:p>
          <a:p>
            <a:r>
              <a:rPr lang="de-DE"/>
              <a:t>|E| = </a:t>
            </a:r>
            <a:r>
              <a:rPr lang="de-DE">
                <a:solidFill>
                  <a:srgbClr val="FFC000"/>
                </a:solidFill>
              </a:rPr>
              <a:t>8</a:t>
            </a:r>
          </a:p>
          <a:p>
            <a:r>
              <a:rPr lang="de-DE"/>
              <a:t>k = </a:t>
            </a:r>
            <a:r>
              <a:rPr lang="de-DE">
                <a:solidFill>
                  <a:srgbClr val="FFC000"/>
                </a:solidFill>
              </a:rPr>
              <a:t>1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3A03083-67CD-4481-B601-2B48A021AA5D}"/>
              </a:ext>
            </a:extLst>
          </p:cNvPr>
          <p:cNvCxnSpPr/>
          <p:nvPr/>
        </p:nvCxnSpPr>
        <p:spPr>
          <a:xfrm flipH="1">
            <a:off x="1538749" y="2320413"/>
            <a:ext cx="1365454" cy="131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C3DA5B0-322E-4F2C-A5A3-AF01D1B51C48}"/>
              </a:ext>
            </a:extLst>
          </p:cNvPr>
          <p:cNvCxnSpPr>
            <a:cxnSpLocks/>
          </p:cNvCxnSpPr>
          <p:nvPr/>
        </p:nvCxnSpPr>
        <p:spPr>
          <a:xfrm>
            <a:off x="3371234" y="2320413"/>
            <a:ext cx="1184788" cy="1356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33F8CF3-3FF9-428A-875A-C048E00E817C}"/>
              </a:ext>
            </a:extLst>
          </p:cNvPr>
          <p:cNvCxnSpPr>
            <a:cxnSpLocks/>
          </p:cNvCxnSpPr>
          <p:nvPr/>
        </p:nvCxnSpPr>
        <p:spPr>
          <a:xfrm>
            <a:off x="1539976" y="4059494"/>
            <a:ext cx="1344562" cy="1147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58A6A9F-7540-49E1-8470-7C4179A82E58}"/>
              </a:ext>
            </a:extLst>
          </p:cNvPr>
          <p:cNvCxnSpPr>
            <a:cxnSpLocks/>
          </p:cNvCxnSpPr>
          <p:nvPr/>
        </p:nvCxnSpPr>
        <p:spPr>
          <a:xfrm>
            <a:off x="1607573" y="3862849"/>
            <a:ext cx="2868561" cy="23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4769085-46A0-45CC-AF4F-BF1B747BAB7F}"/>
              </a:ext>
            </a:extLst>
          </p:cNvPr>
          <p:cNvCxnSpPr/>
          <p:nvPr/>
        </p:nvCxnSpPr>
        <p:spPr>
          <a:xfrm flipV="1">
            <a:off x="3303639" y="4070553"/>
            <a:ext cx="1227803" cy="1131939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0507EC6-CF42-43F9-9BCC-663DE6F224AB}"/>
              </a:ext>
            </a:extLst>
          </p:cNvPr>
          <p:cNvCxnSpPr>
            <a:cxnSpLocks/>
          </p:cNvCxnSpPr>
          <p:nvPr/>
        </p:nvCxnSpPr>
        <p:spPr>
          <a:xfrm flipV="1">
            <a:off x="3094703" y="2448230"/>
            <a:ext cx="11062" cy="2631358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0" name="Tabelle 3">
            <a:extLst>
              <a:ext uri="{FF2B5EF4-FFF2-40B4-BE49-F238E27FC236}">
                <a16:creationId xmlns:a16="http://schemas.microsoft.com/office/drawing/2014/main" id="{F22DEFC6-1BF9-4E38-9E99-D41F8A795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00601"/>
              </p:ext>
            </p:extLst>
          </p:nvPr>
        </p:nvGraphicFramePr>
        <p:xfrm>
          <a:off x="6569177" y="3023418"/>
          <a:ext cx="1163010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5">
                  <a:extLst>
                    <a:ext uri="{9D8B030D-6E8A-4147-A177-3AD203B41FA5}">
                      <a16:colId xmlns:a16="http://schemas.microsoft.com/office/drawing/2014/main" val="2120600414"/>
                    </a:ext>
                  </a:extLst>
                </a:gridCol>
                <a:gridCol w="581505">
                  <a:extLst>
                    <a:ext uri="{9D8B030D-6E8A-4147-A177-3AD203B41FA5}">
                      <a16:colId xmlns:a16="http://schemas.microsoft.com/office/drawing/2014/main" val="3845934746"/>
                    </a:ext>
                  </a:extLst>
                </a:gridCol>
              </a:tblGrid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|E|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91486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9942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0540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01459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444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2492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07673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2241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36999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1993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9078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32050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6532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8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90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97" y="411775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Our</a:t>
            </a:r>
            <a:r>
              <a:rPr lang="de-DE" sz="4800"/>
              <a:t> </a:t>
            </a:r>
            <a:r>
              <a:rPr lang="de-DE" sz="4800" err="1"/>
              <a:t>approach</a:t>
            </a:r>
            <a:endParaRPr lang="de-DE" sz="48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8DE976-AE03-43DE-9F0A-B7E32B09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97" y="1947672"/>
            <a:ext cx="8391905" cy="4005072"/>
          </a:xfrm>
        </p:spPr>
        <p:txBody>
          <a:bodyPr vert="horz" wrap="square" lIns="0" tIns="0" rIns="68580" bIns="0" rtlCol="0" anchor="t">
            <a:normAutofit/>
          </a:bodyPr>
          <a:lstStyle/>
          <a:p>
            <a:pPr marL="337185" indent="-335280"/>
            <a:r>
              <a:rPr lang="de-DE">
                <a:solidFill>
                  <a:srgbClr val="FFFFFF"/>
                </a:solidFill>
              </a:rPr>
              <a:t>Nodes are not actually deleted, only labeled: </a:t>
            </a:r>
          </a:p>
          <a:p>
            <a:pPr marL="337185" indent="-335280"/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9C46816-6DAC-48B4-8D8D-99E3720DAE42}"/>
              </a:ext>
            </a:extLst>
          </p:cNvPr>
          <p:cNvSpPr txBox="1"/>
          <p:nvPr/>
        </p:nvSpPr>
        <p:spPr>
          <a:xfrm>
            <a:off x="576416" y="2505996"/>
            <a:ext cx="665766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rgbClr val="FFC000"/>
                </a:solidFill>
              </a:rPr>
              <a:t>for</a:t>
            </a:r>
            <a:r>
              <a:rPr lang="de-DE"/>
              <a:t>(Node node: cycle)</a:t>
            </a:r>
          </a:p>
          <a:p>
            <a:r>
              <a:rPr lang="de-DE"/>
              <a:t>{</a:t>
            </a:r>
          </a:p>
          <a:p>
            <a:r>
              <a:rPr lang="de-DE"/>
              <a:t>        node.delete();</a:t>
            </a:r>
          </a:p>
          <a:p>
            <a:r>
              <a:rPr lang="de-DE"/>
              <a:t>        List&lt;Node&gt; S = dfvsBranch(graph, </a:t>
            </a:r>
            <a:r>
              <a:rPr lang="de-DE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r>
              <a:rPr lang="de-DE"/>
              <a:t>  - </a:t>
            </a:r>
            <a:r>
              <a:rPr lang="de-DE">
                <a:solidFill>
                  <a:schemeClr val="accent5">
                    <a:lumMod val="40000"/>
                    <a:lumOff val="60000"/>
                  </a:schemeClr>
                </a:solidFill>
              </a:rPr>
              <a:t>1</a:t>
            </a:r>
            <a:r>
              <a:rPr lang="de-DE"/>
              <a:t>);</a:t>
            </a:r>
          </a:p>
          <a:p>
            <a:r>
              <a:rPr lang="de-DE"/>
              <a:t>        node.unDelete();</a:t>
            </a:r>
          </a:p>
          <a:p>
            <a:r>
              <a:rPr lang="de-DE"/>
              <a:t>        </a:t>
            </a:r>
            <a:r>
              <a:rPr lang="de-DE">
                <a:solidFill>
                  <a:srgbClr val="FFC000"/>
                </a:solidFill>
              </a:rPr>
              <a:t>if</a:t>
            </a:r>
            <a:r>
              <a:rPr lang="de-DE"/>
              <a:t>(S != </a:t>
            </a:r>
            <a:r>
              <a:rPr lang="de-DE">
                <a:solidFill>
                  <a:srgbClr val="FFC000"/>
                </a:solidFill>
              </a:rPr>
              <a:t>null</a:t>
            </a:r>
            <a:r>
              <a:rPr lang="de-DE"/>
              <a:t>)</a:t>
            </a:r>
          </a:p>
          <a:p>
            <a:r>
              <a:rPr lang="de-DE"/>
              <a:t>        {</a:t>
            </a:r>
          </a:p>
          <a:p>
            <a:r>
              <a:rPr lang="de-DE"/>
              <a:t>                S.add(node);</a:t>
            </a:r>
          </a:p>
          <a:p>
            <a:r>
              <a:rPr lang="de-DE"/>
              <a:t>                </a:t>
            </a:r>
            <a:r>
              <a:rPr lang="de-DE">
                <a:solidFill>
                  <a:srgbClr val="FFC000"/>
                </a:solidFill>
              </a:rPr>
              <a:t>return </a:t>
            </a:r>
            <a:r>
              <a:rPr lang="de-DE"/>
              <a:t>S;</a:t>
            </a:r>
          </a:p>
          <a:p>
            <a:r>
              <a:rPr lang="de-DE"/>
              <a:t>        }</a:t>
            </a:r>
          </a:p>
          <a:p>
            <a:r>
              <a:rPr lang="de-DE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722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min k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3CA3E9-D34C-42D5-B569-0BC13AD2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481947E7-E8A6-4340-A35A-DFD2EDC64751}"/>
              </a:ext>
            </a:extLst>
          </p:cNvPr>
          <p:cNvSpPr/>
          <p:nvPr/>
        </p:nvSpPr>
        <p:spPr>
          <a:xfrm>
            <a:off x="2843978" y="186689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293B442F-DB6F-422F-8AB5-63C26657FA74}"/>
              </a:ext>
            </a:extLst>
          </p:cNvPr>
          <p:cNvSpPr/>
          <p:nvPr/>
        </p:nvSpPr>
        <p:spPr>
          <a:xfrm>
            <a:off x="2824313" y="5073446"/>
            <a:ext cx="577644" cy="57764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129C9A5E-5CA6-44C5-9347-5ED3BA4320A4}"/>
              </a:ext>
            </a:extLst>
          </p:cNvPr>
          <p:cNvSpPr/>
          <p:nvPr/>
        </p:nvSpPr>
        <p:spPr>
          <a:xfrm>
            <a:off x="1047133" y="357894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157F60B6-6084-49D5-9281-0B8ED60180C2}"/>
              </a:ext>
            </a:extLst>
          </p:cNvPr>
          <p:cNvSpPr/>
          <p:nvPr/>
        </p:nvSpPr>
        <p:spPr>
          <a:xfrm>
            <a:off x="4468759" y="357771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DDA0FF-F2A1-4F2C-806E-7DC2CD0DD184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|V| = 4</a:t>
            </a:r>
          </a:p>
          <a:p>
            <a:r>
              <a:rPr lang="de-DE"/>
              <a:t>|E| = </a:t>
            </a:r>
            <a:r>
              <a:rPr lang="de-DE">
                <a:solidFill>
                  <a:srgbClr val="FFC000"/>
                </a:solidFill>
              </a:rPr>
              <a:t>9</a:t>
            </a:r>
          </a:p>
          <a:p>
            <a:r>
              <a:rPr lang="de-DE"/>
              <a:t>k = </a:t>
            </a:r>
            <a:r>
              <a:rPr lang="de-DE">
                <a:solidFill>
                  <a:srgbClr val="FFC000"/>
                </a:solidFill>
              </a:rPr>
              <a:t>1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3A03083-67CD-4481-B601-2B48A021AA5D}"/>
              </a:ext>
            </a:extLst>
          </p:cNvPr>
          <p:cNvCxnSpPr/>
          <p:nvPr/>
        </p:nvCxnSpPr>
        <p:spPr>
          <a:xfrm flipH="1">
            <a:off x="1538749" y="2320413"/>
            <a:ext cx="1365454" cy="131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C3DA5B0-322E-4F2C-A5A3-AF01D1B51C48}"/>
              </a:ext>
            </a:extLst>
          </p:cNvPr>
          <p:cNvCxnSpPr>
            <a:cxnSpLocks/>
          </p:cNvCxnSpPr>
          <p:nvPr/>
        </p:nvCxnSpPr>
        <p:spPr>
          <a:xfrm>
            <a:off x="3371234" y="2320413"/>
            <a:ext cx="1184788" cy="1356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58A6A9F-7540-49E1-8470-7C4179A82E58}"/>
              </a:ext>
            </a:extLst>
          </p:cNvPr>
          <p:cNvCxnSpPr>
            <a:cxnSpLocks/>
          </p:cNvCxnSpPr>
          <p:nvPr/>
        </p:nvCxnSpPr>
        <p:spPr>
          <a:xfrm>
            <a:off x="1607573" y="3862849"/>
            <a:ext cx="2868561" cy="23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4769085-46A0-45CC-AF4F-BF1B747BAB7F}"/>
              </a:ext>
            </a:extLst>
          </p:cNvPr>
          <p:cNvCxnSpPr/>
          <p:nvPr/>
        </p:nvCxnSpPr>
        <p:spPr>
          <a:xfrm flipV="1">
            <a:off x="3303639" y="4070553"/>
            <a:ext cx="1227803" cy="1131939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0507EC6-CF42-43F9-9BCC-663DE6F224AB}"/>
              </a:ext>
            </a:extLst>
          </p:cNvPr>
          <p:cNvCxnSpPr>
            <a:cxnSpLocks/>
          </p:cNvCxnSpPr>
          <p:nvPr/>
        </p:nvCxnSpPr>
        <p:spPr>
          <a:xfrm flipV="1">
            <a:off x="3094703" y="2448230"/>
            <a:ext cx="11062" cy="2631358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B448616-4E2D-49FA-AB71-DC58DA82BCD1}"/>
              </a:ext>
            </a:extLst>
          </p:cNvPr>
          <p:cNvCxnSpPr>
            <a:cxnSpLocks/>
          </p:cNvCxnSpPr>
          <p:nvPr/>
        </p:nvCxnSpPr>
        <p:spPr>
          <a:xfrm flipH="1" flipV="1">
            <a:off x="1514167" y="4076698"/>
            <a:ext cx="1359310" cy="1119648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0" name="Tabelle 3">
            <a:extLst>
              <a:ext uri="{FF2B5EF4-FFF2-40B4-BE49-F238E27FC236}">
                <a16:creationId xmlns:a16="http://schemas.microsoft.com/office/drawing/2014/main" id="{0D4D9473-8DED-45FB-A5B0-1356F896D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38692"/>
              </p:ext>
            </p:extLst>
          </p:nvPr>
        </p:nvGraphicFramePr>
        <p:xfrm>
          <a:off x="6569177" y="3023418"/>
          <a:ext cx="1163010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5">
                  <a:extLst>
                    <a:ext uri="{9D8B030D-6E8A-4147-A177-3AD203B41FA5}">
                      <a16:colId xmlns:a16="http://schemas.microsoft.com/office/drawing/2014/main" val="2120600414"/>
                    </a:ext>
                  </a:extLst>
                </a:gridCol>
                <a:gridCol w="581505">
                  <a:extLst>
                    <a:ext uri="{9D8B030D-6E8A-4147-A177-3AD203B41FA5}">
                      <a16:colId xmlns:a16="http://schemas.microsoft.com/office/drawing/2014/main" val="3845934746"/>
                    </a:ext>
                  </a:extLst>
                </a:gridCol>
              </a:tblGrid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|E|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91486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9942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0540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01459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444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2492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07673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2241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36999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1993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9078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32050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6532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8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39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min k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3CA3E9-D34C-42D5-B569-0BC13AD2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481947E7-E8A6-4340-A35A-DFD2EDC64751}"/>
              </a:ext>
            </a:extLst>
          </p:cNvPr>
          <p:cNvSpPr/>
          <p:nvPr/>
        </p:nvSpPr>
        <p:spPr>
          <a:xfrm>
            <a:off x="2843978" y="186689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293B442F-DB6F-422F-8AB5-63C26657FA74}"/>
              </a:ext>
            </a:extLst>
          </p:cNvPr>
          <p:cNvSpPr/>
          <p:nvPr/>
        </p:nvSpPr>
        <p:spPr>
          <a:xfrm>
            <a:off x="2824313" y="5073446"/>
            <a:ext cx="577644" cy="57764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129C9A5E-5CA6-44C5-9347-5ED3BA4320A4}"/>
              </a:ext>
            </a:extLst>
          </p:cNvPr>
          <p:cNvSpPr/>
          <p:nvPr/>
        </p:nvSpPr>
        <p:spPr>
          <a:xfrm>
            <a:off x="1047133" y="357894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157F60B6-6084-49D5-9281-0B8ED60180C2}"/>
              </a:ext>
            </a:extLst>
          </p:cNvPr>
          <p:cNvSpPr/>
          <p:nvPr/>
        </p:nvSpPr>
        <p:spPr>
          <a:xfrm>
            <a:off x="4468759" y="3577713"/>
            <a:ext cx="577644" cy="57764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DDA0FF-F2A1-4F2C-806E-7DC2CD0DD184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|V| = 4</a:t>
            </a:r>
          </a:p>
          <a:p>
            <a:r>
              <a:rPr lang="de-DE"/>
              <a:t>|E| = </a:t>
            </a:r>
            <a:r>
              <a:rPr lang="de-DE">
                <a:solidFill>
                  <a:srgbClr val="FFC000"/>
                </a:solidFill>
              </a:rPr>
              <a:t>10</a:t>
            </a:r>
          </a:p>
          <a:p>
            <a:r>
              <a:rPr lang="de-DE"/>
              <a:t>k = </a:t>
            </a:r>
            <a:r>
              <a:rPr lang="de-DE">
                <a:solidFill>
                  <a:srgbClr val="FFC000"/>
                </a:solidFill>
              </a:rPr>
              <a:t>2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3A03083-67CD-4481-B601-2B48A021AA5D}"/>
              </a:ext>
            </a:extLst>
          </p:cNvPr>
          <p:cNvCxnSpPr/>
          <p:nvPr/>
        </p:nvCxnSpPr>
        <p:spPr>
          <a:xfrm flipH="1">
            <a:off x="1538749" y="2320413"/>
            <a:ext cx="1365454" cy="131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C3DA5B0-322E-4F2C-A5A3-AF01D1B51C48}"/>
              </a:ext>
            </a:extLst>
          </p:cNvPr>
          <p:cNvCxnSpPr>
            <a:cxnSpLocks/>
          </p:cNvCxnSpPr>
          <p:nvPr/>
        </p:nvCxnSpPr>
        <p:spPr>
          <a:xfrm>
            <a:off x="3371234" y="2320413"/>
            <a:ext cx="1184788" cy="1356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4769085-46A0-45CC-AF4F-BF1B747BAB7F}"/>
              </a:ext>
            </a:extLst>
          </p:cNvPr>
          <p:cNvCxnSpPr/>
          <p:nvPr/>
        </p:nvCxnSpPr>
        <p:spPr>
          <a:xfrm flipV="1">
            <a:off x="3303639" y="4070553"/>
            <a:ext cx="1227803" cy="1131939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0507EC6-CF42-43F9-9BCC-663DE6F224AB}"/>
              </a:ext>
            </a:extLst>
          </p:cNvPr>
          <p:cNvCxnSpPr>
            <a:cxnSpLocks/>
          </p:cNvCxnSpPr>
          <p:nvPr/>
        </p:nvCxnSpPr>
        <p:spPr>
          <a:xfrm flipV="1">
            <a:off x="3094703" y="2448230"/>
            <a:ext cx="11062" cy="2631358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B448616-4E2D-49FA-AB71-DC58DA82BCD1}"/>
              </a:ext>
            </a:extLst>
          </p:cNvPr>
          <p:cNvCxnSpPr>
            <a:cxnSpLocks/>
          </p:cNvCxnSpPr>
          <p:nvPr/>
        </p:nvCxnSpPr>
        <p:spPr>
          <a:xfrm flipH="1" flipV="1">
            <a:off x="1514167" y="4076698"/>
            <a:ext cx="1359310" cy="1119648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26DAF6A-5D68-456D-9932-A7FFC2887FAD}"/>
              </a:ext>
            </a:extLst>
          </p:cNvPr>
          <p:cNvCxnSpPr>
            <a:cxnSpLocks/>
          </p:cNvCxnSpPr>
          <p:nvPr/>
        </p:nvCxnSpPr>
        <p:spPr>
          <a:xfrm>
            <a:off x="1595284" y="3868992"/>
            <a:ext cx="2880851" cy="4916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0" name="Tabelle 3">
            <a:extLst>
              <a:ext uri="{FF2B5EF4-FFF2-40B4-BE49-F238E27FC236}">
                <a16:creationId xmlns:a16="http://schemas.microsoft.com/office/drawing/2014/main" id="{BDD07810-8FBC-4BF7-AC73-150363DDB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963920"/>
              </p:ext>
            </p:extLst>
          </p:nvPr>
        </p:nvGraphicFramePr>
        <p:xfrm>
          <a:off x="6569177" y="3023418"/>
          <a:ext cx="1163010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5">
                  <a:extLst>
                    <a:ext uri="{9D8B030D-6E8A-4147-A177-3AD203B41FA5}">
                      <a16:colId xmlns:a16="http://schemas.microsoft.com/office/drawing/2014/main" val="2120600414"/>
                    </a:ext>
                  </a:extLst>
                </a:gridCol>
                <a:gridCol w="581505">
                  <a:extLst>
                    <a:ext uri="{9D8B030D-6E8A-4147-A177-3AD203B41FA5}">
                      <a16:colId xmlns:a16="http://schemas.microsoft.com/office/drawing/2014/main" val="3845934746"/>
                    </a:ext>
                  </a:extLst>
                </a:gridCol>
              </a:tblGrid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|E|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91486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9942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0540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01459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444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2492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07673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2241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36999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1993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9078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32050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6532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8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089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min k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3CA3E9-D34C-42D5-B569-0BC13AD2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481947E7-E8A6-4340-A35A-DFD2EDC64751}"/>
              </a:ext>
            </a:extLst>
          </p:cNvPr>
          <p:cNvSpPr/>
          <p:nvPr/>
        </p:nvSpPr>
        <p:spPr>
          <a:xfrm>
            <a:off x="2843978" y="186689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293B442F-DB6F-422F-8AB5-63C26657FA74}"/>
              </a:ext>
            </a:extLst>
          </p:cNvPr>
          <p:cNvSpPr/>
          <p:nvPr/>
        </p:nvSpPr>
        <p:spPr>
          <a:xfrm>
            <a:off x="2824313" y="5073446"/>
            <a:ext cx="577644" cy="57764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129C9A5E-5CA6-44C5-9347-5ED3BA4320A4}"/>
              </a:ext>
            </a:extLst>
          </p:cNvPr>
          <p:cNvSpPr/>
          <p:nvPr/>
        </p:nvSpPr>
        <p:spPr>
          <a:xfrm>
            <a:off x="1047133" y="3578942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157F60B6-6084-49D5-9281-0B8ED60180C2}"/>
              </a:ext>
            </a:extLst>
          </p:cNvPr>
          <p:cNvSpPr/>
          <p:nvPr/>
        </p:nvSpPr>
        <p:spPr>
          <a:xfrm>
            <a:off x="4468759" y="3577713"/>
            <a:ext cx="577644" cy="57764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DDA0FF-F2A1-4F2C-806E-7DC2CD0DD184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|V| = 4</a:t>
            </a:r>
          </a:p>
          <a:p>
            <a:r>
              <a:rPr lang="de-DE"/>
              <a:t>|E| = </a:t>
            </a:r>
            <a:r>
              <a:rPr lang="de-DE">
                <a:solidFill>
                  <a:srgbClr val="FFC000"/>
                </a:solidFill>
              </a:rPr>
              <a:t>11</a:t>
            </a:r>
          </a:p>
          <a:p>
            <a:r>
              <a:rPr lang="de-DE"/>
              <a:t>k = </a:t>
            </a:r>
            <a:r>
              <a:rPr lang="de-DE">
                <a:solidFill>
                  <a:srgbClr val="FFC000"/>
                </a:solidFill>
              </a:rPr>
              <a:t>2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3A03083-67CD-4481-B601-2B48A021AA5D}"/>
              </a:ext>
            </a:extLst>
          </p:cNvPr>
          <p:cNvCxnSpPr/>
          <p:nvPr/>
        </p:nvCxnSpPr>
        <p:spPr>
          <a:xfrm flipH="1">
            <a:off x="1538749" y="2320413"/>
            <a:ext cx="1365454" cy="131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4769085-46A0-45CC-AF4F-BF1B747BAB7F}"/>
              </a:ext>
            </a:extLst>
          </p:cNvPr>
          <p:cNvCxnSpPr/>
          <p:nvPr/>
        </p:nvCxnSpPr>
        <p:spPr>
          <a:xfrm flipV="1">
            <a:off x="3303639" y="4070553"/>
            <a:ext cx="1227803" cy="1131939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0507EC6-CF42-43F9-9BCC-663DE6F224AB}"/>
              </a:ext>
            </a:extLst>
          </p:cNvPr>
          <p:cNvCxnSpPr>
            <a:cxnSpLocks/>
          </p:cNvCxnSpPr>
          <p:nvPr/>
        </p:nvCxnSpPr>
        <p:spPr>
          <a:xfrm flipV="1">
            <a:off x="3094703" y="2448230"/>
            <a:ext cx="11062" cy="2631358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B448616-4E2D-49FA-AB71-DC58DA82BCD1}"/>
              </a:ext>
            </a:extLst>
          </p:cNvPr>
          <p:cNvCxnSpPr>
            <a:cxnSpLocks/>
          </p:cNvCxnSpPr>
          <p:nvPr/>
        </p:nvCxnSpPr>
        <p:spPr>
          <a:xfrm flipH="1" flipV="1">
            <a:off x="1514167" y="4076698"/>
            <a:ext cx="1359310" cy="1119648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26DAF6A-5D68-456D-9932-A7FFC2887FAD}"/>
              </a:ext>
            </a:extLst>
          </p:cNvPr>
          <p:cNvCxnSpPr>
            <a:cxnSpLocks/>
          </p:cNvCxnSpPr>
          <p:nvPr/>
        </p:nvCxnSpPr>
        <p:spPr>
          <a:xfrm>
            <a:off x="1595284" y="3868992"/>
            <a:ext cx="2880851" cy="4916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B9D7AA-8FF8-4996-9A1E-9DAA4F205396}"/>
              </a:ext>
            </a:extLst>
          </p:cNvPr>
          <p:cNvCxnSpPr>
            <a:cxnSpLocks/>
          </p:cNvCxnSpPr>
          <p:nvPr/>
        </p:nvCxnSpPr>
        <p:spPr>
          <a:xfrm>
            <a:off x="3358944" y="2320411"/>
            <a:ext cx="1221659" cy="1313836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0" name="Tabelle 3">
            <a:extLst>
              <a:ext uri="{FF2B5EF4-FFF2-40B4-BE49-F238E27FC236}">
                <a16:creationId xmlns:a16="http://schemas.microsoft.com/office/drawing/2014/main" id="{961D4C54-2BBF-461A-8DF7-32356693C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436800"/>
              </p:ext>
            </p:extLst>
          </p:nvPr>
        </p:nvGraphicFramePr>
        <p:xfrm>
          <a:off x="6569177" y="3023418"/>
          <a:ext cx="1163010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5">
                  <a:extLst>
                    <a:ext uri="{9D8B030D-6E8A-4147-A177-3AD203B41FA5}">
                      <a16:colId xmlns:a16="http://schemas.microsoft.com/office/drawing/2014/main" val="2120600414"/>
                    </a:ext>
                  </a:extLst>
                </a:gridCol>
                <a:gridCol w="581505">
                  <a:extLst>
                    <a:ext uri="{9D8B030D-6E8A-4147-A177-3AD203B41FA5}">
                      <a16:colId xmlns:a16="http://schemas.microsoft.com/office/drawing/2014/main" val="3845934746"/>
                    </a:ext>
                  </a:extLst>
                </a:gridCol>
              </a:tblGrid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|E|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91486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9942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0540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01459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444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2492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07673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2241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36999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1993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9078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32050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6532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8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9558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min k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3CA3E9-D34C-42D5-B569-0BC13AD2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481947E7-E8A6-4340-A35A-DFD2EDC64751}"/>
              </a:ext>
            </a:extLst>
          </p:cNvPr>
          <p:cNvSpPr/>
          <p:nvPr/>
        </p:nvSpPr>
        <p:spPr>
          <a:xfrm>
            <a:off x="2843978" y="1866899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293B442F-DB6F-422F-8AB5-63C26657FA74}"/>
              </a:ext>
            </a:extLst>
          </p:cNvPr>
          <p:cNvSpPr/>
          <p:nvPr/>
        </p:nvSpPr>
        <p:spPr>
          <a:xfrm>
            <a:off x="2824313" y="5073446"/>
            <a:ext cx="577644" cy="57764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129C9A5E-5CA6-44C5-9347-5ED3BA4320A4}"/>
              </a:ext>
            </a:extLst>
          </p:cNvPr>
          <p:cNvSpPr/>
          <p:nvPr/>
        </p:nvSpPr>
        <p:spPr>
          <a:xfrm>
            <a:off x="1047133" y="3578942"/>
            <a:ext cx="577644" cy="57764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157F60B6-6084-49D5-9281-0B8ED60180C2}"/>
              </a:ext>
            </a:extLst>
          </p:cNvPr>
          <p:cNvSpPr/>
          <p:nvPr/>
        </p:nvSpPr>
        <p:spPr>
          <a:xfrm>
            <a:off x="4468759" y="3577713"/>
            <a:ext cx="577644" cy="57764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DDA0FF-F2A1-4F2C-806E-7DC2CD0DD184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|V| = 4</a:t>
            </a:r>
          </a:p>
          <a:p>
            <a:r>
              <a:rPr lang="de-DE"/>
              <a:t>|E| = </a:t>
            </a:r>
            <a:r>
              <a:rPr lang="de-DE">
                <a:solidFill>
                  <a:srgbClr val="FFC000"/>
                </a:solidFill>
              </a:rPr>
              <a:t>12</a:t>
            </a:r>
          </a:p>
          <a:p>
            <a:r>
              <a:rPr lang="de-DE"/>
              <a:t>k = </a:t>
            </a:r>
            <a:r>
              <a:rPr lang="de-DE">
                <a:solidFill>
                  <a:srgbClr val="FFC000"/>
                </a:solidFill>
              </a:rPr>
              <a:t>3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4769085-46A0-45CC-AF4F-BF1B747BAB7F}"/>
              </a:ext>
            </a:extLst>
          </p:cNvPr>
          <p:cNvCxnSpPr/>
          <p:nvPr/>
        </p:nvCxnSpPr>
        <p:spPr>
          <a:xfrm flipV="1">
            <a:off x="3303639" y="4070553"/>
            <a:ext cx="1227803" cy="1131939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0507EC6-CF42-43F9-9BCC-663DE6F224AB}"/>
              </a:ext>
            </a:extLst>
          </p:cNvPr>
          <p:cNvCxnSpPr>
            <a:cxnSpLocks/>
          </p:cNvCxnSpPr>
          <p:nvPr/>
        </p:nvCxnSpPr>
        <p:spPr>
          <a:xfrm flipV="1">
            <a:off x="3094703" y="2448230"/>
            <a:ext cx="11062" cy="2631358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B448616-4E2D-49FA-AB71-DC58DA82BCD1}"/>
              </a:ext>
            </a:extLst>
          </p:cNvPr>
          <p:cNvCxnSpPr>
            <a:cxnSpLocks/>
          </p:cNvCxnSpPr>
          <p:nvPr/>
        </p:nvCxnSpPr>
        <p:spPr>
          <a:xfrm flipH="1" flipV="1">
            <a:off x="1514167" y="4076698"/>
            <a:ext cx="1359310" cy="1119648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26DAF6A-5D68-456D-9932-A7FFC2887FAD}"/>
              </a:ext>
            </a:extLst>
          </p:cNvPr>
          <p:cNvCxnSpPr>
            <a:cxnSpLocks/>
          </p:cNvCxnSpPr>
          <p:nvPr/>
        </p:nvCxnSpPr>
        <p:spPr>
          <a:xfrm>
            <a:off x="1595284" y="3868992"/>
            <a:ext cx="2880851" cy="4916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B9D7AA-8FF8-4996-9A1E-9DAA4F205396}"/>
              </a:ext>
            </a:extLst>
          </p:cNvPr>
          <p:cNvCxnSpPr>
            <a:cxnSpLocks/>
          </p:cNvCxnSpPr>
          <p:nvPr/>
        </p:nvCxnSpPr>
        <p:spPr>
          <a:xfrm>
            <a:off x="3358944" y="2320411"/>
            <a:ext cx="1221659" cy="1313836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F2CD50D-B4D3-4C94-B653-D5A8A5AC6E8F}"/>
              </a:ext>
            </a:extLst>
          </p:cNvPr>
          <p:cNvCxnSpPr>
            <a:cxnSpLocks/>
          </p:cNvCxnSpPr>
          <p:nvPr/>
        </p:nvCxnSpPr>
        <p:spPr>
          <a:xfrm flipH="1">
            <a:off x="1526458" y="2320411"/>
            <a:ext cx="1390034" cy="1338416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elle 3">
            <a:extLst>
              <a:ext uri="{FF2B5EF4-FFF2-40B4-BE49-F238E27FC236}">
                <a16:creationId xmlns:a16="http://schemas.microsoft.com/office/drawing/2014/main" id="{8560F1F9-CE7B-45B1-8190-A5F0B7A45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695663"/>
              </p:ext>
            </p:extLst>
          </p:nvPr>
        </p:nvGraphicFramePr>
        <p:xfrm>
          <a:off x="6569177" y="3023418"/>
          <a:ext cx="1163010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05">
                  <a:extLst>
                    <a:ext uri="{9D8B030D-6E8A-4147-A177-3AD203B41FA5}">
                      <a16:colId xmlns:a16="http://schemas.microsoft.com/office/drawing/2014/main" val="2120600414"/>
                    </a:ext>
                  </a:extLst>
                </a:gridCol>
                <a:gridCol w="581505">
                  <a:extLst>
                    <a:ext uri="{9D8B030D-6E8A-4147-A177-3AD203B41FA5}">
                      <a16:colId xmlns:a16="http://schemas.microsoft.com/office/drawing/2014/main" val="3845934746"/>
                    </a:ext>
                  </a:extLst>
                </a:gridCol>
              </a:tblGrid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|E|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91486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9942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0540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01459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444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2492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07673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2241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36999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1993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9078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32050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6532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8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7804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min k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le 3">
            <a:extLst>
              <a:ext uri="{FF2B5EF4-FFF2-40B4-BE49-F238E27FC236}">
                <a16:creationId xmlns:a16="http://schemas.microsoft.com/office/drawing/2014/main" id="{CCE5712E-3777-42E4-B076-BBB0F3277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372163"/>
              </p:ext>
            </p:extLst>
          </p:nvPr>
        </p:nvGraphicFramePr>
        <p:xfrm>
          <a:off x="5420032" y="1978741"/>
          <a:ext cx="1482568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284">
                  <a:extLst>
                    <a:ext uri="{9D8B030D-6E8A-4147-A177-3AD203B41FA5}">
                      <a16:colId xmlns:a16="http://schemas.microsoft.com/office/drawing/2014/main" val="2120600414"/>
                    </a:ext>
                  </a:extLst>
                </a:gridCol>
                <a:gridCol w="741284">
                  <a:extLst>
                    <a:ext uri="{9D8B030D-6E8A-4147-A177-3AD203B41FA5}">
                      <a16:colId xmlns:a16="http://schemas.microsoft.com/office/drawing/2014/main" val="3845934746"/>
                    </a:ext>
                  </a:extLst>
                </a:gridCol>
              </a:tblGrid>
              <a:tr h="186804"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|E|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91486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9942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0540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01459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6444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24924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07673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2241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36999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41993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90785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32050"/>
                  </a:ext>
                </a:extLst>
              </a:tr>
              <a:tr h="1821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65321"/>
                  </a:ext>
                </a:extLst>
              </a:tr>
              <a:tr h="186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9050">
                      <a:solidFill>
                        <a:srgbClr val="FFC000"/>
                      </a:solidFill>
                    </a:lnL>
                    <a:lnR w="19050">
                      <a:solidFill>
                        <a:srgbClr val="FFC000"/>
                      </a:solidFill>
                    </a:lnR>
                    <a:lnT w="19050">
                      <a:solidFill>
                        <a:srgbClr val="FFC000"/>
                      </a:solidFill>
                    </a:lnT>
                    <a:lnB w="19050">
                      <a:solidFill>
                        <a:srgbClr val="FFC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87799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CEC41238-CF2B-4721-B3B9-24CCB490A8A2}"/>
              </a:ext>
            </a:extLst>
          </p:cNvPr>
          <p:cNvSpPr txBox="1"/>
          <p:nvPr/>
        </p:nvSpPr>
        <p:spPr>
          <a:xfrm>
            <a:off x="785351" y="25858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1. max m = n * (n – 1)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0CFE3F-91E6-4D39-A78B-05BBA7D36EC6}"/>
              </a:ext>
            </a:extLst>
          </p:cNvPr>
          <p:cNvSpPr txBox="1"/>
          <p:nvPr/>
        </p:nvSpPr>
        <p:spPr>
          <a:xfrm>
            <a:off x="785350" y="3206546"/>
            <a:ext cx="43040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2. min k = 0 </a:t>
            </a:r>
            <a:r>
              <a:rPr lang="de-DE">
                <a:solidFill>
                  <a:srgbClr val="FFC000"/>
                </a:solidFill>
              </a:rPr>
              <a:t>if </a:t>
            </a:r>
            <a:r>
              <a:rPr lang="de-DE"/>
              <a:t>m </a:t>
            </a:r>
            <a:r>
              <a:rPr lang="de-DE">
                <a:ea typeface="+mn-lt"/>
                <a:cs typeface="+mn-lt"/>
              </a:rPr>
              <a:t>≤</a:t>
            </a:r>
            <a:r>
              <a:rPr lang="de-DE"/>
              <a:t> n * (n – 1) / 2</a:t>
            </a:r>
          </a:p>
        </p:txBody>
      </p:sp>
    </p:spTree>
    <p:extLst>
      <p:ext uri="{BB962C8B-B14F-4D97-AF65-F5344CB8AC3E}">
        <p14:creationId xmlns:p14="http://schemas.microsoft.com/office/powerpoint/2010/main" val="272755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Calculation</a:t>
            </a:r>
            <a:r>
              <a:rPr lang="de-DE" sz="4800"/>
              <a:t> </a:t>
            </a:r>
            <a:r>
              <a:rPr lang="de-DE" sz="4800" err="1"/>
              <a:t>of</a:t>
            </a:r>
            <a:r>
              <a:rPr lang="de-DE" sz="4800"/>
              <a:t> min k</a:t>
            </a:r>
            <a:endParaRPr lang="de-DE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7">
            <a:extLst>
              <a:ext uri="{FF2B5EF4-FFF2-40B4-BE49-F238E27FC236}">
                <a16:creationId xmlns:a16="http://schemas.microsoft.com/office/drawing/2014/main" id="{C26DC114-D221-43DD-9220-B4D3354AF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55" y="2014790"/>
            <a:ext cx="8470490" cy="429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177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/>
              <a:t>Performance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C505F49-800A-4D2E-A6B3-7F3AFBA90DA9}"/>
              </a:ext>
            </a:extLst>
          </p:cNvPr>
          <p:cNvSpPr txBox="1">
            <a:spLocks/>
          </p:cNvSpPr>
          <p:nvPr/>
        </p:nvSpPr>
        <p:spPr>
          <a:xfrm>
            <a:off x="334813" y="1964879"/>
            <a:ext cx="8471793" cy="4306184"/>
          </a:xfrm>
          <a:prstGeom prst="rect">
            <a:avLst/>
          </a:prstGeom>
        </p:spPr>
        <p:txBody>
          <a:bodyPr vert="horz" wrap="square" lIns="0" tIns="0" rIns="68580" bIns="0" rtlCol="0" anchor="t">
            <a:normAutofit/>
          </a:bodyPr>
          <a:lstStyle>
            <a:lvl1pPr marL="450000" indent="-448056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7185" indent="-335280"/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We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set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 a 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timeout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 after 3 minutes for the plots</a:t>
            </a:r>
            <a:endParaRPr lang="de-DE">
              <a:ea typeface="+mn-lt"/>
              <a:cs typeface="+mn-lt"/>
            </a:endParaRPr>
          </a:p>
          <a:p>
            <a:pPr marL="337185" indent="-335280"/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The best we could solve was k = 21</a:t>
            </a:r>
            <a:endParaRPr lang="de-DE">
              <a:solidFill>
                <a:srgbClr val="FFFFFF"/>
              </a:solidFill>
            </a:endParaRPr>
          </a:p>
          <a:p>
            <a:pPr marL="337185" indent="-335280"/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The algorithm was executed on an i9-9900K</a:t>
            </a:r>
            <a:endParaRPr lang="de-DE"/>
          </a:p>
          <a:p>
            <a:pPr marL="337185" indent="-335280"/>
            <a:r>
              <a:rPr lang="de-DE">
                <a:solidFill>
                  <a:srgbClr val="FFFFFF"/>
                </a:solidFill>
              </a:rPr>
              <a:t>Next time we will show the server performance too</a:t>
            </a:r>
          </a:p>
          <a:p>
            <a:pPr marL="337185" indent="-335280"/>
            <a:endParaRPr lang="de-DE">
              <a:solidFill>
                <a:srgbClr val="FFFFFF"/>
              </a:solidFill>
            </a:endParaRPr>
          </a:p>
          <a:p>
            <a:pPr marL="337185" indent="-335280"/>
            <a:endParaRPr lang="de-DE">
              <a:solidFill>
                <a:srgbClr val="FFFFFF"/>
              </a:solidFill>
            </a:endParaRPr>
          </a:p>
          <a:p>
            <a:pPr marL="337185" indent="-335280"/>
            <a:endParaRPr lang="de-DE">
              <a:solidFill>
                <a:srgbClr val="F0F3F1">
                  <a:alpha val="55000"/>
                </a:srgbClr>
              </a:solidFill>
            </a:endParaRPr>
          </a:p>
          <a:p>
            <a:pPr marL="1905" indent="0">
              <a:buNone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14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/>
              <a:t>Performance – per 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8DE976-AE03-43DE-9F0A-B7E32B09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1947672"/>
            <a:ext cx="8471793" cy="4005072"/>
          </a:xfrm>
        </p:spPr>
        <p:txBody>
          <a:bodyPr vert="horz" wrap="square" lIns="0" tIns="0" rIns="68580" bIns="0" rtlCol="0" anchor="t">
            <a:normAutofit/>
          </a:bodyPr>
          <a:lstStyle/>
          <a:p>
            <a:pPr marL="337185" indent="-335280"/>
            <a:endParaRPr lang="de-DE">
              <a:solidFill>
                <a:srgbClr val="FFFFFF"/>
              </a:solidFill>
            </a:endParaRPr>
          </a:p>
          <a:p>
            <a:pPr marL="337185" indent="-335280"/>
            <a:endParaRPr lang="de-DE">
              <a:solidFill>
                <a:srgbClr val="FFFFFF"/>
              </a:solidFill>
            </a:endParaRPr>
          </a:p>
          <a:p>
            <a:pPr marL="337185" indent="-335280"/>
            <a:endParaRPr lang="de-DE">
              <a:solidFill>
                <a:srgbClr val="F0F3F1">
                  <a:alpha val="55000"/>
                </a:srgbClr>
              </a:solidFill>
            </a:endParaRPr>
          </a:p>
          <a:p>
            <a:pPr marL="1905" indent="0">
              <a:buNone/>
            </a:pPr>
            <a:endParaRPr lang="de-DE">
              <a:solidFill>
                <a:srgbClr val="FFFFFF"/>
              </a:solidFill>
            </a:endParaRP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8C8B97C1-7D7E-4B1A-B2D6-B6DC23D25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55" y="1949158"/>
            <a:ext cx="8476635" cy="429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244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/>
              <a:t>Performance – per n</a:t>
            </a:r>
            <a:endParaRPr lang="de-DE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4">
            <a:extLst>
              <a:ext uri="{FF2B5EF4-FFF2-40B4-BE49-F238E27FC236}">
                <a16:creationId xmlns:a16="http://schemas.microsoft.com/office/drawing/2014/main" id="{4251564B-0CBF-4074-8B56-80BE446E6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55" y="1939515"/>
            <a:ext cx="8470490" cy="430017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0E985A10-75A5-4BD9-A820-344A070C9152}"/>
              </a:ext>
            </a:extLst>
          </p:cNvPr>
          <p:cNvSpPr/>
          <p:nvPr/>
        </p:nvSpPr>
        <p:spPr>
          <a:xfrm>
            <a:off x="1060655" y="2074607"/>
            <a:ext cx="1775950" cy="3736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50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/>
              <a:t>Performance – per n</a:t>
            </a:r>
            <a:endParaRPr lang="de-DE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3">
            <a:extLst>
              <a:ext uri="{FF2B5EF4-FFF2-40B4-BE49-F238E27FC236}">
                <a16:creationId xmlns:a16="http://schemas.microsoft.com/office/drawing/2014/main" id="{02FB3B57-E10D-4D13-9102-5B06DEE19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55" y="1943013"/>
            <a:ext cx="8476635" cy="429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3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8DE976-AE03-43DE-9F0A-B7E32B09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1904656"/>
            <a:ext cx="5614292" cy="4005072"/>
          </a:xfrm>
        </p:spPr>
        <p:txBody>
          <a:bodyPr vert="horz" wrap="square" lIns="0" tIns="0" rIns="68580" bIns="0" rtlCol="0" anchor="t">
            <a:normAutofit/>
          </a:bodyPr>
          <a:lstStyle/>
          <a:p>
            <a:pPr marL="337185" indent="-335280"/>
            <a:r>
              <a:rPr lang="de-DE" err="1">
                <a:solidFill>
                  <a:srgbClr val="FFFFFF"/>
                </a:solidFill>
              </a:rPr>
              <a:t>Algorithm</a:t>
            </a:r>
            <a:r>
              <a:rPr lang="de-DE">
                <a:solidFill>
                  <a:srgbClr val="FFFFFF"/>
                </a:solidFill>
              </a:rPr>
              <a:t> traverses </a:t>
            </a:r>
            <a:r>
              <a:rPr lang="de-DE" err="1">
                <a:solidFill>
                  <a:srgbClr val="FFFFFF"/>
                </a:solidFill>
              </a:rPr>
              <a:t>the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graph</a:t>
            </a:r>
            <a:r>
              <a:rPr lang="de-DE">
                <a:solidFill>
                  <a:srgbClr val="FFFFFF"/>
                </a:solidFill>
              </a:rPr>
              <a:t> recursively (DFS)</a:t>
            </a:r>
            <a:endParaRPr lang="de-DE">
              <a:solidFill>
                <a:srgbClr val="F0F3F1">
                  <a:alpha val="55000"/>
                </a:srgbClr>
              </a:solidFill>
            </a:endParaRPr>
          </a:p>
          <a:p>
            <a:pPr marL="337185" indent="-335280"/>
            <a:r>
              <a:rPr lang="de-DE" err="1">
                <a:solidFill>
                  <a:srgbClr val="FFFFFF"/>
                </a:solidFill>
              </a:rPr>
              <a:t>Visited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nodes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get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marked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with</a:t>
            </a:r>
            <a:r>
              <a:rPr lang="de-DE">
                <a:solidFill>
                  <a:srgbClr val="FFFFFF"/>
                </a:solidFill>
              </a:rPr>
              <a:t> an </a:t>
            </a:r>
            <a:r>
              <a:rPr lang="de-DE" err="1">
                <a:solidFill>
                  <a:srgbClr val="FFFFFF"/>
                </a:solidFill>
              </a:rPr>
              <a:t>index</a:t>
            </a:r>
            <a:endParaRPr lang="de-DE">
              <a:solidFill>
                <a:srgbClr val="FFFFFF"/>
              </a:solidFill>
            </a:endParaRPr>
          </a:p>
          <a:p>
            <a:pPr marL="337185" indent="-335280"/>
            <a:r>
              <a:rPr lang="de-DE" err="1">
                <a:solidFill>
                  <a:srgbClr val="FFFFFF"/>
                </a:solidFill>
              </a:rPr>
              <a:t>If</a:t>
            </a:r>
            <a:r>
              <a:rPr lang="de-DE">
                <a:solidFill>
                  <a:srgbClr val="FFFFFF"/>
                </a:solidFill>
              </a:rPr>
              <a:t> a </a:t>
            </a:r>
            <a:r>
              <a:rPr lang="de-DE" err="1">
                <a:solidFill>
                  <a:srgbClr val="FFFFFF"/>
                </a:solidFill>
              </a:rPr>
              <a:t>new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visited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node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is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already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marked</a:t>
            </a:r>
            <a:r>
              <a:rPr lang="de-DE">
                <a:solidFill>
                  <a:srgbClr val="FFFFFF"/>
                </a:solidFill>
              </a:rPr>
              <a:t>, a </a:t>
            </a:r>
            <a:r>
              <a:rPr lang="de-DE" err="1">
                <a:solidFill>
                  <a:srgbClr val="FFFFFF"/>
                </a:solidFill>
              </a:rPr>
              <a:t>cycle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is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found</a:t>
            </a:r>
            <a:endParaRPr lang="de-DE">
              <a:solidFill>
                <a:srgbClr val="FFFFFF"/>
              </a:solidFill>
            </a:endParaRPr>
          </a:p>
          <a:p>
            <a:pPr marL="337185" indent="-335280"/>
            <a:r>
              <a:rPr lang="de-DE">
                <a:solidFill>
                  <a:srgbClr val="FFFFFF"/>
                </a:solidFill>
              </a:rPr>
              <a:t>Running time is O(|V|) in the worst case, when each node is visited once</a:t>
            </a:r>
          </a:p>
          <a:p>
            <a:pPr marL="337185" indent="-335280"/>
            <a:r>
              <a:rPr lang="de-DE">
                <a:solidFill>
                  <a:srgbClr val="FFFFFF"/>
                </a:solidFill>
              </a:rPr>
              <a:t>Will be replaced by BFS in the future</a:t>
            </a:r>
          </a:p>
          <a:p>
            <a:pPr marL="337185" indent="-335280"/>
            <a:endParaRPr lang="de-DE">
              <a:solidFill>
                <a:srgbClr val="FFFFFF"/>
              </a:solidFill>
            </a:endParaRPr>
          </a:p>
          <a:p>
            <a:pPr marL="1905" indent="0">
              <a:buNone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8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02759-40D3-4B00-8ED7-08CD38F9E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Do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have</a:t>
            </a:r>
            <a:r>
              <a:rPr lang="de-DE"/>
              <a:t> </a:t>
            </a:r>
            <a:r>
              <a:rPr lang="de-DE" err="1"/>
              <a:t>any</a:t>
            </a:r>
            <a:r>
              <a:rPr lang="de-DE"/>
              <a:t> </a:t>
            </a:r>
            <a:r>
              <a:rPr lang="de-DE" err="1"/>
              <a:t>questions</a:t>
            </a:r>
            <a:r>
              <a:rPr lang="de-DE"/>
              <a:t>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97CF8F-3DAD-4E52-A4DD-A08C4DD1C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69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-1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ea typeface="+mn-lt"/>
                <a:cs typeface="+mn-lt"/>
              </a:rPr>
              <a:t>∅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80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-1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ea typeface="+mn-lt"/>
                <a:cs typeface="+mn-lt"/>
              </a:rPr>
              <a:t>∅</a:t>
            </a:r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1200000">
            <a:off x="1469566" y="1903441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7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-1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ea typeface="+mn-lt"/>
                <a:cs typeface="+mn-lt"/>
              </a:rPr>
              <a:t>∅</a:t>
            </a:r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1200000">
            <a:off x="1469566" y="1903441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6A1FEF-9368-41C7-BAB7-A5914A345A5D}"/>
              </a:ext>
            </a:extLst>
          </p:cNvPr>
          <p:cNvSpPr txBox="1"/>
          <p:nvPr/>
        </p:nvSpPr>
        <p:spPr>
          <a:xfrm>
            <a:off x="2581275" y="21019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154648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0ECCF-6169-4873-A7E2-551803E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374904"/>
            <a:ext cx="8476488" cy="987552"/>
          </a:xfrm>
        </p:spPr>
        <p:txBody>
          <a:bodyPr>
            <a:normAutofit/>
          </a:bodyPr>
          <a:lstStyle/>
          <a:p>
            <a:r>
              <a:rPr lang="de-DE" sz="4800" err="1"/>
              <a:t>Finding</a:t>
            </a:r>
            <a:r>
              <a:rPr lang="de-DE" sz="4800"/>
              <a:t> </a:t>
            </a:r>
            <a:r>
              <a:rPr lang="de-DE" sz="4800" err="1"/>
              <a:t>the</a:t>
            </a:r>
            <a:r>
              <a:rPr lang="de-DE" sz="4800"/>
              <a:t> </a:t>
            </a:r>
            <a:r>
              <a:rPr lang="de-DE" sz="4800" err="1"/>
              <a:t>next</a:t>
            </a:r>
            <a:r>
              <a:rPr lang="de-DE" sz="4800"/>
              <a:t> </a:t>
            </a:r>
            <a:r>
              <a:rPr lang="de-DE" sz="4800" err="1"/>
              <a:t>cycle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7050" y="1609200"/>
            <a:ext cx="84699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394AF4-2E20-41B3-8C14-61B72FF3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E57CED8-B96A-48F6-B93E-634A6A241CF2}"/>
              </a:ext>
            </a:extLst>
          </p:cNvPr>
          <p:cNvSpPr/>
          <p:nvPr/>
        </p:nvSpPr>
        <p:spPr>
          <a:xfrm>
            <a:off x="2026672" y="1971367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83497DD-2924-4363-83ED-8E5EF8F12840}"/>
              </a:ext>
            </a:extLst>
          </p:cNvPr>
          <p:cNvCxnSpPr/>
          <p:nvPr/>
        </p:nvCxnSpPr>
        <p:spPr>
          <a:xfrm>
            <a:off x="2420271" y="2512448"/>
            <a:ext cx="637867" cy="135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F512109A-710F-4475-8469-1842A59D05E0}"/>
              </a:ext>
            </a:extLst>
          </p:cNvPr>
          <p:cNvSpPr/>
          <p:nvPr/>
        </p:nvSpPr>
        <p:spPr>
          <a:xfrm>
            <a:off x="4466301" y="4755123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97C7D5E-34A9-492F-9C80-6D9314EABC3F}"/>
              </a:ext>
            </a:extLst>
          </p:cNvPr>
          <p:cNvSpPr/>
          <p:nvPr/>
        </p:nvSpPr>
        <p:spPr>
          <a:xfrm>
            <a:off x="2868560" y="3839496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ADA6B255-4E4B-4092-9F70-25988939F87B}"/>
              </a:ext>
            </a:extLst>
          </p:cNvPr>
          <p:cNvSpPr/>
          <p:nvPr/>
        </p:nvSpPr>
        <p:spPr>
          <a:xfrm>
            <a:off x="4417138" y="3022188"/>
            <a:ext cx="577644" cy="57764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B36FD4C-300F-498F-91C7-28D9366AD22C}"/>
              </a:ext>
            </a:extLst>
          </p:cNvPr>
          <p:cNvCxnSpPr>
            <a:cxnSpLocks/>
          </p:cNvCxnSpPr>
          <p:nvPr/>
        </p:nvCxnSpPr>
        <p:spPr>
          <a:xfrm>
            <a:off x="3397351" y="4288399"/>
            <a:ext cx="1104899" cy="62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498B55C-A569-4185-B02C-498D883087C2}"/>
              </a:ext>
            </a:extLst>
          </p:cNvPr>
          <p:cNvCxnSpPr>
            <a:cxnSpLocks/>
          </p:cNvCxnSpPr>
          <p:nvPr/>
        </p:nvCxnSpPr>
        <p:spPr>
          <a:xfrm flipH="1" flipV="1">
            <a:off x="4723477" y="3598913"/>
            <a:ext cx="44245" cy="1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DAFA6D-0B1B-4A69-97F9-0FFEFF62B5E4}"/>
              </a:ext>
            </a:extLst>
          </p:cNvPr>
          <p:cNvCxnSpPr/>
          <p:nvPr/>
        </p:nvCxnSpPr>
        <p:spPr>
          <a:xfrm flipV="1">
            <a:off x="3395816" y="3437602"/>
            <a:ext cx="1061884" cy="5542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8297A2-15AD-42C5-8860-7CEBA8101B61}"/>
              </a:ext>
            </a:extLst>
          </p:cNvPr>
          <p:cNvSpPr txBox="1"/>
          <p:nvPr/>
        </p:nvSpPr>
        <p:spPr>
          <a:xfrm>
            <a:off x="6469625" y="192835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/>
              <a:t>cycleStartIndex</a:t>
            </a:r>
            <a:r>
              <a:rPr lang="de-DE"/>
              <a:t>: -1</a:t>
            </a:r>
          </a:p>
          <a:p>
            <a:endParaRPr lang="de-DE"/>
          </a:p>
          <a:p>
            <a:r>
              <a:rPr lang="de-DE" err="1"/>
              <a:t>cycle</a:t>
            </a:r>
            <a:r>
              <a:rPr lang="de-DE"/>
              <a:t>: </a:t>
            </a:r>
            <a:r>
              <a:rPr lang="de-DE">
                <a:ea typeface="+mn-lt"/>
                <a:cs typeface="+mn-lt"/>
              </a:rPr>
              <a:t>∅</a:t>
            </a:r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1CCD2CC-7061-4F6D-9489-9DBC794C4BFE}"/>
              </a:ext>
            </a:extLst>
          </p:cNvPr>
          <p:cNvSpPr/>
          <p:nvPr/>
        </p:nvSpPr>
        <p:spPr>
          <a:xfrm rot="1200000">
            <a:off x="2366760" y="3734699"/>
            <a:ext cx="479323" cy="2642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6A1FEF-9368-41C7-BAB7-A5914A345A5D}"/>
              </a:ext>
            </a:extLst>
          </p:cNvPr>
          <p:cNvSpPr txBox="1"/>
          <p:nvPr/>
        </p:nvSpPr>
        <p:spPr>
          <a:xfrm>
            <a:off x="2581275" y="210195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err="1"/>
              <a:t>visitIndex</a:t>
            </a:r>
            <a:r>
              <a:rPr lang="de-DE" sz="120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131444071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D3398"/>
      </a:accent1>
      <a:accent2>
        <a:srgbClr val="CA21CB"/>
      </a:accent2>
      <a:accent3>
        <a:srgbClr val="9433DD"/>
      </a:accent3>
      <a:accent4>
        <a:srgbClr val="4A31CF"/>
      </a:accent4>
      <a:accent5>
        <a:srgbClr val="335FDD"/>
      </a:accent5>
      <a:accent6>
        <a:srgbClr val="2194CB"/>
      </a:accent6>
      <a:hlink>
        <a:srgbClr val="3F4BBF"/>
      </a:hlink>
      <a:folHlink>
        <a:srgbClr val="7F7F7F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Bildschirmpräsentation (4:3)</PresentationFormat>
  <Slides>50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51" baseType="lpstr">
      <vt:lpstr>ThinLineVTI</vt:lpstr>
      <vt:lpstr>Algorithm Engineering: Presentation 1</vt:lpstr>
      <vt:lpstr>Our approach</vt:lpstr>
      <vt:lpstr>Our approach</vt:lpstr>
      <vt:lpstr>Our approach</vt:lpstr>
      <vt:lpstr>Finding the next cycle</vt:lpstr>
      <vt:lpstr>Finding the next cycle</vt:lpstr>
      <vt:lpstr>Finding the next cycle</vt:lpstr>
      <vt:lpstr>Finding the next cycle</vt:lpstr>
      <vt:lpstr>Finding the next cycle</vt:lpstr>
      <vt:lpstr>Finding the next cycle</vt:lpstr>
      <vt:lpstr>Finding the next cycle</vt:lpstr>
      <vt:lpstr>Finding the next cycle</vt:lpstr>
      <vt:lpstr>Finding the next cycle</vt:lpstr>
      <vt:lpstr>Finding the next cycle</vt:lpstr>
      <vt:lpstr>Finding the next cycle</vt:lpstr>
      <vt:lpstr>Finding the next cycle</vt:lpstr>
      <vt:lpstr>Finding the next cycle</vt:lpstr>
      <vt:lpstr>Finding the next cycle</vt:lpstr>
      <vt:lpstr>Finding the next cycle</vt:lpstr>
      <vt:lpstr>Finding the next cycle</vt:lpstr>
      <vt:lpstr>Finding the next cycle</vt:lpstr>
      <vt:lpstr>Finding the next cycle</vt:lpstr>
      <vt:lpstr>Tarjan's Algorithm</vt:lpstr>
      <vt:lpstr>Tarjan's Algorithm</vt:lpstr>
      <vt:lpstr>Tarjan's Algorithm</vt:lpstr>
      <vt:lpstr>Tarjan's Algorithm</vt:lpstr>
      <vt:lpstr>Tarjan's Algorithm - Performance</vt:lpstr>
      <vt:lpstr>Tarjan's Algorithm - Synthetic</vt:lpstr>
      <vt:lpstr>Tarjan's Algorithm - Complex</vt:lpstr>
      <vt:lpstr>Calculation of min k</vt:lpstr>
      <vt:lpstr>Calculation of min k</vt:lpstr>
      <vt:lpstr>Calculation of min k</vt:lpstr>
      <vt:lpstr>Calculation of min k</vt:lpstr>
      <vt:lpstr>Calculation of min k</vt:lpstr>
      <vt:lpstr>Calculation of min k</vt:lpstr>
      <vt:lpstr>Calculation of min k</vt:lpstr>
      <vt:lpstr>Calculation of min k</vt:lpstr>
      <vt:lpstr>Calculation of min k</vt:lpstr>
      <vt:lpstr>Calculation of min k</vt:lpstr>
      <vt:lpstr>Calculation of min k</vt:lpstr>
      <vt:lpstr>Calculation of min k</vt:lpstr>
      <vt:lpstr>Calculation of min k</vt:lpstr>
      <vt:lpstr>Calculation of min k</vt:lpstr>
      <vt:lpstr>Calculation of min k</vt:lpstr>
      <vt:lpstr>Calculation of min k</vt:lpstr>
      <vt:lpstr>Performance</vt:lpstr>
      <vt:lpstr>Performance – per k</vt:lpstr>
      <vt:lpstr>Performance – per n</vt:lpstr>
      <vt:lpstr>Performance – per n</vt:lpstr>
      <vt:lpstr>Do you have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2</cp:revision>
  <dcterms:created xsi:type="dcterms:W3CDTF">2021-10-31T10:36:46Z</dcterms:created>
  <dcterms:modified xsi:type="dcterms:W3CDTF">2021-11-07T17:10:31Z</dcterms:modified>
</cp:coreProperties>
</file>