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57" r:id="rId4"/>
    <p:sldId id="263" r:id="rId5"/>
    <p:sldId id="260" r:id="rId6"/>
    <p:sldId id="285" r:id="rId7"/>
    <p:sldId id="286" r:id="rId8"/>
    <p:sldId id="264" r:id="rId9"/>
    <p:sldId id="282" r:id="rId10"/>
    <p:sldId id="289" r:id="rId11"/>
    <p:sldId id="266" r:id="rId12"/>
    <p:sldId id="265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61" r:id="rId21"/>
    <p:sldId id="290" r:id="rId22"/>
    <p:sldId id="284" r:id="rId23"/>
    <p:sldId id="283" r:id="rId24"/>
    <p:sldId id="291" r:id="rId25"/>
    <p:sldId id="276" r:id="rId26"/>
    <p:sldId id="278" r:id="rId27"/>
    <p:sldId id="277" r:id="rId28"/>
    <p:sldId id="262" r:id="rId29"/>
    <p:sldId id="274" r:id="rId30"/>
    <p:sldId id="275" r:id="rId31"/>
    <p:sldId id="287" r:id="rId32"/>
    <p:sldId id="280" r:id="rId33"/>
    <p:sldId id="292" r:id="rId34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9B1EDF-F6C1-E7E4-1145-C180E355763A}" v="1054" dt="2021-11-28T17:14:00.021"/>
    <p1510:client id="{1D4CEAAC-6D21-4422-B3CC-7A95F26A7739}" v="1885" dt="2021-11-27T01:54:42.549"/>
    <p1510:client id="{EBC5E9A4-5D0C-2432-9B83-CC078B2FEBBD}" v="74" dt="2021-11-28T22:05:46.524"/>
    <p1510:client id="{F52EA62E-B53B-FBD8-E899-4E13C4A5D545}" v="360" dt="2021-11-28T00:33:57.7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11/28/2021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3972318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38096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085663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562819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62802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070997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617946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219166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343349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11/28/2021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553625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449003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703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18" r:id="rId6"/>
    <p:sldLayoutId id="2147483714" r:id="rId7"/>
    <p:sldLayoutId id="2147483715" r:id="rId8"/>
    <p:sldLayoutId id="2147483716" r:id="rId9"/>
    <p:sldLayoutId id="2147483717" r:id="rId10"/>
    <p:sldLayoutId id="214748371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AB2D16-71E5-4237-AC70-0BC4736E60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899" r="4" b="4"/>
          <a:stretch/>
        </p:blipFill>
        <p:spPr>
          <a:xfrm>
            <a:off x="2642616" y="10"/>
            <a:ext cx="6501384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317450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58485" y="1122363"/>
            <a:ext cx="3619745" cy="3204134"/>
          </a:xfrm>
        </p:spPr>
        <p:txBody>
          <a:bodyPr anchor="b">
            <a:normAutofit/>
          </a:bodyPr>
          <a:lstStyle/>
          <a:p>
            <a:r>
              <a:rPr lang="de-DE" sz="4200" dirty="0" err="1">
                <a:cs typeface="Calibri Light"/>
              </a:rPr>
              <a:t>Algorithm</a:t>
            </a:r>
            <a:br>
              <a:rPr lang="de-DE" sz="4200" dirty="0">
                <a:cs typeface="Calibri Light"/>
              </a:rPr>
            </a:br>
            <a:r>
              <a:rPr lang="de-DE" sz="4200" dirty="0">
                <a:cs typeface="Calibri Light"/>
              </a:rPr>
              <a:t>Engineering: Milestone 2</a:t>
            </a:r>
            <a:endParaRPr lang="de-DE" sz="42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58485" y="4872922"/>
            <a:ext cx="3017519" cy="120814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z="1700" dirty="0"/>
              <a:t>Henri Dickel, Matija </a:t>
            </a:r>
            <a:r>
              <a:rPr lang="de-DE" sz="1700" dirty="0" err="1"/>
              <a:t>Miskovic</a:t>
            </a:r>
            <a:r>
              <a:rPr lang="de-DE" sz="1700" dirty="0"/>
              <a:t> &amp; Lennart Uhrmacher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1653" y="434802"/>
            <a:ext cx="146304" cy="5280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0771" y="4546920"/>
            <a:ext cx="298323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74998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7">
            <a:extLst>
              <a:ext uri="{FF2B5EF4-FFF2-40B4-BE49-F238E27FC236}">
                <a16:creationId xmlns:a16="http://schemas.microsoft.com/office/drawing/2014/main" id="{2029D5AD-8348-4446-B191-6A9B6FE03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9">
            <a:extLst>
              <a:ext uri="{FF2B5EF4-FFF2-40B4-BE49-F238E27FC236}">
                <a16:creationId xmlns:a16="http://schemas.microsoft.com/office/drawing/2014/main" id="{A3F395A2-2B64-4749-BD93-2F159C7E1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Freeform: Shape 11">
            <a:extLst>
              <a:ext uri="{FF2B5EF4-FFF2-40B4-BE49-F238E27FC236}">
                <a16:creationId xmlns:a16="http://schemas.microsoft.com/office/drawing/2014/main" id="{5CF0135B-EAB8-4CA0-896C-2D897ECD2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17984B9-EA5A-4262-92F8-E872BA496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53397"/>
            <a:ext cx="7886700" cy="1273233"/>
          </a:xfrm>
        </p:spPr>
        <p:txBody>
          <a:bodyPr>
            <a:normAutofit/>
          </a:bodyPr>
          <a:lstStyle/>
          <a:p>
            <a:r>
              <a:rPr lang="de-DE" sz="3500" dirty="0" err="1"/>
              <a:t>Reduction</a:t>
            </a:r>
            <a:r>
              <a:rPr lang="de-DE" sz="3500" dirty="0"/>
              <a:t> </a:t>
            </a:r>
            <a:r>
              <a:rPr lang="de-DE" sz="3500" dirty="0" err="1"/>
              <a:t>rules</a:t>
            </a:r>
            <a:endParaRPr lang="de-DE" dirty="0" err="1"/>
          </a:p>
        </p:txBody>
      </p:sp>
      <p:sp>
        <p:nvSpPr>
          <p:cNvPr id="16" name="Rectangle 13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96012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9CB56622-0DE5-4E63-8A33-5AEB4275CA53}"/>
              </a:ext>
            </a:extLst>
          </p:cNvPr>
          <p:cNvSpPr/>
          <p:nvPr/>
        </p:nvSpPr>
        <p:spPr>
          <a:xfrm>
            <a:off x="-100781" y="1472379"/>
            <a:ext cx="9414385" cy="4916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9" name="Grafik 9">
            <a:extLst>
              <a:ext uri="{FF2B5EF4-FFF2-40B4-BE49-F238E27FC236}">
                <a16:creationId xmlns:a16="http://schemas.microsoft.com/office/drawing/2014/main" id="{85898A24-9522-46DA-927D-87B0E446E3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8579" y="1257247"/>
            <a:ext cx="5680585" cy="5498795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69E29A12-7F69-453C-9097-05F45A839031}"/>
              </a:ext>
            </a:extLst>
          </p:cNvPr>
          <p:cNvSpPr txBox="1"/>
          <p:nvPr/>
        </p:nvSpPr>
        <p:spPr>
          <a:xfrm>
            <a:off x="8442223" y="97092"/>
            <a:ext cx="573958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de-DE" sz="1400">
                <a:solidFill>
                  <a:srgbClr val="7F7F7F"/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4777294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7">
            <a:extLst>
              <a:ext uri="{FF2B5EF4-FFF2-40B4-BE49-F238E27FC236}">
                <a16:creationId xmlns:a16="http://schemas.microsoft.com/office/drawing/2014/main" id="{2029D5AD-8348-4446-B191-6A9B6FE03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9">
            <a:extLst>
              <a:ext uri="{FF2B5EF4-FFF2-40B4-BE49-F238E27FC236}">
                <a16:creationId xmlns:a16="http://schemas.microsoft.com/office/drawing/2014/main" id="{A3F395A2-2B64-4749-BD93-2F159C7E1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Freeform: Shape 11">
            <a:extLst>
              <a:ext uri="{FF2B5EF4-FFF2-40B4-BE49-F238E27FC236}">
                <a16:creationId xmlns:a16="http://schemas.microsoft.com/office/drawing/2014/main" id="{5CF0135B-EAB8-4CA0-896C-2D897ECD2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17984B9-EA5A-4262-92F8-E872BA496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53397"/>
            <a:ext cx="7886700" cy="1273233"/>
          </a:xfrm>
        </p:spPr>
        <p:txBody>
          <a:bodyPr>
            <a:normAutofit/>
          </a:bodyPr>
          <a:lstStyle/>
          <a:p>
            <a:r>
              <a:rPr lang="de-DE" sz="3500" dirty="0" err="1"/>
              <a:t>Forbidden</a:t>
            </a:r>
            <a:r>
              <a:rPr lang="de-DE" sz="3500" dirty="0"/>
              <a:t> </a:t>
            </a:r>
            <a:r>
              <a:rPr lang="de-DE" sz="3500" dirty="0" err="1"/>
              <a:t>nodes</a:t>
            </a:r>
          </a:p>
        </p:txBody>
      </p:sp>
      <p:sp>
        <p:nvSpPr>
          <p:cNvPr id="16" name="Rectangle 13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96012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02BADFF-16CA-4C06-A8F8-CBE07969D3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478024"/>
            <a:ext cx="7886700" cy="369417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z="1900" dirty="0" err="1"/>
              <a:t>Forbidden</a:t>
            </a:r>
            <a:r>
              <a:rPr lang="de-DE" sz="1900" dirty="0"/>
              <a:t> </a:t>
            </a:r>
            <a:r>
              <a:rPr lang="de-DE" sz="1900" dirty="0" err="1"/>
              <a:t>node</a:t>
            </a:r>
            <a:r>
              <a:rPr lang="de-DE" sz="1900" dirty="0"/>
              <a:t> </a:t>
            </a:r>
            <a:r>
              <a:rPr lang="de-DE" sz="1900" dirty="0" err="1"/>
              <a:t>algorithm</a:t>
            </a:r>
            <a:r>
              <a:rPr lang="de-DE" sz="1900" dirty="0"/>
              <a:t>:</a:t>
            </a:r>
          </a:p>
          <a:p>
            <a:pPr lvl="1"/>
            <a:r>
              <a:rPr lang="de-DE" sz="1900" dirty="0" err="1"/>
              <a:t>When</a:t>
            </a:r>
            <a:r>
              <a:rPr lang="de-DE" sz="1900" dirty="0"/>
              <a:t> a </a:t>
            </a:r>
            <a:r>
              <a:rPr lang="de-DE" sz="1900" dirty="0" err="1"/>
              <a:t>node</a:t>
            </a:r>
            <a:r>
              <a:rPr lang="de-DE" sz="1900" dirty="0"/>
              <a:t> </a:t>
            </a:r>
            <a:r>
              <a:rPr lang="de-DE" sz="1900" dirty="0" err="1"/>
              <a:t>is</a:t>
            </a:r>
            <a:r>
              <a:rPr lang="de-DE" sz="1900" dirty="0"/>
              <a:t> </a:t>
            </a:r>
            <a:r>
              <a:rPr lang="de-DE" sz="1900" dirty="0" err="1"/>
              <a:t>deleted</a:t>
            </a:r>
            <a:r>
              <a:rPr lang="de-DE" sz="1900" dirty="0"/>
              <a:t>, </a:t>
            </a:r>
            <a:r>
              <a:rPr lang="de-DE" sz="1900" dirty="0" err="1"/>
              <a:t>it</a:t>
            </a:r>
            <a:r>
              <a:rPr lang="de-DE" sz="1900" dirty="0"/>
              <a:t> </a:t>
            </a:r>
            <a:r>
              <a:rPr lang="de-DE" sz="1900" dirty="0" err="1"/>
              <a:t>is</a:t>
            </a:r>
            <a:r>
              <a:rPr lang="de-DE" sz="1900" dirty="0"/>
              <a:t> </a:t>
            </a:r>
            <a:r>
              <a:rPr lang="de-DE" sz="1900" dirty="0" err="1"/>
              <a:t>labeled</a:t>
            </a:r>
            <a:r>
              <a:rPr lang="de-DE" sz="1900" dirty="0"/>
              <a:t> </a:t>
            </a:r>
            <a:r>
              <a:rPr lang="de-DE" sz="1900" dirty="0" err="1"/>
              <a:t>as</a:t>
            </a:r>
            <a:r>
              <a:rPr lang="de-DE" sz="1900" dirty="0"/>
              <a:t> '</a:t>
            </a:r>
            <a:r>
              <a:rPr lang="de-DE" sz="1900" dirty="0" err="1"/>
              <a:t>forbidden</a:t>
            </a:r>
            <a:r>
              <a:rPr lang="de-DE" sz="1900" dirty="0"/>
              <a:t>'</a:t>
            </a:r>
          </a:p>
          <a:p>
            <a:pPr lvl="1"/>
            <a:r>
              <a:rPr lang="de-DE" sz="1900" dirty="0"/>
              <a:t>In </a:t>
            </a:r>
            <a:r>
              <a:rPr lang="de-DE" sz="1900" dirty="0" err="1"/>
              <a:t>further</a:t>
            </a:r>
            <a:r>
              <a:rPr lang="de-DE" sz="1900" dirty="0"/>
              <a:t> </a:t>
            </a:r>
            <a:r>
              <a:rPr lang="de-DE" sz="1900" dirty="0" err="1"/>
              <a:t>branching</a:t>
            </a:r>
            <a:r>
              <a:rPr lang="de-DE" sz="1900" dirty="0"/>
              <a:t>, '</a:t>
            </a:r>
            <a:r>
              <a:rPr lang="de-DE" sz="1900" dirty="0" err="1"/>
              <a:t>forbidden</a:t>
            </a:r>
            <a:r>
              <a:rPr lang="de-DE" sz="1900" dirty="0"/>
              <a:t>' </a:t>
            </a:r>
            <a:r>
              <a:rPr lang="de-DE" sz="1900" dirty="0" err="1"/>
              <a:t>nodes</a:t>
            </a:r>
            <a:r>
              <a:rPr lang="de-DE" sz="1900" dirty="0"/>
              <a:t> </a:t>
            </a:r>
            <a:r>
              <a:rPr lang="de-DE" sz="1900" dirty="0" err="1"/>
              <a:t>can</a:t>
            </a:r>
            <a:r>
              <a:rPr lang="de-DE" sz="1900" dirty="0"/>
              <a:t> </a:t>
            </a:r>
            <a:r>
              <a:rPr lang="de-DE" sz="1900" dirty="0" err="1"/>
              <a:t>be</a:t>
            </a:r>
            <a:r>
              <a:rPr lang="de-DE" sz="1900" dirty="0"/>
              <a:t> </a:t>
            </a:r>
            <a:r>
              <a:rPr lang="de-DE" sz="1900" dirty="0" err="1"/>
              <a:t>skipped</a:t>
            </a:r>
            <a:endParaRPr lang="de-DE" sz="190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742157F5-9795-42B7-878B-0178F4C74344}"/>
              </a:ext>
            </a:extLst>
          </p:cNvPr>
          <p:cNvSpPr txBox="1"/>
          <p:nvPr/>
        </p:nvSpPr>
        <p:spPr>
          <a:xfrm>
            <a:off x="8442223" y="97092"/>
            <a:ext cx="573958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de-DE" sz="1400">
                <a:solidFill>
                  <a:srgbClr val="7F7F7F"/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7579810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7">
            <a:extLst>
              <a:ext uri="{FF2B5EF4-FFF2-40B4-BE49-F238E27FC236}">
                <a16:creationId xmlns:a16="http://schemas.microsoft.com/office/drawing/2014/main" id="{2029D5AD-8348-4446-B191-6A9B6FE03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9">
            <a:extLst>
              <a:ext uri="{FF2B5EF4-FFF2-40B4-BE49-F238E27FC236}">
                <a16:creationId xmlns:a16="http://schemas.microsoft.com/office/drawing/2014/main" id="{A3F395A2-2B64-4749-BD93-2F159C7E1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Freeform: Shape 11">
            <a:extLst>
              <a:ext uri="{FF2B5EF4-FFF2-40B4-BE49-F238E27FC236}">
                <a16:creationId xmlns:a16="http://schemas.microsoft.com/office/drawing/2014/main" id="{5CF0135B-EAB8-4CA0-896C-2D897ECD2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17984B9-EA5A-4262-92F8-E872BA496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53397"/>
            <a:ext cx="7886700" cy="1273233"/>
          </a:xfrm>
        </p:spPr>
        <p:txBody>
          <a:bodyPr>
            <a:normAutofit/>
          </a:bodyPr>
          <a:lstStyle/>
          <a:p>
            <a:r>
              <a:rPr lang="de-DE" sz="3500" dirty="0" err="1"/>
              <a:t>Forbidden</a:t>
            </a:r>
            <a:r>
              <a:rPr lang="de-DE" sz="3500" dirty="0"/>
              <a:t> </a:t>
            </a:r>
            <a:r>
              <a:rPr lang="de-DE" sz="3500" dirty="0" err="1"/>
              <a:t>nodes</a:t>
            </a:r>
          </a:p>
        </p:txBody>
      </p:sp>
      <p:sp>
        <p:nvSpPr>
          <p:cNvPr id="16" name="Rectangle 13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96012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02BADFF-16CA-4C06-A8F8-CBE07969D3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478024"/>
            <a:ext cx="7886700" cy="3694176"/>
          </a:xfrm>
        </p:spPr>
        <p:txBody>
          <a:bodyPr>
            <a:normAutofit/>
          </a:bodyPr>
          <a:lstStyle/>
          <a:p>
            <a:endParaRPr lang="de-DE" sz="1900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515A3347-2D37-41E6-AC0B-EB8F3DF54538}"/>
              </a:ext>
            </a:extLst>
          </p:cNvPr>
          <p:cNvSpPr/>
          <p:nvPr/>
        </p:nvSpPr>
        <p:spPr>
          <a:xfrm>
            <a:off x="4342169" y="2388007"/>
            <a:ext cx="460888" cy="45474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1818B789-D738-4EE3-BF9C-1538AA5747C5}"/>
              </a:ext>
            </a:extLst>
          </p:cNvPr>
          <p:cNvSpPr/>
          <p:nvPr/>
        </p:nvSpPr>
        <p:spPr>
          <a:xfrm>
            <a:off x="2394153" y="5460589"/>
            <a:ext cx="460888" cy="45474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>
                <a:solidFill>
                  <a:srgbClr val="000000"/>
                </a:solidFill>
              </a:rPr>
              <a:t>D</a:t>
            </a:r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1E3A1A96-935D-4A6D-8EE2-68CBBAAF6357}"/>
              </a:ext>
            </a:extLst>
          </p:cNvPr>
          <p:cNvSpPr/>
          <p:nvPr/>
        </p:nvSpPr>
        <p:spPr>
          <a:xfrm>
            <a:off x="3174589" y="5460591"/>
            <a:ext cx="460888" cy="45474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>
                <a:solidFill>
                  <a:srgbClr val="000000"/>
                </a:solidFill>
              </a:rPr>
              <a:t>B</a:t>
            </a:r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90CF50E3-801C-4A58-8206-FF43267D4A8D}"/>
              </a:ext>
            </a:extLst>
          </p:cNvPr>
          <p:cNvSpPr/>
          <p:nvPr/>
        </p:nvSpPr>
        <p:spPr>
          <a:xfrm>
            <a:off x="3955024" y="5460589"/>
            <a:ext cx="460888" cy="45474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>
                <a:solidFill>
                  <a:srgbClr val="000000"/>
                </a:solidFill>
              </a:rPr>
              <a:t>D</a:t>
            </a:r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F696FD94-5AD9-42F6-9818-B965CD614E02}"/>
              </a:ext>
            </a:extLst>
          </p:cNvPr>
          <p:cNvSpPr/>
          <p:nvPr/>
        </p:nvSpPr>
        <p:spPr>
          <a:xfrm>
            <a:off x="4735459" y="5460588"/>
            <a:ext cx="460888" cy="45474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>
                <a:solidFill>
                  <a:srgbClr val="000000"/>
                </a:solidFill>
              </a:rPr>
              <a:t>C</a:t>
            </a:r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75E86A06-46ED-4EBD-ADCD-76A762500DCC}"/>
              </a:ext>
            </a:extLst>
          </p:cNvPr>
          <p:cNvSpPr/>
          <p:nvPr/>
        </p:nvSpPr>
        <p:spPr>
          <a:xfrm>
            <a:off x="5515894" y="5460587"/>
            <a:ext cx="460888" cy="45474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>
                <a:solidFill>
                  <a:srgbClr val="000000"/>
                </a:solidFill>
              </a:rPr>
              <a:t>D</a:t>
            </a:r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7AC5E3A0-C5CE-476E-B838-E5DA22115B56}"/>
              </a:ext>
            </a:extLst>
          </p:cNvPr>
          <p:cNvSpPr/>
          <p:nvPr/>
        </p:nvSpPr>
        <p:spPr>
          <a:xfrm>
            <a:off x="1613716" y="5460587"/>
            <a:ext cx="460888" cy="45474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>
                <a:solidFill>
                  <a:srgbClr val="000000"/>
                </a:solidFill>
              </a:rPr>
              <a:t>C</a:t>
            </a:r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441602C1-C385-417E-B9BF-CB4DDF8BBC5C}"/>
              </a:ext>
            </a:extLst>
          </p:cNvPr>
          <p:cNvSpPr/>
          <p:nvPr/>
        </p:nvSpPr>
        <p:spPr>
          <a:xfrm>
            <a:off x="6296328" y="5460585"/>
            <a:ext cx="460888" cy="45474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>
                <a:solidFill>
                  <a:srgbClr val="000000"/>
                </a:solidFill>
              </a:rPr>
              <a:t>A</a:t>
            </a:r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A28CDAC6-A856-47FB-ADCE-E8C456111173}"/>
              </a:ext>
            </a:extLst>
          </p:cNvPr>
          <p:cNvSpPr/>
          <p:nvPr/>
        </p:nvSpPr>
        <p:spPr>
          <a:xfrm>
            <a:off x="7076763" y="5460584"/>
            <a:ext cx="460888" cy="45474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>
                <a:solidFill>
                  <a:srgbClr val="000000"/>
                </a:solidFill>
              </a:rPr>
              <a:t>D</a:t>
            </a:r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F2710F32-CA8B-4AF4-A8D4-AC4CA3EE1C41}"/>
              </a:ext>
            </a:extLst>
          </p:cNvPr>
          <p:cNvSpPr/>
          <p:nvPr/>
        </p:nvSpPr>
        <p:spPr>
          <a:xfrm>
            <a:off x="3567879" y="4446637"/>
            <a:ext cx="460888" cy="45474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>
                <a:solidFill>
                  <a:srgbClr val="000000"/>
                </a:solidFill>
              </a:rPr>
              <a:t>C</a:t>
            </a:r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7D58F131-9D79-449C-B1FC-FBE4641F44F1}"/>
              </a:ext>
            </a:extLst>
          </p:cNvPr>
          <p:cNvSpPr/>
          <p:nvPr/>
        </p:nvSpPr>
        <p:spPr>
          <a:xfrm>
            <a:off x="2013153" y="4446636"/>
            <a:ext cx="460888" cy="45474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>
                <a:solidFill>
                  <a:srgbClr val="000000"/>
                </a:solidFill>
              </a:rPr>
              <a:t>B</a:t>
            </a:r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AC8F3293-4C0D-4CB2-9A49-535BD956AD2F}"/>
              </a:ext>
            </a:extLst>
          </p:cNvPr>
          <p:cNvSpPr/>
          <p:nvPr/>
        </p:nvSpPr>
        <p:spPr>
          <a:xfrm>
            <a:off x="5098024" y="4446635"/>
            <a:ext cx="460888" cy="45474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>
                <a:solidFill>
                  <a:srgbClr val="000000"/>
                </a:solidFill>
              </a:rPr>
              <a:t>A</a:t>
            </a:r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030BC8FE-1960-47D1-A1A6-97BE206DA57D}"/>
              </a:ext>
            </a:extLst>
          </p:cNvPr>
          <p:cNvSpPr/>
          <p:nvPr/>
        </p:nvSpPr>
        <p:spPr>
          <a:xfrm>
            <a:off x="6677330" y="4446634"/>
            <a:ext cx="460888" cy="45474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>
                <a:solidFill>
                  <a:srgbClr val="000000"/>
                </a:solidFill>
              </a:rPr>
              <a:t>C</a:t>
            </a:r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E4765383-EF13-4D5D-B8C4-B883D234C1C6}"/>
              </a:ext>
            </a:extLst>
          </p:cNvPr>
          <p:cNvSpPr/>
          <p:nvPr/>
        </p:nvSpPr>
        <p:spPr>
          <a:xfrm>
            <a:off x="2775152" y="3371233"/>
            <a:ext cx="460888" cy="45474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>
                <a:solidFill>
                  <a:srgbClr val="000000"/>
                </a:solidFill>
              </a:rPr>
              <a:t>A</a:t>
            </a:r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D1EC7992-E09A-4A61-BF4F-DCFA96C7AB26}"/>
              </a:ext>
            </a:extLst>
          </p:cNvPr>
          <p:cNvSpPr/>
          <p:nvPr/>
        </p:nvSpPr>
        <p:spPr>
          <a:xfrm>
            <a:off x="5896893" y="3371232"/>
            <a:ext cx="460888" cy="45474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>
                <a:solidFill>
                  <a:srgbClr val="000000"/>
                </a:solidFill>
              </a:rPr>
              <a:t>B</a:t>
            </a:r>
            <a:endParaRPr lang="de-DE" dirty="0">
              <a:solidFill>
                <a:srgbClr val="000000"/>
              </a:solidFill>
            </a:endParaRP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82DC7ED4-D9DE-40E3-A406-E067B5A251BA}"/>
              </a:ext>
            </a:extLst>
          </p:cNvPr>
          <p:cNvCxnSpPr/>
          <p:nvPr/>
        </p:nvCxnSpPr>
        <p:spPr>
          <a:xfrm flipH="1">
            <a:off x="3191799" y="2732138"/>
            <a:ext cx="1205677" cy="73004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AFC89648-4881-4EFA-A482-544F4AC80641}"/>
              </a:ext>
            </a:extLst>
          </p:cNvPr>
          <p:cNvCxnSpPr>
            <a:cxnSpLocks/>
          </p:cNvCxnSpPr>
          <p:nvPr/>
        </p:nvCxnSpPr>
        <p:spPr>
          <a:xfrm flipH="1">
            <a:off x="2368345" y="3782959"/>
            <a:ext cx="505131" cy="71161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56E4C707-B0E6-4615-B873-F64192FA5F15}"/>
              </a:ext>
            </a:extLst>
          </p:cNvPr>
          <p:cNvCxnSpPr>
            <a:cxnSpLocks/>
          </p:cNvCxnSpPr>
          <p:nvPr/>
        </p:nvCxnSpPr>
        <p:spPr>
          <a:xfrm flipH="1">
            <a:off x="1889021" y="4864507"/>
            <a:ext cx="253180" cy="6132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F371DFF4-B70E-4AD8-99A7-3286D7C462BA}"/>
              </a:ext>
            </a:extLst>
          </p:cNvPr>
          <p:cNvCxnSpPr>
            <a:cxnSpLocks/>
          </p:cNvCxnSpPr>
          <p:nvPr/>
        </p:nvCxnSpPr>
        <p:spPr>
          <a:xfrm>
            <a:off x="2388007" y="4864506"/>
            <a:ext cx="207707" cy="6132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55406E42-DBB5-4FDC-9B1F-418ADF61FAC3}"/>
              </a:ext>
            </a:extLst>
          </p:cNvPr>
          <p:cNvCxnSpPr>
            <a:cxnSpLocks/>
          </p:cNvCxnSpPr>
          <p:nvPr/>
        </p:nvCxnSpPr>
        <p:spPr>
          <a:xfrm>
            <a:off x="3905861" y="4876796"/>
            <a:ext cx="207707" cy="6132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EA7C1CE1-E504-4113-A943-38FFB764BEE8}"/>
              </a:ext>
            </a:extLst>
          </p:cNvPr>
          <p:cNvCxnSpPr>
            <a:cxnSpLocks/>
          </p:cNvCxnSpPr>
          <p:nvPr/>
        </p:nvCxnSpPr>
        <p:spPr>
          <a:xfrm>
            <a:off x="5460586" y="4864505"/>
            <a:ext cx="207707" cy="6132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ACDD7BF0-FAE7-4576-A156-21A905F00EF8}"/>
              </a:ext>
            </a:extLst>
          </p:cNvPr>
          <p:cNvCxnSpPr>
            <a:cxnSpLocks/>
          </p:cNvCxnSpPr>
          <p:nvPr/>
        </p:nvCxnSpPr>
        <p:spPr>
          <a:xfrm>
            <a:off x="7058327" y="4864504"/>
            <a:ext cx="207707" cy="6132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B787CA2A-1759-4637-B58A-17AF9AAD8809}"/>
              </a:ext>
            </a:extLst>
          </p:cNvPr>
          <p:cNvCxnSpPr>
            <a:cxnSpLocks/>
          </p:cNvCxnSpPr>
          <p:nvPr/>
        </p:nvCxnSpPr>
        <p:spPr>
          <a:xfrm flipH="1">
            <a:off x="3437601" y="4876797"/>
            <a:ext cx="253180" cy="6132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31CA71EA-563F-4CB6-878B-62AF09952166}"/>
              </a:ext>
            </a:extLst>
          </p:cNvPr>
          <p:cNvCxnSpPr>
            <a:cxnSpLocks/>
          </p:cNvCxnSpPr>
          <p:nvPr/>
        </p:nvCxnSpPr>
        <p:spPr>
          <a:xfrm flipH="1">
            <a:off x="4967745" y="4864506"/>
            <a:ext cx="253180" cy="6132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B753B7F6-AD69-4D63-8633-143B0DE7C97C}"/>
              </a:ext>
            </a:extLst>
          </p:cNvPr>
          <p:cNvCxnSpPr>
            <a:cxnSpLocks/>
          </p:cNvCxnSpPr>
          <p:nvPr/>
        </p:nvCxnSpPr>
        <p:spPr>
          <a:xfrm flipH="1">
            <a:off x="6553196" y="4876796"/>
            <a:ext cx="253180" cy="6132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A221B891-3EFA-4968-ADE7-0B72451D39BA}"/>
              </a:ext>
            </a:extLst>
          </p:cNvPr>
          <p:cNvCxnSpPr>
            <a:cxnSpLocks/>
          </p:cNvCxnSpPr>
          <p:nvPr/>
        </p:nvCxnSpPr>
        <p:spPr>
          <a:xfrm flipH="1">
            <a:off x="5490086" y="3782958"/>
            <a:ext cx="505131" cy="71161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80C33AB6-F9E2-4DDD-8447-7B06FDA8DD7C}"/>
              </a:ext>
            </a:extLst>
          </p:cNvPr>
          <p:cNvCxnSpPr>
            <a:cxnSpLocks/>
          </p:cNvCxnSpPr>
          <p:nvPr/>
        </p:nvCxnSpPr>
        <p:spPr>
          <a:xfrm>
            <a:off x="6277894" y="3782957"/>
            <a:ext cx="539546" cy="71161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83CB9451-814A-4839-90E4-C78669D1C582}"/>
              </a:ext>
            </a:extLst>
          </p:cNvPr>
          <p:cNvCxnSpPr>
            <a:cxnSpLocks/>
          </p:cNvCxnSpPr>
          <p:nvPr/>
        </p:nvCxnSpPr>
        <p:spPr>
          <a:xfrm>
            <a:off x="4772328" y="2732134"/>
            <a:ext cx="1190933" cy="73004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E4545011-8C1D-4F2A-B2BA-AE114B4AAE10}"/>
              </a:ext>
            </a:extLst>
          </p:cNvPr>
          <p:cNvCxnSpPr>
            <a:cxnSpLocks/>
          </p:cNvCxnSpPr>
          <p:nvPr/>
        </p:nvCxnSpPr>
        <p:spPr>
          <a:xfrm>
            <a:off x="3174589" y="3764524"/>
            <a:ext cx="527258" cy="71161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A6327C8E-A5A4-4536-B2D2-D833312D2765}"/>
              </a:ext>
            </a:extLst>
          </p:cNvPr>
          <p:cNvSpPr txBox="1"/>
          <p:nvPr/>
        </p:nvSpPr>
        <p:spPr>
          <a:xfrm>
            <a:off x="8442223" y="97092"/>
            <a:ext cx="573958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de-DE" sz="1400">
                <a:solidFill>
                  <a:srgbClr val="7F7F7F"/>
                </a:solidFill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7656258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7">
            <a:extLst>
              <a:ext uri="{FF2B5EF4-FFF2-40B4-BE49-F238E27FC236}">
                <a16:creationId xmlns:a16="http://schemas.microsoft.com/office/drawing/2014/main" id="{2029D5AD-8348-4446-B191-6A9B6FE03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9">
            <a:extLst>
              <a:ext uri="{FF2B5EF4-FFF2-40B4-BE49-F238E27FC236}">
                <a16:creationId xmlns:a16="http://schemas.microsoft.com/office/drawing/2014/main" id="{A3F395A2-2B64-4749-BD93-2F159C7E1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Freeform: Shape 11">
            <a:extLst>
              <a:ext uri="{FF2B5EF4-FFF2-40B4-BE49-F238E27FC236}">
                <a16:creationId xmlns:a16="http://schemas.microsoft.com/office/drawing/2014/main" id="{5CF0135B-EAB8-4CA0-896C-2D897ECD2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17984B9-EA5A-4262-92F8-E872BA496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53397"/>
            <a:ext cx="7886700" cy="1273233"/>
          </a:xfrm>
        </p:spPr>
        <p:txBody>
          <a:bodyPr>
            <a:normAutofit/>
          </a:bodyPr>
          <a:lstStyle/>
          <a:p>
            <a:r>
              <a:rPr lang="de-DE" sz="3500" dirty="0" err="1"/>
              <a:t>Forbidden</a:t>
            </a:r>
            <a:r>
              <a:rPr lang="de-DE" sz="3500" dirty="0"/>
              <a:t> </a:t>
            </a:r>
            <a:r>
              <a:rPr lang="de-DE" sz="3500" dirty="0" err="1"/>
              <a:t>nodes</a:t>
            </a:r>
          </a:p>
        </p:txBody>
      </p:sp>
      <p:sp>
        <p:nvSpPr>
          <p:cNvPr id="16" name="Rectangle 13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96012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02BADFF-16CA-4C06-A8F8-CBE07969D3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478024"/>
            <a:ext cx="7886700" cy="3694176"/>
          </a:xfrm>
        </p:spPr>
        <p:txBody>
          <a:bodyPr>
            <a:normAutofit/>
          </a:bodyPr>
          <a:lstStyle/>
          <a:p>
            <a:endParaRPr lang="de-DE" sz="1900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515A3347-2D37-41E6-AC0B-EB8F3DF54538}"/>
              </a:ext>
            </a:extLst>
          </p:cNvPr>
          <p:cNvSpPr/>
          <p:nvPr/>
        </p:nvSpPr>
        <p:spPr>
          <a:xfrm>
            <a:off x="4342169" y="2388007"/>
            <a:ext cx="460888" cy="45474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1818B789-D738-4EE3-BF9C-1538AA5747C5}"/>
              </a:ext>
            </a:extLst>
          </p:cNvPr>
          <p:cNvSpPr/>
          <p:nvPr/>
        </p:nvSpPr>
        <p:spPr>
          <a:xfrm>
            <a:off x="2394153" y="5460589"/>
            <a:ext cx="460888" cy="45474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>
                <a:solidFill>
                  <a:srgbClr val="000000"/>
                </a:solidFill>
              </a:rPr>
              <a:t>D</a:t>
            </a:r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1E3A1A96-935D-4A6D-8EE2-68CBBAAF6357}"/>
              </a:ext>
            </a:extLst>
          </p:cNvPr>
          <p:cNvSpPr/>
          <p:nvPr/>
        </p:nvSpPr>
        <p:spPr>
          <a:xfrm>
            <a:off x="3174589" y="5460591"/>
            <a:ext cx="460888" cy="45474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>
                <a:solidFill>
                  <a:srgbClr val="000000"/>
                </a:solidFill>
              </a:rPr>
              <a:t>B</a:t>
            </a:r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90CF50E3-801C-4A58-8206-FF43267D4A8D}"/>
              </a:ext>
            </a:extLst>
          </p:cNvPr>
          <p:cNvSpPr/>
          <p:nvPr/>
        </p:nvSpPr>
        <p:spPr>
          <a:xfrm>
            <a:off x="3955024" y="5460589"/>
            <a:ext cx="460888" cy="45474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>
                <a:solidFill>
                  <a:srgbClr val="000000"/>
                </a:solidFill>
              </a:rPr>
              <a:t>D</a:t>
            </a:r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F696FD94-5AD9-42F6-9818-B965CD614E02}"/>
              </a:ext>
            </a:extLst>
          </p:cNvPr>
          <p:cNvSpPr/>
          <p:nvPr/>
        </p:nvSpPr>
        <p:spPr>
          <a:xfrm>
            <a:off x="4735459" y="5460588"/>
            <a:ext cx="460888" cy="45474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>
                <a:solidFill>
                  <a:srgbClr val="000000"/>
                </a:solidFill>
              </a:rPr>
              <a:t>C</a:t>
            </a:r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75E86A06-46ED-4EBD-ADCD-76A762500DCC}"/>
              </a:ext>
            </a:extLst>
          </p:cNvPr>
          <p:cNvSpPr/>
          <p:nvPr/>
        </p:nvSpPr>
        <p:spPr>
          <a:xfrm>
            <a:off x="5515894" y="5460587"/>
            <a:ext cx="460888" cy="45474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>
                <a:solidFill>
                  <a:srgbClr val="000000"/>
                </a:solidFill>
              </a:rPr>
              <a:t>D</a:t>
            </a:r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7AC5E3A0-C5CE-476E-B838-E5DA22115B56}"/>
              </a:ext>
            </a:extLst>
          </p:cNvPr>
          <p:cNvSpPr/>
          <p:nvPr/>
        </p:nvSpPr>
        <p:spPr>
          <a:xfrm>
            <a:off x="1613716" y="5460587"/>
            <a:ext cx="460888" cy="45474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>
                <a:solidFill>
                  <a:srgbClr val="000000"/>
                </a:solidFill>
              </a:rPr>
              <a:t>C</a:t>
            </a:r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441602C1-C385-417E-B9BF-CB4DDF8BBC5C}"/>
              </a:ext>
            </a:extLst>
          </p:cNvPr>
          <p:cNvSpPr/>
          <p:nvPr/>
        </p:nvSpPr>
        <p:spPr>
          <a:xfrm>
            <a:off x="6296328" y="5460585"/>
            <a:ext cx="460888" cy="45474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>
                <a:solidFill>
                  <a:srgbClr val="000000"/>
                </a:solidFill>
              </a:rPr>
              <a:t>A</a:t>
            </a:r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A28CDAC6-A856-47FB-ADCE-E8C456111173}"/>
              </a:ext>
            </a:extLst>
          </p:cNvPr>
          <p:cNvSpPr/>
          <p:nvPr/>
        </p:nvSpPr>
        <p:spPr>
          <a:xfrm>
            <a:off x="7076763" y="5460584"/>
            <a:ext cx="460888" cy="45474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>
                <a:solidFill>
                  <a:srgbClr val="000000"/>
                </a:solidFill>
              </a:rPr>
              <a:t>D</a:t>
            </a:r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F2710F32-CA8B-4AF4-A8D4-AC4CA3EE1C41}"/>
              </a:ext>
            </a:extLst>
          </p:cNvPr>
          <p:cNvSpPr/>
          <p:nvPr/>
        </p:nvSpPr>
        <p:spPr>
          <a:xfrm>
            <a:off x="3567879" y="4446637"/>
            <a:ext cx="460888" cy="45474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>
                <a:solidFill>
                  <a:srgbClr val="000000"/>
                </a:solidFill>
              </a:rPr>
              <a:t>C</a:t>
            </a:r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7D58F131-9D79-449C-B1FC-FBE4641F44F1}"/>
              </a:ext>
            </a:extLst>
          </p:cNvPr>
          <p:cNvSpPr/>
          <p:nvPr/>
        </p:nvSpPr>
        <p:spPr>
          <a:xfrm>
            <a:off x="2013153" y="4446636"/>
            <a:ext cx="460888" cy="45474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>
                <a:solidFill>
                  <a:srgbClr val="000000"/>
                </a:solidFill>
              </a:rPr>
              <a:t>B</a:t>
            </a:r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AC8F3293-4C0D-4CB2-9A49-535BD956AD2F}"/>
              </a:ext>
            </a:extLst>
          </p:cNvPr>
          <p:cNvSpPr/>
          <p:nvPr/>
        </p:nvSpPr>
        <p:spPr>
          <a:xfrm>
            <a:off x="5098024" y="4446635"/>
            <a:ext cx="460888" cy="45474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>
                <a:solidFill>
                  <a:srgbClr val="000000"/>
                </a:solidFill>
              </a:rPr>
              <a:t>A</a:t>
            </a:r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030BC8FE-1960-47D1-A1A6-97BE206DA57D}"/>
              </a:ext>
            </a:extLst>
          </p:cNvPr>
          <p:cNvSpPr/>
          <p:nvPr/>
        </p:nvSpPr>
        <p:spPr>
          <a:xfrm>
            <a:off x="6677330" y="4446634"/>
            <a:ext cx="460888" cy="45474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>
                <a:solidFill>
                  <a:srgbClr val="000000"/>
                </a:solidFill>
              </a:rPr>
              <a:t>C</a:t>
            </a:r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E4765383-EF13-4D5D-B8C4-B883D234C1C6}"/>
              </a:ext>
            </a:extLst>
          </p:cNvPr>
          <p:cNvSpPr/>
          <p:nvPr/>
        </p:nvSpPr>
        <p:spPr>
          <a:xfrm>
            <a:off x="2775152" y="3371233"/>
            <a:ext cx="460888" cy="45474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>
                <a:solidFill>
                  <a:srgbClr val="000000"/>
                </a:solidFill>
              </a:rPr>
              <a:t>A</a:t>
            </a:r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D1EC7992-E09A-4A61-BF4F-DCFA96C7AB26}"/>
              </a:ext>
            </a:extLst>
          </p:cNvPr>
          <p:cNvSpPr/>
          <p:nvPr/>
        </p:nvSpPr>
        <p:spPr>
          <a:xfrm>
            <a:off x="5896893" y="3371232"/>
            <a:ext cx="460888" cy="45474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>
                <a:solidFill>
                  <a:srgbClr val="000000"/>
                </a:solidFill>
              </a:rPr>
              <a:t>B</a:t>
            </a:r>
            <a:endParaRPr lang="de-DE" dirty="0">
              <a:solidFill>
                <a:srgbClr val="000000"/>
              </a:solidFill>
            </a:endParaRP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82DC7ED4-D9DE-40E3-A406-E067B5A251BA}"/>
              </a:ext>
            </a:extLst>
          </p:cNvPr>
          <p:cNvCxnSpPr/>
          <p:nvPr/>
        </p:nvCxnSpPr>
        <p:spPr>
          <a:xfrm flipH="1">
            <a:off x="3191799" y="2732138"/>
            <a:ext cx="1205677" cy="73004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AFC89648-4881-4EFA-A482-544F4AC80641}"/>
              </a:ext>
            </a:extLst>
          </p:cNvPr>
          <p:cNvCxnSpPr>
            <a:cxnSpLocks/>
          </p:cNvCxnSpPr>
          <p:nvPr/>
        </p:nvCxnSpPr>
        <p:spPr>
          <a:xfrm flipH="1">
            <a:off x="2368345" y="3782959"/>
            <a:ext cx="505131" cy="71161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56E4C707-B0E6-4615-B873-F64192FA5F15}"/>
              </a:ext>
            </a:extLst>
          </p:cNvPr>
          <p:cNvCxnSpPr>
            <a:cxnSpLocks/>
          </p:cNvCxnSpPr>
          <p:nvPr/>
        </p:nvCxnSpPr>
        <p:spPr>
          <a:xfrm flipH="1">
            <a:off x="1889021" y="4864507"/>
            <a:ext cx="253180" cy="6132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F371DFF4-B70E-4AD8-99A7-3286D7C462BA}"/>
              </a:ext>
            </a:extLst>
          </p:cNvPr>
          <p:cNvCxnSpPr>
            <a:cxnSpLocks/>
          </p:cNvCxnSpPr>
          <p:nvPr/>
        </p:nvCxnSpPr>
        <p:spPr>
          <a:xfrm>
            <a:off x="2388007" y="4864506"/>
            <a:ext cx="207707" cy="6132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55406E42-DBB5-4FDC-9B1F-418ADF61FAC3}"/>
              </a:ext>
            </a:extLst>
          </p:cNvPr>
          <p:cNvCxnSpPr>
            <a:cxnSpLocks/>
          </p:cNvCxnSpPr>
          <p:nvPr/>
        </p:nvCxnSpPr>
        <p:spPr>
          <a:xfrm>
            <a:off x="3905861" y="4876796"/>
            <a:ext cx="207707" cy="6132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EA7C1CE1-E504-4113-A943-38FFB764BEE8}"/>
              </a:ext>
            </a:extLst>
          </p:cNvPr>
          <p:cNvCxnSpPr>
            <a:cxnSpLocks/>
          </p:cNvCxnSpPr>
          <p:nvPr/>
        </p:nvCxnSpPr>
        <p:spPr>
          <a:xfrm>
            <a:off x="5460586" y="4864505"/>
            <a:ext cx="207707" cy="6132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ACDD7BF0-FAE7-4576-A156-21A905F00EF8}"/>
              </a:ext>
            </a:extLst>
          </p:cNvPr>
          <p:cNvCxnSpPr>
            <a:cxnSpLocks/>
          </p:cNvCxnSpPr>
          <p:nvPr/>
        </p:nvCxnSpPr>
        <p:spPr>
          <a:xfrm>
            <a:off x="7058327" y="4864504"/>
            <a:ext cx="207707" cy="6132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B787CA2A-1759-4637-B58A-17AF9AAD8809}"/>
              </a:ext>
            </a:extLst>
          </p:cNvPr>
          <p:cNvCxnSpPr>
            <a:cxnSpLocks/>
          </p:cNvCxnSpPr>
          <p:nvPr/>
        </p:nvCxnSpPr>
        <p:spPr>
          <a:xfrm flipH="1">
            <a:off x="3437601" y="4876797"/>
            <a:ext cx="253180" cy="6132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31CA71EA-563F-4CB6-878B-62AF09952166}"/>
              </a:ext>
            </a:extLst>
          </p:cNvPr>
          <p:cNvCxnSpPr>
            <a:cxnSpLocks/>
          </p:cNvCxnSpPr>
          <p:nvPr/>
        </p:nvCxnSpPr>
        <p:spPr>
          <a:xfrm flipH="1">
            <a:off x="4967745" y="4864506"/>
            <a:ext cx="253180" cy="6132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B753B7F6-AD69-4D63-8633-143B0DE7C97C}"/>
              </a:ext>
            </a:extLst>
          </p:cNvPr>
          <p:cNvCxnSpPr>
            <a:cxnSpLocks/>
          </p:cNvCxnSpPr>
          <p:nvPr/>
        </p:nvCxnSpPr>
        <p:spPr>
          <a:xfrm flipH="1">
            <a:off x="6553196" y="4876796"/>
            <a:ext cx="253180" cy="6132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A221B891-3EFA-4968-ADE7-0B72451D39BA}"/>
              </a:ext>
            </a:extLst>
          </p:cNvPr>
          <p:cNvCxnSpPr>
            <a:cxnSpLocks/>
          </p:cNvCxnSpPr>
          <p:nvPr/>
        </p:nvCxnSpPr>
        <p:spPr>
          <a:xfrm flipH="1">
            <a:off x="5490086" y="3782958"/>
            <a:ext cx="505131" cy="71161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80C33AB6-F9E2-4DDD-8447-7B06FDA8DD7C}"/>
              </a:ext>
            </a:extLst>
          </p:cNvPr>
          <p:cNvCxnSpPr>
            <a:cxnSpLocks/>
          </p:cNvCxnSpPr>
          <p:nvPr/>
        </p:nvCxnSpPr>
        <p:spPr>
          <a:xfrm>
            <a:off x="6277894" y="3782957"/>
            <a:ext cx="539546" cy="71161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83CB9451-814A-4839-90E4-C78669D1C582}"/>
              </a:ext>
            </a:extLst>
          </p:cNvPr>
          <p:cNvCxnSpPr>
            <a:cxnSpLocks/>
          </p:cNvCxnSpPr>
          <p:nvPr/>
        </p:nvCxnSpPr>
        <p:spPr>
          <a:xfrm>
            <a:off x="4772328" y="2732134"/>
            <a:ext cx="1190933" cy="73004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E4545011-8C1D-4F2A-B2BA-AE114B4AAE10}"/>
              </a:ext>
            </a:extLst>
          </p:cNvPr>
          <p:cNvCxnSpPr>
            <a:cxnSpLocks/>
          </p:cNvCxnSpPr>
          <p:nvPr/>
        </p:nvCxnSpPr>
        <p:spPr>
          <a:xfrm>
            <a:off x="3174589" y="3764524"/>
            <a:ext cx="527258" cy="71161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F9BADE51-B1EB-41A6-8042-ACA395F78367}"/>
              </a:ext>
            </a:extLst>
          </p:cNvPr>
          <p:cNvSpPr txBox="1"/>
          <p:nvPr/>
        </p:nvSpPr>
        <p:spPr>
          <a:xfrm>
            <a:off x="8442223" y="97092"/>
            <a:ext cx="573958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de-DE" sz="1400">
                <a:solidFill>
                  <a:srgbClr val="7F7F7F"/>
                </a:solidFill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040119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7">
            <a:extLst>
              <a:ext uri="{FF2B5EF4-FFF2-40B4-BE49-F238E27FC236}">
                <a16:creationId xmlns:a16="http://schemas.microsoft.com/office/drawing/2014/main" id="{2029D5AD-8348-4446-B191-6A9B6FE03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9">
            <a:extLst>
              <a:ext uri="{FF2B5EF4-FFF2-40B4-BE49-F238E27FC236}">
                <a16:creationId xmlns:a16="http://schemas.microsoft.com/office/drawing/2014/main" id="{A3F395A2-2B64-4749-BD93-2F159C7E1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Freeform: Shape 11">
            <a:extLst>
              <a:ext uri="{FF2B5EF4-FFF2-40B4-BE49-F238E27FC236}">
                <a16:creationId xmlns:a16="http://schemas.microsoft.com/office/drawing/2014/main" id="{5CF0135B-EAB8-4CA0-896C-2D897ECD2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17984B9-EA5A-4262-92F8-E872BA496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53397"/>
            <a:ext cx="7886700" cy="1273233"/>
          </a:xfrm>
        </p:spPr>
        <p:txBody>
          <a:bodyPr>
            <a:normAutofit/>
          </a:bodyPr>
          <a:lstStyle/>
          <a:p>
            <a:r>
              <a:rPr lang="de-DE" sz="3500" dirty="0" err="1"/>
              <a:t>Forbidden</a:t>
            </a:r>
            <a:r>
              <a:rPr lang="de-DE" sz="3500" dirty="0"/>
              <a:t> </a:t>
            </a:r>
            <a:r>
              <a:rPr lang="de-DE" sz="3500" dirty="0" err="1"/>
              <a:t>nodes</a:t>
            </a:r>
          </a:p>
        </p:txBody>
      </p:sp>
      <p:sp>
        <p:nvSpPr>
          <p:cNvPr id="16" name="Rectangle 13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96012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02BADFF-16CA-4C06-A8F8-CBE07969D3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478024"/>
            <a:ext cx="7886700" cy="3694176"/>
          </a:xfrm>
        </p:spPr>
        <p:txBody>
          <a:bodyPr>
            <a:normAutofit/>
          </a:bodyPr>
          <a:lstStyle/>
          <a:p>
            <a:endParaRPr lang="de-DE" sz="1900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515A3347-2D37-41E6-AC0B-EB8F3DF54538}"/>
              </a:ext>
            </a:extLst>
          </p:cNvPr>
          <p:cNvSpPr/>
          <p:nvPr/>
        </p:nvSpPr>
        <p:spPr>
          <a:xfrm>
            <a:off x="4342169" y="2388007"/>
            <a:ext cx="460888" cy="45474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1818B789-D738-4EE3-BF9C-1538AA5747C5}"/>
              </a:ext>
            </a:extLst>
          </p:cNvPr>
          <p:cNvSpPr/>
          <p:nvPr/>
        </p:nvSpPr>
        <p:spPr>
          <a:xfrm>
            <a:off x="2394153" y="5460589"/>
            <a:ext cx="460888" cy="45474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>
                <a:solidFill>
                  <a:srgbClr val="000000"/>
                </a:solidFill>
              </a:rPr>
              <a:t>D</a:t>
            </a:r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1E3A1A96-935D-4A6D-8EE2-68CBBAAF6357}"/>
              </a:ext>
            </a:extLst>
          </p:cNvPr>
          <p:cNvSpPr/>
          <p:nvPr/>
        </p:nvSpPr>
        <p:spPr>
          <a:xfrm>
            <a:off x="3174589" y="5460591"/>
            <a:ext cx="460888" cy="45474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>
                <a:solidFill>
                  <a:srgbClr val="000000"/>
                </a:solidFill>
              </a:rPr>
              <a:t>B</a:t>
            </a:r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90CF50E3-801C-4A58-8206-FF43267D4A8D}"/>
              </a:ext>
            </a:extLst>
          </p:cNvPr>
          <p:cNvSpPr/>
          <p:nvPr/>
        </p:nvSpPr>
        <p:spPr>
          <a:xfrm>
            <a:off x="3955024" y="5460589"/>
            <a:ext cx="460888" cy="45474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>
                <a:solidFill>
                  <a:srgbClr val="000000"/>
                </a:solidFill>
              </a:rPr>
              <a:t>D</a:t>
            </a:r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F696FD94-5AD9-42F6-9818-B965CD614E02}"/>
              </a:ext>
            </a:extLst>
          </p:cNvPr>
          <p:cNvSpPr/>
          <p:nvPr/>
        </p:nvSpPr>
        <p:spPr>
          <a:xfrm>
            <a:off x="4735459" y="5460588"/>
            <a:ext cx="460888" cy="454742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>
                <a:solidFill>
                  <a:srgbClr val="BFBFBF"/>
                </a:solidFill>
              </a:rPr>
              <a:t>C</a:t>
            </a:r>
            <a:endParaRPr lang="de-DE" dirty="0">
              <a:solidFill>
                <a:srgbClr val="BFBFBF"/>
              </a:solidFill>
            </a:endParaRP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75E86A06-46ED-4EBD-ADCD-76A762500DCC}"/>
              </a:ext>
            </a:extLst>
          </p:cNvPr>
          <p:cNvSpPr/>
          <p:nvPr/>
        </p:nvSpPr>
        <p:spPr>
          <a:xfrm>
            <a:off x="5515894" y="5460587"/>
            <a:ext cx="460888" cy="454742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>
                <a:solidFill>
                  <a:srgbClr val="BFBFBF"/>
                </a:solidFill>
              </a:rPr>
              <a:t>D</a:t>
            </a:r>
            <a:endParaRPr lang="de-DE" dirty="0">
              <a:solidFill>
                <a:srgbClr val="BFBFBF"/>
              </a:solidFill>
            </a:endParaRPr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7AC5E3A0-C5CE-476E-B838-E5DA22115B56}"/>
              </a:ext>
            </a:extLst>
          </p:cNvPr>
          <p:cNvSpPr/>
          <p:nvPr/>
        </p:nvSpPr>
        <p:spPr>
          <a:xfrm>
            <a:off x="1613716" y="5460587"/>
            <a:ext cx="460888" cy="45474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>
                <a:solidFill>
                  <a:srgbClr val="000000"/>
                </a:solidFill>
              </a:rPr>
              <a:t>C</a:t>
            </a:r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441602C1-C385-417E-B9BF-CB4DDF8BBC5C}"/>
              </a:ext>
            </a:extLst>
          </p:cNvPr>
          <p:cNvSpPr/>
          <p:nvPr/>
        </p:nvSpPr>
        <p:spPr>
          <a:xfrm>
            <a:off x="6296328" y="5460585"/>
            <a:ext cx="460888" cy="454742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>
                <a:solidFill>
                  <a:srgbClr val="BFBFBF"/>
                </a:solidFill>
              </a:rPr>
              <a:t>A</a:t>
            </a:r>
            <a:endParaRPr lang="de-DE" dirty="0">
              <a:solidFill>
                <a:srgbClr val="BFBFBF"/>
              </a:solidFill>
            </a:endParaRPr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A28CDAC6-A856-47FB-ADCE-E8C456111173}"/>
              </a:ext>
            </a:extLst>
          </p:cNvPr>
          <p:cNvSpPr/>
          <p:nvPr/>
        </p:nvSpPr>
        <p:spPr>
          <a:xfrm>
            <a:off x="7076763" y="5460584"/>
            <a:ext cx="460888" cy="45474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>
                <a:solidFill>
                  <a:srgbClr val="000000"/>
                </a:solidFill>
              </a:rPr>
              <a:t>D</a:t>
            </a:r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F2710F32-CA8B-4AF4-A8D4-AC4CA3EE1C41}"/>
              </a:ext>
            </a:extLst>
          </p:cNvPr>
          <p:cNvSpPr/>
          <p:nvPr/>
        </p:nvSpPr>
        <p:spPr>
          <a:xfrm>
            <a:off x="3567879" y="4446637"/>
            <a:ext cx="460888" cy="45474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>
                <a:solidFill>
                  <a:srgbClr val="000000"/>
                </a:solidFill>
              </a:rPr>
              <a:t>C</a:t>
            </a:r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7D58F131-9D79-449C-B1FC-FBE4641F44F1}"/>
              </a:ext>
            </a:extLst>
          </p:cNvPr>
          <p:cNvSpPr/>
          <p:nvPr/>
        </p:nvSpPr>
        <p:spPr>
          <a:xfrm>
            <a:off x="2013153" y="4446636"/>
            <a:ext cx="460888" cy="45474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>
                <a:solidFill>
                  <a:srgbClr val="000000"/>
                </a:solidFill>
              </a:rPr>
              <a:t>B</a:t>
            </a:r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AC8F3293-4C0D-4CB2-9A49-535BD956AD2F}"/>
              </a:ext>
            </a:extLst>
          </p:cNvPr>
          <p:cNvSpPr/>
          <p:nvPr/>
        </p:nvSpPr>
        <p:spPr>
          <a:xfrm>
            <a:off x="5098024" y="4446635"/>
            <a:ext cx="460888" cy="454742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>
                <a:solidFill>
                  <a:srgbClr val="BFBFBF"/>
                </a:solidFill>
              </a:rPr>
              <a:t>A</a:t>
            </a:r>
            <a:endParaRPr lang="de-DE" dirty="0">
              <a:solidFill>
                <a:srgbClr val="BFBFBF"/>
              </a:solidFill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030BC8FE-1960-47D1-A1A6-97BE206DA57D}"/>
              </a:ext>
            </a:extLst>
          </p:cNvPr>
          <p:cNvSpPr/>
          <p:nvPr/>
        </p:nvSpPr>
        <p:spPr>
          <a:xfrm>
            <a:off x="6677330" y="4446634"/>
            <a:ext cx="460888" cy="45474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>
                <a:solidFill>
                  <a:srgbClr val="000000"/>
                </a:solidFill>
              </a:rPr>
              <a:t>C</a:t>
            </a:r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E4765383-EF13-4D5D-B8C4-B883D234C1C6}"/>
              </a:ext>
            </a:extLst>
          </p:cNvPr>
          <p:cNvSpPr/>
          <p:nvPr/>
        </p:nvSpPr>
        <p:spPr>
          <a:xfrm>
            <a:off x="2775152" y="3371233"/>
            <a:ext cx="460888" cy="45474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>
                <a:solidFill>
                  <a:srgbClr val="000000"/>
                </a:solidFill>
              </a:rPr>
              <a:t>A</a:t>
            </a:r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D1EC7992-E09A-4A61-BF4F-DCFA96C7AB26}"/>
              </a:ext>
            </a:extLst>
          </p:cNvPr>
          <p:cNvSpPr/>
          <p:nvPr/>
        </p:nvSpPr>
        <p:spPr>
          <a:xfrm>
            <a:off x="5896893" y="3371232"/>
            <a:ext cx="460888" cy="45474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>
                <a:solidFill>
                  <a:srgbClr val="000000"/>
                </a:solidFill>
              </a:rPr>
              <a:t>B</a:t>
            </a:r>
            <a:endParaRPr lang="de-DE" dirty="0">
              <a:solidFill>
                <a:srgbClr val="000000"/>
              </a:solidFill>
            </a:endParaRP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82DC7ED4-D9DE-40E3-A406-E067B5A251BA}"/>
              </a:ext>
            </a:extLst>
          </p:cNvPr>
          <p:cNvCxnSpPr/>
          <p:nvPr/>
        </p:nvCxnSpPr>
        <p:spPr>
          <a:xfrm flipH="1">
            <a:off x="3191799" y="2732138"/>
            <a:ext cx="1205677" cy="73004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AFC89648-4881-4EFA-A482-544F4AC80641}"/>
              </a:ext>
            </a:extLst>
          </p:cNvPr>
          <p:cNvCxnSpPr>
            <a:cxnSpLocks/>
          </p:cNvCxnSpPr>
          <p:nvPr/>
        </p:nvCxnSpPr>
        <p:spPr>
          <a:xfrm flipH="1">
            <a:off x="2368345" y="3782959"/>
            <a:ext cx="505131" cy="71161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56E4C707-B0E6-4615-B873-F64192FA5F15}"/>
              </a:ext>
            </a:extLst>
          </p:cNvPr>
          <p:cNvCxnSpPr>
            <a:cxnSpLocks/>
          </p:cNvCxnSpPr>
          <p:nvPr/>
        </p:nvCxnSpPr>
        <p:spPr>
          <a:xfrm flipH="1">
            <a:off x="1889021" y="4864507"/>
            <a:ext cx="253180" cy="6132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F371DFF4-B70E-4AD8-99A7-3286D7C462BA}"/>
              </a:ext>
            </a:extLst>
          </p:cNvPr>
          <p:cNvCxnSpPr>
            <a:cxnSpLocks/>
          </p:cNvCxnSpPr>
          <p:nvPr/>
        </p:nvCxnSpPr>
        <p:spPr>
          <a:xfrm>
            <a:off x="2388007" y="4864506"/>
            <a:ext cx="207707" cy="6132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55406E42-DBB5-4FDC-9B1F-418ADF61FAC3}"/>
              </a:ext>
            </a:extLst>
          </p:cNvPr>
          <p:cNvCxnSpPr>
            <a:cxnSpLocks/>
          </p:cNvCxnSpPr>
          <p:nvPr/>
        </p:nvCxnSpPr>
        <p:spPr>
          <a:xfrm>
            <a:off x="3905861" y="4876796"/>
            <a:ext cx="207707" cy="6132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EA7C1CE1-E504-4113-A943-38FFB764BEE8}"/>
              </a:ext>
            </a:extLst>
          </p:cNvPr>
          <p:cNvCxnSpPr>
            <a:cxnSpLocks/>
          </p:cNvCxnSpPr>
          <p:nvPr/>
        </p:nvCxnSpPr>
        <p:spPr>
          <a:xfrm>
            <a:off x="5460586" y="4864505"/>
            <a:ext cx="207707" cy="6132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ACDD7BF0-FAE7-4576-A156-21A905F00EF8}"/>
              </a:ext>
            </a:extLst>
          </p:cNvPr>
          <p:cNvCxnSpPr>
            <a:cxnSpLocks/>
          </p:cNvCxnSpPr>
          <p:nvPr/>
        </p:nvCxnSpPr>
        <p:spPr>
          <a:xfrm>
            <a:off x="7058327" y="4864504"/>
            <a:ext cx="207707" cy="6132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B787CA2A-1759-4637-B58A-17AF9AAD8809}"/>
              </a:ext>
            </a:extLst>
          </p:cNvPr>
          <p:cNvCxnSpPr>
            <a:cxnSpLocks/>
          </p:cNvCxnSpPr>
          <p:nvPr/>
        </p:nvCxnSpPr>
        <p:spPr>
          <a:xfrm flipH="1">
            <a:off x="3437601" y="4876797"/>
            <a:ext cx="253180" cy="6132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31CA71EA-563F-4CB6-878B-62AF09952166}"/>
              </a:ext>
            </a:extLst>
          </p:cNvPr>
          <p:cNvCxnSpPr>
            <a:cxnSpLocks/>
          </p:cNvCxnSpPr>
          <p:nvPr/>
        </p:nvCxnSpPr>
        <p:spPr>
          <a:xfrm flipH="1">
            <a:off x="4967745" y="4864506"/>
            <a:ext cx="253180" cy="6132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B753B7F6-AD69-4D63-8633-143B0DE7C97C}"/>
              </a:ext>
            </a:extLst>
          </p:cNvPr>
          <p:cNvCxnSpPr>
            <a:cxnSpLocks/>
          </p:cNvCxnSpPr>
          <p:nvPr/>
        </p:nvCxnSpPr>
        <p:spPr>
          <a:xfrm flipH="1">
            <a:off x="6553196" y="4876796"/>
            <a:ext cx="253180" cy="6132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A221B891-3EFA-4968-ADE7-0B72451D39BA}"/>
              </a:ext>
            </a:extLst>
          </p:cNvPr>
          <p:cNvCxnSpPr>
            <a:cxnSpLocks/>
          </p:cNvCxnSpPr>
          <p:nvPr/>
        </p:nvCxnSpPr>
        <p:spPr>
          <a:xfrm flipH="1">
            <a:off x="5490086" y="3782958"/>
            <a:ext cx="505131" cy="71161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80C33AB6-F9E2-4DDD-8447-7B06FDA8DD7C}"/>
              </a:ext>
            </a:extLst>
          </p:cNvPr>
          <p:cNvCxnSpPr>
            <a:cxnSpLocks/>
          </p:cNvCxnSpPr>
          <p:nvPr/>
        </p:nvCxnSpPr>
        <p:spPr>
          <a:xfrm>
            <a:off x="6277894" y="3782957"/>
            <a:ext cx="539546" cy="71161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83CB9451-814A-4839-90E4-C78669D1C582}"/>
              </a:ext>
            </a:extLst>
          </p:cNvPr>
          <p:cNvCxnSpPr>
            <a:cxnSpLocks/>
          </p:cNvCxnSpPr>
          <p:nvPr/>
        </p:nvCxnSpPr>
        <p:spPr>
          <a:xfrm>
            <a:off x="4772328" y="2732134"/>
            <a:ext cx="1190933" cy="73004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E4545011-8C1D-4F2A-B2BA-AE114B4AAE10}"/>
              </a:ext>
            </a:extLst>
          </p:cNvPr>
          <p:cNvCxnSpPr>
            <a:cxnSpLocks/>
          </p:cNvCxnSpPr>
          <p:nvPr/>
        </p:nvCxnSpPr>
        <p:spPr>
          <a:xfrm>
            <a:off x="3174589" y="3764524"/>
            <a:ext cx="527258" cy="71161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AD030E60-B627-4200-A6F9-F3A1B743129C}"/>
              </a:ext>
            </a:extLst>
          </p:cNvPr>
          <p:cNvSpPr txBox="1"/>
          <p:nvPr/>
        </p:nvSpPr>
        <p:spPr>
          <a:xfrm>
            <a:off x="8442223" y="97092"/>
            <a:ext cx="573958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de-DE" sz="1400">
                <a:solidFill>
                  <a:srgbClr val="7F7F7F"/>
                </a:solidFill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5530595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7">
            <a:extLst>
              <a:ext uri="{FF2B5EF4-FFF2-40B4-BE49-F238E27FC236}">
                <a16:creationId xmlns:a16="http://schemas.microsoft.com/office/drawing/2014/main" id="{2029D5AD-8348-4446-B191-6A9B6FE03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9">
            <a:extLst>
              <a:ext uri="{FF2B5EF4-FFF2-40B4-BE49-F238E27FC236}">
                <a16:creationId xmlns:a16="http://schemas.microsoft.com/office/drawing/2014/main" id="{A3F395A2-2B64-4749-BD93-2F159C7E1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Freeform: Shape 11">
            <a:extLst>
              <a:ext uri="{FF2B5EF4-FFF2-40B4-BE49-F238E27FC236}">
                <a16:creationId xmlns:a16="http://schemas.microsoft.com/office/drawing/2014/main" id="{5CF0135B-EAB8-4CA0-896C-2D897ECD2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17984B9-EA5A-4262-92F8-E872BA496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53397"/>
            <a:ext cx="7886700" cy="1273233"/>
          </a:xfrm>
        </p:spPr>
        <p:txBody>
          <a:bodyPr>
            <a:normAutofit/>
          </a:bodyPr>
          <a:lstStyle/>
          <a:p>
            <a:r>
              <a:rPr lang="de-DE" sz="3500" dirty="0" err="1"/>
              <a:t>Forbidden</a:t>
            </a:r>
            <a:r>
              <a:rPr lang="de-DE" sz="3500" dirty="0"/>
              <a:t> </a:t>
            </a:r>
            <a:r>
              <a:rPr lang="de-DE" sz="3500" dirty="0" err="1"/>
              <a:t>nodes</a:t>
            </a:r>
          </a:p>
        </p:txBody>
      </p:sp>
      <p:sp>
        <p:nvSpPr>
          <p:cNvPr id="16" name="Rectangle 13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96012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02BADFF-16CA-4C06-A8F8-CBE07969D3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478024"/>
            <a:ext cx="7886700" cy="3694176"/>
          </a:xfrm>
        </p:spPr>
        <p:txBody>
          <a:bodyPr>
            <a:normAutofit/>
          </a:bodyPr>
          <a:lstStyle/>
          <a:p>
            <a:endParaRPr lang="de-DE" sz="1900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515A3347-2D37-41E6-AC0B-EB8F3DF54538}"/>
              </a:ext>
            </a:extLst>
          </p:cNvPr>
          <p:cNvSpPr/>
          <p:nvPr/>
        </p:nvSpPr>
        <p:spPr>
          <a:xfrm>
            <a:off x="4342169" y="2388007"/>
            <a:ext cx="460888" cy="45474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1818B789-D738-4EE3-BF9C-1538AA5747C5}"/>
              </a:ext>
            </a:extLst>
          </p:cNvPr>
          <p:cNvSpPr/>
          <p:nvPr/>
        </p:nvSpPr>
        <p:spPr>
          <a:xfrm>
            <a:off x="2394153" y="5460589"/>
            <a:ext cx="460888" cy="45474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>
                <a:solidFill>
                  <a:srgbClr val="000000"/>
                </a:solidFill>
              </a:rPr>
              <a:t>D</a:t>
            </a:r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1E3A1A96-935D-4A6D-8EE2-68CBBAAF6357}"/>
              </a:ext>
            </a:extLst>
          </p:cNvPr>
          <p:cNvSpPr/>
          <p:nvPr/>
        </p:nvSpPr>
        <p:spPr>
          <a:xfrm>
            <a:off x="3174589" y="5460591"/>
            <a:ext cx="460888" cy="45474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>
                <a:solidFill>
                  <a:srgbClr val="000000"/>
                </a:solidFill>
              </a:rPr>
              <a:t>B</a:t>
            </a:r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90CF50E3-801C-4A58-8206-FF43267D4A8D}"/>
              </a:ext>
            </a:extLst>
          </p:cNvPr>
          <p:cNvSpPr/>
          <p:nvPr/>
        </p:nvSpPr>
        <p:spPr>
          <a:xfrm>
            <a:off x="3955024" y="5460589"/>
            <a:ext cx="460888" cy="45474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>
                <a:solidFill>
                  <a:srgbClr val="000000"/>
                </a:solidFill>
              </a:rPr>
              <a:t>D</a:t>
            </a:r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F696FD94-5AD9-42F6-9818-B965CD614E02}"/>
              </a:ext>
            </a:extLst>
          </p:cNvPr>
          <p:cNvSpPr/>
          <p:nvPr/>
        </p:nvSpPr>
        <p:spPr>
          <a:xfrm>
            <a:off x="4735459" y="5460588"/>
            <a:ext cx="460888" cy="454742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>
                <a:solidFill>
                  <a:srgbClr val="BFBFBF"/>
                </a:solidFill>
              </a:rPr>
              <a:t>C</a:t>
            </a:r>
            <a:endParaRPr lang="de-DE" dirty="0">
              <a:solidFill>
                <a:srgbClr val="BFBFBF"/>
              </a:solidFill>
            </a:endParaRP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75E86A06-46ED-4EBD-ADCD-76A762500DCC}"/>
              </a:ext>
            </a:extLst>
          </p:cNvPr>
          <p:cNvSpPr/>
          <p:nvPr/>
        </p:nvSpPr>
        <p:spPr>
          <a:xfrm>
            <a:off x="5515894" y="5460587"/>
            <a:ext cx="460888" cy="454742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>
                <a:solidFill>
                  <a:srgbClr val="BFBFBF"/>
                </a:solidFill>
              </a:rPr>
              <a:t>D</a:t>
            </a:r>
            <a:endParaRPr lang="de-DE" dirty="0">
              <a:solidFill>
                <a:srgbClr val="BFBFBF"/>
              </a:solidFill>
            </a:endParaRPr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7AC5E3A0-C5CE-476E-B838-E5DA22115B56}"/>
              </a:ext>
            </a:extLst>
          </p:cNvPr>
          <p:cNvSpPr/>
          <p:nvPr/>
        </p:nvSpPr>
        <p:spPr>
          <a:xfrm>
            <a:off x="1613716" y="5460587"/>
            <a:ext cx="460888" cy="45474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>
                <a:solidFill>
                  <a:srgbClr val="000000"/>
                </a:solidFill>
              </a:rPr>
              <a:t>C</a:t>
            </a:r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441602C1-C385-417E-B9BF-CB4DDF8BBC5C}"/>
              </a:ext>
            </a:extLst>
          </p:cNvPr>
          <p:cNvSpPr/>
          <p:nvPr/>
        </p:nvSpPr>
        <p:spPr>
          <a:xfrm>
            <a:off x="6296328" y="5460585"/>
            <a:ext cx="460888" cy="454742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>
                <a:solidFill>
                  <a:srgbClr val="BFBFBF"/>
                </a:solidFill>
              </a:rPr>
              <a:t>A</a:t>
            </a:r>
            <a:endParaRPr lang="de-DE" dirty="0">
              <a:solidFill>
                <a:srgbClr val="BFBFBF"/>
              </a:solidFill>
            </a:endParaRPr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A28CDAC6-A856-47FB-ADCE-E8C456111173}"/>
              </a:ext>
            </a:extLst>
          </p:cNvPr>
          <p:cNvSpPr/>
          <p:nvPr/>
        </p:nvSpPr>
        <p:spPr>
          <a:xfrm>
            <a:off x="7076763" y="5460584"/>
            <a:ext cx="460888" cy="45474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>
                <a:solidFill>
                  <a:srgbClr val="000000"/>
                </a:solidFill>
              </a:rPr>
              <a:t>D</a:t>
            </a:r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F2710F32-CA8B-4AF4-A8D4-AC4CA3EE1C41}"/>
              </a:ext>
            </a:extLst>
          </p:cNvPr>
          <p:cNvSpPr/>
          <p:nvPr/>
        </p:nvSpPr>
        <p:spPr>
          <a:xfrm>
            <a:off x="3567879" y="4446637"/>
            <a:ext cx="460888" cy="45474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>
                <a:solidFill>
                  <a:srgbClr val="000000"/>
                </a:solidFill>
              </a:rPr>
              <a:t>C</a:t>
            </a:r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7D58F131-9D79-449C-B1FC-FBE4641F44F1}"/>
              </a:ext>
            </a:extLst>
          </p:cNvPr>
          <p:cNvSpPr/>
          <p:nvPr/>
        </p:nvSpPr>
        <p:spPr>
          <a:xfrm>
            <a:off x="2013153" y="4446636"/>
            <a:ext cx="460888" cy="45474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>
                <a:solidFill>
                  <a:srgbClr val="000000"/>
                </a:solidFill>
              </a:rPr>
              <a:t>B</a:t>
            </a:r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AC8F3293-4C0D-4CB2-9A49-535BD956AD2F}"/>
              </a:ext>
            </a:extLst>
          </p:cNvPr>
          <p:cNvSpPr/>
          <p:nvPr/>
        </p:nvSpPr>
        <p:spPr>
          <a:xfrm>
            <a:off x="5098024" y="4446635"/>
            <a:ext cx="460888" cy="454742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>
                <a:solidFill>
                  <a:srgbClr val="BFBFBF"/>
                </a:solidFill>
              </a:rPr>
              <a:t>A</a:t>
            </a:r>
            <a:endParaRPr lang="de-DE" dirty="0">
              <a:solidFill>
                <a:srgbClr val="BFBFBF"/>
              </a:solidFill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030BC8FE-1960-47D1-A1A6-97BE206DA57D}"/>
              </a:ext>
            </a:extLst>
          </p:cNvPr>
          <p:cNvSpPr/>
          <p:nvPr/>
        </p:nvSpPr>
        <p:spPr>
          <a:xfrm>
            <a:off x="6677330" y="4446634"/>
            <a:ext cx="460888" cy="45474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>
                <a:solidFill>
                  <a:srgbClr val="000000"/>
                </a:solidFill>
              </a:rPr>
              <a:t>C</a:t>
            </a:r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E4765383-EF13-4D5D-B8C4-B883D234C1C6}"/>
              </a:ext>
            </a:extLst>
          </p:cNvPr>
          <p:cNvSpPr/>
          <p:nvPr/>
        </p:nvSpPr>
        <p:spPr>
          <a:xfrm>
            <a:off x="2775152" y="3371233"/>
            <a:ext cx="460888" cy="45474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>
                <a:solidFill>
                  <a:srgbClr val="000000"/>
                </a:solidFill>
              </a:rPr>
              <a:t>A</a:t>
            </a:r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D1EC7992-E09A-4A61-BF4F-DCFA96C7AB26}"/>
              </a:ext>
            </a:extLst>
          </p:cNvPr>
          <p:cNvSpPr/>
          <p:nvPr/>
        </p:nvSpPr>
        <p:spPr>
          <a:xfrm>
            <a:off x="5896893" y="3371232"/>
            <a:ext cx="460888" cy="45474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>
                <a:solidFill>
                  <a:srgbClr val="000000"/>
                </a:solidFill>
              </a:rPr>
              <a:t>B</a:t>
            </a:r>
            <a:endParaRPr lang="de-DE" dirty="0">
              <a:solidFill>
                <a:srgbClr val="000000"/>
              </a:solidFill>
            </a:endParaRP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82DC7ED4-D9DE-40E3-A406-E067B5A251BA}"/>
              </a:ext>
            </a:extLst>
          </p:cNvPr>
          <p:cNvCxnSpPr/>
          <p:nvPr/>
        </p:nvCxnSpPr>
        <p:spPr>
          <a:xfrm flipH="1">
            <a:off x="3191799" y="2732138"/>
            <a:ext cx="1205677" cy="73004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AFC89648-4881-4EFA-A482-544F4AC80641}"/>
              </a:ext>
            </a:extLst>
          </p:cNvPr>
          <p:cNvCxnSpPr>
            <a:cxnSpLocks/>
          </p:cNvCxnSpPr>
          <p:nvPr/>
        </p:nvCxnSpPr>
        <p:spPr>
          <a:xfrm flipH="1">
            <a:off x="2368345" y="3782959"/>
            <a:ext cx="505131" cy="71161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56E4C707-B0E6-4615-B873-F64192FA5F15}"/>
              </a:ext>
            </a:extLst>
          </p:cNvPr>
          <p:cNvCxnSpPr>
            <a:cxnSpLocks/>
          </p:cNvCxnSpPr>
          <p:nvPr/>
        </p:nvCxnSpPr>
        <p:spPr>
          <a:xfrm flipH="1">
            <a:off x="1889021" y="4864507"/>
            <a:ext cx="253180" cy="6132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F371DFF4-B70E-4AD8-99A7-3286D7C462BA}"/>
              </a:ext>
            </a:extLst>
          </p:cNvPr>
          <p:cNvCxnSpPr>
            <a:cxnSpLocks/>
          </p:cNvCxnSpPr>
          <p:nvPr/>
        </p:nvCxnSpPr>
        <p:spPr>
          <a:xfrm>
            <a:off x="2388007" y="4864506"/>
            <a:ext cx="207707" cy="6132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55406E42-DBB5-4FDC-9B1F-418ADF61FAC3}"/>
              </a:ext>
            </a:extLst>
          </p:cNvPr>
          <p:cNvCxnSpPr>
            <a:cxnSpLocks/>
          </p:cNvCxnSpPr>
          <p:nvPr/>
        </p:nvCxnSpPr>
        <p:spPr>
          <a:xfrm>
            <a:off x="3905861" y="4876796"/>
            <a:ext cx="207707" cy="6132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EA7C1CE1-E504-4113-A943-38FFB764BEE8}"/>
              </a:ext>
            </a:extLst>
          </p:cNvPr>
          <p:cNvCxnSpPr>
            <a:cxnSpLocks/>
          </p:cNvCxnSpPr>
          <p:nvPr/>
        </p:nvCxnSpPr>
        <p:spPr>
          <a:xfrm>
            <a:off x="5460586" y="4864505"/>
            <a:ext cx="207707" cy="6132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ACDD7BF0-FAE7-4576-A156-21A905F00EF8}"/>
              </a:ext>
            </a:extLst>
          </p:cNvPr>
          <p:cNvCxnSpPr>
            <a:cxnSpLocks/>
          </p:cNvCxnSpPr>
          <p:nvPr/>
        </p:nvCxnSpPr>
        <p:spPr>
          <a:xfrm>
            <a:off x="7058327" y="4864504"/>
            <a:ext cx="207707" cy="6132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B787CA2A-1759-4637-B58A-17AF9AAD8809}"/>
              </a:ext>
            </a:extLst>
          </p:cNvPr>
          <p:cNvCxnSpPr>
            <a:cxnSpLocks/>
          </p:cNvCxnSpPr>
          <p:nvPr/>
        </p:nvCxnSpPr>
        <p:spPr>
          <a:xfrm flipH="1">
            <a:off x="3437601" y="4876797"/>
            <a:ext cx="253180" cy="6132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31CA71EA-563F-4CB6-878B-62AF09952166}"/>
              </a:ext>
            </a:extLst>
          </p:cNvPr>
          <p:cNvCxnSpPr>
            <a:cxnSpLocks/>
          </p:cNvCxnSpPr>
          <p:nvPr/>
        </p:nvCxnSpPr>
        <p:spPr>
          <a:xfrm flipH="1">
            <a:off x="4967745" y="4864506"/>
            <a:ext cx="253180" cy="6132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B753B7F6-AD69-4D63-8633-143B0DE7C97C}"/>
              </a:ext>
            </a:extLst>
          </p:cNvPr>
          <p:cNvCxnSpPr>
            <a:cxnSpLocks/>
          </p:cNvCxnSpPr>
          <p:nvPr/>
        </p:nvCxnSpPr>
        <p:spPr>
          <a:xfrm flipH="1">
            <a:off x="6553196" y="4876796"/>
            <a:ext cx="253180" cy="6132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A221B891-3EFA-4968-ADE7-0B72451D39BA}"/>
              </a:ext>
            </a:extLst>
          </p:cNvPr>
          <p:cNvCxnSpPr>
            <a:cxnSpLocks/>
          </p:cNvCxnSpPr>
          <p:nvPr/>
        </p:nvCxnSpPr>
        <p:spPr>
          <a:xfrm flipH="1">
            <a:off x="5490086" y="3782958"/>
            <a:ext cx="505131" cy="71161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80C33AB6-F9E2-4DDD-8447-7B06FDA8DD7C}"/>
              </a:ext>
            </a:extLst>
          </p:cNvPr>
          <p:cNvCxnSpPr>
            <a:cxnSpLocks/>
          </p:cNvCxnSpPr>
          <p:nvPr/>
        </p:nvCxnSpPr>
        <p:spPr>
          <a:xfrm>
            <a:off x="6277894" y="3782957"/>
            <a:ext cx="539546" cy="71161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83CB9451-814A-4839-90E4-C78669D1C582}"/>
              </a:ext>
            </a:extLst>
          </p:cNvPr>
          <p:cNvCxnSpPr>
            <a:cxnSpLocks/>
          </p:cNvCxnSpPr>
          <p:nvPr/>
        </p:nvCxnSpPr>
        <p:spPr>
          <a:xfrm>
            <a:off x="4772328" y="2732134"/>
            <a:ext cx="1190933" cy="73004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E4545011-8C1D-4F2A-B2BA-AE114B4AAE10}"/>
              </a:ext>
            </a:extLst>
          </p:cNvPr>
          <p:cNvCxnSpPr>
            <a:cxnSpLocks/>
          </p:cNvCxnSpPr>
          <p:nvPr/>
        </p:nvCxnSpPr>
        <p:spPr>
          <a:xfrm>
            <a:off x="3174589" y="3764524"/>
            <a:ext cx="527258" cy="71161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4266715A-990E-4C0B-8B13-FF90436E6A37}"/>
              </a:ext>
            </a:extLst>
          </p:cNvPr>
          <p:cNvSpPr txBox="1"/>
          <p:nvPr/>
        </p:nvSpPr>
        <p:spPr>
          <a:xfrm>
            <a:off x="8442223" y="97092"/>
            <a:ext cx="573958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de-DE" sz="1400">
                <a:solidFill>
                  <a:srgbClr val="7F7F7F"/>
                </a:solidFill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434424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7">
            <a:extLst>
              <a:ext uri="{FF2B5EF4-FFF2-40B4-BE49-F238E27FC236}">
                <a16:creationId xmlns:a16="http://schemas.microsoft.com/office/drawing/2014/main" id="{2029D5AD-8348-4446-B191-6A9B6FE03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9">
            <a:extLst>
              <a:ext uri="{FF2B5EF4-FFF2-40B4-BE49-F238E27FC236}">
                <a16:creationId xmlns:a16="http://schemas.microsoft.com/office/drawing/2014/main" id="{A3F395A2-2B64-4749-BD93-2F159C7E1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Freeform: Shape 11">
            <a:extLst>
              <a:ext uri="{FF2B5EF4-FFF2-40B4-BE49-F238E27FC236}">
                <a16:creationId xmlns:a16="http://schemas.microsoft.com/office/drawing/2014/main" id="{5CF0135B-EAB8-4CA0-896C-2D897ECD2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17984B9-EA5A-4262-92F8-E872BA496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53397"/>
            <a:ext cx="7886700" cy="1273233"/>
          </a:xfrm>
        </p:spPr>
        <p:txBody>
          <a:bodyPr>
            <a:normAutofit/>
          </a:bodyPr>
          <a:lstStyle/>
          <a:p>
            <a:r>
              <a:rPr lang="de-DE" sz="3500" dirty="0" err="1"/>
              <a:t>Forbidden</a:t>
            </a:r>
            <a:r>
              <a:rPr lang="de-DE" sz="3500" dirty="0"/>
              <a:t> </a:t>
            </a:r>
            <a:r>
              <a:rPr lang="de-DE" sz="3500" dirty="0" err="1"/>
              <a:t>nodes</a:t>
            </a:r>
          </a:p>
        </p:txBody>
      </p:sp>
      <p:sp>
        <p:nvSpPr>
          <p:cNvPr id="16" name="Rectangle 13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96012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02BADFF-16CA-4C06-A8F8-CBE07969D3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478024"/>
            <a:ext cx="7886700" cy="3694176"/>
          </a:xfrm>
        </p:spPr>
        <p:txBody>
          <a:bodyPr>
            <a:normAutofit/>
          </a:bodyPr>
          <a:lstStyle/>
          <a:p>
            <a:endParaRPr lang="de-DE" sz="1900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515A3347-2D37-41E6-AC0B-EB8F3DF54538}"/>
              </a:ext>
            </a:extLst>
          </p:cNvPr>
          <p:cNvSpPr/>
          <p:nvPr/>
        </p:nvSpPr>
        <p:spPr>
          <a:xfrm>
            <a:off x="4342169" y="2388007"/>
            <a:ext cx="460888" cy="45474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1818B789-D738-4EE3-BF9C-1538AA5747C5}"/>
              </a:ext>
            </a:extLst>
          </p:cNvPr>
          <p:cNvSpPr/>
          <p:nvPr/>
        </p:nvSpPr>
        <p:spPr>
          <a:xfrm>
            <a:off x="2394153" y="5460589"/>
            <a:ext cx="460888" cy="45474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>
                <a:solidFill>
                  <a:srgbClr val="000000"/>
                </a:solidFill>
              </a:rPr>
              <a:t>D</a:t>
            </a:r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1E3A1A96-935D-4A6D-8EE2-68CBBAAF6357}"/>
              </a:ext>
            </a:extLst>
          </p:cNvPr>
          <p:cNvSpPr/>
          <p:nvPr/>
        </p:nvSpPr>
        <p:spPr>
          <a:xfrm>
            <a:off x="3174589" y="5460591"/>
            <a:ext cx="460888" cy="454742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>
                <a:solidFill>
                  <a:srgbClr val="BFBFBF"/>
                </a:solidFill>
              </a:rPr>
              <a:t>B</a:t>
            </a:r>
            <a:endParaRPr lang="de-DE" dirty="0">
              <a:solidFill>
                <a:srgbClr val="BFBFBF"/>
              </a:solidFill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90CF50E3-801C-4A58-8206-FF43267D4A8D}"/>
              </a:ext>
            </a:extLst>
          </p:cNvPr>
          <p:cNvSpPr/>
          <p:nvPr/>
        </p:nvSpPr>
        <p:spPr>
          <a:xfrm>
            <a:off x="3955024" y="5460589"/>
            <a:ext cx="460888" cy="45474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>
                <a:solidFill>
                  <a:srgbClr val="000000"/>
                </a:solidFill>
              </a:rPr>
              <a:t>D</a:t>
            </a:r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F696FD94-5AD9-42F6-9818-B965CD614E02}"/>
              </a:ext>
            </a:extLst>
          </p:cNvPr>
          <p:cNvSpPr/>
          <p:nvPr/>
        </p:nvSpPr>
        <p:spPr>
          <a:xfrm>
            <a:off x="4735459" y="5460588"/>
            <a:ext cx="460888" cy="454742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>
                <a:solidFill>
                  <a:srgbClr val="BFBFBF"/>
                </a:solidFill>
              </a:rPr>
              <a:t>C</a:t>
            </a:r>
            <a:endParaRPr lang="de-DE" dirty="0">
              <a:solidFill>
                <a:srgbClr val="BFBFBF"/>
              </a:solidFill>
            </a:endParaRP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75E86A06-46ED-4EBD-ADCD-76A762500DCC}"/>
              </a:ext>
            </a:extLst>
          </p:cNvPr>
          <p:cNvSpPr/>
          <p:nvPr/>
        </p:nvSpPr>
        <p:spPr>
          <a:xfrm>
            <a:off x="5515894" y="5460587"/>
            <a:ext cx="460888" cy="454742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>
                <a:solidFill>
                  <a:srgbClr val="BFBFBF"/>
                </a:solidFill>
              </a:rPr>
              <a:t>D</a:t>
            </a:r>
            <a:endParaRPr lang="de-DE" dirty="0">
              <a:solidFill>
                <a:srgbClr val="BFBFBF"/>
              </a:solidFill>
            </a:endParaRPr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7AC5E3A0-C5CE-476E-B838-E5DA22115B56}"/>
              </a:ext>
            </a:extLst>
          </p:cNvPr>
          <p:cNvSpPr/>
          <p:nvPr/>
        </p:nvSpPr>
        <p:spPr>
          <a:xfrm>
            <a:off x="1613716" y="5460587"/>
            <a:ext cx="460888" cy="45474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>
                <a:solidFill>
                  <a:srgbClr val="000000"/>
                </a:solidFill>
              </a:rPr>
              <a:t>C</a:t>
            </a:r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441602C1-C385-417E-B9BF-CB4DDF8BBC5C}"/>
              </a:ext>
            </a:extLst>
          </p:cNvPr>
          <p:cNvSpPr/>
          <p:nvPr/>
        </p:nvSpPr>
        <p:spPr>
          <a:xfrm>
            <a:off x="6296328" y="5460585"/>
            <a:ext cx="460888" cy="454742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>
                <a:solidFill>
                  <a:srgbClr val="BFBFBF"/>
                </a:solidFill>
              </a:rPr>
              <a:t>A</a:t>
            </a:r>
            <a:endParaRPr lang="de-DE" dirty="0">
              <a:solidFill>
                <a:srgbClr val="BFBFBF"/>
              </a:solidFill>
            </a:endParaRPr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A28CDAC6-A856-47FB-ADCE-E8C456111173}"/>
              </a:ext>
            </a:extLst>
          </p:cNvPr>
          <p:cNvSpPr/>
          <p:nvPr/>
        </p:nvSpPr>
        <p:spPr>
          <a:xfrm>
            <a:off x="7076763" y="5460584"/>
            <a:ext cx="460888" cy="45474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>
                <a:solidFill>
                  <a:srgbClr val="000000"/>
                </a:solidFill>
              </a:rPr>
              <a:t>D</a:t>
            </a:r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F2710F32-CA8B-4AF4-A8D4-AC4CA3EE1C41}"/>
              </a:ext>
            </a:extLst>
          </p:cNvPr>
          <p:cNvSpPr/>
          <p:nvPr/>
        </p:nvSpPr>
        <p:spPr>
          <a:xfrm>
            <a:off x="3567879" y="4446637"/>
            <a:ext cx="460888" cy="45474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>
                <a:solidFill>
                  <a:srgbClr val="000000"/>
                </a:solidFill>
              </a:rPr>
              <a:t>C</a:t>
            </a:r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7D58F131-9D79-449C-B1FC-FBE4641F44F1}"/>
              </a:ext>
            </a:extLst>
          </p:cNvPr>
          <p:cNvSpPr/>
          <p:nvPr/>
        </p:nvSpPr>
        <p:spPr>
          <a:xfrm>
            <a:off x="2013153" y="4446636"/>
            <a:ext cx="460888" cy="45474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>
                <a:solidFill>
                  <a:srgbClr val="000000"/>
                </a:solidFill>
              </a:rPr>
              <a:t>B</a:t>
            </a:r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AC8F3293-4C0D-4CB2-9A49-535BD956AD2F}"/>
              </a:ext>
            </a:extLst>
          </p:cNvPr>
          <p:cNvSpPr/>
          <p:nvPr/>
        </p:nvSpPr>
        <p:spPr>
          <a:xfrm>
            <a:off x="5098024" y="4446635"/>
            <a:ext cx="460888" cy="454742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>
                <a:solidFill>
                  <a:srgbClr val="BFBFBF"/>
                </a:solidFill>
              </a:rPr>
              <a:t>A</a:t>
            </a:r>
            <a:endParaRPr lang="de-DE" dirty="0">
              <a:solidFill>
                <a:srgbClr val="BFBFBF"/>
              </a:solidFill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030BC8FE-1960-47D1-A1A6-97BE206DA57D}"/>
              </a:ext>
            </a:extLst>
          </p:cNvPr>
          <p:cNvSpPr/>
          <p:nvPr/>
        </p:nvSpPr>
        <p:spPr>
          <a:xfrm>
            <a:off x="6677330" y="4446634"/>
            <a:ext cx="460888" cy="45474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>
                <a:solidFill>
                  <a:srgbClr val="000000"/>
                </a:solidFill>
              </a:rPr>
              <a:t>C</a:t>
            </a:r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E4765383-EF13-4D5D-B8C4-B883D234C1C6}"/>
              </a:ext>
            </a:extLst>
          </p:cNvPr>
          <p:cNvSpPr/>
          <p:nvPr/>
        </p:nvSpPr>
        <p:spPr>
          <a:xfrm>
            <a:off x="2775152" y="3371233"/>
            <a:ext cx="460888" cy="45474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>
                <a:solidFill>
                  <a:srgbClr val="000000"/>
                </a:solidFill>
              </a:rPr>
              <a:t>A</a:t>
            </a:r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D1EC7992-E09A-4A61-BF4F-DCFA96C7AB26}"/>
              </a:ext>
            </a:extLst>
          </p:cNvPr>
          <p:cNvSpPr/>
          <p:nvPr/>
        </p:nvSpPr>
        <p:spPr>
          <a:xfrm>
            <a:off x="5896893" y="3371232"/>
            <a:ext cx="460888" cy="45474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>
                <a:solidFill>
                  <a:srgbClr val="000000"/>
                </a:solidFill>
              </a:rPr>
              <a:t>B</a:t>
            </a:r>
            <a:endParaRPr lang="de-DE" dirty="0">
              <a:solidFill>
                <a:srgbClr val="000000"/>
              </a:solidFill>
            </a:endParaRP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82DC7ED4-D9DE-40E3-A406-E067B5A251BA}"/>
              </a:ext>
            </a:extLst>
          </p:cNvPr>
          <p:cNvCxnSpPr/>
          <p:nvPr/>
        </p:nvCxnSpPr>
        <p:spPr>
          <a:xfrm flipH="1">
            <a:off x="3191799" y="2732138"/>
            <a:ext cx="1205677" cy="73004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AFC89648-4881-4EFA-A482-544F4AC80641}"/>
              </a:ext>
            </a:extLst>
          </p:cNvPr>
          <p:cNvCxnSpPr>
            <a:cxnSpLocks/>
          </p:cNvCxnSpPr>
          <p:nvPr/>
        </p:nvCxnSpPr>
        <p:spPr>
          <a:xfrm flipH="1">
            <a:off x="2368345" y="3782959"/>
            <a:ext cx="505131" cy="71161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56E4C707-B0E6-4615-B873-F64192FA5F15}"/>
              </a:ext>
            </a:extLst>
          </p:cNvPr>
          <p:cNvCxnSpPr>
            <a:cxnSpLocks/>
          </p:cNvCxnSpPr>
          <p:nvPr/>
        </p:nvCxnSpPr>
        <p:spPr>
          <a:xfrm flipH="1">
            <a:off x="1889021" y="4864507"/>
            <a:ext cx="253180" cy="6132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F371DFF4-B70E-4AD8-99A7-3286D7C462BA}"/>
              </a:ext>
            </a:extLst>
          </p:cNvPr>
          <p:cNvCxnSpPr>
            <a:cxnSpLocks/>
          </p:cNvCxnSpPr>
          <p:nvPr/>
        </p:nvCxnSpPr>
        <p:spPr>
          <a:xfrm>
            <a:off x="2388007" y="4864506"/>
            <a:ext cx="207707" cy="6132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55406E42-DBB5-4FDC-9B1F-418ADF61FAC3}"/>
              </a:ext>
            </a:extLst>
          </p:cNvPr>
          <p:cNvCxnSpPr>
            <a:cxnSpLocks/>
          </p:cNvCxnSpPr>
          <p:nvPr/>
        </p:nvCxnSpPr>
        <p:spPr>
          <a:xfrm>
            <a:off x="3905861" y="4876796"/>
            <a:ext cx="207707" cy="6132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EA7C1CE1-E504-4113-A943-38FFB764BEE8}"/>
              </a:ext>
            </a:extLst>
          </p:cNvPr>
          <p:cNvCxnSpPr>
            <a:cxnSpLocks/>
          </p:cNvCxnSpPr>
          <p:nvPr/>
        </p:nvCxnSpPr>
        <p:spPr>
          <a:xfrm>
            <a:off x="5460586" y="4864505"/>
            <a:ext cx="207707" cy="6132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ACDD7BF0-FAE7-4576-A156-21A905F00EF8}"/>
              </a:ext>
            </a:extLst>
          </p:cNvPr>
          <p:cNvCxnSpPr>
            <a:cxnSpLocks/>
          </p:cNvCxnSpPr>
          <p:nvPr/>
        </p:nvCxnSpPr>
        <p:spPr>
          <a:xfrm>
            <a:off x="7058327" y="4864504"/>
            <a:ext cx="207707" cy="6132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B787CA2A-1759-4637-B58A-17AF9AAD8809}"/>
              </a:ext>
            </a:extLst>
          </p:cNvPr>
          <p:cNvCxnSpPr>
            <a:cxnSpLocks/>
          </p:cNvCxnSpPr>
          <p:nvPr/>
        </p:nvCxnSpPr>
        <p:spPr>
          <a:xfrm flipH="1">
            <a:off x="3437601" y="4876797"/>
            <a:ext cx="253180" cy="6132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31CA71EA-563F-4CB6-878B-62AF09952166}"/>
              </a:ext>
            </a:extLst>
          </p:cNvPr>
          <p:cNvCxnSpPr>
            <a:cxnSpLocks/>
          </p:cNvCxnSpPr>
          <p:nvPr/>
        </p:nvCxnSpPr>
        <p:spPr>
          <a:xfrm flipH="1">
            <a:off x="4967745" y="4864506"/>
            <a:ext cx="253180" cy="6132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B753B7F6-AD69-4D63-8633-143B0DE7C97C}"/>
              </a:ext>
            </a:extLst>
          </p:cNvPr>
          <p:cNvCxnSpPr>
            <a:cxnSpLocks/>
          </p:cNvCxnSpPr>
          <p:nvPr/>
        </p:nvCxnSpPr>
        <p:spPr>
          <a:xfrm flipH="1">
            <a:off x="6553196" y="4876796"/>
            <a:ext cx="253180" cy="6132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A221B891-3EFA-4968-ADE7-0B72451D39BA}"/>
              </a:ext>
            </a:extLst>
          </p:cNvPr>
          <p:cNvCxnSpPr>
            <a:cxnSpLocks/>
          </p:cNvCxnSpPr>
          <p:nvPr/>
        </p:nvCxnSpPr>
        <p:spPr>
          <a:xfrm flipH="1">
            <a:off x="5490086" y="3782958"/>
            <a:ext cx="505131" cy="71161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80C33AB6-F9E2-4DDD-8447-7B06FDA8DD7C}"/>
              </a:ext>
            </a:extLst>
          </p:cNvPr>
          <p:cNvCxnSpPr>
            <a:cxnSpLocks/>
          </p:cNvCxnSpPr>
          <p:nvPr/>
        </p:nvCxnSpPr>
        <p:spPr>
          <a:xfrm>
            <a:off x="6277894" y="3782957"/>
            <a:ext cx="539546" cy="71161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83CB9451-814A-4839-90E4-C78669D1C582}"/>
              </a:ext>
            </a:extLst>
          </p:cNvPr>
          <p:cNvCxnSpPr>
            <a:cxnSpLocks/>
          </p:cNvCxnSpPr>
          <p:nvPr/>
        </p:nvCxnSpPr>
        <p:spPr>
          <a:xfrm>
            <a:off x="4772328" y="2732134"/>
            <a:ext cx="1190933" cy="73004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E4545011-8C1D-4F2A-B2BA-AE114B4AAE10}"/>
              </a:ext>
            </a:extLst>
          </p:cNvPr>
          <p:cNvCxnSpPr>
            <a:cxnSpLocks/>
          </p:cNvCxnSpPr>
          <p:nvPr/>
        </p:nvCxnSpPr>
        <p:spPr>
          <a:xfrm>
            <a:off x="3174589" y="3764524"/>
            <a:ext cx="527258" cy="71161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A69EE739-5EAC-41D3-9ED6-A596AC397086}"/>
              </a:ext>
            </a:extLst>
          </p:cNvPr>
          <p:cNvSpPr txBox="1"/>
          <p:nvPr/>
        </p:nvSpPr>
        <p:spPr>
          <a:xfrm>
            <a:off x="8442223" y="97092"/>
            <a:ext cx="573958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de-DE" sz="1400">
                <a:solidFill>
                  <a:srgbClr val="7F7F7F"/>
                </a:solidFill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6998315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7">
            <a:extLst>
              <a:ext uri="{FF2B5EF4-FFF2-40B4-BE49-F238E27FC236}">
                <a16:creationId xmlns:a16="http://schemas.microsoft.com/office/drawing/2014/main" id="{2029D5AD-8348-4446-B191-6A9B6FE03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9">
            <a:extLst>
              <a:ext uri="{FF2B5EF4-FFF2-40B4-BE49-F238E27FC236}">
                <a16:creationId xmlns:a16="http://schemas.microsoft.com/office/drawing/2014/main" id="{A3F395A2-2B64-4749-BD93-2F159C7E1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Freeform: Shape 11">
            <a:extLst>
              <a:ext uri="{FF2B5EF4-FFF2-40B4-BE49-F238E27FC236}">
                <a16:creationId xmlns:a16="http://schemas.microsoft.com/office/drawing/2014/main" id="{5CF0135B-EAB8-4CA0-896C-2D897ECD2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17984B9-EA5A-4262-92F8-E872BA496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53397"/>
            <a:ext cx="7886700" cy="1273233"/>
          </a:xfrm>
        </p:spPr>
        <p:txBody>
          <a:bodyPr>
            <a:normAutofit/>
          </a:bodyPr>
          <a:lstStyle/>
          <a:p>
            <a:r>
              <a:rPr lang="de-DE" sz="3500" dirty="0" err="1"/>
              <a:t>Forbidden</a:t>
            </a:r>
            <a:r>
              <a:rPr lang="de-DE" sz="3500" dirty="0"/>
              <a:t> </a:t>
            </a:r>
            <a:r>
              <a:rPr lang="de-DE" sz="3500" dirty="0" err="1"/>
              <a:t>nodes</a:t>
            </a:r>
          </a:p>
        </p:txBody>
      </p:sp>
      <p:sp>
        <p:nvSpPr>
          <p:cNvPr id="16" name="Rectangle 13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96012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02BADFF-16CA-4C06-A8F8-CBE07969D3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478024"/>
            <a:ext cx="7886700" cy="3694176"/>
          </a:xfrm>
        </p:spPr>
        <p:txBody>
          <a:bodyPr>
            <a:normAutofit/>
          </a:bodyPr>
          <a:lstStyle/>
          <a:p>
            <a:endParaRPr lang="de-DE" sz="1900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515A3347-2D37-41E6-AC0B-EB8F3DF54538}"/>
              </a:ext>
            </a:extLst>
          </p:cNvPr>
          <p:cNvSpPr/>
          <p:nvPr/>
        </p:nvSpPr>
        <p:spPr>
          <a:xfrm>
            <a:off x="4342169" y="2388007"/>
            <a:ext cx="460888" cy="45474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1818B789-D738-4EE3-BF9C-1538AA5747C5}"/>
              </a:ext>
            </a:extLst>
          </p:cNvPr>
          <p:cNvSpPr/>
          <p:nvPr/>
        </p:nvSpPr>
        <p:spPr>
          <a:xfrm>
            <a:off x="2394153" y="5460589"/>
            <a:ext cx="460888" cy="45474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>
                <a:solidFill>
                  <a:srgbClr val="000000"/>
                </a:solidFill>
              </a:rPr>
              <a:t>D</a:t>
            </a:r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1E3A1A96-935D-4A6D-8EE2-68CBBAAF6357}"/>
              </a:ext>
            </a:extLst>
          </p:cNvPr>
          <p:cNvSpPr/>
          <p:nvPr/>
        </p:nvSpPr>
        <p:spPr>
          <a:xfrm>
            <a:off x="3174589" y="5460591"/>
            <a:ext cx="460888" cy="454742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>
                <a:solidFill>
                  <a:srgbClr val="BFBFBF"/>
                </a:solidFill>
              </a:rPr>
              <a:t>B</a:t>
            </a:r>
            <a:endParaRPr lang="de-DE" dirty="0">
              <a:solidFill>
                <a:srgbClr val="BFBFBF"/>
              </a:solidFill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90CF50E3-801C-4A58-8206-FF43267D4A8D}"/>
              </a:ext>
            </a:extLst>
          </p:cNvPr>
          <p:cNvSpPr/>
          <p:nvPr/>
        </p:nvSpPr>
        <p:spPr>
          <a:xfrm>
            <a:off x="3955024" y="5460589"/>
            <a:ext cx="460888" cy="45474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>
                <a:solidFill>
                  <a:srgbClr val="000000"/>
                </a:solidFill>
              </a:rPr>
              <a:t>D</a:t>
            </a:r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F696FD94-5AD9-42F6-9818-B965CD614E02}"/>
              </a:ext>
            </a:extLst>
          </p:cNvPr>
          <p:cNvSpPr/>
          <p:nvPr/>
        </p:nvSpPr>
        <p:spPr>
          <a:xfrm>
            <a:off x="4735459" y="5460588"/>
            <a:ext cx="460888" cy="454742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>
                <a:solidFill>
                  <a:srgbClr val="BFBFBF"/>
                </a:solidFill>
              </a:rPr>
              <a:t>C</a:t>
            </a:r>
            <a:endParaRPr lang="de-DE" dirty="0">
              <a:solidFill>
                <a:srgbClr val="BFBFBF"/>
              </a:solidFill>
            </a:endParaRP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75E86A06-46ED-4EBD-ADCD-76A762500DCC}"/>
              </a:ext>
            </a:extLst>
          </p:cNvPr>
          <p:cNvSpPr/>
          <p:nvPr/>
        </p:nvSpPr>
        <p:spPr>
          <a:xfrm>
            <a:off x="5515894" y="5460587"/>
            <a:ext cx="460888" cy="454742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>
                <a:solidFill>
                  <a:srgbClr val="BFBFBF"/>
                </a:solidFill>
              </a:rPr>
              <a:t>D</a:t>
            </a:r>
            <a:endParaRPr lang="de-DE" dirty="0">
              <a:solidFill>
                <a:srgbClr val="BFBFBF"/>
              </a:solidFill>
            </a:endParaRPr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7AC5E3A0-C5CE-476E-B838-E5DA22115B56}"/>
              </a:ext>
            </a:extLst>
          </p:cNvPr>
          <p:cNvSpPr/>
          <p:nvPr/>
        </p:nvSpPr>
        <p:spPr>
          <a:xfrm>
            <a:off x="1613716" y="5460587"/>
            <a:ext cx="460888" cy="45474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>
                <a:solidFill>
                  <a:srgbClr val="000000"/>
                </a:solidFill>
              </a:rPr>
              <a:t>C</a:t>
            </a:r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441602C1-C385-417E-B9BF-CB4DDF8BBC5C}"/>
              </a:ext>
            </a:extLst>
          </p:cNvPr>
          <p:cNvSpPr/>
          <p:nvPr/>
        </p:nvSpPr>
        <p:spPr>
          <a:xfrm>
            <a:off x="6296328" y="5460585"/>
            <a:ext cx="460888" cy="454742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>
                <a:solidFill>
                  <a:srgbClr val="BFBFBF"/>
                </a:solidFill>
              </a:rPr>
              <a:t>A</a:t>
            </a:r>
            <a:endParaRPr lang="de-DE" dirty="0">
              <a:solidFill>
                <a:srgbClr val="BFBFBF"/>
              </a:solidFill>
            </a:endParaRPr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A28CDAC6-A856-47FB-ADCE-E8C456111173}"/>
              </a:ext>
            </a:extLst>
          </p:cNvPr>
          <p:cNvSpPr/>
          <p:nvPr/>
        </p:nvSpPr>
        <p:spPr>
          <a:xfrm>
            <a:off x="7076763" y="5460584"/>
            <a:ext cx="460888" cy="45474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>
                <a:solidFill>
                  <a:srgbClr val="000000"/>
                </a:solidFill>
              </a:rPr>
              <a:t>D</a:t>
            </a:r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F2710F32-CA8B-4AF4-A8D4-AC4CA3EE1C41}"/>
              </a:ext>
            </a:extLst>
          </p:cNvPr>
          <p:cNvSpPr/>
          <p:nvPr/>
        </p:nvSpPr>
        <p:spPr>
          <a:xfrm>
            <a:off x="3567879" y="4446637"/>
            <a:ext cx="460888" cy="45474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>
                <a:solidFill>
                  <a:srgbClr val="000000"/>
                </a:solidFill>
              </a:rPr>
              <a:t>C</a:t>
            </a:r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7D58F131-9D79-449C-B1FC-FBE4641F44F1}"/>
              </a:ext>
            </a:extLst>
          </p:cNvPr>
          <p:cNvSpPr/>
          <p:nvPr/>
        </p:nvSpPr>
        <p:spPr>
          <a:xfrm>
            <a:off x="2013153" y="4446636"/>
            <a:ext cx="460888" cy="45474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>
                <a:solidFill>
                  <a:srgbClr val="000000"/>
                </a:solidFill>
              </a:rPr>
              <a:t>B</a:t>
            </a:r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AC8F3293-4C0D-4CB2-9A49-535BD956AD2F}"/>
              </a:ext>
            </a:extLst>
          </p:cNvPr>
          <p:cNvSpPr/>
          <p:nvPr/>
        </p:nvSpPr>
        <p:spPr>
          <a:xfrm>
            <a:off x="5098024" y="4446635"/>
            <a:ext cx="460888" cy="454742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>
                <a:solidFill>
                  <a:srgbClr val="BFBFBF"/>
                </a:solidFill>
              </a:rPr>
              <a:t>A</a:t>
            </a:r>
            <a:endParaRPr lang="de-DE" dirty="0">
              <a:solidFill>
                <a:srgbClr val="BFBFBF"/>
              </a:solidFill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030BC8FE-1960-47D1-A1A6-97BE206DA57D}"/>
              </a:ext>
            </a:extLst>
          </p:cNvPr>
          <p:cNvSpPr/>
          <p:nvPr/>
        </p:nvSpPr>
        <p:spPr>
          <a:xfrm>
            <a:off x="6677330" y="4446634"/>
            <a:ext cx="460888" cy="45474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>
                <a:solidFill>
                  <a:srgbClr val="000000"/>
                </a:solidFill>
              </a:rPr>
              <a:t>C</a:t>
            </a:r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E4765383-EF13-4D5D-B8C4-B883D234C1C6}"/>
              </a:ext>
            </a:extLst>
          </p:cNvPr>
          <p:cNvSpPr/>
          <p:nvPr/>
        </p:nvSpPr>
        <p:spPr>
          <a:xfrm>
            <a:off x="2775152" y="3371233"/>
            <a:ext cx="460888" cy="45474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>
                <a:solidFill>
                  <a:srgbClr val="000000"/>
                </a:solidFill>
              </a:rPr>
              <a:t>A</a:t>
            </a:r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D1EC7992-E09A-4A61-BF4F-DCFA96C7AB26}"/>
              </a:ext>
            </a:extLst>
          </p:cNvPr>
          <p:cNvSpPr/>
          <p:nvPr/>
        </p:nvSpPr>
        <p:spPr>
          <a:xfrm>
            <a:off x="5896893" y="3371232"/>
            <a:ext cx="460888" cy="45474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>
                <a:solidFill>
                  <a:srgbClr val="000000"/>
                </a:solidFill>
              </a:rPr>
              <a:t>B</a:t>
            </a:r>
            <a:endParaRPr lang="de-DE" dirty="0">
              <a:solidFill>
                <a:srgbClr val="000000"/>
              </a:solidFill>
            </a:endParaRP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82DC7ED4-D9DE-40E3-A406-E067B5A251BA}"/>
              </a:ext>
            </a:extLst>
          </p:cNvPr>
          <p:cNvCxnSpPr/>
          <p:nvPr/>
        </p:nvCxnSpPr>
        <p:spPr>
          <a:xfrm flipH="1">
            <a:off x="3191799" y="2732138"/>
            <a:ext cx="1205677" cy="73004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AFC89648-4881-4EFA-A482-544F4AC80641}"/>
              </a:ext>
            </a:extLst>
          </p:cNvPr>
          <p:cNvCxnSpPr>
            <a:cxnSpLocks/>
          </p:cNvCxnSpPr>
          <p:nvPr/>
        </p:nvCxnSpPr>
        <p:spPr>
          <a:xfrm flipH="1">
            <a:off x="2368345" y="3782959"/>
            <a:ext cx="505131" cy="71161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56E4C707-B0E6-4615-B873-F64192FA5F15}"/>
              </a:ext>
            </a:extLst>
          </p:cNvPr>
          <p:cNvCxnSpPr>
            <a:cxnSpLocks/>
          </p:cNvCxnSpPr>
          <p:nvPr/>
        </p:nvCxnSpPr>
        <p:spPr>
          <a:xfrm flipH="1">
            <a:off x="1889021" y="4864507"/>
            <a:ext cx="253180" cy="6132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F371DFF4-B70E-4AD8-99A7-3286D7C462BA}"/>
              </a:ext>
            </a:extLst>
          </p:cNvPr>
          <p:cNvCxnSpPr>
            <a:cxnSpLocks/>
          </p:cNvCxnSpPr>
          <p:nvPr/>
        </p:nvCxnSpPr>
        <p:spPr>
          <a:xfrm>
            <a:off x="2388007" y="4864506"/>
            <a:ext cx="207707" cy="6132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55406E42-DBB5-4FDC-9B1F-418ADF61FAC3}"/>
              </a:ext>
            </a:extLst>
          </p:cNvPr>
          <p:cNvCxnSpPr>
            <a:cxnSpLocks/>
          </p:cNvCxnSpPr>
          <p:nvPr/>
        </p:nvCxnSpPr>
        <p:spPr>
          <a:xfrm>
            <a:off x="3905861" y="4876796"/>
            <a:ext cx="207707" cy="6132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EA7C1CE1-E504-4113-A943-38FFB764BEE8}"/>
              </a:ext>
            </a:extLst>
          </p:cNvPr>
          <p:cNvCxnSpPr>
            <a:cxnSpLocks/>
          </p:cNvCxnSpPr>
          <p:nvPr/>
        </p:nvCxnSpPr>
        <p:spPr>
          <a:xfrm>
            <a:off x="5460586" y="4864505"/>
            <a:ext cx="207707" cy="6132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ACDD7BF0-FAE7-4576-A156-21A905F00EF8}"/>
              </a:ext>
            </a:extLst>
          </p:cNvPr>
          <p:cNvCxnSpPr>
            <a:cxnSpLocks/>
          </p:cNvCxnSpPr>
          <p:nvPr/>
        </p:nvCxnSpPr>
        <p:spPr>
          <a:xfrm>
            <a:off x="7058327" y="4864504"/>
            <a:ext cx="207707" cy="6132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B787CA2A-1759-4637-B58A-17AF9AAD8809}"/>
              </a:ext>
            </a:extLst>
          </p:cNvPr>
          <p:cNvCxnSpPr>
            <a:cxnSpLocks/>
          </p:cNvCxnSpPr>
          <p:nvPr/>
        </p:nvCxnSpPr>
        <p:spPr>
          <a:xfrm flipH="1">
            <a:off x="3437601" y="4876797"/>
            <a:ext cx="253180" cy="6132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31CA71EA-563F-4CB6-878B-62AF09952166}"/>
              </a:ext>
            </a:extLst>
          </p:cNvPr>
          <p:cNvCxnSpPr>
            <a:cxnSpLocks/>
          </p:cNvCxnSpPr>
          <p:nvPr/>
        </p:nvCxnSpPr>
        <p:spPr>
          <a:xfrm flipH="1">
            <a:off x="4967745" y="4864506"/>
            <a:ext cx="253180" cy="6132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B753B7F6-AD69-4D63-8633-143B0DE7C97C}"/>
              </a:ext>
            </a:extLst>
          </p:cNvPr>
          <p:cNvCxnSpPr>
            <a:cxnSpLocks/>
          </p:cNvCxnSpPr>
          <p:nvPr/>
        </p:nvCxnSpPr>
        <p:spPr>
          <a:xfrm flipH="1">
            <a:off x="6553196" y="4876796"/>
            <a:ext cx="253180" cy="6132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A221B891-3EFA-4968-ADE7-0B72451D39BA}"/>
              </a:ext>
            </a:extLst>
          </p:cNvPr>
          <p:cNvCxnSpPr>
            <a:cxnSpLocks/>
          </p:cNvCxnSpPr>
          <p:nvPr/>
        </p:nvCxnSpPr>
        <p:spPr>
          <a:xfrm flipH="1">
            <a:off x="5490086" y="3782958"/>
            <a:ext cx="505131" cy="71161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80C33AB6-F9E2-4DDD-8447-7B06FDA8DD7C}"/>
              </a:ext>
            </a:extLst>
          </p:cNvPr>
          <p:cNvCxnSpPr>
            <a:cxnSpLocks/>
          </p:cNvCxnSpPr>
          <p:nvPr/>
        </p:nvCxnSpPr>
        <p:spPr>
          <a:xfrm>
            <a:off x="6277894" y="3782957"/>
            <a:ext cx="539546" cy="71161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83CB9451-814A-4839-90E4-C78669D1C582}"/>
              </a:ext>
            </a:extLst>
          </p:cNvPr>
          <p:cNvCxnSpPr>
            <a:cxnSpLocks/>
          </p:cNvCxnSpPr>
          <p:nvPr/>
        </p:nvCxnSpPr>
        <p:spPr>
          <a:xfrm>
            <a:off x="4772328" y="2732134"/>
            <a:ext cx="1190933" cy="73004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E4545011-8C1D-4F2A-B2BA-AE114B4AAE10}"/>
              </a:ext>
            </a:extLst>
          </p:cNvPr>
          <p:cNvCxnSpPr>
            <a:cxnSpLocks/>
          </p:cNvCxnSpPr>
          <p:nvPr/>
        </p:nvCxnSpPr>
        <p:spPr>
          <a:xfrm>
            <a:off x="3174589" y="3764524"/>
            <a:ext cx="527258" cy="71161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B4CC1C64-DB69-40C9-BBB6-56EDCC22A146}"/>
              </a:ext>
            </a:extLst>
          </p:cNvPr>
          <p:cNvSpPr txBox="1"/>
          <p:nvPr/>
        </p:nvSpPr>
        <p:spPr>
          <a:xfrm>
            <a:off x="8442223" y="97092"/>
            <a:ext cx="573958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de-DE" sz="1400">
                <a:solidFill>
                  <a:srgbClr val="7F7F7F"/>
                </a:solidFill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3500308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7">
            <a:extLst>
              <a:ext uri="{FF2B5EF4-FFF2-40B4-BE49-F238E27FC236}">
                <a16:creationId xmlns:a16="http://schemas.microsoft.com/office/drawing/2014/main" id="{2029D5AD-8348-4446-B191-6A9B6FE03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9">
            <a:extLst>
              <a:ext uri="{FF2B5EF4-FFF2-40B4-BE49-F238E27FC236}">
                <a16:creationId xmlns:a16="http://schemas.microsoft.com/office/drawing/2014/main" id="{A3F395A2-2B64-4749-BD93-2F159C7E1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Freeform: Shape 11">
            <a:extLst>
              <a:ext uri="{FF2B5EF4-FFF2-40B4-BE49-F238E27FC236}">
                <a16:creationId xmlns:a16="http://schemas.microsoft.com/office/drawing/2014/main" id="{5CF0135B-EAB8-4CA0-896C-2D897ECD2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17984B9-EA5A-4262-92F8-E872BA496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53397"/>
            <a:ext cx="7886700" cy="1273233"/>
          </a:xfrm>
        </p:spPr>
        <p:txBody>
          <a:bodyPr>
            <a:normAutofit/>
          </a:bodyPr>
          <a:lstStyle/>
          <a:p>
            <a:r>
              <a:rPr lang="de-DE" sz="3500" dirty="0" err="1"/>
              <a:t>Forbidden</a:t>
            </a:r>
            <a:r>
              <a:rPr lang="de-DE" sz="3500" dirty="0"/>
              <a:t> </a:t>
            </a:r>
            <a:r>
              <a:rPr lang="de-DE" sz="3500" dirty="0" err="1"/>
              <a:t>nodes</a:t>
            </a:r>
          </a:p>
        </p:txBody>
      </p:sp>
      <p:sp>
        <p:nvSpPr>
          <p:cNvPr id="16" name="Rectangle 13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96012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61207513-AC38-4E4A-8196-FDA5D9B47241}"/>
              </a:ext>
            </a:extLst>
          </p:cNvPr>
          <p:cNvSpPr/>
          <p:nvPr/>
        </p:nvSpPr>
        <p:spPr>
          <a:xfrm>
            <a:off x="-100781" y="1472379"/>
            <a:ext cx="9414385" cy="4916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" name="Grafik 13">
            <a:extLst>
              <a:ext uri="{FF2B5EF4-FFF2-40B4-BE49-F238E27FC236}">
                <a16:creationId xmlns:a16="http://schemas.microsoft.com/office/drawing/2014/main" id="{C636DE4A-9E0B-49C0-9EE9-C7326D53D4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8338" y="1347315"/>
            <a:ext cx="8085651" cy="5377949"/>
          </a:xfr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F4D96F5F-867A-44A0-9099-2B2FD468DBFD}"/>
              </a:ext>
            </a:extLst>
          </p:cNvPr>
          <p:cNvSpPr txBox="1"/>
          <p:nvPr/>
        </p:nvSpPr>
        <p:spPr>
          <a:xfrm>
            <a:off x="8442223" y="97092"/>
            <a:ext cx="573958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de-DE" sz="1400">
                <a:solidFill>
                  <a:srgbClr val="7F7F7F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6292763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7">
            <a:extLst>
              <a:ext uri="{FF2B5EF4-FFF2-40B4-BE49-F238E27FC236}">
                <a16:creationId xmlns:a16="http://schemas.microsoft.com/office/drawing/2014/main" id="{2029D5AD-8348-4446-B191-6A9B6FE03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9">
            <a:extLst>
              <a:ext uri="{FF2B5EF4-FFF2-40B4-BE49-F238E27FC236}">
                <a16:creationId xmlns:a16="http://schemas.microsoft.com/office/drawing/2014/main" id="{A3F395A2-2B64-4749-BD93-2F159C7E1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Freeform: Shape 11">
            <a:extLst>
              <a:ext uri="{FF2B5EF4-FFF2-40B4-BE49-F238E27FC236}">
                <a16:creationId xmlns:a16="http://schemas.microsoft.com/office/drawing/2014/main" id="{5CF0135B-EAB8-4CA0-896C-2D897ECD2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17984B9-EA5A-4262-92F8-E872BA496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53397"/>
            <a:ext cx="7886700" cy="1273233"/>
          </a:xfrm>
        </p:spPr>
        <p:txBody>
          <a:bodyPr>
            <a:normAutofit/>
          </a:bodyPr>
          <a:lstStyle/>
          <a:p>
            <a:r>
              <a:rPr lang="de-DE" sz="3500" dirty="0" err="1"/>
              <a:t>Forbidden</a:t>
            </a:r>
            <a:r>
              <a:rPr lang="de-DE" sz="3500" dirty="0"/>
              <a:t> </a:t>
            </a:r>
            <a:r>
              <a:rPr lang="de-DE" sz="3500" dirty="0" err="1"/>
              <a:t>nodes</a:t>
            </a:r>
          </a:p>
        </p:txBody>
      </p:sp>
      <p:sp>
        <p:nvSpPr>
          <p:cNvPr id="16" name="Rectangle 13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96012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4AFA2AC7-1ABC-4747-8D1F-C903138BA0C5}"/>
              </a:ext>
            </a:extLst>
          </p:cNvPr>
          <p:cNvSpPr/>
          <p:nvPr/>
        </p:nvSpPr>
        <p:spPr>
          <a:xfrm>
            <a:off x="-100781" y="1472379"/>
            <a:ext cx="9414385" cy="4916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9" name="Grafik 9">
            <a:extLst>
              <a:ext uri="{FF2B5EF4-FFF2-40B4-BE49-F238E27FC236}">
                <a16:creationId xmlns:a16="http://schemas.microsoft.com/office/drawing/2014/main" id="{FC7C543D-E1B1-49C5-B4B3-B0E258B933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0556" y="1341170"/>
            <a:ext cx="5507363" cy="5377949"/>
          </a:xfr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0F4971AD-D356-4F4A-B8D9-E68D2813FFAD}"/>
              </a:ext>
            </a:extLst>
          </p:cNvPr>
          <p:cNvSpPr txBox="1"/>
          <p:nvPr/>
        </p:nvSpPr>
        <p:spPr>
          <a:xfrm>
            <a:off x="8442223" y="97092"/>
            <a:ext cx="573958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de-DE" sz="1400">
                <a:solidFill>
                  <a:srgbClr val="7F7F7F"/>
                </a:solidFill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4115624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3">
            <a:extLst>
              <a:ext uri="{FF2B5EF4-FFF2-40B4-BE49-F238E27FC236}">
                <a16:creationId xmlns:a16="http://schemas.microsoft.com/office/drawing/2014/main" id="{2029D5AD-8348-4446-B191-6A9B6FE03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Freeform: Shape 15">
            <a:extLst>
              <a:ext uri="{FF2B5EF4-FFF2-40B4-BE49-F238E27FC236}">
                <a16:creationId xmlns:a16="http://schemas.microsoft.com/office/drawing/2014/main" id="{A3F395A2-2B64-4749-BD93-2F159C7E1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Freeform: Shape 17">
            <a:extLst>
              <a:ext uri="{FF2B5EF4-FFF2-40B4-BE49-F238E27FC236}">
                <a16:creationId xmlns:a16="http://schemas.microsoft.com/office/drawing/2014/main" id="{5CF0135B-EAB8-4CA0-896C-2D897ECD2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205055D-CDE9-41FD-8067-E0F4003E5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53397"/>
            <a:ext cx="7886700" cy="1273233"/>
          </a:xfrm>
        </p:spPr>
        <p:txBody>
          <a:bodyPr>
            <a:normAutofit/>
          </a:bodyPr>
          <a:lstStyle/>
          <a:p>
            <a:r>
              <a:rPr lang="de-DE" sz="3500" dirty="0" err="1"/>
              <a:t>Introduction</a:t>
            </a:r>
          </a:p>
        </p:txBody>
      </p:sp>
      <p:sp>
        <p:nvSpPr>
          <p:cNvPr id="24" name="Rectangle 19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96012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284D624-9016-452B-AD88-2F20DDD2AA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478024"/>
            <a:ext cx="7886700" cy="15618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z="1900" dirty="0" err="1"/>
              <a:t>Previous</a:t>
            </a:r>
            <a:r>
              <a:rPr lang="de-DE" sz="1900" dirty="0"/>
              <a:t> </a:t>
            </a:r>
            <a:r>
              <a:rPr lang="de-DE" sz="1900" dirty="0" err="1"/>
              <a:t>state</a:t>
            </a:r>
            <a:r>
              <a:rPr lang="de-DE" sz="1900" dirty="0"/>
              <a:t>:</a:t>
            </a:r>
          </a:p>
          <a:p>
            <a:pPr lvl="1"/>
            <a:r>
              <a:rPr lang="de-DE" sz="1900" dirty="0"/>
              <a:t>Base </a:t>
            </a:r>
            <a:r>
              <a:rPr lang="de-DE" sz="1900" dirty="0" err="1"/>
              <a:t>search</a:t>
            </a:r>
            <a:r>
              <a:rPr lang="de-DE" sz="1900" dirty="0"/>
              <a:t> </a:t>
            </a:r>
            <a:r>
              <a:rPr lang="de-DE" sz="1900" dirty="0" err="1"/>
              <a:t>tree</a:t>
            </a:r>
            <a:r>
              <a:rPr lang="de-DE" sz="1900" dirty="0"/>
              <a:t> </a:t>
            </a:r>
            <a:r>
              <a:rPr lang="de-DE" sz="1900" dirty="0" err="1"/>
              <a:t>algorithm</a:t>
            </a:r>
            <a:endParaRPr lang="de-DE" sz="1900" dirty="0"/>
          </a:p>
          <a:p>
            <a:pPr lvl="1"/>
            <a:r>
              <a:rPr lang="de-DE" sz="1900" dirty="0" err="1"/>
              <a:t>Finding</a:t>
            </a:r>
            <a:r>
              <a:rPr lang="de-DE" sz="1900" dirty="0"/>
              <a:t> </a:t>
            </a:r>
            <a:r>
              <a:rPr lang="de-DE" sz="1900" dirty="0" err="1"/>
              <a:t>cycles</a:t>
            </a:r>
            <a:r>
              <a:rPr lang="de-DE" sz="1900" dirty="0"/>
              <a:t> </a:t>
            </a:r>
            <a:r>
              <a:rPr lang="de-DE" sz="1900" dirty="0" err="1"/>
              <a:t>to</a:t>
            </a:r>
            <a:r>
              <a:rPr lang="de-DE" sz="1900" dirty="0"/>
              <a:t> </a:t>
            </a:r>
            <a:r>
              <a:rPr lang="de-DE" sz="1900" dirty="0" err="1"/>
              <a:t>branch</a:t>
            </a:r>
            <a:r>
              <a:rPr lang="de-DE" sz="1900" dirty="0"/>
              <a:t> on </a:t>
            </a:r>
            <a:r>
              <a:rPr lang="de-DE" sz="1900" dirty="0" err="1"/>
              <a:t>with</a:t>
            </a:r>
            <a:r>
              <a:rPr lang="de-DE" sz="1900" dirty="0"/>
              <a:t> DFS</a:t>
            </a:r>
          </a:p>
          <a:p>
            <a:pPr lvl="1"/>
            <a:r>
              <a:rPr lang="de-DE" sz="1900" dirty="0" err="1"/>
              <a:t>Preprocessing</a:t>
            </a:r>
            <a:r>
              <a:rPr lang="de-DE" sz="1900" dirty="0"/>
              <a:t> </a:t>
            </a:r>
            <a:r>
              <a:rPr lang="de-DE" sz="1900" dirty="0" err="1"/>
              <a:t>with</a:t>
            </a:r>
            <a:r>
              <a:rPr lang="de-DE" sz="1900" dirty="0"/>
              <a:t> </a:t>
            </a:r>
            <a:r>
              <a:rPr lang="de-DE" sz="1900" dirty="0" err="1"/>
              <a:t>Tarjan's</a:t>
            </a:r>
            <a:r>
              <a:rPr lang="de-DE" sz="1900" dirty="0"/>
              <a:t> </a:t>
            </a:r>
            <a:r>
              <a:rPr lang="de-DE" sz="1900" dirty="0" err="1"/>
              <a:t>Algorithm</a:t>
            </a:r>
            <a:endParaRPr lang="de-DE" sz="1900" dirty="0"/>
          </a:p>
          <a:p>
            <a:pPr lvl="1"/>
            <a:endParaRPr lang="de-DE" sz="1900" dirty="0"/>
          </a:p>
          <a:p>
            <a:pPr lvl="1"/>
            <a:endParaRPr lang="de-DE" sz="1500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EA1C47E2-BC11-4F99-8B17-8B481537293D}"/>
              </a:ext>
            </a:extLst>
          </p:cNvPr>
          <p:cNvSpPr txBox="1"/>
          <p:nvPr/>
        </p:nvSpPr>
        <p:spPr>
          <a:xfrm>
            <a:off x="644013" y="4122173"/>
            <a:ext cx="7862119" cy="224933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10000"/>
              </a:lnSpc>
              <a:spcBef>
                <a:spcPts val="1000"/>
              </a:spcBef>
              <a:buFont typeface="Arial"/>
              <a:buChar char="•"/>
            </a:pPr>
            <a:r>
              <a:rPr lang="de-DE" sz="1900" dirty="0" err="1">
                <a:ea typeface="+mn-lt"/>
                <a:cs typeface="+mn-lt"/>
              </a:rPr>
              <a:t>Current</a:t>
            </a:r>
            <a:r>
              <a:rPr lang="de-DE" sz="1900" dirty="0">
                <a:ea typeface="+mn-lt"/>
                <a:cs typeface="+mn-lt"/>
              </a:rPr>
              <a:t> </a:t>
            </a:r>
            <a:r>
              <a:rPr lang="de-DE" sz="1900" dirty="0" err="1">
                <a:ea typeface="+mn-lt"/>
                <a:cs typeface="+mn-lt"/>
              </a:rPr>
              <a:t>state</a:t>
            </a:r>
            <a:r>
              <a:rPr lang="de-DE" sz="1900" dirty="0">
                <a:ea typeface="+mn-lt"/>
                <a:cs typeface="+mn-lt"/>
              </a:rPr>
              <a:t>:</a:t>
            </a:r>
            <a:endParaRPr lang="en-US" sz="1900" dirty="0">
              <a:ea typeface="+mn-lt"/>
              <a:cs typeface="+mn-lt"/>
            </a:endParaRPr>
          </a:p>
          <a:p>
            <a:pPr marL="742950" lvl="1" indent="-285750">
              <a:lnSpc>
                <a:spcPct val="110000"/>
              </a:lnSpc>
              <a:spcBef>
                <a:spcPts val="500"/>
              </a:spcBef>
              <a:buFont typeface="Arial"/>
              <a:buChar char="•"/>
            </a:pPr>
            <a:r>
              <a:rPr lang="de-DE" sz="1900" dirty="0" err="1">
                <a:ea typeface="+mn-lt"/>
                <a:cs typeface="+mn-lt"/>
              </a:rPr>
              <a:t>Reduction</a:t>
            </a:r>
            <a:r>
              <a:rPr lang="de-DE" sz="1900" dirty="0">
                <a:ea typeface="+mn-lt"/>
                <a:cs typeface="+mn-lt"/>
              </a:rPr>
              <a:t> </a:t>
            </a:r>
            <a:r>
              <a:rPr lang="de-DE" sz="1900" dirty="0" err="1">
                <a:ea typeface="+mn-lt"/>
                <a:cs typeface="+mn-lt"/>
              </a:rPr>
              <a:t>rules</a:t>
            </a:r>
            <a:r>
              <a:rPr lang="de-DE" sz="1900" dirty="0">
                <a:ea typeface="+mn-lt"/>
                <a:cs typeface="+mn-lt"/>
              </a:rPr>
              <a:t> in </a:t>
            </a:r>
            <a:r>
              <a:rPr lang="de-DE" sz="1900" dirty="0" err="1">
                <a:ea typeface="+mn-lt"/>
                <a:cs typeface="+mn-lt"/>
              </a:rPr>
              <a:t>preprocessing</a:t>
            </a:r>
            <a:endParaRPr lang="de-DE" sz="1900">
              <a:ea typeface="+mn-lt"/>
              <a:cs typeface="+mn-lt"/>
            </a:endParaRPr>
          </a:p>
          <a:p>
            <a:pPr marL="742950" lvl="1" indent="-285750">
              <a:lnSpc>
                <a:spcPct val="110000"/>
              </a:lnSpc>
              <a:spcBef>
                <a:spcPts val="500"/>
              </a:spcBef>
              <a:buFont typeface="Arial"/>
              <a:buChar char="•"/>
            </a:pPr>
            <a:r>
              <a:rPr lang="de-DE" sz="1900" dirty="0" err="1">
                <a:ea typeface="+mn-lt"/>
                <a:cs typeface="+mn-lt"/>
              </a:rPr>
              <a:t>Forbidden</a:t>
            </a:r>
            <a:r>
              <a:rPr lang="de-DE" sz="1900" dirty="0">
                <a:ea typeface="+mn-lt"/>
                <a:cs typeface="+mn-lt"/>
              </a:rPr>
              <a:t> </a:t>
            </a:r>
            <a:r>
              <a:rPr lang="de-DE" sz="1900" dirty="0" err="1">
                <a:ea typeface="+mn-lt"/>
                <a:cs typeface="+mn-lt"/>
              </a:rPr>
              <a:t>nodes</a:t>
            </a:r>
            <a:endParaRPr lang="de-DE" sz="1900">
              <a:ea typeface="+mn-lt"/>
              <a:cs typeface="+mn-lt"/>
            </a:endParaRPr>
          </a:p>
          <a:p>
            <a:pPr marL="742950" lvl="1" indent="-285750">
              <a:lnSpc>
                <a:spcPct val="110000"/>
              </a:lnSpc>
              <a:spcBef>
                <a:spcPts val="500"/>
              </a:spcBef>
              <a:buFont typeface="Arial"/>
              <a:buChar char="•"/>
            </a:pPr>
            <a:r>
              <a:rPr lang="de-DE" sz="1900" dirty="0">
                <a:ea typeface="+mn-lt"/>
                <a:cs typeface="+mn-lt"/>
              </a:rPr>
              <a:t>Flowers</a:t>
            </a:r>
            <a:endParaRPr lang="en-US" sz="1900" dirty="0">
              <a:ea typeface="+mn-lt"/>
              <a:cs typeface="+mn-lt"/>
            </a:endParaRPr>
          </a:p>
          <a:p>
            <a:pPr marL="742950" lvl="1" indent="-285750">
              <a:lnSpc>
                <a:spcPct val="110000"/>
              </a:lnSpc>
              <a:spcBef>
                <a:spcPts val="500"/>
              </a:spcBef>
              <a:buFont typeface="Arial"/>
              <a:buChar char="•"/>
            </a:pPr>
            <a:r>
              <a:rPr lang="de-DE" sz="1900" dirty="0" err="1">
                <a:ea typeface="+mn-lt"/>
                <a:cs typeface="+mn-lt"/>
              </a:rPr>
              <a:t>Finding</a:t>
            </a:r>
            <a:r>
              <a:rPr lang="de-DE" sz="1900" dirty="0">
                <a:ea typeface="+mn-lt"/>
                <a:cs typeface="+mn-lt"/>
              </a:rPr>
              <a:t> </a:t>
            </a:r>
            <a:r>
              <a:rPr lang="de-DE" sz="1900" dirty="0" err="1">
                <a:ea typeface="+mn-lt"/>
                <a:cs typeface="+mn-lt"/>
              </a:rPr>
              <a:t>cycles</a:t>
            </a:r>
            <a:r>
              <a:rPr lang="de-DE" sz="1900" dirty="0">
                <a:ea typeface="+mn-lt"/>
                <a:cs typeface="+mn-lt"/>
              </a:rPr>
              <a:t> </a:t>
            </a:r>
            <a:r>
              <a:rPr lang="de-DE" sz="1900" dirty="0" err="1">
                <a:ea typeface="+mn-lt"/>
                <a:cs typeface="+mn-lt"/>
              </a:rPr>
              <a:t>with</a:t>
            </a:r>
            <a:r>
              <a:rPr lang="de-DE" sz="1900" dirty="0">
                <a:ea typeface="+mn-lt"/>
                <a:cs typeface="+mn-lt"/>
              </a:rPr>
              <a:t> BFS</a:t>
            </a:r>
            <a:endParaRPr lang="en-US" sz="1900" dirty="0">
              <a:ea typeface="+mn-lt"/>
              <a:cs typeface="+mn-lt"/>
            </a:endParaRPr>
          </a:p>
          <a:p>
            <a:pPr algn="l"/>
            <a:endParaRPr lang="de-DE" sz="1900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4F2A113E-A000-4C33-960C-39B3A1FC99AA}"/>
              </a:ext>
            </a:extLst>
          </p:cNvPr>
          <p:cNvSpPr txBox="1"/>
          <p:nvPr/>
        </p:nvSpPr>
        <p:spPr>
          <a:xfrm>
            <a:off x="8442223" y="97092"/>
            <a:ext cx="573958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de-DE" sz="1400">
                <a:solidFill>
                  <a:srgbClr val="7F7F7F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159184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7">
            <a:extLst>
              <a:ext uri="{FF2B5EF4-FFF2-40B4-BE49-F238E27FC236}">
                <a16:creationId xmlns:a16="http://schemas.microsoft.com/office/drawing/2014/main" id="{2029D5AD-8348-4446-B191-6A9B6FE03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9">
            <a:extLst>
              <a:ext uri="{FF2B5EF4-FFF2-40B4-BE49-F238E27FC236}">
                <a16:creationId xmlns:a16="http://schemas.microsoft.com/office/drawing/2014/main" id="{A3F395A2-2B64-4749-BD93-2F159C7E1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Freeform: Shape 11">
            <a:extLst>
              <a:ext uri="{FF2B5EF4-FFF2-40B4-BE49-F238E27FC236}">
                <a16:creationId xmlns:a16="http://schemas.microsoft.com/office/drawing/2014/main" id="{5CF0135B-EAB8-4CA0-896C-2D897ECD2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17984B9-EA5A-4262-92F8-E872BA496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53397"/>
            <a:ext cx="7886700" cy="1273233"/>
          </a:xfrm>
        </p:spPr>
        <p:txBody>
          <a:bodyPr>
            <a:normAutofit/>
          </a:bodyPr>
          <a:lstStyle/>
          <a:p>
            <a:r>
              <a:rPr lang="de-DE" sz="3500" dirty="0"/>
              <a:t>Flowers</a:t>
            </a:r>
            <a:endParaRPr lang="de-DE" sz="3500"/>
          </a:p>
        </p:txBody>
      </p:sp>
      <p:sp>
        <p:nvSpPr>
          <p:cNvPr id="16" name="Rectangle 13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96012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02BADFF-16CA-4C06-A8F8-CBE07969D3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478024"/>
            <a:ext cx="7886700" cy="369417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z="1900" dirty="0"/>
              <a:t>General </a:t>
            </a:r>
            <a:r>
              <a:rPr lang="de-DE" sz="1900" dirty="0" err="1"/>
              <a:t>idea</a:t>
            </a:r>
            <a:r>
              <a:rPr lang="de-DE" sz="1900" dirty="0"/>
              <a:t>: </a:t>
            </a:r>
            <a:r>
              <a:rPr lang="de-DE" sz="1900" dirty="0" err="1"/>
              <a:t>petal</a:t>
            </a:r>
            <a:r>
              <a:rPr lang="de-DE" sz="1900" dirty="0"/>
              <a:t>(V) = </a:t>
            </a:r>
            <a:r>
              <a:rPr lang="de-DE" sz="1900" dirty="0" err="1"/>
              <a:t>number</a:t>
            </a:r>
            <a:r>
              <a:rPr lang="de-DE" sz="1900" dirty="0"/>
              <a:t> </a:t>
            </a:r>
            <a:r>
              <a:rPr lang="de-DE" sz="1900" dirty="0" err="1"/>
              <a:t>of</a:t>
            </a:r>
            <a:r>
              <a:rPr lang="de-DE" sz="1900" dirty="0"/>
              <a:t> </a:t>
            </a:r>
            <a:r>
              <a:rPr lang="de-DE" sz="1900" dirty="0" err="1"/>
              <a:t>disjoint</a:t>
            </a:r>
            <a:r>
              <a:rPr lang="de-DE" sz="1900" dirty="0"/>
              <a:t> </a:t>
            </a:r>
            <a:r>
              <a:rPr lang="de-DE" sz="1900" dirty="0" err="1"/>
              <a:t>cycles</a:t>
            </a:r>
            <a:r>
              <a:rPr lang="de-DE" sz="1900" dirty="0"/>
              <a:t> </a:t>
            </a:r>
            <a:r>
              <a:rPr lang="de-DE" sz="1900" dirty="0" err="1"/>
              <a:t>connected</a:t>
            </a:r>
            <a:r>
              <a:rPr lang="de-DE" sz="1900" dirty="0"/>
              <a:t> in V</a:t>
            </a:r>
          </a:p>
          <a:p>
            <a:r>
              <a:rPr lang="de-DE" sz="1900" dirty="0"/>
              <a:t>Approach </a:t>
            </a:r>
            <a:r>
              <a:rPr lang="de-DE" sz="1900" dirty="0" err="1"/>
              <a:t>from</a:t>
            </a:r>
            <a:r>
              <a:rPr lang="de-DE" sz="1900" dirty="0"/>
              <a:t> </a:t>
            </a:r>
            <a:r>
              <a:rPr lang="de-DE" sz="1900" dirty="0" err="1"/>
              <a:t>lecture</a:t>
            </a:r>
            <a:r>
              <a:rPr lang="de-DE" sz="1900" dirty="0"/>
              <a:t>:</a:t>
            </a:r>
          </a:p>
          <a:p>
            <a:pPr marL="800100" lvl="1" indent="-342900">
              <a:buAutoNum type="arabicPeriod"/>
            </a:pPr>
            <a:r>
              <a:rPr lang="de-DE" sz="1900" dirty="0"/>
              <a:t>Create </a:t>
            </a:r>
            <a:r>
              <a:rPr lang="de-DE" sz="1900" dirty="0" err="1"/>
              <a:t>graph</a:t>
            </a:r>
            <a:endParaRPr lang="de-DE" sz="1900"/>
          </a:p>
          <a:p>
            <a:pPr marL="800100" lvl="1" indent="-342900">
              <a:buAutoNum type="arabicPeriod"/>
            </a:pPr>
            <a:r>
              <a:rPr lang="de-DE" sz="1900" dirty="0" err="1"/>
              <a:t>Calculate</a:t>
            </a:r>
            <a:r>
              <a:rPr lang="de-DE" sz="1900" dirty="0"/>
              <a:t> Max-Flow/Min-Cut </a:t>
            </a:r>
            <a:r>
              <a:rPr lang="de-DE" sz="1900" dirty="0" err="1"/>
              <a:t>with</a:t>
            </a:r>
            <a:r>
              <a:rPr lang="de-DE" sz="1900" dirty="0"/>
              <a:t> Ford-</a:t>
            </a:r>
            <a:r>
              <a:rPr lang="de-DE" sz="1900" dirty="0" err="1"/>
              <a:t>Fulkerson</a:t>
            </a:r>
            <a:endParaRPr lang="de-DE" sz="1900"/>
          </a:p>
          <a:p>
            <a:r>
              <a:rPr lang="de-DE" sz="1900" dirty="0" err="1"/>
              <a:t>Optimization</a:t>
            </a:r>
            <a:r>
              <a:rPr lang="de-DE" sz="1900" dirty="0"/>
              <a:t>: </a:t>
            </a:r>
            <a:r>
              <a:rPr lang="de-DE" sz="1900" dirty="0" err="1"/>
              <a:t>Don't</a:t>
            </a:r>
            <a:r>
              <a:rPr lang="de-DE" sz="1900" dirty="0"/>
              <a:t> </a:t>
            </a:r>
            <a:r>
              <a:rPr lang="de-DE" sz="1900" dirty="0" err="1"/>
              <a:t>create</a:t>
            </a:r>
            <a:r>
              <a:rPr lang="de-DE" sz="1900" dirty="0"/>
              <a:t> a </a:t>
            </a:r>
            <a:r>
              <a:rPr lang="de-DE" sz="1900" dirty="0" err="1"/>
              <a:t>new</a:t>
            </a:r>
            <a:r>
              <a:rPr lang="de-DE" sz="1900" dirty="0"/>
              <a:t> </a:t>
            </a:r>
            <a:r>
              <a:rPr lang="de-DE" sz="1900" dirty="0" err="1"/>
              <a:t>graph</a:t>
            </a:r>
            <a:r>
              <a:rPr lang="de-DE" sz="1900" dirty="0"/>
              <a:t> </a:t>
            </a:r>
            <a:r>
              <a:rPr lang="de-DE" sz="1900" dirty="0" err="1"/>
              <a:t>for</a:t>
            </a:r>
            <a:r>
              <a:rPr lang="de-DE" sz="1900" dirty="0"/>
              <a:t> </a:t>
            </a:r>
            <a:r>
              <a:rPr lang="de-DE" sz="1900" dirty="0" err="1"/>
              <a:t>every</a:t>
            </a:r>
            <a:r>
              <a:rPr lang="de-DE" sz="1900" dirty="0"/>
              <a:t> </a:t>
            </a:r>
            <a:r>
              <a:rPr lang="de-DE" sz="1900" dirty="0" err="1"/>
              <a:t>node</a:t>
            </a:r>
            <a:endParaRPr lang="de-DE" sz="190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4B0B00AC-2072-4335-A5CD-4E7143DC3A22}"/>
              </a:ext>
            </a:extLst>
          </p:cNvPr>
          <p:cNvSpPr txBox="1"/>
          <p:nvPr/>
        </p:nvSpPr>
        <p:spPr>
          <a:xfrm>
            <a:off x="8442223" y="97092"/>
            <a:ext cx="573958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de-DE" sz="1400">
                <a:solidFill>
                  <a:srgbClr val="7F7F7F"/>
                </a:solidFill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26243489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7">
            <a:extLst>
              <a:ext uri="{FF2B5EF4-FFF2-40B4-BE49-F238E27FC236}">
                <a16:creationId xmlns:a16="http://schemas.microsoft.com/office/drawing/2014/main" id="{2029D5AD-8348-4446-B191-6A9B6FE03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9">
            <a:extLst>
              <a:ext uri="{FF2B5EF4-FFF2-40B4-BE49-F238E27FC236}">
                <a16:creationId xmlns:a16="http://schemas.microsoft.com/office/drawing/2014/main" id="{A3F395A2-2B64-4749-BD93-2F159C7E1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Freeform: Shape 11">
            <a:extLst>
              <a:ext uri="{FF2B5EF4-FFF2-40B4-BE49-F238E27FC236}">
                <a16:creationId xmlns:a16="http://schemas.microsoft.com/office/drawing/2014/main" id="{5CF0135B-EAB8-4CA0-896C-2D897ECD2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17984B9-EA5A-4262-92F8-E872BA496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53397"/>
            <a:ext cx="7886700" cy="1273233"/>
          </a:xfrm>
        </p:spPr>
        <p:txBody>
          <a:bodyPr>
            <a:normAutofit/>
          </a:bodyPr>
          <a:lstStyle/>
          <a:p>
            <a:r>
              <a:rPr lang="de-DE" sz="3500" dirty="0"/>
              <a:t>Flowers</a:t>
            </a:r>
            <a:endParaRPr lang="de-DE" sz="3500"/>
          </a:p>
        </p:txBody>
      </p:sp>
      <p:sp>
        <p:nvSpPr>
          <p:cNvPr id="16" name="Rectangle 13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96012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02BADFF-16CA-4C06-A8F8-CBE07969D3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478024"/>
            <a:ext cx="7886700" cy="413048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z="1900" dirty="0" err="1"/>
              <a:t>Petal</a:t>
            </a:r>
            <a:r>
              <a:rPr lang="de-DE" sz="1900" dirty="0"/>
              <a:t> </a:t>
            </a:r>
            <a:r>
              <a:rPr lang="de-DE" sz="1900" dirty="0" err="1"/>
              <a:t>rule</a:t>
            </a:r>
            <a:r>
              <a:rPr lang="de-DE" sz="1900" dirty="0"/>
              <a:t>: </a:t>
            </a:r>
            <a:r>
              <a:rPr lang="de-DE" sz="1900" dirty="0" err="1">
                <a:ea typeface="+mn-lt"/>
                <a:cs typeface="+mn-lt"/>
              </a:rPr>
              <a:t>when</a:t>
            </a:r>
            <a:r>
              <a:rPr lang="de-DE" sz="1900" dirty="0">
                <a:ea typeface="+mn-lt"/>
                <a:cs typeface="+mn-lt"/>
              </a:rPr>
              <a:t> </a:t>
            </a:r>
            <a:r>
              <a:rPr lang="de-DE" sz="1900" dirty="0" err="1">
                <a:ea typeface="+mn-lt"/>
                <a:cs typeface="+mn-lt"/>
              </a:rPr>
              <a:t>petal</a:t>
            </a:r>
            <a:r>
              <a:rPr lang="de-DE" sz="1900" dirty="0">
                <a:ea typeface="+mn-lt"/>
                <a:cs typeface="+mn-lt"/>
              </a:rPr>
              <a:t>(V) &gt; k, </a:t>
            </a:r>
            <a:r>
              <a:rPr lang="de-DE" sz="1900" dirty="0" err="1">
                <a:ea typeface="+mn-lt"/>
                <a:cs typeface="+mn-lt"/>
              </a:rPr>
              <a:t>delete</a:t>
            </a:r>
            <a:r>
              <a:rPr lang="de-DE" sz="1900" dirty="0">
                <a:ea typeface="+mn-lt"/>
                <a:cs typeface="+mn-lt"/>
              </a:rPr>
              <a:t> V and </a:t>
            </a:r>
            <a:r>
              <a:rPr lang="de-DE" sz="1900" dirty="0" err="1">
                <a:ea typeface="+mn-lt"/>
                <a:cs typeface="+mn-lt"/>
              </a:rPr>
              <a:t>increase</a:t>
            </a:r>
            <a:r>
              <a:rPr lang="de-DE" sz="1900" dirty="0">
                <a:ea typeface="+mn-lt"/>
                <a:cs typeface="+mn-lt"/>
              </a:rPr>
              <a:t> k </a:t>
            </a:r>
            <a:r>
              <a:rPr lang="de-DE" sz="1900" dirty="0" err="1">
                <a:ea typeface="+mn-lt"/>
                <a:cs typeface="+mn-lt"/>
              </a:rPr>
              <a:t>by</a:t>
            </a:r>
            <a:r>
              <a:rPr lang="de-DE" sz="1900" dirty="0">
                <a:ea typeface="+mn-lt"/>
                <a:cs typeface="+mn-lt"/>
              </a:rPr>
              <a:t> </a:t>
            </a:r>
            <a:r>
              <a:rPr lang="de-DE" sz="1900" dirty="0" err="1">
                <a:ea typeface="+mn-lt"/>
                <a:cs typeface="+mn-lt"/>
              </a:rPr>
              <a:t>one</a:t>
            </a:r>
            <a:endParaRPr lang="de-DE" sz="1900">
              <a:ea typeface="+mn-lt"/>
              <a:cs typeface="+mn-lt"/>
            </a:endParaRPr>
          </a:p>
          <a:p>
            <a:r>
              <a:rPr lang="de-DE" sz="1900" dirty="0" err="1"/>
              <a:t>How</a:t>
            </a:r>
            <a:r>
              <a:rPr lang="de-DE" sz="1900" dirty="0"/>
              <a:t> do </a:t>
            </a:r>
            <a:r>
              <a:rPr lang="de-DE" sz="1900" dirty="0" err="1"/>
              <a:t>we</a:t>
            </a:r>
            <a:r>
              <a:rPr lang="de-DE" sz="1900" dirty="0"/>
              <a:t> </a:t>
            </a:r>
            <a:r>
              <a:rPr lang="de-DE" sz="1900" dirty="0" err="1"/>
              <a:t>use</a:t>
            </a:r>
            <a:r>
              <a:rPr lang="de-DE" sz="1900" dirty="0"/>
              <a:t> </a:t>
            </a:r>
            <a:r>
              <a:rPr lang="de-DE" sz="1900" dirty="0" err="1"/>
              <a:t>it</a:t>
            </a:r>
            <a:r>
              <a:rPr lang="de-DE" sz="1900" dirty="0"/>
              <a:t>:</a:t>
            </a:r>
          </a:p>
          <a:p>
            <a:pPr marL="800100" lvl="1" indent="-342900">
              <a:buAutoNum type="arabicPeriod"/>
            </a:pPr>
            <a:r>
              <a:rPr lang="de-DE" sz="1900" dirty="0" err="1"/>
              <a:t>Calculate</a:t>
            </a:r>
            <a:r>
              <a:rPr lang="de-DE" sz="1900" dirty="0"/>
              <a:t> </a:t>
            </a:r>
            <a:r>
              <a:rPr lang="de-DE" sz="1900" dirty="0" err="1"/>
              <a:t>petal-values</a:t>
            </a:r>
            <a:r>
              <a:rPr lang="de-DE" sz="1900" dirty="0"/>
              <a:t> </a:t>
            </a:r>
            <a:r>
              <a:rPr lang="de-DE" sz="1900" dirty="0" err="1"/>
              <a:t>for</a:t>
            </a:r>
            <a:r>
              <a:rPr lang="de-DE" sz="1900" dirty="0"/>
              <a:t> all </a:t>
            </a:r>
            <a:r>
              <a:rPr lang="de-DE" sz="1900" dirty="0" err="1"/>
              <a:t>nodes</a:t>
            </a:r>
            <a:endParaRPr lang="de-DE" sz="1900"/>
          </a:p>
          <a:p>
            <a:pPr marL="800100" lvl="1" indent="-342900">
              <a:buAutoNum type="arabicPeriod"/>
            </a:pPr>
            <a:r>
              <a:rPr lang="de-DE" sz="1900" dirty="0" err="1"/>
              <a:t>Calculate</a:t>
            </a:r>
            <a:r>
              <a:rPr lang="de-DE" sz="1900" dirty="0"/>
              <a:t> </a:t>
            </a:r>
            <a:r>
              <a:rPr lang="de-DE" sz="1900" dirty="0" err="1"/>
              <a:t>for</a:t>
            </a:r>
            <a:r>
              <a:rPr lang="de-DE" sz="1900" dirty="0"/>
              <a:t> </a:t>
            </a:r>
            <a:r>
              <a:rPr lang="de-DE" sz="1900" dirty="0" err="1"/>
              <a:t>current</a:t>
            </a:r>
            <a:r>
              <a:rPr lang="de-DE" sz="1900" dirty="0"/>
              <a:t> k: </a:t>
            </a:r>
            <a:r>
              <a:rPr lang="de-DE" sz="1900" dirty="0" err="1"/>
              <a:t>are</a:t>
            </a:r>
            <a:r>
              <a:rPr lang="de-DE" sz="1900" dirty="0"/>
              <a:t> </a:t>
            </a:r>
            <a:r>
              <a:rPr lang="de-DE" sz="1900" dirty="0" err="1"/>
              <a:t>there</a:t>
            </a:r>
            <a:r>
              <a:rPr lang="de-DE" sz="1900" dirty="0"/>
              <a:t> </a:t>
            </a:r>
            <a:r>
              <a:rPr lang="de-DE" sz="1900" dirty="0" err="1"/>
              <a:t>nodes</a:t>
            </a:r>
            <a:r>
              <a:rPr lang="de-DE" sz="1900" dirty="0"/>
              <a:t>, </a:t>
            </a:r>
            <a:r>
              <a:rPr lang="de-DE" sz="1900" dirty="0" err="1"/>
              <a:t>that</a:t>
            </a:r>
            <a:r>
              <a:rPr lang="de-DE" sz="1900" dirty="0"/>
              <a:t> </a:t>
            </a:r>
            <a:r>
              <a:rPr lang="de-DE" sz="1900" dirty="0" err="1"/>
              <a:t>can</a:t>
            </a:r>
            <a:r>
              <a:rPr lang="de-DE" sz="1900" dirty="0"/>
              <a:t> </a:t>
            </a:r>
            <a:r>
              <a:rPr lang="de-DE" sz="1900" dirty="0" err="1"/>
              <a:t>be</a:t>
            </a:r>
            <a:r>
              <a:rPr lang="de-DE" sz="1900" dirty="0"/>
              <a:t> </a:t>
            </a:r>
            <a:r>
              <a:rPr lang="de-DE" sz="1900" dirty="0" err="1"/>
              <a:t>deleted</a:t>
            </a:r>
            <a:r>
              <a:rPr lang="de-DE" sz="1900" dirty="0"/>
              <a:t> </a:t>
            </a:r>
            <a:r>
              <a:rPr lang="de-DE" sz="1900" dirty="0" err="1"/>
              <a:t>with</a:t>
            </a:r>
            <a:r>
              <a:rPr lang="de-DE" sz="1900" dirty="0"/>
              <a:t> </a:t>
            </a:r>
            <a:r>
              <a:rPr lang="de-DE" sz="1900" dirty="0" err="1"/>
              <a:t>the</a:t>
            </a:r>
            <a:r>
              <a:rPr lang="de-DE" sz="1900" dirty="0"/>
              <a:t> </a:t>
            </a:r>
            <a:r>
              <a:rPr lang="de-DE" sz="1900" dirty="0" err="1"/>
              <a:t>petal</a:t>
            </a:r>
            <a:r>
              <a:rPr lang="de-DE" sz="1900" dirty="0"/>
              <a:t> </a:t>
            </a:r>
            <a:r>
              <a:rPr lang="de-DE" sz="1900" dirty="0" err="1"/>
              <a:t>rule</a:t>
            </a:r>
            <a:r>
              <a:rPr lang="de-DE" sz="1900" dirty="0"/>
              <a:t>? </a:t>
            </a:r>
            <a:r>
              <a:rPr lang="de-DE" sz="1900" dirty="0">
                <a:ea typeface="+mn-lt"/>
                <a:cs typeface="+mn-lt"/>
              </a:rPr>
              <a:t>➞</a:t>
            </a:r>
            <a:r>
              <a:rPr lang="de-DE" sz="1900" dirty="0"/>
              <a:t> </a:t>
            </a:r>
            <a:r>
              <a:rPr lang="de-DE" sz="1900" dirty="0" err="1"/>
              <a:t>If</a:t>
            </a:r>
            <a:r>
              <a:rPr lang="de-DE" sz="1900" dirty="0"/>
              <a:t> </a:t>
            </a:r>
            <a:r>
              <a:rPr lang="de-DE" sz="1900" dirty="0" err="1"/>
              <a:t>yes</a:t>
            </a:r>
            <a:r>
              <a:rPr lang="de-DE" sz="1900" dirty="0"/>
              <a:t>, </a:t>
            </a:r>
            <a:r>
              <a:rPr lang="de-DE" sz="1900" dirty="0" err="1"/>
              <a:t>delete</a:t>
            </a:r>
            <a:r>
              <a:rPr lang="de-DE" sz="1900" dirty="0"/>
              <a:t> </a:t>
            </a:r>
            <a:r>
              <a:rPr lang="de-DE" sz="1900" dirty="0" err="1"/>
              <a:t>one</a:t>
            </a:r>
            <a:r>
              <a:rPr lang="de-DE" sz="1900" dirty="0"/>
              <a:t> and </a:t>
            </a:r>
            <a:r>
              <a:rPr lang="de-DE" sz="1900" dirty="0" err="1"/>
              <a:t>recalculate</a:t>
            </a:r>
            <a:r>
              <a:rPr lang="de-DE" sz="1900" dirty="0"/>
              <a:t> </a:t>
            </a:r>
            <a:r>
              <a:rPr lang="de-DE" sz="1900" dirty="0" err="1"/>
              <a:t>petal-values</a:t>
            </a:r>
            <a:endParaRPr lang="de-DE" sz="1900"/>
          </a:p>
          <a:p>
            <a:pPr marL="800100" lvl="1" indent="-342900">
              <a:buAutoNum type="arabicPeriod"/>
            </a:pPr>
            <a:r>
              <a:rPr lang="de-DE" sz="1900" dirty="0" err="1"/>
              <a:t>When</a:t>
            </a:r>
            <a:r>
              <a:rPr lang="de-DE" sz="1900" dirty="0"/>
              <a:t> </a:t>
            </a:r>
            <a:r>
              <a:rPr lang="de-DE" sz="1900" dirty="0" err="1"/>
              <a:t>the</a:t>
            </a:r>
            <a:r>
              <a:rPr lang="de-DE" sz="1900" dirty="0"/>
              <a:t> </a:t>
            </a:r>
            <a:r>
              <a:rPr lang="de-DE" sz="1900" dirty="0" err="1"/>
              <a:t>amount</a:t>
            </a:r>
            <a:r>
              <a:rPr lang="de-DE" sz="1900" dirty="0"/>
              <a:t> </a:t>
            </a:r>
            <a:r>
              <a:rPr lang="de-DE" sz="1900" dirty="0" err="1"/>
              <a:t>of</a:t>
            </a:r>
            <a:r>
              <a:rPr lang="de-DE" sz="1900" dirty="0"/>
              <a:t> </a:t>
            </a:r>
            <a:r>
              <a:rPr lang="de-DE" sz="1900" dirty="0" err="1"/>
              <a:t>deleted</a:t>
            </a:r>
            <a:r>
              <a:rPr lang="de-DE" sz="1900" dirty="0"/>
              <a:t> </a:t>
            </a:r>
            <a:r>
              <a:rPr lang="de-DE" sz="1900" dirty="0" err="1"/>
              <a:t>nodes</a:t>
            </a:r>
            <a:r>
              <a:rPr lang="de-DE" sz="1900" dirty="0"/>
              <a:t> </a:t>
            </a:r>
            <a:r>
              <a:rPr lang="de-DE" sz="1900" dirty="0" err="1"/>
              <a:t>is</a:t>
            </a:r>
            <a:r>
              <a:rPr lang="de-DE" sz="1900" dirty="0"/>
              <a:t> </a:t>
            </a:r>
            <a:r>
              <a:rPr lang="de-DE" sz="1900" dirty="0" err="1"/>
              <a:t>higher</a:t>
            </a:r>
            <a:r>
              <a:rPr lang="de-DE" sz="1900" dirty="0"/>
              <a:t> </a:t>
            </a:r>
            <a:r>
              <a:rPr lang="de-DE" sz="1900" dirty="0" err="1"/>
              <a:t>that</a:t>
            </a:r>
            <a:r>
              <a:rPr lang="de-DE" sz="1900" dirty="0"/>
              <a:t> </a:t>
            </a:r>
            <a:r>
              <a:rPr lang="de-DE" sz="1900" dirty="0" err="1"/>
              <a:t>our</a:t>
            </a:r>
            <a:r>
              <a:rPr lang="de-DE" sz="1900" dirty="0"/>
              <a:t> </a:t>
            </a:r>
            <a:r>
              <a:rPr lang="de-DE" sz="1900" dirty="0" err="1"/>
              <a:t>current</a:t>
            </a:r>
            <a:r>
              <a:rPr lang="de-DE" sz="1900" dirty="0"/>
              <a:t> k, </a:t>
            </a:r>
            <a:r>
              <a:rPr lang="de-DE" sz="1900" dirty="0" err="1"/>
              <a:t>there</a:t>
            </a:r>
            <a:r>
              <a:rPr lang="de-DE" sz="1900" dirty="0"/>
              <a:t> </a:t>
            </a:r>
            <a:r>
              <a:rPr lang="de-DE" sz="1900" dirty="0" err="1"/>
              <a:t>is</a:t>
            </a:r>
            <a:r>
              <a:rPr lang="de-DE" sz="1900" dirty="0"/>
              <a:t> </a:t>
            </a:r>
            <a:r>
              <a:rPr lang="de-DE" sz="1900" dirty="0" err="1"/>
              <a:t>no</a:t>
            </a:r>
            <a:r>
              <a:rPr lang="de-DE" sz="1900" dirty="0"/>
              <a:t> </a:t>
            </a:r>
            <a:r>
              <a:rPr lang="de-DE" sz="1900" dirty="0" err="1"/>
              <a:t>solution</a:t>
            </a:r>
            <a:r>
              <a:rPr lang="de-DE" sz="1900" dirty="0"/>
              <a:t> </a:t>
            </a:r>
            <a:r>
              <a:rPr lang="de-DE" sz="1900" dirty="0" err="1"/>
              <a:t>for</a:t>
            </a:r>
            <a:r>
              <a:rPr lang="de-DE" sz="1900" dirty="0"/>
              <a:t> </a:t>
            </a:r>
            <a:r>
              <a:rPr lang="de-DE" sz="1900" dirty="0" err="1"/>
              <a:t>this</a:t>
            </a:r>
            <a:r>
              <a:rPr lang="de-DE" sz="1900" dirty="0"/>
              <a:t> k</a:t>
            </a:r>
          </a:p>
          <a:p>
            <a:r>
              <a:rPr lang="de-DE" sz="1900" dirty="0" err="1"/>
              <a:t>Optimization</a:t>
            </a:r>
            <a:r>
              <a:rPr lang="de-DE" sz="1900" dirty="0"/>
              <a:t>: </a:t>
            </a:r>
            <a:r>
              <a:rPr lang="de-DE" sz="1900" dirty="0" err="1"/>
              <a:t>reduce</a:t>
            </a:r>
            <a:r>
              <a:rPr lang="de-DE" sz="1900" dirty="0"/>
              <a:t> </a:t>
            </a:r>
            <a:r>
              <a:rPr lang="de-DE" sz="1900" dirty="0" err="1"/>
              <a:t>petal-values</a:t>
            </a:r>
            <a:r>
              <a:rPr lang="de-DE" sz="1900" dirty="0"/>
              <a:t> </a:t>
            </a:r>
            <a:r>
              <a:rPr lang="de-DE" sz="1900" dirty="0" err="1"/>
              <a:t>by</a:t>
            </a:r>
            <a:r>
              <a:rPr lang="de-DE" sz="1900" dirty="0"/>
              <a:t> 1 </a:t>
            </a:r>
            <a:r>
              <a:rPr lang="de-DE" sz="1900" dirty="0" err="1"/>
              <a:t>instead</a:t>
            </a:r>
            <a:r>
              <a:rPr lang="de-DE" sz="1900" dirty="0"/>
              <a:t> </a:t>
            </a:r>
            <a:r>
              <a:rPr lang="de-DE" sz="1900" dirty="0" err="1"/>
              <a:t>of</a:t>
            </a:r>
            <a:r>
              <a:rPr lang="de-DE" sz="1900" dirty="0"/>
              <a:t> </a:t>
            </a:r>
            <a:r>
              <a:rPr lang="de-DE" sz="1900" dirty="0" err="1"/>
              <a:t>recalculating</a:t>
            </a:r>
            <a:r>
              <a:rPr lang="de-DE" sz="1900" dirty="0"/>
              <a:t> </a:t>
            </a:r>
          </a:p>
          <a:p>
            <a:r>
              <a:rPr lang="de-DE" sz="1900" dirty="0" err="1"/>
              <a:t>When</a:t>
            </a:r>
            <a:r>
              <a:rPr lang="de-DE" sz="1900" dirty="0"/>
              <a:t> do </a:t>
            </a:r>
            <a:r>
              <a:rPr lang="de-DE" sz="1900" dirty="0" err="1"/>
              <a:t>we</a:t>
            </a:r>
            <a:r>
              <a:rPr lang="de-DE" sz="1900" dirty="0"/>
              <a:t> </a:t>
            </a:r>
            <a:r>
              <a:rPr lang="de-DE" sz="1900" dirty="0" err="1"/>
              <a:t>use</a:t>
            </a:r>
            <a:r>
              <a:rPr lang="de-DE" sz="1900" dirty="0"/>
              <a:t> </a:t>
            </a:r>
            <a:r>
              <a:rPr lang="de-DE" sz="1900" dirty="0" err="1"/>
              <a:t>it</a:t>
            </a:r>
            <a:r>
              <a:rPr lang="de-DE" sz="1900" dirty="0"/>
              <a:t>? </a:t>
            </a:r>
            <a:r>
              <a:rPr lang="de-DE" sz="1900" dirty="0" err="1"/>
              <a:t>For</a:t>
            </a:r>
            <a:r>
              <a:rPr lang="de-DE" sz="1900" dirty="0"/>
              <a:t> </a:t>
            </a:r>
            <a:r>
              <a:rPr lang="de-DE" sz="1900" dirty="0" err="1"/>
              <a:t>each</a:t>
            </a:r>
            <a:r>
              <a:rPr lang="de-DE" sz="1900" dirty="0"/>
              <a:t> k </a:t>
            </a:r>
            <a:r>
              <a:rPr lang="de-DE" sz="1900" dirty="0" err="1"/>
              <a:t>before</a:t>
            </a:r>
            <a:r>
              <a:rPr lang="de-DE" sz="1900" dirty="0"/>
              <a:t> </a:t>
            </a:r>
            <a:r>
              <a:rPr lang="de-DE" sz="1900" dirty="0" err="1"/>
              <a:t>we</a:t>
            </a:r>
            <a:r>
              <a:rPr lang="de-DE" sz="1900" dirty="0"/>
              <a:t> </a:t>
            </a:r>
            <a:r>
              <a:rPr lang="de-DE" sz="1900" dirty="0" err="1"/>
              <a:t>start</a:t>
            </a:r>
            <a:r>
              <a:rPr lang="de-DE" sz="1900" dirty="0"/>
              <a:t> </a:t>
            </a:r>
            <a:r>
              <a:rPr lang="de-DE" sz="1900" dirty="0" err="1"/>
              <a:t>branching</a:t>
            </a:r>
            <a:endParaRPr lang="de-DE" sz="1900"/>
          </a:p>
          <a:p>
            <a:pPr lvl="1"/>
            <a:endParaRPr lang="de-DE" sz="1500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F0DA18F9-3124-4C7D-9D04-76C8506F8F93}"/>
              </a:ext>
            </a:extLst>
          </p:cNvPr>
          <p:cNvSpPr txBox="1"/>
          <p:nvPr/>
        </p:nvSpPr>
        <p:spPr>
          <a:xfrm>
            <a:off x="8442223" y="97092"/>
            <a:ext cx="573958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de-DE" sz="1400">
                <a:solidFill>
                  <a:srgbClr val="7F7F7F"/>
                </a:solidFill>
              </a:rPr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41275002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7">
            <a:extLst>
              <a:ext uri="{FF2B5EF4-FFF2-40B4-BE49-F238E27FC236}">
                <a16:creationId xmlns:a16="http://schemas.microsoft.com/office/drawing/2014/main" id="{2029D5AD-8348-4446-B191-6A9B6FE03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9">
            <a:extLst>
              <a:ext uri="{FF2B5EF4-FFF2-40B4-BE49-F238E27FC236}">
                <a16:creationId xmlns:a16="http://schemas.microsoft.com/office/drawing/2014/main" id="{A3F395A2-2B64-4749-BD93-2F159C7E1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Freeform: Shape 11">
            <a:extLst>
              <a:ext uri="{FF2B5EF4-FFF2-40B4-BE49-F238E27FC236}">
                <a16:creationId xmlns:a16="http://schemas.microsoft.com/office/drawing/2014/main" id="{5CF0135B-EAB8-4CA0-896C-2D897ECD2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17984B9-EA5A-4262-92F8-E872BA496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53397"/>
            <a:ext cx="7886700" cy="1273233"/>
          </a:xfrm>
        </p:spPr>
        <p:txBody>
          <a:bodyPr>
            <a:normAutofit/>
          </a:bodyPr>
          <a:lstStyle/>
          <a:p>
            <a:r>
              <a:rPr lang="de-DE" sz="3500" dirty="0"/>
              <a:t>Flowers</a:t>
            </a:r>
            <a:endParaRPr lang="de-DE" sz="3500"/>
          </a:p>
        </p:txBody>
      </p:sp>
      <p:sp>
        <p:nvSpPr>
          <p:cNvPr id="16" name="Rectangle 13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96012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5CEE95ED-A7AB-44FF-899A-766C59297423}"/>
              </a:ext>
            </a:extLst>
          </p:cNvPr>
          <p:cNvSpPr/>
          <p:nvPr/>
        </p:nvSpPr>
        <p:spPr>
          <a:xfrm>
            <a:off x="-100781" y="1472379"/>
            <a:ext cx="9414385" cy="4916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" name="Grafik 5">
            <a:extLst>
              <a:ext uri="{FF2B5EF4-FFF2-40B4-BE49-F238E27FC236}">
                <a16:creationId xmlns:a16="http://schemas.microsoft.com/office/drawing/2014/main" id="{B0F2432F-7146-46A3-A3A0-F86BD070BB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4594" y="1261282"/>
            <a:ext cx="8134813" cy="5408675"/>
          </a:xfr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6914FD7A-D485-440C-8950-0A690836994A}"/>
              </a:ext>
            </a:extLst>
          </p:cNvPr>
          <p:cNvSpPr txBox="1"/>
          <p:nvPr/>
        </p:nvSpPr>
        <p:spPr>
          <a:xfrm>
            <a:off x="8442223" y="97092"/>
            <a:ext cx="573958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de-DE" sz="1400">
                <a:solidFill>
                  <a:srgbClr val="7F7F7F"/>
                </a:solidFill>
              </a:rPr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38930564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7">
            <a:extLst>
              <a:ext uri="{FF2B5EF4-FFF2-40B4-BE49-F238E27FC236}">
                <a16:creationId xmlns:a16="http://schemas.microsoft.com/office/drawing/2014/main" id="{2029D5AD-8348-4446-B191-6A9B6FE03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9">
            <a:extLst>
              <a:ext uri="{FF2B5EF4-FFF2-40B4-BE49-F238E27FC236}">
                <a16:creationId xmlns:a16="http://schemas.microsoft.com/office/drawing/2014/main" id="{A3F395A2-2B64-4749-BD93-2F159C7E1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Freeform: Shape 11">
            <a:extLst>
              <a:ext uri="{FF2B5EF4-FFF2-40B4-BE49-F238E27FC236}">
                <a16:creationId xmlns:a16="http://schemas.microsoft.com/office/drawing/2014/main" id="{5CF0135B-EAB8-4CA0-896C-2D897ECD2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17984B9-EA5A-4262-92F8-E872BA496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53397"/>
            <a:ext cx="7886700" cy="1273233"/>
          </a:xfrm>
        </p:spPr>
        <p:txBody>
          <a:bodyPr>
            <a:normAutofit/>
          </a:bodyPr>
          <a:lstStyle/>
          <a:p>
            <a:r>
              <a:rPr lang="de-DE" sz="3500" dirty="0"/>
              <a:t>Flowers</a:t>
            </a:r>
            <a:endParaRPr lang="de-DE" sz="3500"/>
          </a:p>
        </p:txBody>
      </p:sp>
      <p:sp>
        <p:nvSpPr>
          <p:cNvPr id="16" name="Rectangle 13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96012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5CEE95ED-A7AB-44FF-899A-766C59297423}"/>
              </a:ext>
            </a:extLst>
          </p:cNvPr>
          <p:cNvSpPr/>
          <p:nvPr/>
        </p:nvSpPr>
        <p:spPr>
          <a:xfrm>
            <a:off x="-100781" y="1472379"/>
            <a:ext cx="9414385" cy="4916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" name="Grafik 5">
            <a:extLst>
              <a:ext uri="{FF2B5EF4-FFF2-40B4-BE49-F238E27FC236}">
                <a16:creationId xmlns:a16="http://schemas.microsoft.com/office/drawing/2014/main" id="{C958B9BE-F2A1-42A4-956E-4E7ED7EAE5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5102" y="1175250"/>
            <a:ext cx="5733794" cy="5562303"/>
          </a:xfr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D54B58E7-644B-4C2E-A72C-1882DF7B9267}"/>
              </a:ext>
            </a:extLst>
          </p:cNvPr>
          <p:cNvSpPr txBox="1"/>
          <p:nvPr/>
        </p:nvSpPr>
        <p:spPr>
          <a:xfrm>
            <a:off x="8442223" y="97092"/>
            <a:ext cx="573958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de-DE" sz="1400">
                <a:solidFill>
                  <a:srgbClr val="7F7F7F"/>
                </a:solidFill>
              </a:rPr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20089206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7">
            <a:extLst>
              <a:ext uri="{FF2B5EF4-FFF2-40B4-BE49-F238E27FC236}">
                <a16:creationId xmlns:a16="http://schemas.microsoft.com/office/drawing/2014/main" id="{2029D5AD-8348-4446-B191-6A9B6FE03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9">
            <a:extLst>
              <a:ext uri="{FF2B5EF4-FFF2-40B4-BE49-F238E27FC236}">
                <a16:creationId xmlns:a16="http://schemas.microsoft.com/office/drawing/2014/main" id="{A3F395A2-2B64-4749-BD93-2F159C7E1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Freeform: Shape 11">
            <a:extLst>
              <a:ext uri="{FF2B5EF4-FFF2-40B4-BE49-F238E27FC236}">
                <a16:creationId xmlns:a16="http://schemas.microsoft.com/office/drawing/2014/main" id="{5CF0135B-EAB8-4CA0-896C-2D897ECD2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17984B9-EA5A-4262-92F8-E872BA496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53397"/>
            <a:ext cx="7886700" cy="1273233"/>
          </a:xfrm>
        </p:spPr>
        <p:txBody>
          <a:bodyPr>
            <a:normAutofit/>
          </a:bodyPr>
          <a:lstStyle/>
          <a:p>
            <a:r>
              <a:rPr lang="de-DE" sz="3500" dirty="0"/>
              <a:t>Flowers</a:t>
            </a:r>
            <a:endParaRPr lang="de-DE" sz="3500"/>
          </a:p>
        </p:txBody>
      </p:sp>
      <p:sp>
        <p:nvSpPr>
          <p:cNvPr id="16" name="Rectangle 13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96012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5CEE95ED-A7AB-44FF-899A-766C59297423}"/>
              </a:ext>
            </a:extLst>
          </p:cNvPr>
          <p:cNvSpPr/>
          <p:nvPr/>
        </p:nvSpPr>
        <p:spPr>
          <a:xfrm>
            <a:off x="-100781" y="1472379"/>
            <a:ext cx="9414385" cy="4916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Grafik 8">
            <a:extLst>
              <a:ext uri="{FF2B5EF4-FFF2-40B4-BE49-F238E27FC236}">
                <a16:creationId xmlns:a16="http://schemas.microsoft.com/office/drawing/2014/main" id="{8D683098-1172-44B1-A8CB-7D9051CF5A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9128" y="1175249"/>
            <a:ext cx="5596365" cy="5543869"/>
          </a:xfr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AD84567E-1C4A-45A3-A5B0-EA810056AE1B}"/>
              </a:ext>
            </a:extLst>
          </p:cNvPr>
          <p:cNvSpPr txBox="1"/>
          <p:nvPr/>
        </p:nvSpPr>
        <p:spPr>
          <a:xfrm>
            <a:off x="8442223" y="97092"/>
            <a:ext cx="573958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de-DE" sz="1400">
                <a:solidFill>
                  <a:srgbClr val="7F7F7F"/>
                </a:solidFill>
              </a:rPr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35261213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7">
            <a:extLst>
              <a:ext uri="{FF2B5EF4-FFF2-40B4-BE49-F238E27FC236}">
                <a16:creationId xmlns:a16="http://schemas.microsoft.com/office/drawing/2014/main" id="{2029D5AD-8348-4446-B191-6A9B6FE03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9">
            <a:extLst>
              <a:ext uri="{FF2B5EF4-FFF2-40B4-BE49-F238E27FC236}">
                <a16:creationId xmlns:a16="http://schemas.microsoft.com/office/drawing/2014/main" id="{A3F395A2-2B64-4749-BD93-2F159C7E1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Freeform: Shape 11">
            <a:extLst>
              <a:ext uri="{FF2B5EF4-FFF2-40B4-BE49-F238E27FC236}">
                <a16:creationId xmlns:a16="http://schemas.microsoft.com/office/drawing/2014/main" id="{5CF0135B-EAB8-4CA0-896C-2D897ECD2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17984B9-EA5A-4262-92F8-E872BA496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53397"/>
            <a:ext cx="7886700" cy="1273233"/>
          </a:xfrm>
        </p:spPr>
        <p:txBody>
          <a:bodyPr>
            <a:normAutofit/>
          </a:bodyPr>
          <a:lstStyle/>
          <a:p>
            <a:r>
              <a:rPr lang="de-DE" sz="3500">
                <a:ea typeface="+mj-lt"/>
                <a:cs typeface="+mj-lt"/>
              </a:rPr>
              <a:t>Finding cycles</a:t>
            </a:r>
            <a:endParaRPr lang="de-DE">
              <a:ea typeface="+mj-lt"/>
              <a:cs typeface="+mj-lt"/>
            </a:endParaRPr>
          </a:p>
        </p:txBody>
      </p:sp>
      <p:sp>
        <p:nvSpPr>
          <p:cNvPr id="16" name="Rectangle 13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96012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02BADFF-16CA-4C06-A8F8-CBE07969D3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478024"/>
            <a:ext cx="7886700" cy="369417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z="1900"/>
              <a:t>Forbidden nodes do affect the cycles in the graph: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C2DE254D-0A35-464F-8D2C-286A3AE885E4}"/>
              </a:ext>
            </a:extLst>
          </p:cNvPr>
          <p:cNvSpPr/>
          <p:nvPr/>
        </p:nvSpPr>
        <p:spPr>
          <a:xfrm>
            <a:off x="1681313" y="3162298"/>
            <a:ext cx="460888" cy="45474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>
                <a:solidFill>
                  <a:srgbClr val="000000"/>
                </a:solidFill>
              </a:rPr>
              <a:t>A</a:t>
            </a:r>
            <a:endParaRPr lang="de-DE" dirty="0">
              <a:solidFill>
                <a:srgbClr val="000000"/>
              </a:solidFill>
            </a:endParaRP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0F3C0385-EC73-4006-8CD8-559316EB8E52}"/>
              </a:ext>
            </a:extLst>
          </p:cNvPr>
          <p:cNvCxnSpPr/>
          <p:nvPr/>
        </p:nvCxnSpPr>
        <p:spPr>
          <a:xfrm flipH="1">
            <a:off x="1741540" y="4489655"/>
            <a:ext cx="1045903" cy="28144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llipse 13">
            <a:extLst>
              <a:ext uri="{FF2B5EF4-FFF2-40B4-BE49-F238E27FC236}">
                <a16:creationId xmlns:a16="http://schemas.microsoft.com/office/drawing/2014/main" id="{1D626FC4-6B3E-4FE2-9BAE-1B591703B300}"/>
              </a:ext>
            </a:extLst>
          </p:cNvPr>
          <p:cNvSpPr/>
          <p:nvPr/>
        </p:nvSpPr>
        <p:spPr>
          <a:xfrm>
            <a:off x="1281876" y="4600266"/>
            <a:ext cx="460888" cy="45474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>
                <a:solidFill>
                  <a:srgbClr val="000000"/>
                </a:solidFill>
              </a:rPr>
              <a:t>C</a:t>
            </a:r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016D5549-B9A8-489B-AACD-8E743BE5628D}"/>
              </a:ext>
            </a:extLst>
          </p:cNvPr>
          <p:cNvSpPr/>
          <p:nvPr/>
        </p:nvSpPr>
        <p:spPr>
          <a:xfrm>
            <a:off x="2762859" y="4206974"/>
            <a:ext cx="460888" cy="45474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>
                <a:solidFill>
                  <a:srgbClr val="000000"/>
                </a:solidFill>
              </a:rPr>
              <a:t>B</a:t>
            </a:r>
            <a:endParaRPr lang="de-DE" dirty="0">
              <a:solidFill>
                <a:srgbClr val="000000"/>
              </a:solidFill>
            </a:endParaRPr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6293E0B3-C9D1-4517-B5B2-DDFEC08A82D6}"/>
              </a:ext>
            </a:extLst>
          </p:cNvPr>
          <p:cNvCxnSpPr>
            <a:cxnSpLocks/>
          </p:cNvCxnSpPr>
          <p:nvPr/>
        </p:nvCxnSpPr>
        <p:spPr>
          <a:xfrm flipH="1">
            <a:off x="6381136" y="4102510"/>
            <a:ext cx="1119645" cy="80378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lipse 18">
            <a:extLst>
              <a:ext uri="{FF2B5EF4-FFF2-40B4-BE49-F238E27FC236}">
                <a16:creationId xmlns:a16="http://schemas.microsoft.com/office/drawing/2014/main" id="{50C4FD31-A9F5-42AD-91A3-94B6685C3144}"/>
              </a:ext>
            </a:extLst>
          </p:cNvPr>
          <p:cNvSpPr/>
          <p:nvPr/>
        </p:nvSpPr>
        <p:spPr>
          <a:xfrm>
            <a:off x="5522036" y="3137717"/>
            <a:ext cx="460888" cy="45474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>
                <a:solidFill>
                  <a:srgbClr val="000000"/>
                </a:solidFill>
              </a:rPr>
              <a:t>E</a:t>
            </a:r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147DF3ED-6C0C-4543-878B-C41C8D31D7AD}"/>
              </a:ext>
            </a:extLst>
          </p:cNvPr>
          <p:cNvSpPr/>
          <p:nvPr/>
        </p:nvSpPr>
        <p:spPr>
          <a:xfrm>
            <a:off x="5982924" y="4821491"/>
            <a:ext cx="460888" cy="45474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>
                <a:solidFill>
                  <a:srgbClr val="000000"/>
                </a:solidFill>
              </a:rPr>
              <a:t>G</a:t>
            </a:r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1CDCBF47-D004-4478-8B64-4DA03347B011}"/>
              </a:ext>
            </a:extLst>
          </p:cNvPr>
          <p:cNvSpPr/>
          <p:nvPr/>
        </p:nvSpPr>
        <p:spPr>
          <a:xfrm>
            <a:off x="7408601" y="3721507"/>
            <a:ext cx="460888" cy="45474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>
                <a:solidFill>
                  <a:srgbClr val="000000"/>
                </a:solidFill>
              </a:rPr>
              <a:t>F</a:t>
            </a:r>
            <a:endParaRPr lang="de-DE" dirty="0">
              <a:solidFill>
                <a:srgbClr val="000000"/>
              </a:solidFill>
            </a:endParaRPr>
          </a:p>
        </p:txBody>
      </p: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7982892B-5DB0-45DC-B521-97B5766C047F}"/>
              </a:ext>
            </a:extLst>
          </p:cNvPr>
          <p:cNvCxnSpPr>
            <a:cxnSpLocks/>
          </p:cNvCxnSpPr>
          <p:nvPr/>
        </p:nvCxnSpPr>
        <p:spPr>
          <a:xfrm flipV="1">
            <a:off x="4544958" y="3505199"/>
            <a:ext cx="1037306" cy="65876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191BF20D-60F1-4217-8FF1-B7ABA8CB33A8}"/>
              </a:ext>
            </a:extLst>
          </p:cNvPr>
          <p:cNvCxnSpPr>
            <a:cxnSpLocks/>
          </p:cNvCxnSpPr>
          <p:nvPr/>
        </p:nvCxnSpPr>
        <p:spPr>
          <a:xfrm>
            <a:off x="5958344" y="3494138"/>
            <a:ext cx="1492047" cy="3490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3266061-493F-491A-ACBE-EC4EFD664E1A}"/>
              </a:ext>
            </a:extLst>
          </p:cNvPr>
          <p:cNvCxnSpPr>
            <a:cxnSpLocks/>
          </p:cNvCxnSpPr>
          <p:nvPr/>
        </p:nvCxnSpPr>
        <p:spPr>
          <a:xfrm>
            <a:off x="2105327" y="3518718"/>
            <a:ext cx="754628" cy="74847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CEB24395-71FD-4439-970B-864DF8F0354A}"/>
              </a:ext>
            </a:extLst>
          </p:cNvPr>
          <p:cNvCxnSpPr>
            <a:cxnSpLocks/>
          </p:cNvCxnSpPr>
          <p:nvPr/>
        </p:nvCxnSpPr>
        <p:spPr>
          <a:xfrm flipV="1">
            <a:off x="1539971" y="3603520"/>
            <a:ext cx="293742" cy="99674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F2F04E39-D3D9-448B-82C1-EF78DAD76BC8}"/>
              </a:ext>
            </a:extLst>
          </p:cNvPr>
          <p:cNvCxnSpPr>
            <a:cxnSpLocks/>
          </p:cNvCxnSpPr>
          <p:nvPr/>
        </p:nvCxnSpPr>
        <p:spPr>
          <a:xfrm flipH="1" flipV="1">
            <a:off x="4574457" y="4420827"/>
            <a:ext cx="1420758" cy="5297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llipse 26">
            <a:extLst>
              <a:ext uri="{FF2B5EF4-FFF2-40B4-BE49-F238E27FC236}">
                <a16:creationId xmlns:a16="http://schemas.microsoft.com/office/drawing/2014/main" id="{30D0DCCA-DC5B-4C6F-B424-76CBBE4A791A}"/>
              </a:ext>
            </a:extLst>
          </p:cNvPr>
          <p:cNvSpPr/>
          <p:nvPr/>
        </p:nvSpPr>
        <p:spPr>
          <a:xfrm>
            <a:off x="4114793" y="4077926"/>
            <a:ext cx="460888" cy="45474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>
                <a:solidFill>
                  <a:srgbClr val="000000"/>
                </a:solidFill>
              </a:rPr>
              <a:t>D</a:t>
            </a:r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EE14DCDD-0005-401C-AD12-9B3FA713B535}"/>
              </a:ext>
            </a:extLst>
          </p:cNvPr>
          <p:cNvSpPr txBox="1"/>
          <p:nvPr/>
        </p:nvSpPr>
        <p:spPr>
          <a:xfrm>
            <a:off x="969706" y="5627738"/>
            <a:ext cx="7954295" cy="3847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900" dirty="0"/>
              <a:t>A-B-C </a:t>
            </a:r>
            <a:r>
              <a:rPr lang="de-DE" sz="1900" dirty="0" err="1"/>
              <a:t>is</a:t>
            </a:r>
            <a:r>
              <a:rPr lang="de-DE" sz="1900" dirty="0"/>
              <a:t> </a:t>
            </a:r>
            <a:r>
              <a:rPr lang="de-DE" sz="1900" dirty="0" err="1"/>
              <a:t>the</a:t>
            </a:r>
            <a:r>
              <a:rPr lang="de-DE" sz="1900" dirty="0"/>
              <a:t> </a:t>
            </a:r>
            <a:r>
              <a:rPr lang="de-DE" sz="1900" dirty="0" err="1"/>
              <a:t>shortest</a:t>
            </a:r>
            <a:r>
              <a:rPr lang="de-DE" sz="1900" dirty="0"/>
              <a:t> </a:t>
            </a:r>
            <a:r>
              <a:rPr lang="de-DE" sz="1900" dirty="0" err="1"/>
              <a:t>cycle</a:t>
            </a:r>
            <a:r>
              <a:rPr lang="de-DE" sz="1900" dirty="0"/>
              <a:t>, but </a:t>
            </a:r>
            <a:r>
              <a:rPr lang="de-DE" sz="1900" dirty="0" err="1"/>
              <a:t>is</a:t>
            </a:r>
            <a:r>
              <a:rPr lang="de-DE" sz="1900" dirty="0"/>
              <a:t> </a:t>
            </a:r>
            <a:r>
              <a:rPr lang="de-DE" sz="1900" dirty="0" err="1"/>
              <a:t>it</a:t>
            </a:r>
            <a:r>
              <a:rPr lang="de-DE" sz="1900" dirty="0"/>
              <a:t> </a:t>
            </a:r>
            <a:r>
              <a:rPr lang="de-DE" sz="1900" dirty="0" err="1"/>
              <a:t>necessarily</a:t>
            </a:r>
            <a:r>
              <a:rPr lang="de-DE" sz="1900" dirty="0"/>
              <a:t> </a:t>
            </a:r>
            <a:r>
              <a:rPr lang="de-DE" sz="1900" dirty="0" err="1"/>
              <a:t>the</a:t>
            </a:r>
            <a:r>
              <a:rPr lang="de-DE" sz="1900" dirty="0"/>
              <a:t> </a:t>
            </a:r>
            <a:r>
              <a:rPr lang="de-DE" sz="1900" dirty="0" err="1"/>
              <a:t>best</a:t>
            </a:r>
            <a:r>
              <a:rPr lang="de-DE" sz="1900" dirty="0"/>
              <a:t> </a:t>
            </a:r>
            <a:r>
              <a:rPr lang="de-DE" sz="1900" dirty="0" err="1"/>
              <a:t>to</a:t>
            </a:r>
            <a:r>
              <a:rPr lang="de-DE" sz="1900" dirty="0"/>
              <a:t> </a:t>
            </a:r>
            <a:r>
              <a:rPr lang="de-DE" sz="1900" dirty="0" err="1"/>
              <a:t>branch</a:t>
            </a:r>
            <a:r>
              <a:rPr lang="de-DE" sz="1900" dirty="0"/>
              <a:t> on?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6B5A7A88-6510-4C67-A0D7-95E63CEAD8E4}"/>
              </a:ext>
            </a:extLst>
          </p:cNvPr>
          <p:cNvSpPr txBox="1"/>
          <p:nvPr/>
        </p:nvSpPr>
        <p:spPr>
          <a:xfrm>
            <a:off x="8442223" y="97092"/>
            <a:ext cx="573958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de-DE" sz="1400">
                <a:solidFill>
                  <a:srgbClr val="7F7F7F"/>
                </a:solidFill>
              </a:rPr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20385874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7">
            <a:extLst>
              <a:ext uri="{FF2B5EF4-FFF2-40B4-BE49-F238E27FC236}">
                <a16:creationId xmlns:a16="http://schemas.microsoft.com/office/drawing/2014/main" id="{2029D5AD-8348-4446-B191-6A9B6FE03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9">
            <a:extLst>
              <a:ext uri="{FF2B5EF4-FFF2-40B4-BE49-F238E27FC236}">
                <a16:creationId xmlns:a16="http://schemas.microsoft.com/office/drawing/2014/main" id="{A3F395A2-2B64-4749-BD93-2F159C7E1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Freeform: Shape 11">
            <a:extLst>
              <a:ext uri="{FF2B5EF4-FFF2-40B4-BE49-F238E27FC236}">
                <a16:creationId xmlns:a16="http://schemas.microsoft.com/office/drawing/2014/main" id="{5CF0135B-EAB8-4CA0-896C-2D897ECD2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17984B9-EA5A-4262-92F8-E872BA496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53397"/>
            <a:ext cx="7886700" cy="1273233"/>
          </a:xfrm>
        </p:spPr>
        <p:txBody>
          <a:bodyPr>
            <a:normAutofit/>
          </a:bodyPr>
          <a:lstStyle/>
          <a:p>
            <a:r>
              <a:rPr lang="de-DE" sz="3500">
                <a:ea typeface="+mj-lt"/>
                <a:cs typeface="+mj-lt"/>
              </a:rPr>
              <a:t>Finding cycles</a:t>
            </a:r>
            <a:endParaRPr lang="de-DE">
              <a:ea typeface="+mj-lt"/>
              <a:cs typeface="+mj-lt"/>
            </a:endParaRPr>
          </a:p>
        </p:txBody>
      </p:sp>
      <p:sp>
        <p:nvSpPr>
          <p:cNvPr id="16" name="Rectangle 13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96012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02BADFF-16CA-4C06-A8F8-CBE07969D3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478024"/>
            <a:ext cx="7886700" cy="369417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z="1900"/>
              <a:t>Forbidden nodes do affect the cycles in the graph: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C2DE254D-0A35-464F-8D2C-286A3AE885E4}"/>
              </a:ext>
            </a:extLst>
          </p:cNvPr>
          <p:cNvSpPr/>
          <p:nvPr/>
        </p:nvSpPr>
        <p:spPr>
          <a:xfrm>
            <a:off x="1681313" y="3162298"/>
            <a:ext cx="460888" cy="45474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>
                <a:solidFill>
                  <a:srgbClr val="000000"/>
                </a:solidFill>
              </a:rPr>
              <a:t>A</a:t>
            </a:r>
            <a:endParaRPr lang="de-DE" dirty="0">
              <a:solidFill>
                <a:srgbClr val="000000"/>
              </a:solidFill>
            </a:endParaRP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0F3C0385-EC73-4006-8CD8-559316EB8E52}"/>
              </a:ext>
            </a:extLst>
          </p:cNvPr>
          <p:cNvCxnSpPr/>
          <p:nvPr/>
        </p:nvCxnSpPr>
        <p:spPr>
          <a:xfrm flipH="1">
            <a:off x="1741540" y="4489655"/>
            <a:ext cx="1045903" cy="28144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llipse 13">
            <a:extLst>
              <a:ext uri="{FF2B5EF4-FFF2-40B4-BE49-F238E27FC236}">
                <a16:creationId xmlns:a16="http://schemas.microsoft.com/office/drawing/2014/main" id="{1D626FC4-6B3E-4FE2-9BAE-1B591703B300}"/>
              </a:ext>
            </a:extLst>
          </p:cNvPr>
          <p:cNvSpPr/>
          <p:nvPr/>
        </p:nvSpPr>
        <p:spPr>
          <a:xfrm>
            <a:off x="1281876" y="4600266"/>
            <a:ext cx="460888" cy="45474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>
                <a:solidFill>
                  <a:srgbClr val="000000"/>
                </a:solidFill>
              </a:rPr>
              <a:t>C</a:t>
            </a:r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016D5549-B9A8-489B-AACD-8E743BE5628D}"/>
              </a:ext>
            </a:extLst>
          </p:cNvPr>
          <p:cNvSpPr/>
          <p:nvPr/>
        </p:nvSpPr>
        <p:spPr>
          <a:xfrm>
            <a:off x="2762859" y="4206974"/>
            <a:ext cx="460888" cy="45474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>
                <a:solidFill>
                  <a:srgbClr val="000000"/>
                </a:solidFill>
              </a:rPr>
              <a:t>B</a:t>
            </a:r>
            <a:endParaRPr lang="de-DE" dirty="0">
              <a:solidFill>
                <a:srgbClr val="000000"/>
              </a:solidFill>
            </a:endParaRPr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6293E0B3-C9D1-4517-B5B2-DDFEC08A82D6}"/>
              </a:ext>
            </a:extLst>
          </p:cNvPr>
          <p:cNvCxnSpPr>
            <a:cxnSpLocks/>
          </p:cNvCxnSpPr>
          <p:nvPr/>
        </p:nvCxnSpPr>
        <p:spPr>
          <a:xfrm flipH="1">
            <a:off x="6381136" y="4102510"/>
            <a:ext cx="1119645" cy="80378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lipse 18">
            <a:extLst>
              <a:ext uri="{FF2B5EF4-FFF2-40B4-BE49-F238E27FC236}">
                <a16:creationId xmlns:a16="http://schemas.microsoft.com/office/drawing/2014/main" id="{50C4FD31-A9F5-42AD-91A3-94B6685C3144}"/>
              </a:ext>
            </a:extLst>
          </p:cNvPr>
          <p:cNvSpPr/>
          <p:nvPr/>
        </p:nvSpPr>
        <p:spPr>
          <a:xfrm>
            <a:off x="5522036" y="3137717"/>
            <a:ext cx="460888" cy="454742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>
                <a:solidFill>
                  <a:srgbClr val="BFBFBF"/>
                </a:solidFill>
              </a:rPr>
              <a:t>E</a:t>
            </a:r>
            <a:endParaRPr lang="de-DE" dirty="0">
              <a:solidFill>
                <a:srgbClr val="BFBFBF"/>
              </a:solidFill>
            </a:endParaRPr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147DF3ED-6C0C-4543-878B-C41C8D31D7AD}"/>
              </a:ext>
            </a:extLst>
          </p:cNvPr>
          <p:cNvSpPr/>
          <p:nvPr/>
        </p:nvSpPr>
        <p:spPr>
          <a:xfrm>
            <a:off x="5982924" y="4821491"/>
            <a:ext cx="460888" cy="45474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>
                <a:solidFill>
                  <a:srgbClr val="000000"/>
                </a:solidFill>
              </a:rPr>
              <a:t>G</a:t>
            </a:r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1CDCBF47-D004-4478-8B64-4DA03347B011}"/>
              </a:ext>
            </a:extLst>
          </p:cNvPr>
          <p:cNvSpPr/>
          <p:nvPr/>
        </p:nvSpPr>
        <p:spPr>
          <a:xfrm>
            <a:off x="7408601" y="3721507"/>
            <a:ext cx="460888" cy="45474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>
                <a:solidFill>
                  <a:srgbClr val="000000"/>
                </a:solidFill>
              </a:rPr>
              <a:t>F</a:t>
            </a:r>
            <a:endParaRPr lang="de-DE" dirty="0">
              <a:solidFill>
                <a:srgbClr val="000000"/>
              </a:solidFill>
            </a:endParaRPr>
          </a:p>
        </p:txBody>
      </p: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7982892B-5DB0-45DC-B521-97B5766C047F}"/>
              </a:ext>
            </a:extLst>
          </p:cNvPr>
          <p:cNvCxnSpPr>
            <a:cxnSpLocks/>
          </p:cNvCxnSpPr>
          <p:nvPr/>
        </p:nvCxnSpPr>
        <p:spPr>
          <a:xfrm flipV="1">
            <a:off x="4544958" y="3505199"/>
            <a:ext cx="1037306" cy="65876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191BF20D-60F1-4217-8FF1-B7ABA8CB33A8}"/>
              </a:ext>
            </a:extLst>
          </p:cNvPr>
          <p:cNvCxnSpPr>
            <a:cxnSpLocks/>
          </p:cNvCxnSpPr>
          <p:nvPr/>
        </p:nvCxnSpPr>
        <p:spPr>
          <a:xfrm>
            <a:off x="5958344" y="3494138"/>
            <a:ext cx="1492047" cy="3490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3266061-493F-491A-ACBE-EC4EFD664E1A}"/>
              </a:ext>
            </a:extLst>
          </p:cNvPr>
          <p:cNvCxnSpPr>
            <a:cxnSpLocks/>
          </p:cNvCxnSpPr>
          <p:nvPr/>
        </p:nvCxnSpPr>
        <p:spPr>
          <a:xfrm>
            <a:off x="2105327" y="3518718"/>
            <a:ext cx="754628" cy="74847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CEB24395-71FD-4439-970B-864DF8F0354A}"/>
              </a:ext>
            </a:extLst>
          </p:cNvPr>
          <p:cNvCxnSpPr>
            <a:cxnSpLocks/>
          </p:cNvCxnSpPr>
          <p:nvPr/>
        </p:nvCxnSpPr>
        <p:spPr>
          <a:xfrm flipV="1">
            <a:off x="1539971" y="3603520"/>
            <a:ext cx="293742" cy="99674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F2F04E39-D3D9-448B-82C1-EF78DAD76BC8}"/>
              </a:ext>
            </a:extLst>
          </p:cNvPr>
          <p:cNvCxnSpPr>
            <a:cxnSpLocks/>
          </p:cNvCxnSpPr>
          <p:nvPr/>
        </p:nvCxnSpPr>
        <p:spPr>
          <a:xfrm flipH="1" flipV="1">
            <a:off x="4574457" y="4420827"/>
            <a:ext cx="1420758" cy="5297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llipse 26">
            <a:extLst>
              <a:ext uri="{FF2B5EF4-FFF2-40B4-BE49-F238E27FC236}">
                <a16:creationId xmlns:a16="http://schemas.microsoft.com/office/drawing/2014/main" id="{30D0DCCA-DC5B-4C6F-B424-76CBBE4A791A}"/>
              </a:ext>
            </a:extLst>
          </p:cNvPr>
          <p:cNvSpPr/>
          <p:nvPr/>
        </p:nvSpPr>
        <p:spPr>
          <a:xfrm>
            <a:off x="4114793" y="4077926"/>
            <a:ext cx="460888" cy="454742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>
                <a:solidFill>
                  <a:srgbClr val="BFBFBF"/>
                </a:solidFill>
              </a:rPr>
              <a:t>D</a:t>
            </a:r>
            <a:endParaRPr lang="de-DE" dirty="0">
              <a:solidFill>
                <a:srgbClr val="BFBFBF"/>
              </a:solidFill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EE14DCDD-0005-401C-AD12-9B3FA713B535}"/>
              </a:ext>
            </a:extLst>
          </p:cNvPr>
          <p:cNvSpPr txBox="1"/>
          <p:nvPr/>
        </p:nvSpPr>
        <p:spPr>
          <a:xfrm>
            <a:off x="969706" y="5627738"/>
            <a:ext cx="7978876" cy="3847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900" dirty="0"/>
              <a:t>A-B-C </a:t>
            </a:r>
            <a:r>
              <a:rPr lang="de-DE" sz="1900" dirty="0" err="1"/>
              <a:t>is</a:t>
            </a:r>
            <a:r>
              <a:rPr lang="de-DE" sz="1900" dirty="0"/>
              <a:t> </a:t>
            </a:r>
            <a:r>
              <a:rPr lang="de-DE" sz="1900" dirty="0" err="1"/>
              <a:t>the</a:t>
            </a:r>
            <a:r>
              <a:rPr lang="de-DE" sz="1900" dirty="0"/>
              <a:t> </a:t>
            </a:r>
            <a:r>
              <a:rPr lang="de-DE" sz="1900" dirty="0" err="1"/>
              <a:t>shortest</a:t>
            </a:r>
            <a:r>
              <a:rPr lang="de-DE" sz="1900" dirty="0"/>
              <a:t> </a:t>
            </a:r>
            <a:r>
              <a:rPr lang="de-DE" sz="1900" dirty="0" err="1"/>
              <a:t>cycle</a:t>
            </a:r>
            <a:r>
              <a:rPr lang="de-DE" sz="1900" dirty="0"/>
              <a:t>, but </a:t>
            </a:r>
            <a:r>
              <a:rPr lang="de-DE" sz="1900" dirty="0" err="1"/>
              <a:t>is</a:t>
            </a:r>
            <a:r>
              <a:rPr lang="de-DE" sz="1900" dirty="0"/>
              <a:t> </a:t>
            </a:r>
            <a:r>
              <a:rPr lang="de-DE" sz="1900" dirty="0" err="1"/>
              <a:t>it</a:t>
            </a:r>
            <a:r>
              <a:rPr lang="de-DE" sz="1900" dirty="0"/>
              <a:t> </a:t>
            </a:r>
            <a:r>
              <a:rPr lang="de-DE" sz="1900" dirty="0" err="1"/>
              <a:t>necessarily</a:t>
            </a:r>
            <a:r>
              <a:rPr lang="de-DE" sz="1900" dirty="0"/>
              <a:t> </a:t>
            </a:r>
            <a:r>
              <a:rPr lang="de-DE" sz="1900" dirty="0" err="1"/>
              <a:t>the</a:t>
            </a:r>
            <a:r>
              <a:rPr lang="de-DE" sz="1900" dirty="0"/>
              <a:t> </a:t>
            </a:r>
            <a:r>
              <a:rPr lang="de-DE" sz="1900" dirty="0" err="1"/>
              <a:t>best</a:t>
            </a:r>
            <a:r>
              <a:rPr lang="de-DE" sz="1900" dirty="0"/>
              <a:t> </a:t>
            </a:r>
            <a:r>
              <a:rPr lang="de-DE" sz="1900" dirty="0" err="1"/>
              <a:t>to</a:t>
            </a:r>
            <a:r>
              <a:rPr lang="de-DE" sz="1900" dirty="0"/>
              <a:t> </a:t>
            </a:r>
            <a:r>
              <a:rPr lang="de-DE" sz="1900" dirty="0" err="1"/>
              <a:t>branch</a:t>
            </a:r>
            <a:r>
              <a:rPr lang="de-DE" sz="1900" dirty="0"/>
              <a:t> on?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A1C3A541-65C0-4398-86B6-B1B62C9AA19E}"/>
              </a:ext>
            </a:extLst>
          </p:cNvPr>
          <p:cNvSpPr txBox="1"/>
          <p:nvPr/>
        </p:nvSpPr>
        <p:spPr>
          <a:xfrm>
            <a:off x="969705" y="6064044"/>
            <a:ext cx="6940345" cy="3847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dirty="0">
                <a:ea typeface="+mn-lt"/>
                <a:cs typeface="+mn-lt"/>
              </a:rPr>
              <a:t>➔ </a:t>
            </a:r>
            <a:r>
              <a:rPr lang="de-DE" sz="1900" dirty="0" err="1">
                <a:ea typeface="+mn-lt"/>
                <a:cs typeface="+mn-lt"/>
              </a:rPr>
              <a:t>No</a:t>
            </a:r>
            <a:r>
              <a:rPr lang="de-DE" sz="1900" dirty="0">
                <a:ea typeface="+mn-lt"/>
                <a:cs typeface="+mn-lt"/>
              </a:rPr>
              <a:t>, D-E-F-G </a:t>
            </a:r>
            <a:r>
              <a:rPr lang="de-DE" sz="1900" dirty="0" err="1">
                <a:ea typeface="+mn-lt"/>
                <a:cs typeface="+mn-lt"/>
              </a:rPr>
              <a:t>branches</a:t>
            </a:r>
            <a:r>
              <a:rPr lang="de-DE" sz="1900" dirty="0">
                <a:ea typeface="+mn-lt"/>
                <a:cs typeface="+mn-lt"/>
              </a:rPr>
              <a:t> </a:t>
            </a:r>
            <a:r>
              <a:rPr lang="de-DE" sz="1900" dirty="0" err="1">
                <a:ea typeface="+mn-lt"/>
                <a:cs typeface="+mn-lt"/>
              </a:rPr>
              <a:t>only</a:t>
            </a:r>
            <a:r>
              <a:rPr lang="de-DE" sz="1900" dirty="0">
                <a:ea typeface="+mn-lt"/>
                <a:cs typeface="+mn-lt"/>
              </a:rPr>
              <a:t> 2 </a:t>
            </a:r>
            <a:r>
              <a:rPr lang="de-DE" sz="1900" dirty="0" err="1">
                <a:ea typeface="+mn-lt"/>
                <a:cs typeface="+mn-lt"/>
              </a:rPr>
              <a:t>instead</a:t>
            </a:r>
            <a:r>
              <a:rPr lang="de-DE" sz="1900" dirty="0">
                <a:ea typeface="+mn-lt"/>
                <a:cs typeface="+mn-lt"/>
              </a:rPr>
              <a:t> </a:t>
            </a:r>
            <a:r>
              <a:rPr lang="de-DE" sz="1900" dirty="0" err="1">
                <a:ea typeface="+mn-lt"/>
                <a:cs typeface="+mn-lt"/>
              </a:rPr>
              <a:t>of</a:t>
            </a:r>
            <a:r>
              <a:rPr lang="de-DE" sz="1900" dirty="0">
                <a:ea typeface="+mn-lt"/>
                <a:cs typeface="+mn-lt"/>
              </a:rPr>
              <a:t> 3 </a:t>
            </a:r>
            <a:r>
              <a:rPr lang="de-DE" sz="1900" dirty="0" err="1">
                <a:ea typeface="+mn-lt"/>
                <a:cs typeface="+mn-lt"/>
              </a:rPr>
              <a:t>times</a:t>
            </a:r>
            <a:endParaRPr lang="de-DE" sz="1900" dirty="0" err="1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1903C685-1C77-4243-B1EE-E0E7D9FD7F63}"/>
              </a:ext>
            </a:extLst>
          </p:cNvPr>
          <p:cNvSpPr txBox="1"/>
          <p:nvPr/>
        </p:nvSpPr>
        <p:spPr>
          <a:xfrm>
            <a:off x="8442223" y="97092"/>
            <a:ext cx="573958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de-DE" sz="1400">
                <a:solidFill>
                  <a:srgbClr val="7F7F7F"/>
                </a:solidFill>
              </a:rPr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29103555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7">
            <a:extLst>
              <a:ext uri="{FF2B5EF4-FFF2-40B4-BE49-F238E27FC236}">
                <a16:creationId xmlns:a16="http://schemas.microsoft.com/office/drawing/2014/main" id="{2029D5AD-8348-4446-B191-6A9B6FE03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9">
            <a:extLst>
              <a:ext uri="{FF2B5EF4-FFF2-40B4-BE49-F238E27FC236}">
                <a16:creationId xmlns:a16="http://schemas.microsoft.com/office/drawing/2014/main" id="{A3F395A2-2B64-4749-BD93-2F159C7E1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Freeform: Shape 11">
            <a:extLst>
              <a:ext uri="{FF2B5EF4-FFF2-40B4-BE49-F238E27FC236}">
                <a16:creationId xmlns:a16="http://schemas.microsoft.com/office/drawing/2014/main" id="{5CF0135B-EAB8-4CA0-896C-2D897ECD2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17984B9-EA5A-4262-92F8-E872BA496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53397"/>
            <a:ext cx="7886700" cy="1273233"/>
          </a:xfrm>
        </p:spPr>
        <p:txBody>
          <a:bodyPr>
            <a:normAutofit/>
          </a:bodyPr>
          <a:lstStyle/>
          <a:p>
            <a:r>
              <a:rPr lang="de-DE" sz="3500">
                <a:ea typeface="+mj-lt"/>
                <a:cs typeface="+mj-lt"/>
              </a:rPr>
              <a:t>Finding cycles</a:t>
            </a:r>
            <a:endParaRPr lang="de-DE">
              <a:ea typeface="+mj-lt"/>
              <a:cs typeface="+mj-lt"/>
            </a:endParaRPr>
          </a:p>
        </p:txBody>
      </p:sp>
      <p:sp>
        <p:nvSpPr>
          <p:cNvPr id="16" name="Rectangle 13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96012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7523F5D9-E001-489F-B20C-8649DB723209}"/>
              </a:ext>
            </a:extLst>
          </p:cNvPr>
          <p:cNvSpPr/>
          <p:nvPr/>
        </p:nvSpPr>
        <p:spPr>
          <a:xfrm>
            <a:off x="-100781" y="1472379"/>
            <a:ext cx="9414385" cy="4916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" name="Grafik 5">
            <a:extLst>
              <a:ext uri="{FF2B5EF4-FFF2-40B4-BE49-F238E27FC236}">
                <a16:creationId xmlns:a16="http://schemas.microsoft.com/office/drawing/2014/main" id="{9FBCAB7A-9BB2-4830-A781-DE91BA68DB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179" y="1414912"/>
            <a:ext cx="7863785" cy="5310353"/>
          </a:xfr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819F5A87-4A98-442A-A1B5-A3A8D9689ABD}"/>
              </a:ext>
            </a:extLst>
          </p:cNvPr>
          <p:cNvSpPr txBox="1"/>
          <p:nvPr/>
        </p:nvSpPr>
        <p:spPr>
          <a:xfrm>
            <a:off x="8442223" y="97092"/>
            <a:ext cx="573958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de-DE" sz="1400">
                <a:solidFill>
                  <a:srgbClr val="7F7F7F"/>
                </a:solidFill>
              </a:rPr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5913267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7">
            <a:extLst>
              <a:ext uri="{FF2B5EF4-FFF2-40B4-BE49-F238E27FC236}">
                <a16:creationId xmlns:a16="http://schemas.microsoft.com/office/drawing/2014/main" id="{2029D5AD-8348-4446-B191-6A9B6FE03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9">
            <a:extLst>
              <a:ext uri="{FF2B5EF4-FFF2-40B4-BE49-F238E27FC236}">
                <a16:creationId xmlns:a16="http://schemas.microsoft.com/office/drawing/2014/main" id="{A3F395A2-2B64-4749-BD93-2F159C7E1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Freeform: Shape 11">
            <a:extLst>
              <a:ext uri="{FF2B5EF4-FFF2-40B4-BE49-F238E27FC236}">
                <a16:creationId xmlns:a16="http://schemas.microsoft.com/office/drawing/2014/main" id="{5CF0135B-EAB8-4CA0-896C-2D897ECD2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17984B9-EA5A-4262-92F8-E872BA496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53397"/>
            <a:ext cx="7886700" cy="1273233"/>
          </a:xfrm>
        </p:spPr>
        <p:txBody>
          <a:bodyPr>
            <a:normAutofit/>
          </a:bodyPr>
          <a:lstStyle/>
          <a:p>
            <a:r>
              <a:rPr lang="de-DE" sz="3500"/>
              <a:t>Finding cycles with BFS</a:t>
            </a:r>
            <a:endParaRPr lang="de-DE" sz="3500" dirty="0"/>
          </a:p>
        </p:txBody>
      </p:sp>
      <p:sp>
        <p:nvSpPr>
          <p:cNvPr id="16" name="Rectangle 13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96012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02BADFF-16CA-4C06-A8F8-CBE07969D3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478024"/>
            <a:ext cx="7886700" cy="406288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z="1900" dirty="0" err="1"/>
              <a:t>They</a:t>
            </a:r>
            <a:r>
              <a:rPr lang="de-DE" sz="1900" dirty="0"/>
              <a:t> </a:t>
            </a:r>
            <a:r>
              <a:rPr lang="de-DE" sz="1900" dirty="0" err="1"/>
              <a:t>can</a:t>
            </a:r>
            <a:r>
              <a:rPr lang="de-DE" sz="1900" dirty="0"/>
              <a:t> </a:t>
            </a:r>
            <a:r>
              <a:rPr lang="de-DE" sz="1900" dirty="0" err="1"/>
              <a:t>be</a:t>
            </a:r>
            <a:r>
              <a:rPr lang="de-DE" sz="1900" dirty="0"/>
              <a:t> </a:t>
            </a:r>
            <a:r>
              <a:rPr lang="de-DE" sz="1900" dirty="0" err="1"/>
              <a:t>found</a:t>
            </a:r>
            <a:r>
              <a:rPr lang="de-DE" sz="1900" dirty="0"/>
              <a:t> </a:t>
            </a:r>
            <a:r>
              <a:rPr lang="de-DE" sz="1900" dirty="0" err="1"/>
              <a:t>with</a:t>
            </a:r>
            <a:r>
              <a:rPr lang="de-DE" sz="1900" dirty="0"/>
              <a:t> </a:t>
            </a:r>
            <a:r>
              <a:rPr lang="de-DE" sz="1900" dirty="0" err="1"/>
              <a:t>breadth</a:t>
            </a:r>
            <a:r>
              <a:rPr lang="de-DE" sz="1900" dirty="0"/>
              <a:t>-first </a:t>
            </a:r>
            <a:r>
              <a:rPr lang="de-DE" sz="1900" dirty="0" err="1"/>
              <a:t>search</a:t>
            </a:r>
          </a:p>
          <a:p>
            <a:r>
              <a:rPr lang="de-DE" sz="1900" dirty="0" err="1"/>
              <a:t>We</a:t>
            </a:r>
            <a:r>
              <a:rPr lang="de-DE" sz="1900" dirty="0"/>
              <a:t> </a:t>
            </a:r>
            <a:r>
              <a:rPr lang="de-DE" sz="1900" dirty="0" err="1"/>
              <a:t>tried</a:t>
            </a:r>
            <a:r>
              <a:rPr lang="de-DE" sz="1900" dirty="0"/>
              <a:t> out </a:t>
            </a:r>
            <a:r>
              <a:rPr lang="de-DE" sz="1900" dirty="0" err="1"/>
              <a:t>three</a:t>
            </a:r>
            <a:r>
              <a:rPr lang="de-DE" sz="1900" dirty="0"/>
              <a:t> </a:t>
            </a:r>
            <a:r>
              <a:rPr lang="de-DE" sz="1900" dirty="0" err="1"/>
              <a:t>approaches</a:t>
            </a:r>
            <a:r>
              <a:rPr lang="de-DE" sz="1900" dirty="0"/>
              <a:t>:</a:t>
            </a:r>
          </a:p>
          <a:p>
            <a:pPr marL="800100" lvl="1" indent="-342900">
              <a:buAutoNum type="arabicPeriod"/>
            </a:pPr>
            <a:r>
              <a:rPr lang="de-DE" sz="1500" dirty="0" err="1"/>
              <a:t>Full</a:t>
            </a:r>
            <a:r>
              <a:rPr lang="de-DE" sz="1500" dirty="0"/>
              <a:t> BFS: in </a:t>
            </a:r>
            <a:r>
              <a:rPr lang="de-DE" sz="1500" dirty="0" err="1"/>
              <a:t>every</a:t>
            </a:r>
            <a:r>
              <a:rPr lang="de-DE" sz="1500" dirty="0"/>
              <a:t> </a:t>
            </a:r>
            <a:r>
              <a:rPr lang="de-DE" sz="1500" dirty="0" err="1"/>
              <a:t>node</a:t>
            </a:r>
            <a:r>
              <a:rPr lang="de-DE" sz="1500" dirty="0"/>
              <a:t> </a:t>
            </a:r>
            <a:r>
              <a:rPr lang="de-DE" sz="1500" dirty="0" err="1"/>
              <a:t>of</a:t>
            </a:r>
            <a:r>
              <a:rPr lang="de-DE" sz="1500" dirty="0"/>
              <a:t> </a:t>
            </a:r>
            <a:r>
              <a:rPr lang="de-DE" sz="1500" dirty="0" err="1"/>
              <a:t>the</a:t>
            </a:r>
            <a:r>
              <a:rPr lang="de-DE" sz="1500" dirty="0"/>
              <a:t> </a:t>
            </a:r>
            <a:r>
              <a:rPr lang="de-DE" sz="1500" dirty="0" err="1"/>
              <a:t>search</a:t>
            </a:r>
            <a:r>
              <a:rPr lang="de-DE" sz="1500" dirty="0"/>
              <a:t> </a:t>
            </a:r>
            <a:r>
              <a:rPr lang="de-DE" sz="1500" dirty="0" err="1"/>
              <a:t>tree</a:t>
            </a:r>
            <a:r>
              <a:rPr lang="de-DE" sz="1500" dirty="0"/>
              <a:t>, </a:t>
            </a:r>
            <a:r>
              <a:rPr lang="de-DE" sz="1500" dirty="0" err="1"/>
              <a:t>run</a:t>
            </a:r>
            <a:r>
              <a:rPr lang="de-DE" sz="1500" dirty="0">
                <a:ea typeface="+mn-lt"/>
                <a:cs typeface="+mn-lt"/>
              </a:rPr>
              <a:t> a BFS </a:t>
            </a:r>
            <a:r>
              <a:rPr lang="de-DE" sz="1500" dirty="0" err="1">
                <a:ea typeface="+mn-lt"/>
                <a:cs typeface="+mn-lt"/>
              </a:rPr>
              <a:t>from</a:t>
            </a:r>
            <a:r>
              <a:rPr lang="de-DE" sz="1500" dirty="0">
                <a:ea typeface="+mn-lt"/>
                <a:cs typeface="+mn-lt"/>
              </a:rPr>
              <a:t> </a:t>
            </a:r>
            <a:r>
              <a:rPr lang="de-DE" sz="1500" dirty="0" err="1">
                <a:ea typeface="+mn-lt"/>
                <a:cs typeface="+mn-lt"/>
              </a:rPr>
              <a:t>every</a:t>
            </a:r>
            <a:r>
              <a:rPr lang="de-DE" sz="1500" dirty="0">
                <a:ea typeface="+mn-lt"/>
                <a:cs typeface="+mn-lt"/>
              </a:rPr>
              <a:t> </a:t>
            </a:r>
            <a:r>
              <a:rPr lang="de-DE" sz="1500" dirty="0" err="1">
                <a:ea typeface="+mn-lt"/>
                <a:cs typeface="+mn-lt"/>
              </a:rPr>
              <a:t>node</a:t>
            </a:r>
            <a:r>
              <a:rPr lang="de-DE" sz="1500" dirty="0">
                <a:ea typeface="+mn-lt"/>
                <a:cs typeface="+mn-lt"/>
              </a:rPr>
              <a:t> </a:t>
            </a:r>
            <a:r>
              <a:rPr lang="de-DE" sz="1500" dirty="0" err="1">
                <a:ea typeface="+mn-lt"/>
                <a:cs typeface="+mn-lt"/>
              </a:rPr>
              <a:t>of</a:t>
            </a:r>
            <a:r>
              <a:rPr lang="de-DE" sz="1500" dirty="0">
                <a:ea typeface="+mn-lt"/>
                <a:cs typeface="+mn-lt"/>
              </a:rPr>
              <a:t> </a:t>
            </a:r>
            <a:r>
              <a:rPr lang="de-DE" sz="1500" dirty="0" err="1">
                <a:ea typeface="+mn-lt"/>
                <a:cs typeface="+mn-lt"/>
              </a:rPr>
              <a:t>the</a:t>
            </a:r>
            <a:r>
              <a:rPr lang="de-DE" sz="1500" dirty="0">
                <a:ea typeface="+mn-lt"/>
                <a:cs typeface="+mn-lt"/>
              </a:rPr>
              <a:t> </a:t>
            </a:r>
            <a:r>
              <a:rPr lang="de-DE" sz="1500" dirty="0" err="1">
                <a:ea typeface="+mn-lt"/>
                <a:cs typeface="+mn-lt"/>
              </a:rPr>
              <a:t>graph</a:t>
            </a:r>
            <a:r>
              <a:rPr lang="de-DE" sz="1500" dirty="0">
                <a:ea typeface="+mn-lt"/>
                <a:cs typeface="+mn-lt"/>
              </a:rPr>
              <a:t> and pick </a:t>
            </a:r>
            <a:r>
              <a:rPr lang="de-DE" sz="1500" dirty="0" err="1">
                <a:ea typeface="+mn-lt"/>
                <a:cs typeface="+mn-lt"/>
              </a:rPr>
              <a:t>the</a:t>
            </a:r>
            <a:r>
              <a:rPr lang="de-DE" sz="1500" dirty="0">
                <a:ea typeface="+mn-lt"/>
                <a:cs typeface="+mn-lt"/>
              </a:rPr>
              <a:t> </a:t>
            </a:r>
            <a:r>
              <a:rPr lang="de-DE" sz="1500" dirty="0" err="1">
                <a:ea typeface="+mn-lt"/>
                <a:cs typeface="+mn-lt"/>
              </a:rPr>
              <a:t>best</a:t>
            </a:r>
            <a:r>
              <a:rPr lang="de-DE" sz="1500" dirty="0">
                <a:ea typeface="+mn-lt"/>
                <a:cs typeface="+mn-lt"/>
              </a:rPr>
              <a:t> </a:t>
            </a:r>
            <a:r>
              <a:rPr lang="de-DE" sz="1500" dirty="0" err="1">
                <a:ea typeface="+mn-lt"/>
                <a:cs typeface="+mn-lt"/>
              </a:rPr>
              <a:t>cycle</a:t>
            </a:r>
            <a:r>
              <a:rPr lang="de-DE" sz="1500" dirty="0">
                <a:ea typeface="+mn-lt"/>
                <a:cs typeface="+mn-lt"/>
              </a:rPr>
              <a:t> ➔</a:t>
            </a:r>
            <a:r>
              <a:rPr lang="de-DE" sz="1500" dirty="0"/>
              <a:t> </a:t>
            </a:r>
            <a:r>
              <a:rPr lang="de-DE" sz="1500" dirty="0" err="1"/>
              <a:t>always</a:t>
            </a:r>
            <a:r>
              <a:rPr lang="de-DE" sz="1500" dirty="0"/>
              <a:t> </a:t>
            </a:r>
            <a:r>
              <a:rPr lang="de-DE" sz="1500" dirty="0" err="1"/>
              <a:t>finds</a:t>
            </a:r>
            <a:r>
              <a:rPr lang="de-DE" sz="1500" dirty="0"/>
              <a:t> </a:t>
            </a:r>
            <a:r>
              <a:rPr lang="de-DE" sz="1500" dirty="0" err="1"/>
              <a:t>the</a:t>
            </a:r>
            <a:r>
              <a:rPr lang="de-DE" sz="1500" dirty="0"/>
              <a:t> </a:t>
            </a:r>
            <a:r>
              <a:rPr lang="de-DE" sz="1500" dirty="0" err="1"/>
              <a:t>best</a:t>
            </a:r>
            <a:r>
              <a:rPr lang="de-DE" sz="1500" dirty="0"/>
              <a:t> </a:t>
            </a:r>
            <a:r>
              <a:rPr lang="de-DE" sz="1500" dirty="0" err="1"/>
              <a:t>cycle</a:t>
            </a:r>
            <a:r>
              <a:rPr lang="de-DE" sz="1500" dirty="0"/>
              <a:t>, high </a:t>
            </a:r>
            <a:r>
              <a:rPr lang="de-DE" sz="1500" dirty="0" err="1"/>
              <a:t>runtime</a:t>
            </a:r>
          </a:p>
          <a:p>
            <a:pPr marL="800100" lvl="1" indent="-342900">
              <a:buAutoNum type="arabicPeriod"/>
            </a:pPr>
            <a:r>
              <a:rPr lang="de-DE" sz="1500" dirty="0" err="1"/>
              <a:t>Full</a:t>
            </a:r>
            <a:r>
              <a:rPr lang="de-DE" sz="1500" dirty="0"/>
              <a:t> BFS + (</a:t>
            </a:r>
            <a:r>
              <a:rPr lang="de-DE" sz="1500" dirty="0" err="1"/>
              <a:t>with</a:t>
            </a:r>
            <a:r>
              <a:rPr lang="de-DE" sz="1500" dirty="0"/>
              <a:t> </a:t>
            </a:r>
            <a:r>
              <a:rPr lang="de-DE" sz="1500" dirty="0" err="1"/>
              <a:t>caching</a:t>
            </a:r>
            <a:r>
              <a:rPr lang="de-DE" sz="1500" dirty="0"/>
              <a:t>): </a:t>
            </a:r>
            <a:r>
              <a:rPr lang="de-DE" sz="1500" dirty="0" err="1"/>
              <a:t>calculate</a:t>
            </a:r>
            <a:r>
              <a:rPr lang="de-DE" sz="1500" dirty="0"/>
              <a:t> </a:t>
            </a:r>
            <a:r>
              <a:rPr lang="de-DE" sz="1500" dirty="0" err="1"/>
              <a:t>the</a:t>
            </a:r>
            <a:r>
              <a:rPr lang="de-DE" sz="1500" dirty="0"/>
              <a:t> </a:t>
            </a:r>
            <a:r>
              <a:rPr lang="de-DE" sz="1500" dirty="0" err="1"/>
              <a:t>best</a:t>
            </a:r>
            <a:r>
              <a:rPr lang="de-DE" sz="1500" dirty="0"/>
              <a:t> </a:t>
            </a:r>
            <a:r>
              <a:rPr lang="de-DE" sz="1500" dirty="0" err="1"/>
              <a:t>cycle</a:t>
            </a:r>
            <a:r>
              <a:rPr lang="de-DE" sz="1500" dirty="0"/>
              <a:t> </a:t>
            </a:r>
            <a:r>
              <a:rPr lang="de-DE" sz="1500" dirty="0" err="1"/>
              <a:t>for</a:t>
            </a:r>
            <a:r>
              <a:rPr lang="de-DE" sz="1500" dirty="0"/>
              <a:t> </a:t>
            </a:r>
            <a:r>
              <a:rPr lang="de-DE" sz="1500" dirty="0" err="1"/>
              <a:t>every</a:t>
            </a:r>
            <a:r>
              <a:rPr lang="de-DE" sz="1500" dirty="0"/>
              <a:t> </a:t>
            </a:r>
            <a:r>
              <a:rPr lang="de-DE" sz="1500" dirty="0" err="1"/>
              <a:t>node</a:t>
            </a:r>
            <a:r>
              <a:rPr lang="de-DE" sz="1500" dirty="0"/>
              <a:t> </a:t>
            </a:r>
            <a:r>
              <a:rPr lang="de-DE" sz="1500" dirty="0" err="1"/>
              <a:t>only</a:t>
            </a:r>
            <a:r>
              <a:rPr lang="de-DE" sz="1500" dirty="0"/>
              <a:t> </a:t>
            </a:r>
            <a:r>
              <a:rPr lang="de-DE" sz="1500" dirty="0" err="1"/>
              <a:t>once</a:t>
            </a:r>
            <a:r>
              <a:rPr lang="de-DE" sz="1500" dirty="0"/>
              <a:t> in </a:t>
            </a:r>
            <a:r>
              <a:rPr lang="de-DE" sz="1500" dirty="0" err="1"/>
              <a:t>the</a:t>
            </a:r>
            <a:r>
              <a:rPr lang="de-DE" sz="1500" dirty="0"/>
              <a:t> </a:t>
            </a:r>
            <a:r>
              <a:rPr lang="de-DE" sz="1500" dirty="0" err="1"/>
              <a:t>beginning</a:t>
            </a:r>
            <a:r>
              <a:rPr lang="de-DE" sz="1500" dirty="0"/>
              <a:t> and update </a:t>
            </a:r>
            <a:r>
              <a:rPr lang="de-DE" sz="1500" dirty="0" err="1"/>
              <a:t>it</a:t>
            </a:r>
            <a:r>
              <a:rPr lang="de-DE" sz="1500" dirty="0"/>
              <a:t>, </a:t>
            </a:r>
            <a:r>
              <a:rPr lang="de-DE" sz="1500" dirty="0" err="1"/>
              <a:t>when</a:t>
            </a:r>
            <a:r>
              <a:rPr lang="de-DE" sz="1500" dirty="0"/>
              <a:t> </a:t>
            </a:r>
            <a:r>
              <a:rPr lang="de-DE" sz="1500" dirty="0" err="1"/>
              <a:t>their</a:t>
            </a:r>
            <a:r>
              <a:rPr lang="de-DE" sz="1500" dirty="0"/>
              <a:t> </a:t>
            </a:r>
            <a:r>
              <a:rPr lang="de-DE" sz="1500" dirty="0" err="1"/>
              <a:t>cycle</a:t>
            </a:r>
            <a:r>
              <a:rPr lang="de-DE" sz="1500" dirty="0"/>
              <a:t> </a:t>
            </a:r>
            <a:r>
              <a:rPr lang="de-DE" sz="1500" dirty="0" err="1"/>
              <a:t>is</a:t>
            </a:r>
            <a:r>
              <a:rPr lang="de-DE" sz="1500" dirty="0"/>
              <a:t> </a:t>
            </a:r>
            <a:r>
              <a:rPr lang="de-DE" sz="1500" dirty="0" err="1"/>
              <a:t>destroyed</a:t>
            </a:r>
            <a:r>
              <a:rPr lang="de-DE" sz="1500" dirty="0"/>
              <a:t> </a:t>
            </a:r>
            <a:r>
              <a:rPr lang="de-DE" sz="1500" dirty="0">
                <a:ea typeface="+mn-lt"/>
                <a:cs typeface="+mn-lt"/>
              </a:rPr>
              <a:t>➔ </a:t>
            </a:r>
            <a:r>
              <a:rPr lang="de-DE" sz="1500" dirty="0" err="1">
                <a:ea typeface="+mn-lt"/>
                <a:cs typeface="+mn-lt"/>
              </a:rPr>
              <a:t>mostly</a:t>
            </a:r>
            <a:r>
              <a:rPr lang="de-DE" sz="1500" dirty="0">
                <a:ea typeface="+mn-lt"/>
                <a:cs typeface="+mn-lt"/>
              </a:rPr>
              <a:t> </a:t>
            </a:r>
            <a:r>
              <a:rPr lang="de-DE" sz="1500" dirty="0" err="1">
                <a:ea typeface="+mn-lt"/>
                <a:cs typeface="+mn-lt"/>
              </a:rPr>
              <a:t>finds</a:t>
            </a:r>
            <a:r>
              <a:rPr lang="de-DE" sz="1500" dirty="0">
                <a:ea typeface="+mn-lt"/>
                <a:cs typeface="+mn-lt"/>
              </a:rPr>
              <a:t> </a:t>
            </a:r>
            <a:r>
              <a:rPr lang="de-DE" sz="1500" dirty="0" err="1">
                <a:ea typeface="+mn-lt"/>
                <a:cs typeface="+mn-lt"/>
              </a:rPr>
              <a:t>the</a:t>
            </a:r>
            <a:r>
              <a:rPr lang="de-DE" sz="1500" dirty="0">
                <a:ea typeface="+mn-lt"/>
                <a:cs typeface="+mn-lt"/>
              </a:rPr>
              <a:t> </a:t>
            </a:r>
            <a:r>
              <a:rPr lang="de-DE" sz="1500" dirty="0" err="1">
                <a:ea typeface="+mn-lt"/>
                <a:cs typeface="+mn-lt"/>
              </a:rPr>
              <a:t>best</a:t>
            </a:r>
            <a:r>
              <a:rPr lang="de-DE" sz="1500" dirty="0">
                <a:ea typeface="+mn-lt"/>
                <a:cs typeface="+mn-lt"/>
              </a:rPr>
              <a:t> </a:t>
            </a:r>
            <a:r>
              <a:rPr lang="de-DE" sz="1500" dirty="0" err="1">
                <a:ea typeface="+mn-lt"/>
                <a:cs typeface="+mn-lt"/>
              </a:rPr>
              <a:t>cycle</a:t>
            </a:r>
            <a:r>
              <a:rPr lang="de-DE" sz="1500" dirty="0">
                <a:ea typeface="+mn-lt"/>
                <a:cs typeface="+mn-lt"/>
              </a:rPr>
              <a:t>, medium </a:t>
            </a:r>
            <a:r>
              <a:rPr lang="de-DE" sz="1500" dirty="0" err="1">
                <a:ea typeface="+mn-lt"/>
                <a:cs typeface="+mn-lt"/>
              </a:rPr>
              <a:t>runtime</a:t>
            </a:r>
          </a:p>
          <a:p>
            <a:pPr marL="800100" lvl="1" indent="-342900">
              <a:buAutoNum type="arabicPeriod"/>
            </a:pPr>
            <a:r>
              <a:rPr lang="de-DE" sz="1500" dirty="0">
                <a:ea typeface="+mn-lt"/>
                <a:cs typeface="+mn-lt"/>
              </a:rPr>
              <a:t>Light BFS: In </a:t>
            </a:r>
            <a:r>
              <a:rPr lang="de-DE" sz="1500" dirty="0" err="1">
                <a:ea typeface="+mn-lt"/>
                <a:cs typeface="+mn-lt"/>
              </a:rPr>
              <a:t>every</a:t>
            </a:r>
            <a:r>
              <a:rPr lang="de-DE" sz="1500" dirty="0">
                <a:ea typeface="+mn-lt"/>
                <a:cs typeface="+mn-lt"/>
              </a:rPr>
              <a:t> </a:t>
            </a:r>
            <a:r>
              <a:rPr lang="de-DE" sz="1500" dirty="0" err="1">
                <a:ea typeface="+mn-lt"/>
                <a:cs typeface="+mn-lt"/>
              </a:rPr>
              <a:t>node</a:t>
            </a:r>
            <a:r>
              <a:rPr lang="de-DE" sz="1500" dirty="0">
                <a:ea typeface="+mn-lt"/>
                <a:cs typeface="+mn-lt"/>
              </a:rPr>
              <a:t> </a:t>
            </a:r>
            <a:r>
              <a:rPr lang="de-DE" sz="1500" dirty="0" err="1">
                <a:ea typeface="+mn-lt"/>
                <a:cs typeface="+mn-lt"/>
              </a:rPr>
              <a:t>of</a:t>
            </a:r>
            <a:r>
              <a:rPr lang="de-DE" sz="1500" dirty="0">
                <a:ea typeface="+mn-lt"/>
                <a:cs typeface="+mn-lt"/>
              </a:rPr>
              <a:t> </a:t>
            </a:r>
            <a:r>
              <a:rPr lang="de-DE" sz="1500" dirty="0" err="1">
                <a:ea typeface="+mn-lt"/>
                <a:cs typeface="+mn-lt"/>
              </a:rPr>
              <a:t>the</a:t>
            </a:r>
            <a:r>
              <a:rPr lang="de-DE" sz="1500" dirty="0">
                <a:ea typeface="+mn-lt"/>
                <a:cs typeface="+mn-lt"/>
              </a:rPr>
              <a:t> </a:t>
            </a:r>
            <a:r>
              <a:rPr lang="de-DE" sz="1500" dirty="0" err="1">
                <a:ea typeface="+mn-lt"/>
                <a:cs typeface="+mn-lt"/>
              </a:rPr>
              <a:t>search</a:t>
            </a:r>
            <a:r>
              <a:rPr lang="de-DE" sz="1500" dirty="0">
                <a:ea typeface="+mn-lt"/>
                <a:cs typeface="+mn-lt"/>
              </a:rPr>
              <a:t> </a:t>
            </a:r>
            <a:r>
              <a:rPr lang="de-DE" sz="1500" dirty="0" err="1">
                <a:ea typeface="+mn-lt"/>
                <a:cs typeface="+mn-lt"/>
              </a:rPr>
              <a:t>tree</a:t>
            </a:r>
            <a:r>
              <a:rPr lang="de-DE" sz="1500" dirty="0">
                <a:ea typeface="+mn-lt"/>
                <a:cs typeface="+mn-lt"/>
              </a:rPr>
              <a:t>, </a:t>
            </a:r>
            <a:r>
              <a:rPr lang="de-DE" sz="1500" dirty="0" err="1">
                <a:ea typeface="+mn-lt"/>
                <a:cs typeface="+mn-lt"/>
              </a:rPr>
              <a:t>run</a:t>
            </a:r>
            <a:r>
              <a:rPr lang="de-DE" sz="1500" dirty="0">
                <a:ea typeface="+mn-lt"/>
                <a:cs typeface="+mn-lt"/>
              </a:rPr>
              <a:t> a </a:t>
            </a:r>
            <a:r>
              <a:rPr lang="de-DE" sz="1500" dirty="0" err="1">
                <a:ea typeface="+mn-lt"/>
                <a:cs typeface="+mn-lt"/>
              </a:rPr>
              <a:t>modified</a:t>
            </a:r>
            <a:r>
              <a:rPr lang="de-DE" sz="1500" dirty="0">
                <a:ea typeface="+mn-lt"/>
                <a:cs typeface="+mn-lt"/>
              </a:rPr>
              <a:t> BFS on </a:t>
            </a:r>
            <a:r>
              <a:rPr lang="de-DE" sz="1500" dirty="0" err="1">
                <a:ea typeface="+mn-lt"/>
                <a:cs typeface="+mn-lt"/>
              </a:rPr>
              <a:t>the</a:t>
            </a:r>
            <a:r>
              <a:rPr lang="de-DE" sz="1500" dirty="0">
                <a:ea typeface="+mn-lt"/>
                <a:cs typeface="+mn-lt"/>
              </a:rPr>
              <a:t> </a:t>
            </a:r>
            <a:r>
              <a:rPr lang="de-DE" sz="1500" dirty="0" err="1">
                <a:ea typeface="+mn-lt"/>
                <a:cs typeface="+mn-lt"/>
              </a:rPr>
              <a:t>graph</a:t>
            </a:r>
            <a:r>
              <a:rPr lang="de-DE" sz="1500" dirty="0">
                <a:ea typeface="+mn-lt"/>
                <a:cs typeface="+mn-lt"/>
              </a:rPr>
              <a:t> </a:t>
            </a:r>
            <a:r>
              <a:rPr lang="de-DE" sz="1500" dirty="0" err="1">
                <a:ea typeface="+mn-lt"/>
                <a:cs typeface="+mn-lt"/>
              </a:rPr>
              <a:t>that</a:t>
            </a:r>
            <a:r>
              <a:rPr lang="de-DE" sz="1500" dirty="0">
                <a:ea typeface="+mn-lt"/>
                <a:cs typeface="+mn-lt"/>
              </a:rPr>
              <a:t> </a:t>
            </a:r>
            <a:r>
              <a:rPr lang="de-DE" sz="1500" dirty="0" err="1">
                <a:ea typeface="+mn-lt"/>
                <a:cs typeface="+mn-lt"/>
              </a:rPr>
              <a:t>returns</a:t>
            </a:r>
            <a:r>
              <a:rPr lang="de-DE" sz="1500" dirty="0">
                <a:ea typeface="+mn-lt"/>
                <a:cs typeface="+mn-lt"/>
              </a:rPr>
              <a:t> </a:t>
            </a:r>
            <a:r>
              <a:rPr lang="de-DE" sz="1500" dirty="0" err="1">
                <a:ea typeface="+mn-lt"/>
                <a:cs typeface="+mn-lt"/>
              </a:rPr>
              <a:t>the</a:t>
            </a:r>
            <a:r>
              <a:rPr lang="de-DE" sz="1500" dirty="0">
                <a:ea typeface="+mn-lt"/>
                <a:cs typeface="+mn-lt"/>
              </a:rPr>
              <a:t> </a:t>
            </a:r>
            <a:r>
              <a:rPr lang="de-DE" sz="1500" dirty="0" err="1">
                <a:ea typeface="+mn-lt"/>
                <a:cs typeface="+mn-lt"/>
              </a:rPr>
              <a:t>first</a:t>
            </a:r>
            <a:r>
              <a:rPr lang="de-DE" sz="1500" dirty="0">
                <a:ea typeface="+mn-lt"/>
                <a:cs typeface="+mn-lt"/>
              </a:rPr>
              <a:t> </a:t>
            </a:r>
            <a:r>
              <a:rPr lang="de-DE" sz="1500" dirty="0" err="1">
                <a:ea typeface="+mn-lt"/>
                <a:cs typeface="+mn-lt"/>
              </a:rPr>
              <a:t>found</a:t>
            </a:r>
            <a:r>
              <a:rPr lang="de-DE" sz="1500" dirty="0">
                <a:ea typeface="+mn-lt"/>
                <a:cs typeface="+mn-lt"/>
              </a:rPr>
              <a:t> </a:t>
            </a:r>
            <a:r>
              <a:rPr lang="de-DE" sz="1500" dirty="0" err="1">
                <a:ea typeface="+mn-lt"/>
                <a:cs typeface="+mn-lt"/>
              </a:rPr>
              <a:t>cycle</a:t>
            </a:r>
            <a:r>
              <a:rPr lang="de-DE" sz="1500" dirty="0">
                <a:ea typeface="+mn-lt"/>
                <a:cs typeface="+mn-lt"/>
              </a:rPr>
              <a:t> ➔ not </a:t>
            </a:r>
            <a:r>
              <a:rPr lang="de-DE" sz="1500" dirty="0" err="1">
                <a:ea typeface="+mn-lt"/>
                <a:cs typeface="+mn-lt"/>
              </a:rPr>
              <a:t>always</a:t>
            </a:r>
            <a:r>
              <a:rPr lang="de-DE" sz="1500" dirty="0">
                <a:ea typeface="+mn-lt"/>
                <a:cs typeface="+mn-lt"/>
              </a:rPr>
              <a:t> </a:t>
            </a:r>
            <a:r>
              <a:rPr lang="de-DE" sz="1500" dirty="0" err="1">
                <a:ea typeface="+mn-lt"/>
                <a:cs typeface="+mn-lt"/>
              </a:rPr>
              <a:t>finds</a:t>
            </a:r>
            <a:r>
              <a:rPr lang="de-DE" sz="1500" dirty="0">
                <a:ea typeface="+mn-lt"/>
                <a:cs typeface="+mn-lt"/>
              </a:rPr>
              <a:t> </a:t>
            </a:r>
            <a:r>
              <a:rPr lang="de-DE" sz="1500" dirty="0" err="1">
                <a:ea typeface="+mn-lt"/>
                <a:cs typeface="+mn-lt"/>
              </a:rPr>
              <a:t>the</a:t>
            </a:r>
            <a:r>
              <a:rPr lang="de-DE" sz="1500" dirty="0">
                <a:ea typeface="+mn-lt"/>
                <a:cs typeface="+mn-lt"/>
              </a:rPr>
              <a:t> </a:t>
            </a:r>
            <a:r>
              <a:rPr lang="de-DE" sz="1500" dirty="0" err="1">
                <a:ea typeface="+mn-lt"/>
                <a:cs typeface="+mn-lt"/>
              </a:rPr>
              <a:t>best</a:t>
            </a:r>
            <a:r>
              <a:rPr lang="de-DE" sz="1500" dirty="0">
                <a:ea typeface="+mn-lt"/>
                <a:cs typeface="+mn-lt"/>
              </a:rPr>
              <a:t> </a:t>
            </a:r>
            <a:r>
              <a:rPr lang="de-DE" sz="1500" dirty="0" err="1">
                <a:ea typeface="+mn-lt"/>
                <a:cs typeface="+mn-lt"/>
              </a:rPr>
              <a:t>cycle</a:t>
            </a:r>
            <a:r>
              <a:rPr lang="de-DE" sz="1500" dirty="0">
                <a:ea typeface="+mn-lt"/>
                <a:cs typeface="+mn-lt"/>
              </a:rPr>
              <a:t>, fast </a:t>
            </a:r>
            <a:r>
              <a:rPr lang="de-DE" sz="1500" dirty="0" err="1">
                <a:ea typeface="+mn-lt"/>
                <a:cs typeface="+mn-lt"/>
              </a:rPr>
              <a:t>runtime</a:t>
            </a:r>
          </a:p>
          <a:p>
            <a:pPr marL="457200" indent="-342900"/>
            <a:endParaRPr lang="de-DE" sz="1900" dirty="0">
              <a:ea typeface="+mn-lt"/>
              <a:cs typeface="+mn-lt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5921DCB3-7D42-43A8-B1BF-258CF05AFAB4}"/>
              </a:ext>
            </a:extLst>
          </p:cNvPr>
          <p:cNvSpPr txBox="1"/>
          <p:nvPr/>
        </p:nvSpPr>
        <p:spPr>
          <a:xfrm>
            <a:off x="625578" y="5418803"/>
            <a:ext cx="756100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de-DE">
                <a:ea typeface="+mn-lt"/>
                <a:cs typeface="+mn-lt"/>
              </a:rPr>
              <a:t>Light BFS was the best for a long time until we added 1 line of code for the improvement that I just showed you</a:t>
            </a:r>
            <a:endParaRPr lang="de-DE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70E33AE2-C731-453E-9F48-8D46382B83AA}"/>
              </a:ext>
            </a:extLst>
          </p:cNvPr>
          <p:cNvSpPr txBox="1"/>
          <p:nvPr/>
        </p:nvSpPr>
        <p:spPr>
          <a:xfrm>
            <a:off x="8442223" y="97092"/>
            <a:ext cx="573958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de-DE" sz="1400">
                <a:solidFill>
                  <a:srgbClr val="7F7F7F"/>
                </a:solidFill>
              </a:rPr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3371569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7">
            <a:extLst>
              <a:ext uri="{FF2B5EF4-FFF2-40B4-BE49-F238E27FC236}">
                <a16:creationId xmlns:a16="http://schemas.microsoft.com/office/drawing/2014/main" id="{2029D5AD-8348-4446-B191-6A9B6FE03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9">
            <a:extLst>
              <a:ext uri="{FF2B5EF4-FFF2-40B4-BE49-F238E27FC236}">
                <a16:creationId xmlns:a16="http://schemas.microsoft.com/office/drawing/2014/main" id="{A3F395A2-2B64-4749-BD93-2F159C7E1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Freeform: Shape 11">
            <a:extLst>
              <a:ext uri="{FF2B5EF4-FFF2-40B4-BE49-F238E27FC236}">
                <a16:creationId xmlns:a16="http://schemas.microsoft.com/office/drawing/2014/main" id="{5CF0135B-EAB8-4CA0-896C-2D897ECD2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17984B9-EA5A-4262-92F8-E872BA496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53397"/>
            <a:ext cx="7886700" cy="1273233"/>
          </a:xfrm>
        </p:spPr>
        <p:txBody>
          <a:bodyPr>
            <a:normAutofit/>
          </a:bodyPr>
          <a:lstStyle/>
          <a:p>
            <a:r>
              <a:rPr lang="de-DE" sz="3500"/>
              <a:t>Finding cycles with BFS</a:t>
            </a:r>
            <a:endParaRPr lang="de-DE" sz="3500" dirty="0"/>
          </a:p>
        </p:txBody>
      </p:sp>
      <p:sp>
        <p:nvSpPr>
          <p:cNvPr id="16" name="Rectangle 13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96012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2ECCAA44-91B9-46A6-914F-417D9360E45A}"/>
              </a:ext>
            </a:extLst>
          </p:cNvPr>
          <p:cNvSpPr/>
          <p:nvPr/>
        </p:nvSpPr>
        <p:spPr>
          <a:xfrm>
            <a:off x="-100781" y="1472379"/>
            <a:ext cx="9414385" cy="4916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" name="Grafik 5">
            <a:extLst>
              <a:ext uri="{FF2B5EF4-FFF2-40B4-BE49-F238E27FC236}">
                <a16:creationId xmlns:a16="http://schemas.microsoft.com/office/drawing/2014/main" id="{E268CCC3-039A-4264-94AD-DDAABAFC6E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7006" y="1341169"/>
            <a:ext cx="8514461" cy="5353368"/>
          </a:xfr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2A5B8A8B-A694-42DD-9C73-568C1B8D45E3}"/>
              </a:ext>
            </a:extLst>
          </p:cNvPr>
          <p:cNvSpPr txBox="1"/>
          <p:nvPr/>
        </p:nvSpPr>
        <p:spPr>
          <a:xfrm>
            <a:off x="8442223" y="97092"/>
            <a:ext cx="573958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de-DE" sz="1400">
                <a:solidFill>
                  <a:srgbClr val="7F7F7F"/>
                </a:solidFill>
              </a:rPr>
              <a:t>19</a:t>
            </a:r>
          </a:p>
        </p:txBody>
      </p:sp>
    </p:spTree>
    <p:extLst>
      <p:ext uri="{BB962C8B-B14F-4D97-AF65-F5344CB8AC3E}">
        <p14:creationId xmlns:p14="http://schemas.microsoft.com/office/powerpoint/2010/main" val="711790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3">
            <a:extLst>
              <a:ext uri="{FF2B5EF4-FFF2-40B4-BE49-F238E27FC236}">
                <a16:creationId xmlns:a16="http://schemas.microsoft.com/office/drawing/2014/main" id="{2029D5AD-8348-4446-B191-6A9B6FE03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Freeform: Shape 15">
            <a:extLst>
              <a:ext uri="{FF2B5EF4-FFF2-40B4-BE49-F238E27FC236}">
                <a16:creationId xmlns:a16="http://schemas.microsoft.com/office/drawing/2014/main" id="{A3F395A2-2B64-4749-BD93-2F159C7E1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Freeform: Shape 17">
            <a:extLst>
              <a:ext uri="{FF2B5EF4-FFF2-40B4-BE49-F238E27FC236}">
                <a16:creationId xmlns:a16="http://schemas.microsoft.com/office/drawing/2014/main" id="{5CF0135B-EAB8-4CA0-896C-2D897ECD2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205055D-CDE9-41FD-8067-E0F4003E5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53397"/>
            <a:ext cx="7886700" cy="1273233"/>
          </a:xfrm>
        </p:spPr>
        <p:txBody>
          <a:bodyPr>
            <a:normAutofit/>
          </a:bodyPr>
          <a:lstStyle/>
          <a:p>
            <a:r>
              <a:rPr lang="de-DE" sz="3500" dirty="0" err="1"/>
              <a:t>Introduction</a:t>
            </a:r>
          </a:p>
        </p:txBody>
      </p:sp>
      <p:sp>
        <p:nvSpPr>
          <p:cNvPr id="24" name="Rectangle 19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96012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0C23CF93-21C8-451F-9DF4-BD69513CB3B5}"/>
              </a:ext>
            </a:extLst>
          </p:cNvPr>
          <p:cNvSpPr/>
          <p:nvPr/>
        </p:nvSpPr>
        <p:spPr>
          <a:xfrm>
            <a:off x="-100781" y="1472379"/>
            <a:ext cx="9414385" cy="4916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" name="Grafik 6">
            <a:extLst>
              <a:ext uri="{FF2B5EF4-FFF2-40B4-BE49-F238E27FC236}">
                <a16:creationId xmlns:a16="http://schemas.microsoft.com/office/drawing/2014/main" id="{7325F185-367E-40B8-ADE0-9D99982594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6167" y="1408766"/>
            <a:ext cx="8422284" cy="5291917"/>
          </a:xfr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D4E9F70D-75BC-4509-B71A-494ED98E3190}"/>
              </a:ext>
            </a:extLst>
          </p:cNvPr>
          <p:cNvSpPr txBox="1"/>
          <p:nvPr/>
        </p:nvSpPr>
        <p:spPr>
          <a:xfrm>
            <a:off x="8442223" y="97092"/>
            <a:ext cx="573958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de-DE" sz="1400">
                <a:solidFill>
                  <a:srgbClr val="7F7F7F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263835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7">
            <a:extLst>
              <a:ext uri="{FF2B5EF4-FFF2-40B4-BE49-F238E27FC236}">
                <a16:creationId xmlns:a16="http://schemas.microsoft.com/office/drawing/2014/main" id="{2029D5AD-8348-4446-B191-6A9B6FE03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9">
            <a:extLst>
              <a:ext uri="{FF2B5EF4-FFF2-40B4-BE49-F238E27FC236}">
                <a16:creationId xmlns:a16="http://schemas.microsoft.com/office/drawing/2014/main" id="{A3F395A2-2B64-4749-BD93-2F159C7E1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Freeform: Shape 11">
            <a:extLst>
              <a:ext uri="{FF2B5EF4-FFF2-40B4-BE49-F238E27FC236}">
                <a16:creationId xmlns:a16="http://schemas.microsoft.com/office/drawing/2014/main" id="{5CF0135B-EAB8-4CA0-896C-2D897ECD2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17984B9-EA5A-4262-92F8-E872BA496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53397"/>
            <a:ext cx="7886700" cy="1273233"/>
          </a:xfrm>
        </p:spPr>
        <p:txBody>
          <a:bodyPr>
            <a:normAutofit/>
          </a:bodyPr>
          <a:lstStyle/>
          <a:p>
            <a:r>
              <a:rPr lang="de-DE" sz="3500">
                <a:ea typeface="+mj-lt"/>
                <a:cs typeface="+mj-lt"/>
              </a:rPr>
              <a:t>Finding cycles</a:t>
            </a:r>
            <a:r>
              <a:rPr lang="de-DE" sz="3500"/>
              <a:t> with BFS</a:t>
            </a:r>
          </a:p>
        </p:txBody>
      </p:sp>
      <p:sp>
        <p:nvSpPr>
          <p:cNvPr id="16" name="Rectangle 13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96012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5FFA1A4D-2884-419E-BFA1-DC030DFF167E}"/>
              </a:ext>
            </a:extLst>
          </p:cNvPr>
          <p:cNvSpPr/>
          <p:nvPr/>
        </p:nvSpPr>
        <p:spPr>
          <a:xfrm>
            <a:off x="-100781" y="1472379"/>
            <a:ext cx="9414385" cy="4916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7" name="Grafik 7">
            <a:extLst>
              <a:ext uri="{FF2B5EF4-FFF2-40B4-BE49-F238E27FC236}">
                <a16:creationId xmlns:a16="http://schemas.microsoft.com/office/drawing/2014/main" id="{E171289D-5688-4731-BD67-1CE2A43633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3196" y="1322735"/>
            <a:ext cx="8629790" cy="5390239"/>
          </a:xfr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63E1D62B-3ABC-405D-A703-22EDF9DD5640}"/>
              </a:ext>
            </a:extLst>
          </p:cNvPr>
          <p:cNvSpPr txBox="1"/>
          <p:nvPr/>
        </p:nvSpPr>
        <p:spPr>
          <a:xfrm>
            <a:off x="8442223" y="97092"/>
            <a:ext cx="573958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de-DE" sz="1400">
                <a:solidFill>
                  <a:srgbClr val="7F7F7F"/>
                </a:solidFill>
              </a:rPr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28437440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7">
            <a:extLst>
              <a:ext uri="{FF2B5EF4-FFF2-40B4-BE49-F238E27FC236}">
                <a16:creationId xmlns:a16="http://schemas.microsoft.com/office/drawing/2014/main" id="{2029D5AD-8348-4446-B191-6A9B6FE03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9">
            <a:extLst>
              <a:ext uri="{FF2B5EF4-FFF2-40B4-BE49-F238E27FC236}">
                <a16:creationId xmlns:a16="http://schemas.microsoft.com/office/drawing/2014/main" id="{A3F395A2-2B64-4749-BD93-2F159C7E1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Freeform: Shape 11">
            <a:extLst>
              <a:ext uri="{FF2B5EF4-FFF2-40B4-BE49-F238E27FC236}">
                <a16:creationId xmlns:a16="http://schemas.microsoft.com/office/drawing/2014/main" id="{5CF0135B-EAB8-4CA0-896C-2D897ECD2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17984B9-EA5A-4262-92F8-E872BA496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53397"/>
            <a:ext cx="7886700" cy="1273233"/>
          </a:xfrm>
        </p:spPr>
        <p:txBody>
          <a:bodyPr>
            <a:normAutofit/>
          </a:bodyPr>
          <a:lstStyle/>
          <a:p>
            <a:r>
              <a:rPr lang="de-DE" sz="3500"/>
              <a:t>Summary</a:t>
            </a:r>
            <a:endParaRPr lang="de-DE" sz="3500" dirty="0"/>
          </a:p>
        </p:txBody>
      </p:sp>
      <p:sp>
        <p:nvSpPr>
          <p:cNvPr id="16" name="Rectangle 13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96012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854D8AE2-0B95-4CCA-937C-DB4F97F67558}"/>
              </a:ext>
            </a:extLst>
          </p:cNvPr>
          <p:cNvSpPr/>
          <p:nvPr/>
        </p:nvSpPr>
        <p:spPr>
          <a:xfrm>
            <a:off x="-100781" y="1472379"/>
            <a:ext cx="9414385" cy="4916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" name="Grafik 5">
            <a:extLst>
              <a:ext uri="{FF2B5EF4-FFF2-40B4-BE49-F238E27FC236}">
                <a16:creationId xmlns:a16="http://schemas.microsoft.com/office/drawing/2014/main" id="{1B00B508-04EA-4C90-8D36-193FAEA4D4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457" y="1716024"/>
            <a:ext cx="8677560" cy="4972369"/>
          </a:xfr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9B14EAC1-371A-4D83-BE6C-9D63DBCC901B}"/>
              </a:ext>
            </a:extLst>
          </p:cNvPr>
          <p:cNvSpPr txBox="1"/>
          <p:nvPr/>
        </p:nvSpPr>
        <p:spPr>
          <a:xfrm>
            <a:off x="8442223" y="97092"/>
            <a:ext cx="573958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de-DE" sz="1400">
                <a:solidFill>
                  <a:srgbClr val="7F7F7F"/>
                </a:solidFill>
              </a:rPr>
              <a:t>21</a:t>
            </a:r>
          </a:p>
        </p:txBody>
      </p:sp>
    </p:spTree>
    <p:extLst>
      <p:ext uri="{BB962C8B-B14F-4D97-AF65-F5344CB8AC3E}">
        <p14:creationId xmlns:p14="http://schemas.microsoft.com/office/powerpoint/2010/main" val="28070187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7">
            <a:extLst>
              <a:ext uri="{FF2B5EF4-FFF2-40B4-BE49-F238E27FC236}">
                <a16:creationId xmlns:a16="http://schemas.microsoft.com/office/drawing/2014/main" id="{2029D5AD-8348-4446-B191-6A9B6FE03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9">
            <a:extLst>
              <a:ext uri="{FF2B5EF4-FFF2-40B4-BE49-F238E27FC236}">
                <a16:creationId xmlns:a16="http://schemas.microsoft.com/office/drawing/2014/main" id="{A3F395A2-2B64-4749-BD93-2F159C7E1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Freeform: Shape 11">
            <a:extLst>
              <a:ext uri="{FF2B5EF4-FFF2-40B4-BE49-F238E27FC236}">
                <a16:creationId xmlns:a16="http://schemas.microsoft.com/office/drawing/2014/main" id="{5CF0135B-EAB8-4CA0-896C-2D897ECD2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17984B9-EA5A-4262-92F8-E872BA496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53397"/>
            <a:ext cx="7886700" cy="1273233"/>
          </a:xfrm>
        </p:spPr>
        <p:txBody>
          <a:bodyPr>
            <a:normAutofit/>
          </a:bodyPr>
          <a:lstStyle/>
          <a:p>
            <a:r>
              <a:rPr lang="de-DE" sz="3500"/>
              <a:t>Summary &amp; Outlook</a:t>
            </a:r>
            <a:endParaRPr lang="de-DE" sz="3500" dirty="0"/>
          </a:p>
        </p:txBody>
      </p:sp>
      <p:sp>
        <p:nvSpPr>
          <p:cNvPr id="16" name="Rectangle 13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96012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02BADFF-16CA-4C06-A8F8-CBE07969D3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478024"/>
            <a:ext cx="7886700" cy="369417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z="1900" err="1">
                <a:ea typeface="+mn-lt"/>
                <a:cs typeface="+mn-lt"/>
              </a:rPr>
              <a:t>Percentage</a:t>
            </a:r>
            <a:r>
              <a:rPr lang="de-DE" sz="1900" dirty="0">
                <a:ea typeface="+mn-lt"/>
                <a:cs typeface="+mn-lt"/>
              </a:rPr>
              <a:t> </a:t>
            </a:r>
            <a:r>
              <a:rPr lang="de-DE" sz="1900" err="1">
                <a:ea typeface="+mn-lt"/>
                <a:cs typeface="+mn-lt"/>
              </a:rPr>
              <a:t>solved</a:t>
            </a:r>
            <a:r>
              <a:rPr lang="de-DE" sz="1900" dirty="0">
                <a:ea typeface="+mn-lt"/>
                <a:cs typeface="+mn-lt"/>
              </a:rPr>
              <a:t>: 88.1% (90.8%)</a:t>
            </a:r>
          </a:p>
          <a:p>
            <a:pPr lvl="1"/>
            <a:r>
              <a:rPr lang="de-DE" sz="1900"/>
              <a:t>Synthetic: 84.8% (88.7%)</a:t>
            </a:r>
          </a:p>
          <a:p>
            <a:pPr lvl="1"/>
            <a:r>
              <a:rPr lang="de-DE" sz="1900"/>
              <a:t>Complex: 94.6% (95.0%)</a:t>
            </a:r>
          </a:p>
          <a:p>
            <a:r>
              <a:rPr lang="de-DE" sz="1900" dirty="0"/>
              <a:t>Goals </a:t>
            </a:r>
            <a:r>
              <a:rPr lang="de-DE" sz="1900" dirty="0" err="1"/>
              <a:t>for</a:t>
            </a:r>
            <a:r>
              <a:rPr lang="de-DE" sz="1900" dirty="0"/>
              <a:t> </a:t>
            </a:r>
            <a:r>
              <a:rPr lang="de-DE" sz="1900" dirty="0" err="1"/>
              <a:t>next</a:t>
            </a:r>
            <a:r>
              <a:rPr lang="de-DE" sz="1900" dirty="0"/>
              <a:t> </a:t>
            </a:r>
            <a:r>
              <a:rPr lang="de-DE" sz="1900" dirty="0" err="1"/>
              <a:t>milestone</a:t>
            </a:r>
            <a:r>
              <a:rPr lang="de-DE" sz="1900" dirty="0"/>
              <a:t>:</a:t>
            </a:r>
          </a:p>
          <a:p>
            <a:pPr marL="800100" lvl="1" indent="-342900">
              <a:buAutoNum type="arabicPeriod"/>
            </a:pPr>
            <a:r>
              <a:rPr lang="de-DE" sz="1900" dirty="0"/>
              <a:t>Use </a:t>
            </a:r>
            <a:r>
              <a:rPr lang="de-DE" sz="1900" dirty="0" err="1"/>
              <a:t>reductions</a:t>
            </a:r>
            <a:r>
              <a:rPr lang="de-DE" sz="1900" dirty="0"/>
              <a:t>, </a:t>
            </a:r>
            <a:r>
              <a:rPr lang="de-DE" sz="1900" dirty="0" err="1"/>
              <a:t>cyclic</a:t>
            </a:r>
            <a:r>
              <a:rPr lang="de-DE" sz="1900" dirty="0"/>
              <a:t> </a:t>
            </a:r>
            <a:r>
              <a:rPr lang="de-DE" sz="1900" dirty="0" err="1"/>
              <a:t>decomposition</a:t>
            </a:r>
            <a:r>
              <a:rPr lang="de-DE" sz="1900" dirty="0"/>
              <a:t> and </a:t>
            </a:r>
            <a:r>
              <a:rPr lang="de-DE" sz="1900" dirty="0" err="1"/>
              <a:t>flowers</a:t>
            </a:r>
            <a:r>
              <a:rPr lang="de-DE" sz="1900" dirty="0"/>
              <a:t> in </a:t>
            </a:r>
            <a:r>
              <a:rPr lang="de-DE" sz="1900" dirty="0" err="1"/>
              <a:t>branching</a:t>
            </a:r>
            <a:endParaRPr lang="de-DE" sz="1900"/>
          </a:p>
          <a:p>
            <a:pPr marL="800100" lvl="1" indent="-342900">
              <a:buAutoNum type="arabicPeriod"/>
            </a:pPr>
            <a:r>
              <a:rPr lang="de-DE" sz="1900" dirty="0" err="1"/>
              <a:t>Improve</a:t>
            </a:r>
            <a:r>
              <a:rPr lang="de-DE" sz="1900" dirty="0"/>
              <a:t> and </a:t>
            </a:r>
            <a:r>
              <a:rPr lang="de-DE" sz="1900" dirty="0" err="1"/>
              <a:t>use</a:t>
            </a:r>
            <a:r>
              <a:rPr lang="de-DE" sz="1900" dirty="0"/>
              <a:t> </a:t>
            </a:r>
            <a:r>
              <a:rPr lang="de-DE" sz="1900" dirty="0" err="1"/>
              <a:t>the</a:t>
            </a:r>
            <a:r>
              <a:rPr lang="de-DE" sz="1900" dirty="0"/>
              <a:t> </a:t>
            </a:r>
            <a:r>
              <a:rPr lang="de-DE" sz="1900" dirty="0" err="1"/>
              <a:t>best</a:t>
            </a:r>
            <a:r>
              <a:rPr lang="de-DE" sz="1900" dirty="0"/>
              <a:t> BFS </a:t>
            </a:r>
            <a:r>
              <a:rPr lang="de-DE" sz="1900" dirty="0" err="1"/>
              <a:t>approach</a:t>
            </a:r>
            <a:endParaRPr lang="de-DE" sz="1900"/>
          </a:p>
          <a:p>
            <a:pPr marL="800100" lvl="1" indent="-342900">
              <a:buAutoNum type="arabicPeriod"/>
            </a:pPr>
            <a:r>
              <a:rPr lang="de-DE" sz="1900" dirty="0"/>
              <a:t>Use </a:t>
            </a:r>
            <a:r>
              <a:rPr lang="de-DE" sz="1900" dirty="0" err="1"/>
              <a:t>lower</a:t>
            </a:r>
            <a:r>
              <a:rPr lang="de-DE" sz="1900" dirty="0"/>
              <a:t> </a:t>
            </a:r>
            <a:r>
              <a:rPr lang="de-DE" sz="1900" dirty="0" err="1"/>
              <a:t>bounds</a:t>
            </a:r>
            <a:r>
              <a:rPr lang="de-DE" sz="1900" dirty="0"/>
              <a:t> (</a:t>
            </a:r>
            <a:r>
              <a:rPr lang="de-DE" sz="1900" dirty="0" err="1"/>
              <a:t>from</a:t>
            </a:r>
            <a:r>
              <a:rPr lang="de-DE" sz="1900" dirty="0"/>
              <a:t> last </a:t>
            </a:r>
            <a:r>
              <a:rPr lang="de-DE" sz="1900" dirty="0" err="1"/>
              <a:t>lecture</a:t>
            </a:r>
            <a:r>
              <a:rPr lang="de-DE" sz="1900" dirty="0"/>
              <a:t>)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4D619AA2-798F-42D4-8B8D-F8EF79B42E0D}"/>
              </a:ext>
            </a:extLst>
          </p:cNvPr>
          <p:cNvSpPr txBox="1"/>
          <p:nvPr/>
        </p:nvSpPr>
        <p:spPr>
          <a:xfrm>
            <a:off x="8442223" y="97092"/>
            <a:ext cx="573958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de-DE" sz="1400">
                <a:solidFill>
                  <a:srgbClr val="7F7F7F"/>
                </a:solidFill>
              </a:rPr>
              <a:t>22</a:t>
            </a:r>
          </a:p>
        </p:txBody>
      </p:sp>
    </p:spTree>
    <p:extLst>
      <p:ext uri="{BB962C8B-B14F-4D97-AF65-F5344CB8AC3E}">
        <p14:creationId xmlns:p14="http://schemas.microsoft.com/office/powerpoint/2010/main" val="158625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9F0B12-0AF1-43AF-8BA2-F5B1A8176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/>
              <a:t>Do you have questions?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1B11671E-53C1-4389-A479-58E6810CD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33</a:t>
            </a:fld>
            <a:endParaRPr lang="en-US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236BEC9-AC7D-49B0-9C4E-36CF5A696BFB}"/>
              </a:ext>
            </a:extLst>
          </p:cNvPr>
          <p:cNvSpPr txBox="1"/>
          <p:nvPr/>
        </p:nvSpPr>
        <p:spPr>
          <a:xfrm>
            <a:off x="8442223" y="97092"/>
            <a:ext cx="573958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de-DE" sz="1400">
                <a:solidFill>
                  <a:srgbClr val="7F7F7F"/>
                </a:solidFill>
              </a:rPr>
              <a:t>23</a:t>
            </a:r>
          </a:p>
        </p:txBody>
      </p:sp>
    </p:spTree>
    <p:extLst>
      <p:ext uri="{BB962C8B-B14F-4D97-AF65-F5344CB8AC3E}">
        <p14:creationId xmlns:p14="http://schemas.microsoft.com/office/powerpoint/2010/main" val="3999617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3">
            <a:extLst>
              <a:ext uri="{FF2B5EF4-FFF2-40B4-BE49-F238E27FC236}">
                <a16:creationId xmlns:a16="http://schemas.microsoft.com/office/drawing/2014/main" id="{2029D5AD-8348-4446-B191-6A9B6FE03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Freeform: Shape 15">
            <a:extLst>
              <a:ext uri="{FF2B5EF4-FFF2-40B4-BE49-F238E27FC236}">
                <a16:creationId xmlns:a16="http://schemas.microsoft.com/office/drawing/2014/main" id="{A3F395A2-2B64-4749-BD93-2F159C7E1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Freeform: Shape 17">
            <a:extLst>
              <a:ext uri="{FF2B5EF4-FFF2-40B4-BE49-F238E27FC236}">
                <a16:creationId xmlns:a16="http://schemas.microsoft.com/office/drawing/2014/main" id="{5CF0135B-EAB8-4CA0-896C-2D897ECD2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205055D-CDE9-41FD-8067-E0F4003E5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53397"/>
            <a:ext cx="7886700" cy="1273233"/>
          </a:xfrm>
        </p:spPr>
        <p:txBody>
          <a:bodyPr>
            <a:normAutofit/>
          </a:bodyPr>
          <a:lstStyle/>
          <a:p>
            <a:r>
              <a:rPr lang="de-DE" sz="3500" dirty="0" err="1"/>
              <a:t>Introduction</a:t>
            </a:r>
          </a:p>
        </p:txBody>
      </p:sp>
      <p:sp>
        <p:nvSpPr>
          <p:cNvPr id="24" name="Rectangle 19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96012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284D624-9016-452B-AD88-2F20DDD2AA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478024"/>
            <a:ext cx="7886700" cy="369417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z="1900" dirty="0" err="1"/>
              <a:t>What</a:t>
            </a:r>
            <a:r>
              <a:rPr lang="de-DE" sz="1900" dirty="0"/>
              <a:t> will </a:t>
            </a:r>
            <a:r>
              <a:rPr lang="de-DE" sz="1900" dirty="0" err="1"/>
              <a:t>we</a:t>
            </a:r>
            <a:r>
              <a:rPr lang="de-DE" sz="1900" dirty="0"/>
              <a:t> do </a:t>
            </a:r>
            <a:r>
              <a:rPr lang="de-DE" sz="1900" dirty="0" err="1"/>
              <a:t>today</a:t>
            </a:r>
            <a:r>
              <a:rPr lang="de-DE" sz="1900" dirty="0"/>
              <a:t>?</a:t>
            </a:r>
          </a:p>
          <a:p>
            <a:pPr lvl="1"/>
            <a:r>
              <a:rPr lang="de-DE" sz="1900" dirty="0"/>
              <a:t>Go </a:t>
            </a:r>
            <a:r>
              <a:rPr lang="de-DE" sz="1900" dirty="0" err="1"/>
              <a:t>through</a:t>
            </a:r>
            <a:r>
              <a:rPr lang="de-DE" sz="1900" dirty="0"/>
              <a:t> </a:t>
            </a:r>
            <a:r>
              <a:rPr lang="de-DE" sz="1900" dirty="0" err="1"/>
              <a:t>each</a:t>
            </a:r>
            <a:r>
              <a:rPr lang="de-DE" sz="1900" dirty="0"/>
              <a:t> </a:t>
            </a:r>
            <a:r>
              <a:rPr lang="de-DE" sz="1900" dirty="0" err="1"/>
              <a:t>new</a:t>
            </a:r>
            <a:r>
              <a:rPr lang="de-DE" sz="1900" dirty="0"/>
              <a:t> feature</a:t>
            </a:r>
          </a:p>
          <a:p>
            <a:pPr lvl="1"/>
            <a:r>
              <a:rPr lang="de-DE" sz="1900" dirty="0"/>
              <a:t>Take a </a:t>
            </a:r>
            <a:r>
              <a:rPr lang="de-DE" sz="1900" dirty="0" err="1"/>
              <a:t>closer</a:t>
            </a:r>
            <a:r>
              <a:rPr lang="de-DE" sz="1900" dirty="0"/>
              <a:t> </a:t>
            </a:r>
            <a:r>
              <a:rPr lang="de-DE" sz="1900" dirty="0" err="1"/>
              <a:t>look</a:t>
            </a:r>
            <a:r>
              <a:rPr lang="de-DE" sz="1900" dirty="0"/>
              <a:t> on </a:t>
            </a:r>
            <a:r>
              <a:rPr lang="de-DE" sz="1900" dirty="0" err="1"/>
              <a:t>how</a:t>
            </a:r>
            <a:r>
              <a:rPr lang="de-DE" sz="1900" dirty="0"/>
              <a:t> </a:t>
            </a:r>
            <a:r>
              <a:rPr lang="de-DE" sz="1900" dirty="0" err="1"/>
              <a:t>it</a:t>
            </a:r>
            <a:r>
              <a:rPr lang="de-DE" sz="1900" dirty="0"/>
              <a:t> </a:t>
            </a:r>
            <a:r>
              <a:rPr lang="de-DE" sz="1900" dirty="0" err="1"/>
              <a:t>works</a:t>
            </a:r>
            <a:endParaRPr lang="de-DE" sz="1900" dirty="0"/>
          </a:p>
          <a:p>
            <a:pPr lvl="1"/>
            <a:r>
              <a:rPr lang="de-DE" sz="1900" dirty="0"/>
              <a:t>Analyze </a:t>
            </a:r>
            <a:r>
              <a:rPr lang="de-DE" sz="1900" dirty="0" err="1"/>
              <a:t>the</a:t>
            </a:r>
            <a:r>
              <a:rPr lang="de-DE" sz="1900" dirty="0"/>
              <a:t> </a:t>
            </a:r>
            <a:r>
              <a:rPr lang="de-DE" sz="1900" dirty="0" err="1"/>
              <a:t>importance</a:t>
            </a:r>
            <a:r>
              <a:rPr lang="de-DE" sz="1900" dirty="0"/>
              <a:t> </a:t>
            </a:r>
            <a:r>
              <a:rPr lang="de-DE" sz="1900" dirty="0" err="1"/>
              <a:t>of</a:t>
            </a:r>
            <a:r>
              <a:rPr lang="de-DE" sz="1900" dirty="0"/>
              <a:t> </a:t>
            </a:r>
            <a:r>
              <a:rPr lang="de-DE" sz="1900" dirty="0" err="1"/>
              <a:t>the</a:t>
            </a:r>
            <a:r>
              <a:rPr lang="de-DE" sz="1900" dirty="0"/>
              <a:t> feature</a:t>
            </a:r>
          </a:p>
          <a:p>
            <a:pPr lvl="1"/>
            <a:endParaRPr lang="de-DE" sz="1500" dirty="0"/>
          </a:p>
          <a:p>
            <a:pPr lvl="1"/>
            <a:endParaRPr lang="de-DE" sz="1500" dirty="0"/>
          </a:p>
          <a:p>
            <a:pPr lvl="1"/>
            <a:endParaRPr lang="de-DE" sz="1500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CC9FBF9D-AEBB-494D-AE34-CE614BD69E10}"/>
              </a:ext>
            </a:extLst>
          </p:cNvPr>
          <p:cNvSpPr txBox="1"/>
          <p:nvPr/>
        </p:nvSpPr>
        <p:spPr>
          <a:xfrm>
            <a:off x="8442223" y="97092"/>
            <a:ext cx="573958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de-DE" sz="1400">
                <a:solidFill>
                  <a:srgbClr val="7F7F7F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842660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7">
            <a:extLst>
              <a:ext uri="{FF2B5EF4-FFF2-40B4-BE49-F238E27FC236}">
                <a16:creationId xmlns:a16="http://schemas.microsoft.com/office/drawing/2014/main" id="{2029D5AD-8348-4446-B191-6A9B6FE03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9">
            <a:extLst>
              <a:ext uri="{FF2B5EF4-FFF2-40B4-BE49-F238E27FC236}">
                <a16:creationId xmlns:a16="http://schemas.microsoft.com/office/drawing/2014/main" id="{A3F395A2-2B64-4749-BD93-2F159C7E1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Freeform: Shape 11">
            <a:extLst>
              <a:ext uri="{FF2B5EF4-FFF2-40B4-BE49-F238E27FC236}">
                <a16:creationId xmlns:a16="http://schemas.microsoft.com/office/drawing/2014/main" id="{5CF0135B-EAB8-4CA0-896C-2D897ECD2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17984B9-EA5A-4262-92F8-E872BA496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53397"/>
            <a:ext cx="7886700" cy="1273233"/>
          </a:xfrm>
        </p:spPr>
        <p:txBody>
          <a:bodyPr>
            <a:normAutofit/>
          </a:bodyPr>
          <a:lstStyle/>
          <a:p>
            <a:r>
              <a:rPr lang="de-DE" sz="3500" dirty="0" err="1"/>
              <a:t>Reduction</a:t>
            </a:r>
            <a:r>
              <a:rPr lang="de-DE" sz="3500" dirty="0"/>
              <a:t> </a:t>
            </a:r>
            <a:r>
              <a:rPr lang="de-DE" sz="3500" dirty="0" err="1"/>
              <a:t>rules</a:t>
            </a:r>
            <a:endParaRPr lang="de-DE" dirty="0" err="1"/>
          </a:p>
        </p:txBody>
      </p:sp>
      <p:sp>
        <p:nvSpPr>
          <p:cNvPr id="16" name="Rectangle 13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96012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02BADFF-16CA-4C06-A8F8-CBE07969D3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478024"/>
            <a:ext cx="7886700" cy="369417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z="1900" dirty="0" err="1"/>
              <a:t>Decomposition</a:t>
            </a:r>
            <a:r>
              <a:rPr lang="de-DE" sz="1900" dirty="0"/>
              <a:t> </a:t>
            </a:r>
            <a:r>
              <a:rPr lang="de-DE" sz="1900" dirty="0" err="1"/>
              <a:t>into</a:t>
            </a:r>
            <a:r>
              <a:rPr lang="de-DE" sz="1900" dirty="0"/>
              <a:t> </a:t>
            </a:r>
            <a:r>
              <a:rPr lang="de-DE" sz="1900" dirty="0" err="1"/>
              <a:t>cyclic</a:t>
            </a:r>
            <a:r>
              <a:rPr lang="de-DE" sz="1900" dirty="0"/>
              <a:t> </a:t>
            </a:r>
            <a:r>
              <a:rPr lang="de-DE" sz="1900" dirty="0" err="1"/>
              <a:t>components</a:t>
            </a:r>
            <a:r>
              <a:rPr lang="de-DE" sz="1900" dirty="0"/>
              <a:t> </a:t>
            </a:r>
            <a:r>
              <a:rPr lang="de-DE" sz="1900" dirty="0" err="1"/>
              <a:t>already</a:t>
            </a:r>
            <a:r>
              <a:rPr lang="de-DE" sz="1900" dirty="0"/>
              <a:t> </a:t>
            </a:r>
            <a:r>
              <a:rPr lang="de-DE" sz="1900" dirty="0" err="1"/>
              <a:t>used</a:t>
            </a:r>
            <a:endParaRPr lang="de-DE" sz="1900" dirty="0"/>
          </a:p>
          <a:p>
            <a:r>
              <a:rPr lang="de-DE" sz="1900" err="1"/>
              <a:t>Reduction</a:t>
            </a:r>
            <a:r>
              <a:rPr lang="de-DE" sz="1900" dirty="0"/>
              <a:t> </a:t>
            </a:r>
            <a:r>
              <a:rPr lang="de-DE" sz="1900" err="1"/>
              <a:t>rules</a:t>
            </a:r>
            <a:r>
              <a:rPr lang="de-DE" sz="1900" dirty="0"/>
              <a:t>:</a:t>
            </a:r>
          </a:p>
          <a:p>
            <a:pPr lvl="1"/>
            <a:r>
              <a:rPr lang="de-DE" sz="1900" dirty="0"/>
              <a:t>Remove </a:t>
            </a:r>
            <a:r>
              <a:rPr lang="de-DE" sz="1900" dirty="0" err="1"/>
              <a:t>self</a:t>
            </a:r>
            <a:r>
              <a:rPr lang="de-DE" sz="1900" dirty="0"/>
              <a:t> </a:t>
            </a:r>
            <a:r>
              <a:rPr lang="de-DE" sz="1900" dirty="0" err="1"/>
              <a:t>edges</a:t>
            </a:r>
            <a:endParaRPr lang="de-DE" sz="1900"/>
          </a:p>
          <a:p>
            <a:pPr lvl="1"/>
            <a:r>
              <a:rPr lang="de-DE" sz="1900" dirty="0"/>
              <a:t>Chain </a:t>
            </a:r>
            <a:r>
              <a:rPr lang="de-DE" sz="1900" dirty="0" err="1"/>
              <a:t>rule</a:t>
            </a:r>
            <a:endParaRPr lang="de-DE" sz="1900" dirty="0"/>
          </a:p>
          <a:p>
            <a:pPr lvl="1"/>
            <a:r>
              <a:rPr lang="de-DE" sz="1900" dirty="0">
                <a:ea typeface="+mn-lt"/>
                <a:cs typeface="+mn-lt"/>
              </a:rPr>
              <a:t>Remove trivial </a:t>
            </a:r>
            <a:r>
              <a:rPr lang="de-DE" sz="1900" dirty="0" err="1">
                <a:ea typeface="+mn-lt"/>
                <a:cs typeface="+mn-lt"/>
              </a:rPr>
              <a:t>vertices</a:t>
            </a:r>
            <a:endParaRPr lang="de-DE" sz="1900" dirty="0" err="1"/>
          </a:p>
          <a:p>
            <a:r>
              <a:rPr lang="de-DE" sz="1900" err="1"/>
              <a:t>Advanced</a:t>
            </a:r>
            <a:r>
              <a:rPr lang="de-DE" sz="1900" dirty="0"/>
              <a:t> </a:t>
            </a:r>
            <a:r>
              <a:rPr lang="de-DE" sz="1900" err="1"/>
              <a:t>triangle</a:t>
            </a:r>
            <a:r>
              <a:rPr lang="de-DE" sz="1900" dirty="0"/>
              <a:t> </a:t>
            </a:r>
            <a:r>
              <a:rPr lang="de-DE" sz="1900" err="1"/>
              <a:t>reduction</a:t>
            </a:r>
            <a:r>
              <a:rPr lang="de-DE" sz="1900" dirty="0"/>
              <a:t> </a:t>
            </a:r>
            <a:r>
              <a:rPr lang="de-DE" sz="1900" err="1"/>
              <a:t>rule</a:t>
            </a:r>
            <a:endParaRPr lang="de-DE" sz="1900"/>
          </a:p>
          <a:p>
            <a:r>
              <a:rPr lang="de-DE" sz="1900" err="1"/>
              <a:t>Only</a:t>
            </a:r>
            <a:r>
              <a:rPr lang="de-DE" sz="1900" dirty="0"/>
              <a:t> </a:t>
            </a:r>
            <a:r>
              <a:rPr lang="de-DE" sz="1900" err="1"/>
              <a:t>used</a:t>
            </a:r>
            <a:r>
              <a:rPr lang="de-DE" sz="1900" dirty="0"/>
              <a:t> </a:t>
            </a:r>
            <a:r>
              <a:rPr lang="de-DE" sz="1900" err="1"/>
              <a:t>as</a:t>
            </a:r>
            <a:r>
              <a:rPr lang="de-DE" sz="1900" dirty="0"/>
              <a:t> </a:t>
            </a:r>
            <a:r>
              <a:rPr lang="de-DE" sz="1900" err="1"/>
              <a:t>preprocessing</a:t>
            </a:r>
            <a:endParaRPr lang="de-DE" sz="190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1B4C7676-CF26-4784-9B32-8F2C4DB8F246}"/>
              </a:ext>
            </a:extLst>
          </p:cNvPr>
          <p:cNvSpPr txBox="1"/>
          <p:nvPr/>
        </p:nvSpPr>
        <p:spPr>
          <a:xfrm>
            <a:off x="8442223" y="97092"/>
            <a:ext cx="573958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de-DE" sz="1400">
                <a:solidFill>
                  <a:srgbClr val="7F7F7F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19579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7">
            <a:extLst>
              <a:ext uri="{FF2B5EF4-FFF2-40B4-BE49-F238E27FC236}">
                <a16:creationId xmlns:a16="http://schemas.microsoft.com/office/drawing/2014/main" id="{2029D5AD-8348-4446-B191-6A9B6FE03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9">
            <a:extLst>
              <a:ext uri="{FF2B5EF4-FFF2-40B4-BE49-F238E27FC236}">
                <a16:creationId xmlns:a16="http://schemas.microsoft.com/office/drawing/2014/main" id="{A3F395A2-2B64-4749-BD93-2F159C7E1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Freeform: Shape 11">
            <a:extLst>
              <a:ext uri="{FF2B5EF4-FFF2-40B4-BE49-F238E27FC236}">
                <a16:creationId xmlns:a16="http://schemas.microsoft.com/office/drawing/2014/main" id="{5CF0135B-EAB8-4CA0-896C-2D897ECD2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17984B9-EA5A-4262-92F8-E872BA496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53397"/>
            <a:ext cx="7886700" cy="1273233"/>
          </a:xfrm>
        </p:spPr>
        <p:txBody>
          <a:bodyPr>
            <a:normAutofit/>
          </a:bodyPr>
          <a:lstStyle/>
          <a:p>
            <a:r>
              <a:rPr lang="de-DE" sz="3500" dirty="0" err="1"/>
              <a:t>Reduction</a:t>
            </a:r>
            <a:r>
              <a:rPr lang="de-DE" sz="3500" dirty="0"/>
              <a:t> </a:t>
            </a:r>
            <a:r>
              <a:rPr lang="de-DE" sz="3500" dirty="0" err="1"/>
              <a:t>rules</a:t>
            </a:r>
            <a:endParaRPr lang="de-DE" dirty="0" err="1"/>
          </a:p>
        </p:txBody>
      </p:sp>
      <p:sp>
        <p:nvSpPr>
          <p:cNvPr id="16" name="Rectangle 13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96012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02BADFF-16CA-4C06-A8F8-CBE07969D3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478024"/>
            <a:ext cx="7886700" cy="369417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z="1900"/>
              <a:t>Advanced Triangle reduction rule:</a:t>
            </a:r>
            <a:endParaRPr lang="de-DE" sz="1900" dirty="0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5B944F39-CC97-4586-BB01-7AF595DEBF79}"/>
              </a:ext>
            </a:extLst>
          </p:cNvPr>
          <p:cNvSpPr/>
          <p:nvPr/>
        </p:nvSpPr>
        <p:spPr>
          <a:xfrm>
            <a:off x="4342168" y="3291346"/>
            <a:ext cx="460888" cy="45474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>
                <a:solidFill>
                  <a:srgbClr val="000000"/>
                </a:solidFill>
              </a:rPr>
              <a:t>A</a:t>
            </a:r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DE2041AB-3E0A-4136-8D2A-C6DD38C5A8D0}"/>
              </a:ext>
            </a:extLst>
          </p:cNvPr>
          <p:cNvSpPr/>
          <p:nvPr/>
        </p:nvSpPr>
        <p:spPr>
          <a:xfrm>
            <a:off x="3604748" y="4557249"/>
            <a:ext cx="460888" cy="45474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>
                <a:solidFill>
                  <a:srgbClr val="000000"/>
                </a:solidFill>
              </a:rPr>
              <a:t>B</a:t>
            </a:r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A5F03A74-5272-4198-B275-C11772A41C90}"/>
              </a:ext>
            </a:extLst>
          </p:cNvPr>
          <p:cNvSpPr/>
          <p:nvPr/>
        </p:nvSpPr>
        <p:spPr>
          <a:xfrm>
            <a:off x="5159473" y="4557248"/>
            <a:ext cx="460888" cy="45474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>
                <a:solidFill>
                  <a:srgbClr val="000000"/>
                </a:solidFill>
              </a:rPr>
              <a:t>C</a:t>
            </a:r>
            <a:endParaRPr lang="de-DE" dirty="0">
              <a:solidFill>
                <a:srgbClr val="000000"/>
              </a:solidFill>
            </a:endParaRP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DDBD4390-C7D0-436B-808E-9AFF2A1F4907}"/>
              </a:ext>
            </a:extLst>
          </p:cNvPr>
          <p:cNvCxnSpPr/>
          <p:nvPr/>
        </p:nvCxnSpPr>
        <p:spPr>
          <a:xfrm>
            <a:off x="3936589" y="4987413"/>
            <a:ext cx="244580" cy="61328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91D335FD-D7DE-49C5-954A-75AD094CE804}"/>
              </a:ext>
            </a:extLst>
          </p:cNvPr>
          <p:cNvCxnSpPr/>
          <p:nvPr/>
        </p:nvCxnSpPr>
        <p:spPr>
          <a:xfrm>
            <a:off x="4704736" y="3696928"/>
            <a:ext cx="588707" cy="895965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9B67CD27-9078-44F7-B631-9AF93DDC2A94}"/>
              </a:ext>
            </a:extLst>
          </p:cNvPr>
          <p:cNvCxnSpPr>
            <a:cxnSpLocks/>
          </p:cNvCxnSpPr>
          <p:nvPr/>
        </p:nvCxnSpPr>
        <p:spPr>
          <a:xfrm flipH="1">
            <a:off x="3941508" y="3696927"/>
            <a:ext cx="486695" cy="926691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1BFA6F50-1DF3-4304-9500-CAE9007E7C81}"/>
              </a:ext>
            </a:extLst>
          </p:cNvPr>
          <p:cNvCxnSpPr>
            <a:cxnSpLocks/>
          </p:cNvCxnSpPr>
          <p:nvPr/>
        </p:nvCxnSpPr>
        <p:spPr>
          <a:xfrm flipH="1" flipV="1">
            <a:off x="4052120" y="4789537"/>
            <a:ext cx="1138082" cy="1228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662E4871-FED5-4BA4-8C86-A9C0CCE43CD6}"/>
              </a:ext>
            </a:extLst>
          </p:cNvPr>
          <p:cNvCxnSpPr>
            <a:cxnSpLocks/>
          </p:cNvCxnSpPr>
          <p:nvPr/>
        </p:nvCxnSpPr>
        <p:spPr>
          <a:xfrm flipH="1" flipV="1">
            <a:off x="5600702" y="4881715"/>
            <a:ext cx="621887" cy="30848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250E8FD6-8E28-464E-8C6A-E10AFFE1562E}"/>
              </a:ext>
            </a:extLst>
          </p:cNvPr>
          <p:cNvCxnSpPr>
            <a:cxnSpLocks/>
          </p:cNvCxnSpPr>
          <p:nvPr/>
        </p:nvCxnSpPr>
        <p:spPr>
          <a:xfrm flipH="1">
            <a:off x="5072217" y="4987410"/>
            <a:ext cx="234743" cy="6132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56804D99-8850-4180-B169-81D39724E16B}"/>
              </a:ext>
            </a:extLst>
          </p:cNvPr>
          <p:cNvCxnSpPr>
            <a:cxnSpLocks/>
          </p:cNvCxnSpPr>
          <p:nvPr/>
        </p:nvCxnSpPr>
        <p:spPr>
          <a:xfrm flipH="1">
            <a:off x="3068894" y="4889087"/>
            <a:ext cx="566581" cy="30602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llipse 21">
            <a:extLst>
              <a:ext uri="{FF2B5EF4-FFF2-40B4-BE49-F238E27FC236}">
                <a16:creationId xmlns:a16="http://schemas.microsoft.com/office/drawing/2014/main" id="{E3C9ABFC-BA02-40DF-A1AB-86AC09FB7482}"/>
              </a:ext>
            </a:extLst>
          </p:cNvPr>
          <p:cNvSpPr/>
          <p:nvPr/>
        </p:nvSpPr>
        <p:spPr>
          <a:xfrm>
            <a:off x="2627668" y="5067297"/>
            <a:ext cx="460888" cy="454742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8CE6A91F-7A2A-4F6C-B168-BF28BCD7E442}"/>
              </a:ext>
            </a:extLst>
          </p:cNvPr>
          <p:cNvSpPr/>
          <p:nvPr/>
        </p:nvSpPr>
        <p:spPr>
          <a:xfrm>
            <a:off x="4028764" y="5589635"/>
            <a:ext cx="460888" cy="454742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5F23269B-AEC9-4307-817A-A71D630D8A34}"/>
              </a:ext>
            </a:extLst>
          </p:cNvPr>
          <p:cNvSpPr/>
          <p:nvPr/>
        </p:nvSpPr>
        <p:spPr>
          <a:xfrm>
            <a:off x="4766183" y="5589634"/>
            <a:ext cx="460888" cy="454742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4ADE2D1E-535F-4654-8DAE-C3531A3D8BAF}"/>
              </a:ext>
            </a:extLst>
          </p:cNvPr>
          <p:cNvSpPr/>
          <p:nvPr/>
        </p:nvSpPr>
        <p:spPr>
          <a:xfrm>
            <a:off x="6191860" y="5042714"/>
            <a:ext cx="460888" cy="454742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2D3CE317-9DBA-436D-B7A6-BA2428D3C842}"/>
              </a:ext>
            </a:extLst>
          </p:cNvPr>
          <p:cNvSpPr txBox="1"/>
          <p:nvPr/>
        </p:nvSpPr>
        <p:spPr>
          <a:xfrm>
            <a:off x="8442223" y="97092"/>
            <a:ext cx="573958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de-DE" sz="1400">
                <a:solidFill>
                  <a:srgbClr val="7F7F7F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334396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7">
            <a:extLst>
              <a:ext uri="{FF2B5EF4-FFF2-40B4-BE49-F238E27FC236}">
                <a16:creationId xmlns:a16="http://schemas.microsoft.com/office/drawing/2014/main" id="{2029D5AD-8348-4446-B191-6A9B6FE03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9">
            <a:extLst>
              <a:ext uri="{FF2B5EF4-FFF2-40B4-BE49-F238E27FC236}">
                <a16:creationId xmlns:a16="http://schemas.microsoft.com/office/drawing/2014/main" id="{A3F395A2-2B64-4749-BD93-2F159C7E1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Freeform: Shape 11">
            <a:extLst>
              <a:ext uri="{FF2B5EF4-FFF2-40B4-BE49-F238E27FC236}">
                <a16:creationId xmlns:a16="http://schemas.microsoft.com/office/drawing/2014/main" id="{5CF0135B-EAB8-4CA0-896C-2D897ECD2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17984B9-EA5A-4262-92F8-E872BA496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53397"/>
            <a:ext cx="7886700" cy="1273233"/>
          </a:xfrm>
        </p:spPr>
        <p:txBody>
          <a:bodyPr>
            <a:normAutofit/>
          </a:bodyPr>
          <a:lstStyle/>
          <a:p>
            <a:r>
              <a:rPr lang="de-DE" sz="3500" dirty="0" err="1"/>
              <a:t>Reduction</a:t>
            </a:r>
            <a:r>
              <a:rPr lang="de-DE" sz="3500" dirty="0"/>
              <a:t> </a:t>
            </a:r>
            <a:r>
              <a:rPr lang="de-DE" sz="3500" dirty="0" err="1"/>
              <a:t>rules</a:t>
            </a:r>
            <a:endParaRPr lang="de-DE" dirty="0" err="1"/>
          </a:p>
        </p:txBody>
      </p:sp>
      <p:sp>
        <p:nvSpPr>
          <p:cNvPr id="16" name="Rectangle 13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96012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02BADFF-16CA-4C06-A8F8-CBE07969D3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478024"/>
            <a:ext cx="7886700" cy="369417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z="1900"/>
              <a:t>Advanced Triangle reduction rule:</a:t>
            </a:r>
            <a:endParaRPr lang="de-DE" sz="1900" dirty="0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5B944F39-CC97-4586-BB01-7AF595DEBF79}"/>
              </a:ext>
            </a:extLst>
          </p:cNvPr>
          <p:cNvSpPr/>
          <p:nvPr/>
        </p:nvSpPr>
        <p:spPr>
          <a:xfrm>
            <a:off x="4342168" y="3291346"/>
            <a:ext cx="460888" cy="45474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>
                <a:solidFill>
                  <a:srgbClr val="000000"/>
                </a:solidFill>
              </a:rPr>
              <a:t>A</a:t>
            </a:r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E3C9ABFC-BA02-40DF-A1AB-86AC09FB7482}"/>
              </a:ext>
            </a:extLst>
          </p:cNvPr>
          <p:cNvSpPr/>
          <p:nvPr/>
        </p:nvSpPr>
        <p:spPr>
          <a:xfrm>
            <a:off x="2627668" y="5067297"/>
            <a:ext cx="460888" cy="454742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8CE6A91F-7A2A-4F6C-B168-BF28BCD7E442}"/>
              </a:ext>
            </a:extLst>
          </p:cNvPr>
          <p:cNvSpPr/>
          <p:nvPr/>
        </p:nvSpPr>
        <p:spPr>
          <a:xfrm>
            <a:off x="4028764" y="5589635"/>
            <a:ext cx="460888" cy="454742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5F23269B-AEC9-4307-817A-A71D630D8A34}"/>
              </a:ext>
            </a:extLst>
          </p:cNvPr>
          <p:cNvSpPr/>
          <p:nvPr/>
        </p:nvSpPr>
        <p:spPr>
          <a:xfrm>
            <a:off x="4766183" y="5589634"/>
            <a:ext cx="460888" cy="454742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4ADE2D1E-535F-4654-8DAE-C3531A3D8BAF}"/>
              </a:ext>
            </a:extLst>
          </p:cNvPr>
          <p:cNvSpPr/>
          <p:nvPr/>
        </p:nvSpPr>
        <p:spPr>
          <a:xfrm>
            <a:off x="6191860" y="5042714"/>
            <a:ext cx="460888" cy="454742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B8C4E1A2-1BD2-4166-8719-DF89CD26FBE1}"/>
              </a:ext>
            </a:extLst>
          </p:cNvPr>
          <p:cNvSpPr txBox="1"/>
          <p:nvPr/>
        </p:nvSpPr>
        <p:spPr>
          <a:xfrm>
            <a:off x="8442223" y="97092"/>
            <a:ext cx="573958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de-DE" sz="1400">
                <a:solidFill>
                  <a:srgbClr val="7F7F7F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0895795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7">
            <a:extLst>
              <a:ext uri="{FF2B5EF4-FFF2-40B4-BE49-F238E27FC236}">
                <a16:creationId xmlns:a16="http://schemas.microsoft.com/office/drawing/2014/main" id="{2029D5AD-8348-4446-B191-6A9B6FE03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9">
            <a:extLst>
              <a:ext uri="{FF2B5EF4-FFF2-40B4-BE49-F238E27FC236}">
                <a16:creationId xmlns:a16="http://schemas.microsoft.com/office/drawing/2014/main" id="{A3F395A2-2B64-4749-BD93-2F159C7E1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Freeform: Shape 11">
            <a:extLst>
              <a:ext uri="{FF2B5EF4-FFF2-40B4-BE49-F238E27FC236}">
                <a16:creationId xmlns:a16="http://schemas.microsoft.com/office/drawing/2014/main" id="{5CF0135B-EAB8-4CA0-896C-2D897ECD2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17984B9-EA5A-4262-92F8-E872BA496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53397"/>
            <a:ext cx="7886700" cy="1273233"/>
          </a:xfrm>
        </p:spPr>
        <p:txBody>
          <a:bodyPr>
            <a:normAutofit/>
          </a:bodyPr>
          <a:lstStyle/>
          <a:p>
            <a:r>
              <a:rPr lang="de-DE" sz="3500" dirty="0" err="1"/>
              <a:t>Reduction</a:t>
            </a:r>
            <a:r>
              <a:rPr lang="de-DE" sz="3500" dirty="0"/>
              <a:t> </a:t>
            </a:r>
            <a:r>
              <a:rPr lang="de-DE" sz="3500" dirty="0" err="1"/>
              <a:t>rules</a:t>
            </a:r>
            <a:endParaRPr lang="de-DE" dirty="0" err="1"/>
          </a:p>
        </p:txBody>
      </p:sp>
      <p:sp>
        <p:nvSpPr>
          <p:cNvPr id="16" name="Rectangle 13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96012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2E001770-3CE9-44AB-BD32-E377A96D9AE3}"/>
              </a:ext>
            </a:extLst>
          </p:cNvPr>
          <p:cNvSpPr/>
          <p:nvPr/>
        </p:nvSpPr>
        <p:spPr>
          <a:xfrm>
            <a:off x="-100781" y="1472379"/>
            <a:ext cx="9414385" cy="4916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7" name="Grafik 8">
            <a:extLst>
              <a:ext uri="{FF2B5EF4-FFF2-40B4-BE49-F238E27FC236}">
                <a16:creationId xmlns:a16="http://schemas.microsoft.com/office/drawing/2014/main" id="{7DFD7537-99A7-4DBC-BB5C-D67621052A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9902" y="1347315"/>
            <a:ext cx="8128668" cy="5402530"/>
          </a:xfr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3453792D-18EB-4B6B-8445-6032ACA01779}"/>
              </a:ext>
            </a:extLst>
          </p:cNvPr>
          <p:cNvSpPr txBox="1"/>
          <p:nvPr/>
        </p:nvSpPr>
        <p:spPr>
          <a:xfrm>
            <a:off x="8442223" y="97092"/>
            <a:ext cx="573958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de-DE" sz="1400">
                <a:solidFill>
                  <a:srgbClr val="7F7F7F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4230311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7">
            <a:extLst>
              <a:ext uri="{FF2B5EF4-FFF2-40B4-BE49-F238E27FC236}">
                <a16:creationId xmlns:a16="http://schemas.microsoft.com/office/drawing/2014/main" id="{2029D5AD-8348-4446-B191-6A9B6FE03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9">
            <a:extLst>
              <a:ext uri="{FF2B5EF4-FFF2-40B4-BE49-F238E27FC236}">
                <a16:creationId xmlns:a16="http://schemas.microsoft.com/office/drawing/2014/main" id="{A3F395A2-2B64-4749-BD93-2F159C7E1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Freeform: Shape 11">
            <a:extLst>
              <a:ext uri="{FF2B5EF4-FFF2-40B4-BE49-F238E27FC236}">
                <a16:creationId xmlns:a16="http://schemas.microsoft.com/office/drawing/2014/main" id="{5CF0135B-EAB8-4CA0-896C-2D897ECD2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17984B9-EA5A-4262-92F8-E872BA496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53397"/>
            <a:ext cx="7886700" cy="1273233"/>
          </a:xfrm>
        </p:spPr>
        <p:txBody>
          <a:bodyPr>
            <a:normAutofit/>
          </a:bodyPr>
          <a:lstStyle/>
          <a:p>
            <a:r>
              <a:rPr lang="de-DE" sz="3500" dirty="0" err="1"/>
              <a:t>Reduction</a:t>
            </a:r>
            <a:r>
              <a:rPr lang="de-DE" sz="3500" dirty="0"/>
              <a:t> </a:t>
            </a:r>
            <a:r>
              <a:rPr lang="de-DE" sz="3500" dirty="0" err="1"/>
              <a:t>rules</a:t>
            </a:r>
            <a:endParaRPr lang="de-DE" dirty="0" err="1"/>
          </a:p>
        </p:txBody>
      </p:sp>
      <p:sp>
        <p:nvSpPr>
          <p:cNvPr id="16" name="Rectangle 13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96012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9CB56622-0DE5-4E63-8A33-5AEB4275CA53}"/>
              </a:ext>
            </a:extLst>
          </p:cNvPr>
          <p:cNvSpPr/>
          <p:nvPr/>
        </p:nvSpPr>
        <p:spPr>
          <a:xfrm>
            <a:off x="-100781" y="1472379"/>
            <a:ext cx="9414385" cy="4916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Grafik 8">
            <a:extLst>
              <a:ext uri="{FF2B5EF4-FFF2-40B4-BE49-F238E27FC236}">
                <a16:creationId xmlns:a16="http://schemas.microsoft.com/office/drawing/2014/main" id="{418D5CED-5C1D-4CAF-9EC9-5D71CE36C5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0982" y="1255136"/>
            <a:ext cx="5866511" cy="5494709"/>
          </a:xfr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6657DFAE-71CB-4D2A-ACFE-667C6620B365}"/>
              </a:ext>
            </a:extLst>
          </p:cNvPr>
          <p:cNvSpPr txBox="1"/>
          <p:nvPr/>
        </p:nvSpPr>
        <p:spPr>
          <a:xfrm>
            <a:off x="8442223" y="97092"/>
            <a:ext cx="573958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de-DE" sz="1400">
                <a:solidFill>
                  <a:srgbClr val="7F7F7F"/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558356919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LightSeedRightStep">
      <a:dk1>
        <a:srgbClr val="000000"/>
      </a:dk1>
      <a:lt1>
        <a:srgbClr val="FFFFFF"/>
      </a:lt1>
      <a:dk2>
        <a:srgbClr val="362441"/>
      </a:dk2>
      <a:lt2>
        <a:srgbClr val="E4E8E2"/>
      </a:lt2>
      <a:accent1>
        <a:srgbClr val="BF6EEE"/>
      </a:accent1>
      <a:accent2>
        <a:srgbClr val="EB4EE3"/>
      </a:accent2>
      <a:accent3>
        <a:srgbClr val="EE6EB3"/>
      </a:accent3>
      <a:accent4>
        <a:srgbClr val="EB4E61"/>
      </a:accent4>
      <a:accent5>
        <a:srgbClr val="ED895F"/>
      </a:accent5>
      <a:accent6>
        <a:srgbClr val="C79C31"/>
      </a:accent6>
      <a:hlink>
        <a:srgbClr val="6A8D55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Bildschirmpräsentation (4:3)</PresentationFormat>
  <Paragraphs>0</Paragraphs>
  <Slides>33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33</vt:i4>
      </vt:variant>
    </vt:vector>
  </HeadingPairs>
  <TitlesOfParts>
    <vt:vector size="34" baseType="lpstr">
      <vt:lpstr>AccentBoxVTI</vt:lpstr>
      <vt:lpstr>Algorithm Engineering: Milestone 2</vt:lpstr>
      <vt:lpstr>Introduction</vt:lpstr>
      <vt:lpstr>Introduction</vt:lpstr>
      <vt:lpstr>Introduction</vt:lpstr>
      <vt:lpstr>Reduction rules</vt:lpstr>
      <vt:lpstr>Reduction rules</vt:lpstr>
      <vt:lpstr>Reduction rules</vt:lpstr>
      <vt:lpstr>Reduction rules</vt:lpstr>
      <vt:lpstr>Reduction rules</vt:lpstr>
      <vt:lpstr>Reduction rules</vt:lpstr>
      <vt:lpstr>Forbidden nodes</vt:lpstr>
      <vt:lpstr>Forbidden nodes</vt:lpstr>
      <vt:lpstr>Forbidden nodes</vt:lpstr>
      <vt:lpstr>Forbidden nodes</vt:lpstr>
      <vt:lpstr>Forbidden nodes</vt:lpstr>
      <vt:lpstr>Forbidden nodes</vt:lpstr>
      <vt:lpstr>Forbidden nodes</vt:lpstr>
      <vt:lpstr>Forbidden nodes</vt:lpstr>
      <vt:lpstr>Forbidden nodes</vt:lpstr>
      <vt:lpstr>Flowers</vt:lpstr>
      <vt:lpstr>Flowers</vt:lpstr>
      <vt:lpstr>Flowers</vt:lpstr>
      <vt:lpstr>Flowers</vt:lpstr>
      <vt:lpstr>Flowers</vt:lpstr>
      <vt:lpstr>Finding cycles</vt:lpstr>
      <vt:lpstr>Finding cycles</vt:lpstr>
      <vt:lpstr>Finding cycles</vt:lpstr>
      <vt:lpstr>Finding cycles with BFS</vt:lpstr>
      <vt:lpstr>Finding cycles with BFS</vt:lpstr>
      <vt:lpstr>Finding cycles with BFS</vt:lpstr>
      <vt:lpstr>Summary</vt:lpstr>
      <vt:lpstr>Summary &amp; Outlook</vt:lpstr>
      <vt:lpstr>Do you have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/>
  <cp:lastModifiedBy/>
  <cp:revision>915</cp:revision>
  <dcterms:created xsi:type="dcterms:W3CDTF">2021-11-26T22:21:44Z</dcterms:created>
  <dcterms:modified xsi:type="dcterms:W3CDTF">2021-11-28T22:05:55Z</dcterms:modified>
</cp:coreProperties>
</file>