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311" r:id="rId4"/>
    <p:sldId id="312" r:id="rId5"/>
    <p:sldId id="258" r:id="rId6"/>
    <p:sldId id="259" r:id="rId7"/>
    <p:sldId id="260" r:id="rId8"/>
    <p:sldId id="262" r:id="rId9"/>
    <p:sldId id="269" r:id="rId10"/>
    <p:sldId id="263" r:id="rId11"/>
    <p:sldId id="264" r:id="rId12"/>
    <p:sldId id="268" r:id="rId13"/>
    <p:sldId id="266" r:id="rId14"/>
    <p:sldId id="265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0" r:id="rId31"/>
    <p:sldId id="302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6" r:id="rId44"/>
    <p:sldId id="304" r:id="rId45"/>
    <p:sldId id="307" r:id="rId46"/>
    <p:sldId id="286" r:id="rId47"/>
    <p:sldId id="305" r:id="rId48"/>
    <p:sldId id="285" r:id="rId49"/>
    <p:sldId id="284" r:id="rId50"/>
    <p:sldId id="308" r:id="rId51"/>
    <p:sldId id="310" r:id="rId5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E94CF-8BC6-1E9D-A188-A463C680D45E}" v="4962" dt="2021-10-31T18:12:29.403"/>
    <p1510:client id="{83725620-48C3-A453-97CD-EB4277B9A4DC}" v="548" dt="2021-10-31T14:50:23.925"/>
    <p1510:client id="{EF634BF9-D300-41AA-86B3-C08F2672E472}" v="21" dt="2021-10-31T10:41:24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42" y="448056"/>
            <a:ext cx="8469630" cy="3401568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42" y="4471416"/>
            <a:ext cx="846963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800">
                <a:solidFill>
                  <a:schemeClr val="tx2">
                    <a:alpha val="5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337050" y="41220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8124" y="6153912"/>
            <a:ext cx="4047792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 cap="all" spc="15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15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8674" y="6153912"/>
            <a:ext cx="1133142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184" y="6152968"/>
            <a:ext cx="2593182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675" cap="all" spc="15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31,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6042" y="1956816"/>
            <a:ext cx="8476488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74102" y="448056"/>
            <a:ext cx="1186434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9184" y="438912"/>
            <a:ext cx="7077456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735200"/>
            <a:ext cx="84699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8124" y="6153912"/>
            <a:ext cx="4047792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 cap="all" spc="15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15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8674" y="6153912"/>
            <a:ext cx="1133142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184" y="6152968"/>
            <a:ext cx="2593182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675" cap="all" spc="15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31,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448056"/>
            <a:ext cx="8483346" cy="340156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42" y="4471416"/>
            <a:ext cx="846963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2">
                    <a:alpha val="5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337050" y="41220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42" y="1735200"/>
            <a:ext cx="4073652" cy="4214750"/>
          </a:xfrm>
        </p:spPr>
        <p:txBody>
          <a:bodyPr/>
          <a:lstStyle>
            <a:lvl1pPr marL="337500">
              <a:defRPr/>
            </a:lvl1pPr>
            <a:lvl2pPr marL="675000">
              <a:defRPr/>
            </a:lvl2pPr>
            <a:lvl3pPr marL="1012500">
              <a:defRPr/>
            </a:lvl3pPr>
            <a:lvl4pPr marL="1350000">
              <a:defRPr/>
            </a:lvl4pPr>
            <a:lvl5pPr marL="16875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0" y="1735200"/>
            <a:ext cx="4073652" cy="4214750"/>
          </a:xfrm>
        </p:spPr>
        <p:txBody>
          <a:bodyPr/>
          <a:lstStyle>
            <a:lvl2pPr marL="675000">
              <a:defRPr/>
            </a:lvl2pPr>
            <a:lvl3pPr marL="1012500">
              <a:defRPr/>
            </a:lvl3pPr>
            <a:lvl4pPr marL="1350000">
              <a:defRPr/>
            </a:lvl4pPr>
            <a:lvl5pPr marL="18225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8483346" cy="114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42" y="1774952"/>
            <a:ext cx="4073652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500" b="0" i="1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42" y="2752344"/>
            <a:ext cx="4073652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2020" y="1774952"/>
            <a:ext cx="4073652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500" b="0" i="1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2020" y="2752344"/>
            <a:ext cx="4073652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8483346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2585466" cy="1069848"/>
          </a:xfrm>
        </p:spPr>
        <p:txBody>
          <a:bodyPr wrap="square" anchor="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124" y="393192"/>
            <a:ext cx="5534406" cy="555955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042" y="1733550"/>
            <a:ext cx="2585466" cy="4219194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2585466" cy="1069848"/>
          </a:xfrm>
        </p:spPr>
        <p:txBody>
          <a:bodyPr wrap="square" anchor="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78124" y="441325"/>
            <a:ext cx="5529834" cy="55114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042" y="1735200"/>
            <a:ext cx="2585466" cy="421475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8476488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42" y="1733551"/>
            <a:ext cx="84699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8124" y="6153912"/>
            <a:ext cx="4047792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 cap="all" spc="15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15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8674" y="6153912"/>
            <a:ext cx="1133142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184" y="6152968"/>
            <a:ext cx="2593182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675" cap="all" spc="15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31,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5">
            <a:extLst>
              <a:ext uri="{FF2B5EF4-FFF2-40B4-BE49-F238E27FC236}">
                <a16:creationId xmlns:a16="http://schemas.microsoft.com/office/drawing/2014/main" id="{81AC9065-C961-45DA-BF0F-07DE2452B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CPU with binary numbers and blueprint">
            <a:extLst>
              <a:ext uri="{FF2B5EF4-FFF2-40B4-BE49-F238E27FC236}">
                <a16:creationId xmlns:a16="http://schemas.microsoft.com/office/drawing/2014/main" id="{5573B45A-22D9-4C5A-A92B-ECDABB2FD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9" r="1003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2" name="Rectangle 47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0000"/>
            <a:ext cx="619244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0A18B6-3213-4D0E-BAEB-EBB12C27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00" y="894969"/>
            <a:ext cx="5535000" cy="2954655"/>
          </a:xfrm>
        </p:spPr>
        <p:txBody>
          <a:bodyPr>
            <a:normAutofit/>
          </a:bodyPr>
          <a:lstStyle/>
          <a:p>
            <a:r>
              <a:rPr lang="de-DE" sz="5600" err="1"/>
              <a:t>Algorithm</a:t>
            </a:r>
            <a:r>
              <a:rPr lang="de-DE" sz="5600"/>
              <a:t> Engineering:</a:t>
            </a:r>
            <a:br>
              <a:rPr lang="de-DE" sz="5600"/>
            </a:br>
            <a:r>
              <a:rPr lang="de-DE" sz="5600" err="1"/>
              <a:t>Presentation</a:t>
            </a:r>
            <a:r>
              <a:rPr lang="de-DE" sz="5600"/>
              <a:t>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9B41B8-E311-4E0A-B203-9B56868B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500" y="4471416"/>
            <a:ext cx="5535000" cy="1293303"/>
          </a:xfrm>
        </p:spPr>
        <p:txBody>
          <a:bodyPr vert="horz" lIns="0" tIns="0" rIns="68580" bIns="0" rtlCol="0" anchor="t">
            <a:normAutofit/>
          </a:bodyPr>
          <a:lstStyle/>
          <a:p>
            <a:r>
              <a:rPr lang="de-DE" sz="1700"/>
              <a:t>Henri Dickel, Matija </a:t>
            </a:r>
            <a:r>
              <a:rPr lang="de-DE" sz="1700" err="1"/>
              <a:t>Miskovic</a:t>
            </a:r>
            <a:r>
              <a:rPr lang="de-DE" sz="1700"/>
              <a:t> &amp; Lennart Uhrmacher</a:t>
            </a:r>
            <a:endParaRPr lang="de-DE" sz="1700">
              <a:solidFill>
                <a:srgbClr val="F0F3F1">
                  <a:alpha val="55000"/>
                </a:srgbClr>
              </a:solidFill>
            </a:endParaRPr>
          </a:p>
        </p:txBody>
      </p:sp>
      <p:cxnSp>
        <p:nvCxnSpPr>
          <p:cNvPr id="53" name="Straight Connector 49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500" y="4122000"/>
            <a:ext cx="5535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200000">
            <a:off x="1469566" y="1903441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15464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200000">
            <a:off x="2366760" y="3734699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13144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200000">
            <a:off x="2366760" y="3734699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61462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-1020000">
            <a:off x="3952212" y="511121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495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-1020000">
            <a:off x="3952212" y="511121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25659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2040000">
            <a:off x="4007519" y="281292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1790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2040000">
            <a:off x="4007519" y="281292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67214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6660000">
            <a:off x="3104181" y="3445877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95006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6660000">
            <a:off x="3104181" y="3445877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80764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3600000">
            <a:off x="4216455" y="2659297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5906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97" y="411775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Our</a:t>
            </a:r>
            <a:r>
              <a:rPr lang="de-DE" sz="4800"/>
              <a:t> </a:t>
            </a:r>
            <a:r>
              <a:rPr lang="de-DE" sz="4800" err="1"/>
              <a:t>approach</a:t>
            </a:r>
            <a:endParaRPr lang="de-DE" sz="4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97" y="1947672"/>
            <a:ext cx="6745003" cy="15285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 err="1">
                <a:solidFill>
                  <a:srgbClr val="FFFFFF"/>
                </a:solidFill>
              </a:rPr>
              <a:t>Programming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language</a:t>
            </a:r>
            <a:r>
              <a:rPr lang="de-DE">
                <a:solidFill>
                  <a:srgbClr val="FFFFFF"/>
                </a:solidFill>
              </a:rPr>
              <a:t>: Java</a:t>
            </a: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Standard Java, Streams, no external libraries</a:t>
            </a: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Python for creating plots</a:t>
            </a:r>
          </a:p>
          <a:p>
            <a:pPr marL="337185" indent="-335280"/>
            <a:endParaRPr lang="de-DE">
              <a:ea typeface="+mn-lt"/>
              <a:cs typeface="+mn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B485F5-272B-462C-B4E3-4A77F8A6F78F}"/>
              </a:ext>
            </a:extLst>
          </p:cNvPr>
          <p:cNvSpPr txBox="1"/>
          <p:nvPr/>
        </p:nvSpPr>
        <p:spPr>
          <a:xfrm>
            <a:off x="4970206" y="3870222"/>
            <a:ext cx="484484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solidFill>
                  <a:srgbClr val="FFC000"/>
                </a:solidFill>
              </a:rPr>
              <a:t>class</a:t>
            </a:r>
            <a:r>
              <a:rPr lang="de-DE">
                <a:solidFill>
                  <a:srgbClr val="FFC000"/>
                </a:solidFill>
              </a:rPr>
              <a:t> </a:t>
            </a:r>
            <a:r>
              <a:rPr lang="de-DE" err="1"/>
              <a:t>Node</a:t>
            </a:r>
            <a:r>
              <a:rPr lang="de-DE"/>
              <a:t> </a:t>
            </a:r>
          </a:p>
          <a:p>
            <a:r>
              <a:rPr lang="de-DE"/>
              <a:t>{</a:t>
            </a:r>
          </a:p>
          <a:p>
            <a:r>
              <a:rPr lang="de-DE"/>
              <a:t>        String </a:t>
            </a:r>
            <a:r>
              <a:rPr lang="de-DE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label</a:t>
            </a:r>
            <a:r>
              <a:rPr lang="de-DE"/>
              <a:t>;</a:t>
            </a:r>
          </a:p>
          <a:p>
            <a:r>
              <a:rPr lang="de-DE"/>
              <a:t>        List&lt;</a:t>
            </a:r>
            <a:r>
              <a:rPr lang="de-DE" err="1"/>
              <a:t>Node</a:t>
            </a:r>
            <a:r>
              <a:rPr lang="de-DE"/>
              <a:t>&gt; </a:t>
            </a:r>
            <a:r>
              <a:rPr lang="de-DE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outNeighbors</a:t>
            </a:r>
            <a:r>
              <a:rPr lang="de-DE"/>
              <a:t>;</a:t>
            </a:r>
          </a:p>
          <a:p>
            <a:r>
              <a:rPr lang="de-DE"/>
              <a:t>}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3742ECD-36FC-4961-95F1-B3BE301FC13A}"/>
              </a:ext>
            </a:extLst>
          </p:cNvPr>
          <p:cNvSpPr txBox="1">
            <a:spLocks/>
          </p:cNvSpPr>
          <p:nvPr/>
        </p:nvSpPr>
        <p:spPr>
          <a:xfrm>
            <a:off x="328668" y="3476588"/>
            <a:ext cx="4434423" cy="4005072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Object-oriented implementation:</a:t>
            </a:r>
            <a:endParaRPr lang="en-US">
              <a:ea typeface="+mn-lt"/>
              <a:cs typeface="+mn-lt"/>
            </a:endParaRPr>
          </a:p>
          <a:p>
            <a:pPr marL="787400" lvl="1" indent="-447675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Every node is an Object</a:t>
            </a:r>
            <a:endParaRPr lang="de-DE">
              <a:ea typeface="+mn-lt"/>
              <a:cs typeface="+mn-lt"/>
            </a:endParaRPr>
          </a:p>
          <a:p>
            <a:pPr marL="787400" lvl="1" indent="-447675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Each node holds the information about it's outgoing neighbors</a:t>
            </a:r>
            <a:endParaRPr lang="de-DE">
              <a:ea typeface="+mn-lt"/>
              <a:cs typeface="+mn-lt"/>
            </a:endParaRPr>
          </a:p>
          <a:p>
            <a:pPr marL="337185" indent="-335280"/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3600000">
            <a:off x="4216455" y="2659297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90266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7980000">
            <a:off x="4917004" y="449055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50293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 dirty="0"/>
              <a:t> </a:t>
            </a:r>
            <a:r>
              <a:rPr lang="de-DE" sz="4800" err="1"/>
              <a:t>the</a:t>
            </a:r>
            <a:r>
              <a:rPr lang="de-DE" sz="4800" dirty="0"/>
              <a:t> </a:t>
            </a:r>
            <a:r>
              <a:rPr lang="de-DE" sz="4800" err="1"/>
              <a:t>next</a:t>
            </a:r>
            <a:r>
              <a:rPr lang="de-DE" sz="4800" dirty="0"/>
              <a:t> </a:t>
            </a:r>
            <a:r>
              <a:rPr lang="de-DE" sz="4800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D, C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7980000">
            <a:off x="4917004" y="449055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94861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D, C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7580000">
            <a:off x="2704746" y="4539716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85883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D, C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9620000">
            <a:off x="1586326" y="2431926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98421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 fontScale="90000"/>
          </a:bodyPr>
          <a:lstStyle/>
          <a:p>
            <a:r>
              <a:rPr lang="de-DE" sz="4800"/>
              <a:t>Preprocessing</a:t>
            </a:r>
            <a:r>
              <a:rPr lang="de-DE" sz="4800" dirty="0"/>
              <a:t> </a:t>
            </a:r>
            <a:r>
              <a:rPr lang="de-DE" sz="4800" err="1"/>
              <a:t>with</a:t>
            </a:r>
            <a:r>
              <a:rPr lang="de-DE" sz="4800" dirty="0"/>
              <a:t> </a:t>
            </a:r>
            <a:r>
              <a:rPr lang="de-DE" sz="4800" err="1"/>
              <a:t>Tarjan's</a:t>
            </a:r>
            <a:r>
              <a:rPr lang="de-DE" sz="4800" dirty="0"/>
              <a:t> </a:t>
            </a:r>
            <a:r>
              <a:rPr lang="de-DE" sz="4800" err="1"/>
              <a:t>Algorithm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 err="1">
                <a:solidFill>
                  <a:srgbClr val="FFFFFF"/>
                </a:solidFill>
              </a:rPr>
              <a:t>Algorithm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finds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cyclic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components</a:t>
            </a:r>
            <a:r>
              <a:rPr lang="de-DE">
                <a:solidFill>
                  <a:srgbClr val="FFFFFF"/>
                </a:solidFill>
              </a:rPr>
              <a:t> in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endParaRPr lang="de-DE" err="1">
              <a:solidFill>
                <a:srgbClr val="F0F3F1">
                  <a:alpha val="55000"/>
                </a:srgbClr>
              </a:solidFill>
            </a:endParaRPr>
          </a:p>
          <a:p>
            <a:pPr marL="337185" indent="-335280"/>
            <a:r>
              <a:rPr lang="de-DE" err="1">
                <a:solidFill>
                  <a:srgbClr val="FFFFFF"/>
                </a:solidFill>
              </a:rPr>
              <a:t>Cyclic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component</a:t>
            </a:r>
            <a:r>
              <a:rPr lang="de-DE">
                <a:solidFill>
                  <a:srgbClr val="FFFFFF"/>
                </a:solidFill>
              </a:rPr>
              <a:t>: all </a:t>
            </a:r>
            <a:r>
              <a:rPr lang="de-DE" err="1">
                <a:solidFill>
                  <a:srgbClr val="FFFFFF"/>
                </a:solidFill>
              </a:rPr>
              <a:t>nodes</a:t>
            </a:r>
            <a:r>
              <a:rPr lang="de-DE">
                <a:solidFill>
                  <a:srgbClr val="FFFFFF"/>
                </a:solidFill>
              </a:rPr>
              <a:t>, </a:t>
            </a:r>
            <a:r>
              <a:rPr lang="de-DE" err="1">
                <a:solidFill>
                  <a:srgbClr val="FFFFFF"/>
                </a:solidFill>
              </a:rPr>
              <a:t>which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have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any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cyclic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connection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Linear </a:t>
            </a:r>
            <a:r>
              <a:rPr lang="de-DE" err="1">
                <a:solidFill>
                  <a:srgbClr val="FFFFFF"/>
                </a:solidFill>
              </a:rPr>
              <a:t>running</a:t>
            </a:r>
            <a:r>
              <a:rPr lang="de-DE">
                <a:solidFill>
                  <a:srgbClr val="FFFFFF"/>
                </a:solidFill>
              </a:rPr>
              <a:t> time: O(|V| + |E|)</a:t>
            </a: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The </a:t>
            </a:r>
            <a:r>
              <a:rPr lang="de-DE" err="1">
                <a:solidFill>
                  <a:srgbClr val="FFFFFF"/>
                </a:solidFill>
              </a:rPr>
              <a:t>preprocessing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allows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us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to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split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into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cyclic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subgraphs</a:t>
            </a:r>
            <a:r>
              <a:rPr lang="de-DE">
                <a:solidFill>
                  <a:srgbClr val="FFFFFF"/>
                </a:solidFill>
              </a:rPr>
              <a:t> </a:t>
            </a: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 fontScale="90000"/>
          </a:bodyPr>
          <a:lstStyle/>
          <a:p>
            <a:r>
              <a:rPr lang="de-DE" sz="4800"/>
              <a:t>Preprocessing</a:t>
            </a:r>
            <a:r>
              <a:rPr lang="de-DE" sz="4800" dirty="0"/>
              <a:t> </a:t>
            </a:r>
            <a:r>
              <a:rPr lang="de-DE" sz="4800" err="1"/>
              <a:t>with</a:t>
            </a:r>
            <a:r>
              <a:rPr lang="de-DE" sz="4800" dirty="0"/>
              <a:t> </a:t>
            </a:r>
            <a:r>
              <a:rPr lang="de-DE" sz="4800" err="1"/>
              <a:t>Tarjan's</a:t>
            </a:r>
            <a:r>
              <a:rPr lang="de-DE" sz="4800" dirty="0"/>
              <a:t> </a:t>
            </a:r>
            <a:r>
              <a:rPr lang="de-DE" sz="4800" err="1"/>
              <a:t>Algorithm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A2F6FB-5D1A-404E-BEF9-5E568D28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9BB6B05-DC6D-4654-9114-3C31323133D2}"/>
              </a:ext>
            </a:extLst>
          </p:cNvPr>
          <p:cNvSpPr/>
          <p:nvPr/>
        </p:nvSpPr>
        <p:spPr>
          <a:xfrm>
            <a:off x="994285" y="203896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CBC2F6A8-8C8B-4103-8E8B-61B432824511}"/>
              </a:ext>
            </a:extLst>
          </p:cNvPr>
          <p:cNvSpPr/>
          <p:nvPr/>
        </p:nvSpPr>
        <p:spPr>
          <a:xfrm>
            <a:off x="2837834" y="281325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9BD29FED-7AB9-4FF2-B69C-303DB8ADDB4C}"/>
              </a:ext>
            </a:extLst>
          </p:cNvPr>
          <p:cNvSpPr/>
          <p:nvPr/>
        </p:nvSpPr>
        <p:spPr>
          <a:xfrm>
            <a:off x="1049592" y="3993125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CC01802-7747-4F73-B0C2-A55D080D904A}"/>
              </a:ext>
            </a:extLst>
          </p:cNvPr>
          <p:cNvSpPr/>
          <p:nvPr/>
        </p:nvSpPr>
        <p:spPr>
          <a:xfrm>
            <a:off x="3089783" y="458920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77756A59-C5EE-4377-A175-0D71D1772BD3}"/>
              </a:ext>
            </a:extLst>
          </p:cNvPr>
          <p:cNvSpPr/>
          <p:nvPr/>
        </p:nvSpPr>
        <p:spPr>
          <a:xfrm>
            <a:off x="4853445" y="465680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E</a:t>
            </a:r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A07CDE49-5A57-4D4D-ACD2-11FE1DE0E6E9}"/>
              </a:ext>
            </a:extLst>
          </p:cNvPr>
          <p:cNvSpPr/>
          <p:nvPr/>
        </p:nvSpPr>
        <p:spPr>
          <a:xfrm>
            <a:off x="5345057" y="297302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4B7C37C6-29D1-474B-A179-F09B8936C905}"/>
              </a:ext>
            </a:extLst>
          </p:cNvPr>
          <p:cNvSpPr/>
          <p:nvPr/>
        </p:nvSpPr>
        <p:spPr>
          <a:xfrm>
            <a:off x="7305365" y="342776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D6B57802-6959-400A-B80C-3D47065CD2DE}"/>
              </a:ext>
            </a:extLst>
          </p:cNvPr>
          <p:cNvSpPr/>
          <p:nvPr/>
        </p:nvSpPr>
        <p:spPr>
          <a:xfrm>
            <a:off x="6660122" y="183002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/>
              <a:t>G</a:t>
            </a: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81D03BCA-64E8-4F6F-8F61-92018266591E}"/>
              </a:ext>
            </a:extLst>
          </p:cNvPr>
          <p:cNvSpPr/>
          <p:nvPr/>
        </p:nvSpPr>
        <p:spPr>
          <a:xfrm>
            <a:off x="6795315" y="5394221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2127AB-0FDF-4AC8-ADF7-DC1DFEEDF9F3}"/>
              </a:ext>
            </a:extLst>
          </p:cNvPr>
          <p:cNvCxnSpPr/>
          <p:nvPr/>
        </p:nvCxnSpPr>
        <p:spPr>
          <a:xfrm>
            <a:off x="1289563" y="2616917"/>
            <a:ext cx="35641" cy="138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65BD34-7937-4269-875A-AFF880DB7813}"/>
              </a:ext>
            </a:extLst>
          </p:cNvPr>
          <p:cNvCxnSpPr>
            <a:cxnSpLocks/>
          </p:cNvCxnSpPr>
          <p:nvPr/>
        </p:nvCxnSpPr>
        <p:spPr>
          <a:xfrm flipV="1">
            <a:off x="1590677" y="3273220"/>
            <a:ext cx="1295398" cy="879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D0B5FA-B2A9-4CF6-BCA1-ACE9E8094CB6}"/>
              </a:ext>
            </a:extLst>
          </p:cNvPr>
          <p:cNvCxnSpPr>
            <a:cxnSpLocks/>
          </p:cNvCxnSpPr>
          <p:nvPr/>
        </p:nvCxnSpPr>
        <p:spPr>
          <a:xfrm flipH="1" flipV="1">
            <a:off x="1540285" y="2412896"/>
            <a:ext cx="1340875" cy="560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C2CFBA0-BCBD-40FA-B77B-5AC4F54DEC30}"/>
              </a:ext>
            </a:extLst>
          </p:cNvPr>
          <p:cNvCxnSpPr>
            <a:cxnSpLocks/>
          </p:cNvCxnSpPr>
          <p:nvPr/>
        </p:nvCxnSpPr>
        <p:spPr>
          <a:xfrm flipH="1" flipV="1">
            <a:off x="1595591" y="4373203"/>
            <a:ext cx="1512940" cy="437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FB1C704-4E80-4033-9E74-0B73545DAF5E}"/>
              </a:ext>
            </a:extLst>
          </p:cNvPr>
          <p:cNvCxnSpPr>
            <a:cxnSpLocks/>
          </p:cNvCxnSpPr>
          <p:nvPr/>
        </p:nvCxnSpPr>
        <p:spPr>
          <a:xfrm flipH="1" flipV="1">
            <a:off x="3162608" y="3377688"/>
            <a:ext cx="161004" cy="123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CC815B-CF5D-422D-9A5F-DE69DA49BA47}"/>
              </a:ext>
            </a:extLst>
          </p:cNvPr>
          <p:cNvCxnSpPr>
            <a:cxnSpLocks/>
          </p:cNvCxnSpPr>
          <p:nvPr/>
        </p:nvCxnSpPr>
        <p:spPr>
          <a:xfrm flipV="1">
            <a:off x="7152047" y="4004494"/>
            <a:ext cx="379769" cy="140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5C3D25-1A52-47FC-9046-B4AF04D43197}"/>
              </a:ext>
            </a:extLst>
          </p:cNvPr>
          <p:cNvCxnSpPr>
            <a:cxnSpLocks/>
          </p:cNvCxnSpPr>
          <p:nvPr/>
        </p:nvCxnSpPr>
        <p:spPr>
          <a:xfrm flipH="1" flipV="1">
            <a:off x="5405590" y="5049171"/>
            <a:ext cx="1408473" cy="542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6B04564-7B8E-4526-B330-183CAF4B2D6F}"/>
              </a:ext>
            </a:extLst>
          </p:cNvPr>
          <p:cNvCxnSpPr/>
          <p:nvPr/>
        </p:nvCxnSpPr>
        <p:spPr>
          <a:xfrm>
            <a:off x="3666204" y="4901377"/>
            <a:ext cx="1190932" cy="110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D9A6B2-AEED-4D9C-A262-FFD0D516AD6A}"/>
              </a:ext>
            </a:extLst>
          </p:cNvPr>
          <p:cNvCxnSpPr>
            <a:cxnSpLocks/>
          </p:cNvCxnSpPr>
          <p:nvPr/>
        </p:nvCxnSpPr>
        <p:spPr>
          <a:xfrm flipH="1" flipV="1">
            <a:off x="7064785" y="2357592"/>
            <a:ext cx="437537" cy="107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E1E80BD-E24D-4681-B958-7A79A563B4AF}"/>
              </a:ext>
            </a:extLst>
          </p:cNvPr>
          <p:cNvCxnSpPr>
            <a:cxnSpLocks/>
          </p:cNvCxnSpPr>
          <p:nvPr/>
        </p:nvCxnSpPr>
        <p:spPr>
          <a:xfrm flipH="1" flipV="1">
            <a:off x="3402268" y="3113444"/>
            <a:ext cx="1961537" cy="14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2AFF43A-9307-4329-AC58-88A0EA6AF18C}"/>
              </a:ext>
            </a:extLst>
          </p:cNvPr>
          <p:cNvCxnSpPr>
            <a:cxnSpLocks/>
          </p:cNvCxnSpPr>
          <p:nvPr/>
        </p:nvCxnSpPr>
        <p:spPr>
          <a:xfrm>
            <a:off x="5909187" y="3315924"/>
            <a:ext cx="1393723" cy="349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228A9AB-639E-4548-B314-6F316CB5769C}"/>
              </a:ext>
            </a:extLst>
          </p:cNvPr>
          <p:cNvCxnSpPr>
            <a:cxnSpLocks/>
          </p:cNvCxnSpPr>
          <p:nvPr/>
        </p:nvCxnSpPr>
        <p:spPr>
          <a:xfrm flipH="1">
            <a:off x="5841896" y="2309658"/>
            <a:ext cx="892278" cy="76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1D1B87-40C9-4962-AEB3-DB2571E53BC4}"/>
              </a:ext>
            </a:extLst>
          </p:cNvPr>
          <p:cNvCxnSpPr>
            <a:cxnSpLocks/>
          </p:cNvCxnSpPr>
          <p:nvPr/>
        </p:nvCxnSpPr>
        <p:spPr>
          <a:xfrm flipV="1">
            <a:off x="5204031" y="3543604"/>
            <a:ext cx="330607" cy="112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51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 fontScale="90000"/>
          </a:bodyPr>
          <a:lstStyle/>
          <a:p>
            <a:r>
              <a:rPr lang="de-DE" sz="4800"/>
              <a:t>Preprocessing</a:t>
            </a:r>
            <a:r>
              <a:rPr lang="de-DE" sz="4800" dirty="0"/>
              <a:t> </a:t>
            </a:r>
            <a:r>
              <a:rPr lang="de-DE" sz="4800" err="1"/>
              <a:t>with</a:t>
            </a:r>
            <a:r>
              <a:rPr lang="de-DE" sz="4800" dirty="0"/>
              <a:t> </a:t>
            </a:r>
            <a:r>
              <a:rPr lang="de-DE" sz="4800" err="1"/>
              <a:t>Tarjan's</a:t>
            </a:r>
            <a:r>
              <a:rPr lang="de-DE" sz="4800" dirty="0"/>
              <a:t> </a:t>
            </a:r>
            <a:r>
              <a:rPr lang="de-DE" sz="4800" err="1"/>
              <a:t>Algorithm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A2F6FB-5D1A-404E-BEF9-5E568D28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9BB6B05-DC6D-4654-9114-3C31323133D2}"/>
              </a:ext>
            </a:extLst>
          </p:cNvPr>
          <p:cNvSpPr/>
          <p:nvPr/>
        </p:nvSpPr>
        <p:spPr>
          <a:xfrm>
            <a:off x="994285" y="203896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CBC2F6A8-8C8B-4103-8E8B-61B432824511}"/>
              </a:ext>
            </a:extLst>
          </p:cNvPr>
          <p:cNvSpPr/>
          <p:nvPr/>
        </p:nvSpPr>
        <p:spPr>
          <a:xfrm>
            <a:off x="2837834" y="281325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9BD29FED-7AB9-4FF2-B69C-303DB8ADDB4C}"/>
              </a:ext>
            </a:extLst>
          </p:cNvPr>
          <p:cNvSpPr/>
          <p:nvPr/>
        </p:nvSpPr>
        <p:spPr>
          <a:xfrm>
            <a:off x="1049592" y="3993125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CC01802-7747-4F73-B0C2-A55D080D904A}"/>
              </a:ext>
            </a:extLst>
          </p:cNvPr>
          <p:cNvSpPr/>
          <p:nvPr/>
        </p:nvSpPr>
        <p:spPr>
          <a:xfrm>
            <a:off x="3089783" y="458920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77756A59-C5EE-4377-A175-0D71D1772BD3}"/>
              </a:ext>
            </a:extLst>
          </p:cNvPr>
          <p:cNvSpPr/>
          <p:nvPr/>
        </p:nvSpPr>
        <p:spPr>
          <a:xfrm>
            <a:off x="4853445" y="465680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E</a:t>
            </a:r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A07CDE49-5A57-4D4D-ACD2-11FE1DE0E6E9}"/>
              </a:ext>
            </a:extLst>
          </p:cNvPr>
          <p:cNvSpPr/>
          <p:nvPr/>
        </p:nvSpPr>
        <p:spPr>
          <a:xfrm>
            <a:off x="5345057" y="297302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4B7C37C6-29D1-474B-A179-F09B8936C905}"/>
              </a:ext>
            </a:extLst>
          </p:cNvPr>
          <p:cNvSpPr/>
          <p:nvPr/>
        </p:nvSpPr>
        <p:spPr>
          <a:xfrm>
            <a:off x="7305365" y="342776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D6B57802-6959-400A-B80C-3D47065CD2DE}"/>
              </a:ext>
            </a:extLst>
          </p:cNvPr>
          <p:cNvSpPr/>
          <p:nvPr/>
        </p:nvSpPr>
        <p:spPr>
          <a:xfrm>
            <a:off x="6660122" y="183002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/>
              <a:t>G</a:t>
            </a: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81D03BCA-64E8-4F6F-8F61-92018266591E}"/>
              </a:ext>
            </a:extLst>
          </p:cNvPr>
          <p:cNvSpPr/>
          <p:nvPr/>
        </p:nvSpPr>
        <p:spPr>
          <a:xfrm>
            <a:off x="6795315" y="5394221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2127AB-0FDF-4AC8-ADF7-DC1DFEEDF9F3}"/>
              </a:ext>
            </a:extLst>
          </p:cNvPr>
          <p:cNvCxnSpPr/>
          <p:nvPr/>
        </p:nvCxnSpPr>
        <p:spPr>
          <a:xfrm>
            <a:off x="1289563" y="2616917"/>
            <a:ext cx="35641" cy="138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65BD34-7937-4269-875A-AFF880DB7813}"/>
              </a:ext>
            </a:extLst>
          </p:cNvPr>
          <p:cNvCxnSpPr>
            <a:cxnSpLocks/>
          </p:cNvCxnSpPr>
          <p:nvPr/>
        </p:nvCxnSpPr>
        <p:spPr>
          <a:xfrm flipV="1">
            <a:off x="1590677" y="3273220"/>
            <a:ext cx="1295398" cy="879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D0B5FA-B2A9-4CF6-BCA1-ACE9E8094CB6}"/>
              </a:ext>
            </a:extLst>
          </p:cNvPr>
          <p:cNvCxnSpPr>
            <a:cxnSpLocks/>
          </p:cNvCxnSpPr>
          <p:nvPr/>
        </p:nvCxnSpPr>
        <p:spPr>
          <a:xfrm flipH="1" flipV="1">
            <a:off x="1540285" y="2412896"/>
            <a:ext cx="1340875" cy="560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C2CFBA0-BCBD-40FA-B77B-5AC4F54DEC30}"/>
              </a:ext>
            </a:extLst>
          </p:cNvPr>
          <p:cNvCxnSpPr>
            <a:cxnSpLocks/>
          </p:cNvCxnSpPr>
          <p:nvPr/>
        </p:nvCxnSpPr>
        <p:spPr>
          <a:xfrm flipH="1" flipV="1">
            <a:off x="1595591" y="4373203"/>
            <a:ext cx="1512940" cy="437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FB1C704-4E80-4033-9E74-0B73545DAF5E}"/>
              </a:ext>
            </a:extLst>
          </p:cNvPr>
          <p:cNvCxnSpPr>
            <a:cxnSpLocks/>
          </p:cNvCxnSpPr>
          <p:nvPr/>
        </p:nvCxnSpPr>
        <p:spPr>
          <a:xfrm flipH="1" flipV="1">
            <a:off x="3162608" y="3377688"/>
            <a:ext cx="161004" cy="123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CC815B-CF5D-422D-9A5F-DE69DA49BA47}"/>
              </a:ext>
            </a:extLst>
          </p:cNvPr>
          <p:cNvCxnSpPr>
            <a:cxnSpLocks/>
          </p:cNvCxnSpPr>
          <p:nvPr/>
        </p:nvCxnSpPr>
        <p:spPr>
          <a:xfrm flipV="1">
            <a:off x="7152047" y="4004494"/>
            <a:ext cx="379769" cy="140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5C3D25-1A52-47FC-9046-B4AF04D43197}"/>
              </a:ext>
            </a:extLst>
          </p:cNvPr>
          <p:cNvCxnSpPr>
            <a:cxnSpLocks/>
          </p:cNvCxnSpPr>
          <p:nvPr/>
        </p:nvCxnSpPr>
        <p:spPr>
          <a:xfrm flipH="1" flipV="1">
            <a:off x="5405590" y="5049171"/>
            <a:ext cx="1408473" cy="542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6B04564-7B8E-4526-B330-183CAF4B2D6F}"/>
              </a:ext>
            </a:extLst>
          </p:cNvPr>
          <p:cNvCxnSpPr/>
          <p:nvPr/>
        </p:nvCxnSpPr>
        <p:spPr>
          <a:xfrm>
            <a:off x="3666204" y="4901377"/>
            <a:ext cx="1190932" cy="110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D9A6B2-AEED-4D9C-A262-FFD0D516AD6A}"/>
              </a:ext>
            </a:extLst>
          </p:cNvPr>
          <p:cNvCxnSpPr>
            <a:cxnSpLocks/>
          </p:cNvCxnSpPr>
          <p:nvPr/>
        </p:nvCxnSpPr>
        <p:spPr>
          <a:xfrm flipH="1" flipV="1">
            <a:off x="7064785" y="2357592"/>
            <a:ext cx="437537" cy="107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E1E80BD-E24D-4681-B958-7A79A563B4AF}"/>
              </a:ext>
            </a:extLst>
          </p:cNvPr>
          <p:cNvCxnSpPr>
            <a:cxnSpLocks/>
          </p:cNvCxnSpPr>
          <p:nvPr/>
        </p:nvCxnSpPr>
        <p:spPr>
          <a:xfrm flipH="1" flipV="1">
            <a:off x="3402268" y="3113444"/>
            <a:ext cx="1961537" cy="14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2AFF43A-9307-4329-AC58-88A0EA6AF18C}"/>
              </a:ext>
            </a:extLst>
          </p:cNvPr>
          <p:cNvCxnSpPr>
            <a:cxnSpLocks/>
          </p:cNvCxnSpPr>
          <p:nvPr/>
        </p:nvCxnSpPr>
        <p:spPr>
          <a:xfrm>
            <a:off x="5909187" y="3315924"/>
            <a:ext cx="1393723" cy="349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228A9AB-639E-4548-B314-6F316CB5769C}"/>
              </a:ext>
            </a:extLst>
          </p:cNvPr>
          <p:cNvCxnSpPr>
            <a:cxnSpLocks/>
          </p:cNvCxnSpPr>
          <p:nvPr/>
        </p:nvCxnSpPr>
        <p:spPr>
          <a:xfrm flipH="1">
            <a:off x="5841896" y="2309658"/>
            <a:ext cx="892278" cy="76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1D1B87-40C9-4962-AEB3-DB2571E53BC4}"/>
              </a:ext>
            </a:extLst>
          </p:cNvPr>
          <p:cNvCxnSpPr>
            <a:cxnSpLocks/>
          </p:cNvCxnSpPr>
          <p:nvPr/>
        </p:nvCxnSpPr>
        <p:spPr>
          <a:xfrm flipV="1">
            <a:off x="5204031" y="3543604"/>
            <a:ext cx="330607" cy="112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1C2D6B69-0C38-464B-815E-791EA2743FCE}"/>
              </a:ext>
            </a:extLst>
          </p:cNvPr>
          <p:cNvSpPr/>
          <p:nvPr/>
        </p:nvSpPr>
        <p:spPr>
          <a:xfrm rot="18840000">
            <a:off x="401448" y="1795071"/>
            <a:ext cx="3170903" cy="2783757"/>
          </a:xfrm>
          <a:prstGeom prst="ellipse">
            <a:avLst/>
          </a:prstGeom>
          <a:solidFill>
            <a:srgbClr val="FFFFF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C167AC2-E35A-4856-8753-325A458DC89F}"/>
              </a:ext>
            </a:extLst>
          </p:cNvPr>
          <p:cNvSpPr/>
          <p:nvPr/>
        </p:nvSpPr>
        <p:spPr>
          <a:xfrm rot="780000">
            <a:off x="5352894" y="1811203"/>
            <a:ext cx="2703872" cy="2574822"/>
          </a:xfrm>
          <a:prstGeom prst="ellipse">
            <a:avLst/>
          </a:prstGeom>
          <a:solidFill>
            <a:srgbClr val="FFFFF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CD81982-2A1C-4C3F-A6A2-2C864FCA3D4D}"/>
              </a:ext>
            </a:extLst>
          </p:cNvPr>
          <p:cNvSpPr/>
          <p:nvPr/>
        </p:nvSpPr>
        <p:spPr>
          <a:xfrm>
            <a:off x="3115456" y="4279389"/>
            <a:ext cx="2279857" cy="1272048"/>
          </a:xfrm>
          <a:prstGeom prst="ellipse">
            <a:avLst/>
          </a:prstGeom>
          <a:solidFill>
            <a:srgbClr val="FFFFF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6AE43B7-D62A-408D-B67F-054FA3505878}"/>
              </a:ext>
            </a:extLst>
          </p:cNvPr>
          <p:cNvSpPr/>
          <p:nvPr/>
        </p:nvSpPr>
        <p:spPr>
          <a:xfrm rot="780000">
            <a:off x="6724631" y="5299061"/>
            <a:ext cx="725131" cy="762001"/>
          </a:xfrm>
          <a:prstGeom prst="ellipse">
            <a:avLst/>
          </a:prstGeom>
          <a:solidFill>
            <a:srgbClr val="FFFFF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98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 fontScale="90000"/>
          </a:bodyPr>
          <a:lstStyle/>
          <a:p>
            <a:r>
              <a:rPr lang="de-DE" sz="4800"/>
              <a:t>Preprocessing</a:t>
            </a:r>
            <a:r>
              <a:rPr lang="de-DE" sz="4800" dirty="0"/>
              <a:t> </a:t>
            </a:r>
            <a:r>
              <a:rPr lang="de-DE" sz="4800" err="1"/>
              <a:t>with</a:t>
            </a:r>
            <a:r>
              <a:rPr lang="de-DE" sz="4800" dirty="0"/>
              <a:t> </a:t>
            </a:r>
            <a:r>
              <a:rPr lang="de-DE" sz="4800" err="1"/>
              <a:t>Tarjan's</a:t>
            </a:r>
            <a:r>
              <a:rPr lang="de-DE" sz="4800" dirty="0"/>
              <a:t> </a:t>
            </a:r>
            <a:r>
              <a:rPr lang="de-DE" sz="4800" err="1"/>
              <a:t>Algorithm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A2F6FB-5D1A-404E-BEF9-5E568D28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9BB6B05-DC6D-4654-9114-3C31323133D2}"/>
              </a:ext>
            </a:extLst>
          </p:cNvPr>
          <p:cNvSpPr/>
          <p:nvPr/>
        </p:nvSpPr>
        <p:spPr>
          <a:xfrm>
            <a:off x="994285" y="203896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CBC2F6A8-8C8B-4103-8E8B-61B432824511}"/>
              </a:ext>
            </a:extLst>
          </p:cNvPr>
          <p:cNvSpPr/>
          <p:nvPr/>
        </p:nvSpPr>
        <p:spPr>
          <a:xfrm>
            <a:off x="2837834" y="281325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9BD29FED-7AB9-4FF2-B69C-303DB8ADDB4C}"/>
              </a:ext>
            </a:extLst>
          </p:cNvPr>
          <p:cNvSpPr/>
          <p:nvPr/>
        </p:nvSpPr>
        <p:spPr>
          <a:xfrm>
            <a:off x="1049592" y="3993125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CC01802-7747-4F73-B0C2-A55D080D904A}"/>
              </a:ext>
            </a:extLst>
          </p:cNvPr>
          <p:cNvSpPr/>
          <p:nvPr/>
        </p:nvSpPr>
        <p:spPr>
          <a:xfrm>
            <a:off x="3089783" y="458920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77756A59-C5EE-4377-A175-0D71D1772BD3}"/>
              </a:ext>
            </a:extLst>
          </p:cNvPr>
          <p:cNvSpPr/>
          <p:nvPr/>
        </p:nvSpPr>
        <p:spPr>
          <a:xfrm>
            <a:off x="4853445" y="465680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E</a:t>
            </a:r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A07CDE49-5A57-4D4D-ACD2-11FE1DE0E6E9}"/>
              </a:ext>
            </a:extLst>
          </p:cNvPr>
          <p:cNvSpPr/>
          <p:nvPr/>
        </p:nvSpPr>
        <p:spPr>
          <a:xfrm>
            <a:off x="5345057" y="297302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4B7C37C6-29D1-474B-A179-F09B8936C905}"/>
              </a:ext>
            </a:extLst>
          </p:cNvPr>
          <p:cNvSpPr/>
          <p:nvPr/>
        </p:nvSpPr>
        <p:spPr>
          <a:xfrm>
            <a:off x="7305365" y="342776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D6B57802-6959-400A-B80C-3D47065CD2DE}"/>
              </a:ext>
            </a:extLst>
          </p:cNvPr>
          <p:cNvSpPr/>
          <p:nvPr/>
        </p:nvSpPr>
        <p:spPr>
          <a:xfrm>
            <a:off x="6660122" y="183002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/>
              <a:t>G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2127AB-0FDF-4AC8-ADF7-DC1DFEEDF9F3}"/>
              </a:ext>
            </a:extLst>
          </p:cNvPr>
          <p:cNvCxnSpPr/>
          <p:nvPr/>
        </p:nvCxnSpPr>
        <p:spPr>
          <a:xfrm>
            <a:off x="1289563" y="2616917"/>
            <a:ext cx="35641" cy="138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65BD34-7937-4269-875A-AFF880DB7813}"/>
              </a:ext>
            </a:extLst>
          </p:cNvPr>
          <p:cNvCxnSpPr>
            <a:cxnSpLocks/>
          </p:cNvCxnSpPr>
          <p:nvPr/>
        </p:nvCxnSpPr>
        <p:spPr>
          <a:xfrm flipV="1">
            <a:off x="1590677" y="3273220"/>
            <a:ext cx="1295398" cy="879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D0B5FA-B2A9-4CF6-BCA1-ACE9E8094CB6}"/>
              </a:ext>
            </a:extLst>
          </p:cNvPr>
          <p:cNvCxnSpPr>
            <a:cxnSpLocks/>
          </p:cNvCxnSpPr>
          <p:nvPr/>
        </p:nvCxnSpPr>
        <p:spPr>
          <a:xfrm flipH="1" flipV="1">
            <a:off x="1540285" y="2412896"/>
            <a:ext cx="1340875" cy="560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6B04564-7B8E-4526-B330-183CAF4B2D6F}"/>
              </a:ext>
            </a:extLst>
          </p:cNvPr>
          <p:cNvCxnSpPr/>
          <p:nvPr/>
        </p:nvCxnSpPr>
        <p:spPr>
          <a:xfrm>
            <a:off x="3666204" y="4901377"/>
            <a:ext cx="1190932" cy="110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D9A6B2-AEED-4D9C-A262-FFD0D516AD6A}"/>
              </a:ext>
            </a:extLst>
          </p:cNvPr>
          <p:cNvCxnSpPr>
            <a:cxnSpLocks/>
          </p:cNvCxnSpPr>
          <p:nvPr/>
        </p:nvCxnSpPr>
        <p:spPr>
          <a:xfrm flipH="1" flipV="1">
            <a:off x="7064785" y="2357592"/>
            <a:ext cx="437537" cy="107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2AFF43A-9307-4329-AC58-88A0EA6AF18C}"/>
              </a:ext>
            </a:extLst>
          </p:cNvPr>
          <p:cNvCxnSpPr>
            <a:cxnSpLocks/>
          </p:cNvCxnSpPr>
          <p:nvPr/>
        </p:nvCxnSpPr>
        <p:spPr>
          <a:xfrm>
            <a:off x="5909187" y="3315924"/>
            <a:ext cx="1393723" cy="349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228A9AB-639E-4548-B314-6F316CB5769C}"/>
              </a:ext>
            </a:extLst>
          </p:cNvPr>
          <p:cNvCxnSpPr>
            <a:cxnSpLocks/>
          </p:cNvCxnSpPr>
          <p:nvPr/>
        </p:nvCxnSpPr>
        <p:spPr>
          <a:xfrm flipH="1">
            <a:off x="5841896" y="2309658"/>
            <a:ext cx="892278" cy="76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88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7938" cy="1565443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 err="1">
                <a:solidFill>
                  <a:srgbClr val="FFFFFF"/>
                </a:solidFill>
              </a:rPr>
              <a:t>What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worst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case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r>
              <a:rPr lang="de-DE">
                <a:solidFill>
                  <a:srgbClr val="FFFFFF"/>
                </a:solidFill>
              </a:rPr>
              <a:t>?</a:t>
            </a: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A fully </a:t>
            </a:r>
            <a:r>
              <a:rPr lang="de-DE" err="1">
                <a:solidFill>
                  <a:srgbClr val="FFFFFF"/>
                </a:solidFill>
              </a:rPr>
              <a:t>connected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In </a:t>
            </a:r>
            <a:r>
              <a:rPr lang="de-DE" err="1">
                <a:solidFill>
                  <a:srgbClr val="FFFFFF"/>
                </a:solidFill>
              </a:rPr>
              <a:t>fact</a:t>
            </a:r>
            <a:r>
              <a:rPr lang="de-DE">
                <a:solidFill>
                  <a:srgbClr val="FFFFFF"/>
                </a:solidFill>
              </a:rPr>
              <a:t>, a fully </a:t>
            </a:r>
            <a:r>
              <a:rPr lang="de-DE" err="1">
                <a:solidFill>
                  <a:srgbClr val="FFFFFF"/>
                </a:solidFill>
              </a:rPr>
              <a:t>connected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>
                <a:solidFill>
                  <a:srgbClr val="FFFFFF"/>
                </a:solidFill>
              </a:rPr>
              <a:t> not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worst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>
                <a:solidFill>
                  <a:srgbClr val="FFFFFF"/>
                </a:solidFill>
              </a:rPr>
              <a:t>case:</a:t>
            </a: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EA1CF40-1130-486B-A784-B1397BD7DD01}"/>
              </a:ext>
            </a:extLst>
          </p:cNvPr>
          <p:cNvSpPr txBox="1">
            <a:spLocks/>
          </p:cNvSpPr>
          <p:nvPr/>
        </p:nvSpPr>
        <p:spPr>
          <a:xfrm>
            <a:off x="334813" y="4644169"/>
            <a:ext cx="8471793" cy="4005072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 err="1">
                <a:solidFill>
                  <a:srgbClr val="FFFFFF"/>
                </a:solidFill>
              </a:rPr>
              <a:t>Removing</a:t>
            </a:r>
            <a:r>
              <a:rPr lang="de-DE">
                <a:solidFill>
                  <a:srgbClr val="FFFFFF"/>
                </a:solidFill>
              </a:rPr>
              <a:t> a </a:t>
            </a:r>
            <a:r>
              <a:rPr lang="de-DE" err="1">
                <a:solidFill>
                  <a:srgbClr val="FFFFFF"/>
                </a:solidFill>
              </a:rPr>
              <a:t>single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>
                <a:solidFill>
                  <a:srgbClr val="FFFFFF"/>
                </a:solidFill>
              </a:rPr>
              <a:t>edge (a,b) =&gt; k = n – 2</a:t>
            </a:r>
            <a:endParaRPr lang="de-DE"/>
          </a:p>
          <a:p>
            <a:pPr marL="337185" indent="-335280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Can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we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rule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out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even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more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cases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this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approach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?</a:t>
            </a:r>
            <a:endParaRPr lang="de-DE"/>
          </a:p>
          <a:p>
            <a:pPr marL="337185" indent="-335280"/>
            <a:r>
              <a:rPr lang="de-DE" err="1">
                <a:solidFill>
                  <a:srgbClr val="FFFFFF"/>
                </a:solidFill>
              </a:rPr>
              <a:t>Idea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for</a:t>
            </a:r>
            <a:r>
              <a:rPr lang="de-DE">
                <a:solidFill>
                  <a:srgbClr val="FFFFFF"/>
                </a:solidFill>
              </a:rPr>
              <a:t> min k: </a:t>
            </a:r>
            <a:r>
              <a:rPr lang="de-DE" err="1">
                <a:solidFill>
                  <a:srgbClr val="FFFFFF"/>
                </a:solidFill>
              </a:rPr>
              <a:t>add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many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edges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as</a:t>
            </a:r>
            <a:r>
              <a:rPr lang="de-DE">
                <a:solidFill>
                  <a:srgbClr val="FFFFFF"/>
                </a:solidFill>
              </a:rPr>
              <a:t> possible </a:t>
            </a:r>
            <a:r>
              <a:rPr lang="de-DE" err="1">
                <a:solidFill>
                  <a:srgbClr val="FFFFFF"/>
                </a:solidFill>
              </a:rPr>
              <a:t>to</a:t>
            </a:r>
            <a:r>
              <a:rPr lang="de-DE">
                <a:solidFill>
                  <a:srgbClr val="FFFFFF"/>
                </a:solidFill>
              </a:rPr>
              <a:t> a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without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creating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>
                <a:solidFill>
                  <a:srgbClr val="FFFFFF"/>
                </a:solidFill>
              </a:rPr>
              <a:t>a </a:t>
            </a:r>
            <a:r>
              <a:rPr lang="de-DE" err="1">
                <a:solidFill>
                  <a:srgbClr val="FFFFFF"/>
                </a:solidFill>
              </a:rPr>
              <a:t>cycle</a:t>
            </a:r>
            <a:endParaRPr lang="de-DE">
              <a:solidFill>
                <a:srgbClr val="FFFFFF"/>
              </a:solidFill>
            </a:endParaRPr>
          </a:p>
          <a:p>
            <a:pPr marL="1905" indent="0">
              <a:buFont typeface="Calibri Light" panose="020F0302020204030204" pitchFamily="34" charset="0"/>
              <a:buNone/>
            </a:pPr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Font typeface="Calibri Light" panose="020F0302020204030204" pitchFamily="34" charset="0"/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B74B64-4EF0-4D78-A983-96056D469F75}"/>
              </a:ext>
            </a:extLst>
          </p:cNvPr>
          <p:cNvSpPr txBox="1"/>
          <p:nvPr/>
        </p:nvSpPr>
        <p:spPr>
          <a:xfrm>
            <a:off x="607143" y="3409334"/>
            <a:ext cx="49493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FFC000"/>
                </a:solidFill>
              </a:rPr>
              <a:t>if</a:t>
            </a:r>
            <a:r>
              <a:rPr lang="de-DE"/>
              <a:t>(m == n * (n + 1)) </a:t>
            </a:r>
          </a:p>
          <a:p>
            <a:r>
              <a:rPr lang="de-DE"/>
              <a:t>{</a:t>
            </a:r>
          </a:p>
          <a:p>
            <a:r>
              <a:rPr lang="de-DE" dirty="0">
                <a:solidFill>
                  <a:srgbClr val="FFFFFF"/>
                </a:solidFill>
              </a:rPr>
              <a:t>        </a:t>
            </a:r>
            <a:r>
              <a:rPr lang="de-DE">
                <a:solidFill>
                  <a:srgbClr val="FFC000"/>
                </a:solidFill>
              </a:rPr>
              <a:t>return </a:t>
            </a:r>
            <a:r>
              <a:rPr lang="de-DE">
                <a:solidFill>
                  <a:srgbClr val="FFFFFF"/>
                </a:solidFill>
              </a:rPr>
              <a:t>k = n – 1;</a:t>
            </a:r>
          </a:p>
          <a:p>
            <a:r>
              <a:rPr lang="de-DE">
                <a:solidFill>
                  <a:srgbClr val="FFFFFF"/>
                </a:solidFill>
              </a:rPr>
              <a:t>}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97" y="411775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Our</a:t>
            </a:r>
            <a:r>
              <a:rPr lang="de-DE" sz="4800"/>
              <a:t> </a:t>
            </a:r>
            <a:r>
              <a:rPr lang="de-DE" sz="4800" err="1"/>
              <a:t>approach</a:t>
            </a:r>
            <a:endParaRPr lang="de-DE" sz="4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97" y="1947672"/>
            <a:ext cx="8391905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>
                <a:solidFill>
                  <a:srgbClr val="FFFFFF"/>
                </a:solidFill>
              </a:rPr>
              <a:t>Solver class that executes the main algorithm</a:t>
            </a:r>
            <a:endParaRPr lang="de-DE"/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One class for each algorithm:</a:t>
            </a:r>
            <a:endParaRPr lang="de-DE" dirty="0">
              <a:solidFill>
                <a:srgbClr val="FFFFFF"/>
              </a:solidFill>
            </a:endParaRPr>
          </a:p>
          <a:p>
            <a:pPr marL="787400" lvl="1" indent="-447675"/>
            <a:r>
              <a:rPr lang="de-DE">
                <a:solidFill>
                  <a:srgbClr val="FFFFFF"/>
                </a:solidFill>
              </a:rPr>
              <a:t>Is the graph a DAG?</a:t>
            </a:r>
            <a:endParaRPr lang="de-DE" dirty="0">
              <a:solidFill>
                <a:srgbClr val="FFFFFF"/>
              </a:solidFill>
            </a:endParaRPr>
          </a:p>
          <a:p>
            <a:pPr marL="787400" lvl="1" indent="-447675"/>
            <a:r>
              <a:rPr lang="de-DE">
                <a:solidFill>
                  <a:srgbClr val="FFFFFF"/>
                </a:solidFill>
              </a:rPr>
              <a:t>Find first cycle</a:t>
            </a:r>
            <a:endParaRPr lang="de-DE" dirty="0">
              <a:solidFill>
                <a:srgbClr val="FFFFFF"/>
              </a:solidFill>
            </a:endParaRPr>
          </a:p>
          <a:p>
            <a:pPr marL="787400" lvl="1" indent="-447675"/>
            <a:r>
              <a:rPr lang="de-DE">
                <a:solidFill>
                  <a:srgbClr val="FFFFFF"/>
                </a:solidFill>
              </a:rPr>
              <a:t>Preprocessing</a:t>
            </a:r>
            <a:endParaRPr lang="de-DE" dirty="0">
              <a:solidFill>
                <a:srgbClr val="FFFFFF"/>
              </a:solidFill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Log class for printing the result and debug information</a:t>
            </a:r>
            <a:endParaRPr lang="de-DE"/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All of these classes offer static methods</a:t>
            </a:r>
            <a:endParaRPr lang="de-DE" dirty="0">
              <a:solidFill>
                <a:srgbClr val="FFFFFF"/>
              </a:solidFill>
            </a:endParaRPr>
          </a:p>
          <a:p>
            <a:pPr marL="337185" indent="-335280"/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1F0010-F299-47DC-B9BC-3F44C9A3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3AD6D89F-3E9E-466D-BACE-2773DF793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29521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86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963A3B78-F05E-4674-ACD9-23682088F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5461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5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2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D0B783E4-A795-4839-91C7-31E551976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27438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899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3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CB70AC6C-939F-4297-9C52-A0BDC9F21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83557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1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4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3F8CF3-3FF9-428A-875A-C048E00E817C}"/>
              </a:ext>
            </a:extLst>
          </p:cNvPr>
          <p:cNvCxnSpPr>
            <a:cxnSpLocks/>
          </p:cNvCxnSpPr>
          <p:nvPr/>
        </p:nvCxnSpPr>
        <p:spPr>
          <a:xfrm>
            <a:off x="1539976" y="4059494"/>
            <a:ext cx="1344562" cy="11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103F0A1A-25DB-46CA-A6CC-0EF932288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90322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383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5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3F8CF3-3FF9-428A-875A-C048E00E817C}"/>
              </a:ext>
            </a:extLst>
          </p:cNvPr>
          <p:cNvCxnSpPr>
            <a:cxnSpLocks/>
          </p:cNvCxnSpPr>
          <p:nvPr/>
        </p:nvCxnSpPr>
        <p:spPr>
          <a:xfrm>
            <a:off x="1539976" y="4059494"/>
            <a:ext cx="1344562" cy="11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1312168A-A242-4C4E-97D9-548D40AC8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0647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64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6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3F8CF3-3FF9-428A-875A-C048E00E817C}"/>
              </a:ext>
            </a:extLst>
          </p:cNvPr>
          <p:cNvCxnSpPr>
            <a:cxnSpLocks/>
          </p:cNvCxnSpPr>
          <p:nvPr/>
        </p:nvCxnSpPr>
        <p:spPr>
          <a:xfrm>
            <a:off x="1539976" y="4059494"/>
            <a:ext cx="1344562" cy="11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46DC2C2-6BEE-43D8-8810-3C577BA6D34E}"/>
              </a:ext>
            </a:extLst>
          </p:cNvPr>
          <p:cNvCxnSpPr>
            <a:cxnSpLocks/>
          </p:cNvCxnSpPr>
          <p:nvPr/>
        </p:nvCxnSpPr>
        <p:spPr>
          <a:xfrm flipH="1">
            <a:off x="3339280" y="4059493"/>
            <a:ext cx="1187243" cy="1129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7C97D845-93D6-4D45-A722-7D60E524F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19100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58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7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1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3F8CF3-3FF9-428A-875A-C048E00E817C}"/>
              </a:ext>
            </a:extLst>
          </p:cNvPr>
          <p:cNvCxnSpPr>
            <a:cxnSpLocks/>
          </p:cNvCxnSpPr>
          <p:nvPr/>
        </p:nvCxnSpPr>
        <p:spPr>
          <a:xfrm>
            <a:off x="1539976" y="4059494"/>
            <a:ext cx="1344562" cy="11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B2274463-D2DC-41A0-BFCA-96367E73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25047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763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8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1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3F8CF3-3FF9-428A-875A-C048E00E817C}"/>
              </a:ext>
            </a:extLst>
          </p:cNvPr>
          <p:cNvCxnSpPr>
            <a:cxnSpLocks/>
          </p:cNvCxnSpPr>
          <p:nvPr/>
        </p:nvCxnSpPr>
        <p:spPr>
          <a:xfrm>
            <a:off x="1539976" y="4059494"/>
            <a:ext cx="1344562" cy="11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F22DEFC6-1BF9-4E38-9E99-D41F8A795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0601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909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9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1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B448616-4E2D-49FA-AB71-DC58DA82BCD1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4076698"/>
            <a:ext cx="1359310" cy="111964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0D4D9473-8DED-45FB-A5B0-1356F896D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38692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97" y="411775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Our</a:t>
            </a:r>
            <a:r>
              <a:rPr lang="de-DE" sz="4800"/>
              <a:t> </a:t>
            </a:r>
            <a:r>
              <a:rPr lang="de-DE" sz="4800" err="1"/>
              <a:t>approach</a:t>
            </a:r>
            <a:endParaRPr lang="de-DE" sz="4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97" y="1947672"/>
            <a:ext cx="8391905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>
                <a:solidFill>
                  <a:srgbClr val="FFFFFF"/>
                </a:solidFill>
              </a:rPr>
              <a:t>Nodes are not actually deleted, only labeled: </a:t>
            </a:r>
          </a:p>
          <a:p>
            <a:pPr marL="337185" indent="-335280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C46816-6DAC-48B4-8D8D-99E3720DAE42}"/>
              </a:ext>
            </a:extLst>
          </p:cNvPr>
          <p:cNvSpPr txBox="1"/>
          <p:nvPr/>
        </p:nvSpPr>
        <p:spPr>
          <a:xfrm>
            <a:off x="576416" y="2505996"/>
            <a:ext cx="665766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FFC000"/>
                </a:solidFill>
              </a:rPr>
              <a:t>for</a:t>
            </a:r>
            <a:r>
              <a:rPr lang="de-DE"/>
              <a:t>(Node node: cycle)</a:t>
            </a:r>
          </a:p>
          <a:p>
            <a:r>
              <a:rPr lang="de-DE"/>
              <a:t>{</a:t>
            </a:r>
          </a:p>
          <a:p>
            <a:r>
              <a:rPr lang="de-DE"/>
              <a:t>        node.delete();</a:t>
            </a:r>
            <a:endParaRPr lang="de-DE" dirty="0"/>
          </a:p>
          <a:p>
            <a:r>
              <a:rPr lang="de-DE"/>
              <a:t>        List&lt;Node&gt; S = dfvsBranch(graph, </a:t>
            </a:r>
            <a:r>
              <a:rPr lang="de-DE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de-DE"/>
              <a:t>  - </a:t>
            </a:r>
            <a:r>
              <a:rPr lang="de-DE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de-DE"/>
              <a:t>);</a:t>
            </a:r>
          </a:p>
          <a:p>
            <a:r>
              <a:rPr lang="de-DE"/>
              <a:t>        node.unDelete();</a:t>
            </a:r>
            <a:endParaRPr lang="de-DE" dirty="0"/>
          </a:p>
          <a:p>
            <a:r>
              <a:rPr lang="de-DE" dirty="0"/>
              <a:t>        </a:t>
            </a:r>
            <a:r>
              <a:rPr lang="de-DE">
                <a:solidFill>
                  <a:srgbClr val="FFC000"/>
                </a:solidFill>
              </a:rPr>
              <a:t>if</a:t>
            </a:r>
            <a:r>
              <a:rPr lang="de-DE"/>
              <a:t>(S != </a:t>
            </a:r>
            <a:r>
              <a:rPr lang="de-DE">
                <a:solidFill>
                  <a:srgbClr val="FFC000"/>
                </a:solidFill>
              </a:rPr>
              <a:t>null</a:t>
            </a:r>
            <a:r>
              <a:rPr lang="de-DE"/>
              <a:t>)</a:t>
            </a:r>
          </a:p>
          <a:p>
            <a:r>
              <a:rPr lang="de-DE"/>
              <a:t>        {</a:t>
            </a:r>
            <a:endParaRPr lang="de-DE" dirty="0"/>
          </a:p>
          <a:p>
            <a:r>
              <a:rPr lang="de-DE"/>
              <a:t>                S.add(node);</a:t>
            </a:r>
            <a:endParaRPr lang="de-DE" dirty="0"/>
          </a:p>
          <a:p>
            <a:r>
              <a:rPr lang="de-DE" dirty="0"/>
              <a:t>                </a:t>
            </a:r>
            <a:r>
              <a:rPr lang="de-DE">
                <a:solidFill>
                  <a:srgbClr val="FFC000"/>
                </a:solidFill>
              </a:rPr>
              <a:t>return </a:t>
            </a:r>
            <a:r>
              <a:rPr lang="de-DE"/>
              <a:t>S;</a:t>
            </a:r>
            <a:endParaRPr lang="de-DE" dirty="0"/>
          </a:p>
          <a:p>
            <a:r>
              <a:rPr lang="de-DE"/>
              <a:t>        }</a:t>
            </a:r>
            <a:endParaRPr lang="de-DE" dirty="0"/>
          </a:p>
          <a:p>
            <a:r>
              <a:rPr lang="de-DE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2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10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B448616-4E2D-49FA-AB71-DC58DA82BCD1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4076698"/>
            <a:ext cx="1359310" cy="111964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6DAF6A-5D68-456D-9932-A7FFC2887FAD}"/>
              </a:ext>
            </a:extLst>
          </p:cNvPr>
          <p:cNvCxnSpPr>
            <a:cxnSpLocks/>
          </p:cNvCxnSpPr>
          <p:nvPr/>
        </p:nvCxnSpPr>
        <p:spPr>
          <a:xfrm>
            <a:off x="1595284" y="3868992"/>
            <a:ext cx="2880851" cy="49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BDD07810-8FBC-4BF7-AC73-150363DDB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63920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89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11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B448616-4E2D-49FA-AB71-DC58DA82BCD1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4076698"/>
            <a:ext cx="1359310" cy="111964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6DAF6A-5D68-456D-9932-A7FFC2887FAD}"/>
              </a:ext>
            </a:extLst>
          </p:cNvPr>
          <p:cNvCxnSpPr>
            <a:cxnSpLocks/>
          </p:cNvCxnSpPr>
          <p:nvPr/>
        </p:nvCxnSpPr>
        <p:spPr>
          <a:xfrm>
            <a:off x="1595284" y="3868992"/>
            <a:ext cx="2880851" cy="49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B9D7AA-8FF8-4996-9A1E-9DAA4F205396}"/>
              </a:ext>
            </a:extLst>
          </p:cNvPr>
          <p:cNvCxnSpPr>
            <a:cxnSpLocks/>
          </p:cNvCxnSpPr>
          <p:nvPr/>
        </p:nvCxnSpPr>
        <p:spPr>
          <a:xfrm>
            <a:off x="3358944" y="2320411"/>
            <a:ext cx="1221659" cy="131383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961D4C54-2BBF-461A-8DF7-32356693C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36800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955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12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B448616-4E2D-49FA-AB71-DC58DA82BCD1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4076698"/>
            <a:ext cx="1359310" cy="111964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6DAF6A-5D68-456D-9932-A7FFC2887FAD}"/>
              </a:ext>
            </a:extLst>
          </p:cNvPr>
          <p:cNvCxnSpPr>
            <a:cxnSpLocks/>
          </p:cNvCxnSpPr>
          <p:nvPr/>
        </p:nvCxnSpPr>
        <p:spPr>
          <a:xfrm>
            <a:off x="1595284" y="3868992"/>
            <a:ext cx="2880851" cy="49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B9D7AA-8FF8-4996-9A1E-9DAA4F205396}"/>
              </a:ext>
            </a:extLst>
          </p:cNvPr>
          <p:cNvCxnSpPr>
            <a:cxnSpLocks/>
          </p:cNvCxnSpPr>
          <p:nvPr/>
        </p:nvCxnSpPr>
        <p:spPr>
          <a:xfrm>
            <a:off x="3358944" y="2320411"/>
            <a:ext cx="1221659" cy="131383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F2CD50D-B4D3-4C94-B653-D5A8A5AC6E8F}"/>
              </a:ext>
            </a:extLst>
          </p:cNvPr>
          <p:cNvCxnSpPr>
            <a:cxnSpLocks/>
          </p:cNvCxnSpPr>
          <p:nvPr/>
        </p:nvCxnSpPr>
        <p:spPr>
          <a:xfrm flipH="1">
            <a:off x="1526458" y="2320411"/>
            <a:ext cx="1390034" cy="13384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8560F1F9-CE7B-45B1-8190-A5F0B7A45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95663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80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e 3">
            <a:extLst>
              <a:ext uri="{FF2B5EF4-FFF2-40B4-BE49-F238E27FC236}">
                <a16:creationId xmlns:a16="http://schemas.microsoft.com/office/drawing/2014/main" id="{CCE5712E-3777-42E4-B076-BBB0F3277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72163"/>
              </p:ext>
            </p:extLst>
          </p:nvPr>
        </p:nvGraphicFramePr>
        <p:xfrm>
          <a:off x="5420032" y="1978741"/>
          <a:ext cx="1482568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CEC41238-CF2B-4721-B3B9-24CCB490A8A2}"/>
              </a:ext>
            </a:extLst>
          </p:cNvPr>
          <p:cNvSpPr txBox="1"/>
          <p:nvPr/>
        </p:nvSpPr>
        <p:spPr>
          <a:xfrm>
            <a:off x="785351" y="25858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1. max m = n * (n – 1)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0CFE3F-91E6-4D39-A78B-05BBA7D36EC6}"/>
              </a:ext>
            </a:extLst>
          </p:cNvPr>
          <p:cNvSpPr txBox="1"/>
          <p:nvPr/>
        </p:nvSpPr>
        <p:spPr>
          <a:xfrm>
            <a:off x="785350" y="3206546"/>
            <a:ext cx="43040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2. min k = 0 </a:t>
            </a:r>
            <a:r>
              <a:rPr lang="de-DE" dirty="0">
                <a:solidFill>
                  <a:srgbClr val="FFC000"/>
                </a:solidFill>
              </a:rPr>
              <a:t>if </a:t>
            </a:r>
            <a:r>
              <a:rPr lang="de-DE"/>
              <a:t>m &lt; n * (n – 1) / 2</a:t>
            </a:r>
          </a:p>
        </p:txBody>
      </p:sp>
    </p:spTree>
    <p:extLst>
      <p:ext uri="{BB962C8B-B14F-4D97-AF65-F5344CB8AC3E}">
        <p14:creationId xmlns:p14="http://schemas.microsoft.com/office/powerpoint/2010/main" val="27275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</a:t>
            </a:r>
            <a:r>
              <a:rPr lang="de-DE" sz="4800" err="1"/>
              <a:t>max</a:t>
            </a:r>
            <a:r>
              <a:rPr lang="de-DE" sz="4800"/>
              <a:t>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>
                <a:solidFill>
                  <a:srgbClr val="FFFFFF"/>
                </a:solidFill>
              </a:rPr>
              <a:t>The </a:t>
            </a:r>
            <a:r>
              <a:rPr lang="de-DE" err="1">
                <a:solidFill>
                  <a:srgbClr val="FFFFFF"/>
                </a:solidFill>
              </a:rPr>
              <a:t>max</a:t>
            </a:r>
            <a:r>
              <a:rPr lang="de-DE" dirty="0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value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for</a:t>
            </a:r>
            <a:r>
              <a:rPr lang="de-DE">
                <a:solidFill>
                  <a:srgbClr val="FFFFFF"/>
                </a:solidFill>
              </a:rPr>
              <a:t> k </a:t>
            </a:r>
            <a:r>
              <a:rPr lang="de-DE" err="1">
                <a:solidFill>
                  <a:srgbClr val="FFFFFF"/>
                </a:solidFill>
              </a:rPr>
              <a:t>can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be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>
                <a:solidFill>
                  <a:srgbClr val="FFFFFF"/>
                </a:solidFill>
              </a:rPr>
              <a:t>calculated:</a:t>
            </a:r>
            <a:endParaRPr lang="de-DE" dirty="0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150614-7029-4ED6-8425-4E47F6E11565}"/>
              </a:ext>
            </a:extLst>
          </p:cNvPr>
          <p:cNvSpPr txBox="1"/>
          <p:nvPr/>
        </p:nvSpPr>
        <p:spPr>
          <a:xfrm>
            <a:off x="785351" y="25858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max k = m / 2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2F1789FD-FF00-45EC-98FE-167E7517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4095474"/>
            <a:ext cx="8052617" cy="21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</a:t>
            </a:r>
            <a:r>
              <a:rPr lang="de-DE" sz="4800" err="1"/>
              <a:t>max</a:t>
            </a:r>
            <a:r>
              <a:rPr lang="de-DE" sz="4800"/>
              <a:t>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>
                <a:solidFill>
                  <a:srgbClr val="FFFFFF"/>
                </a:solidFill>
              </a:rPr>
              <a:t>The </a:t>
            </a:r>
            <a:r>
              <a:rPr lang="de-DE" err="1">
                <a:solidFill>
                  <a:srgbClr val="FFFFFF"/>
                </a:solidFill>
              </a:rPr>
              <a:t>max</a:t>
            </a:r>
            <a:r>
              <a:rPr lang="de-DE" dirty="0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value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for</a:t>
            </a:r>
            <a:r>
              <a:rPr lang="de-DE">
                <a:solidFill>
                  <a:srgbClr val="FFFFFF"/>
                </a:solidFill>
              </a:rPr>
              <a:t> k </a:t>
            </a:r>
            <a:r>
              <a:rPr lang="de-DE" err="1">
                <a:solidFill>
                  <a:srgbClr val="FFFFFF"/>
                </a:solidFill>
              </a:rPr>
              <a:t>can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be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>
                <a:solidFill>
                  <a:srgbClr val="FFFFFF"/>
                </a:solidFill>
              </a:rPr>
              <a:t>calculated:</a:t>
            </a: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D2061F-5BB8-4911-8F4D-FDE0E8CD62FB}"/>
              </a:ext>
            </a:extLst>
          </p:cNvPr>
          <p:cNvSpPr txBox="1"/>
          <p:nvPr/>
        </p:nvSpPr>
        <p:spPr>
          <a:xfrm>
            <a:off x="785351" y="25858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max k = m / 2</a:t>
            </a: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3A304C01-9FFB-409B-A3F0-466DD1FB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4093566"/>
            <a:ext cx="8052619" cy="21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8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Performance - 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C505F49-800A-4D2E-A6B3-7F3AFBA90DA9}"/>
              </a:ext>
            </a:extLst>
          </p:cNvPr>
          <p:cNvSpPr txBox="1">
            <a:spLocks/>
          </p:cNvSpPr>
          <p:nvPr/>
        </p:nvSpPr>
        <p:spPr>
          <a:xfrm>
            <a:off x="334813" y="1964879"/>
            <a:ext cx="8600841" cy="1682201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We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set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a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timeout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after 60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seconds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for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plots</a:t>
            </a:r>
            <a:endParaRPr lang="de-DE" err="1">
              <a:ea typeface="+mn-lt"/>
              <a:cs typeface="+mn-lt"/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Graphs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k &gt; 20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are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excluded</a:t>
            </a:r>
            <a:endParaRPr lang="de-DE" err="1"/>
          </a:p>
          <a:p>
            <a:pPr marL="337185" indent="-335280"/>
            <a:r>
              <a:rPr lang="de-DE" err="1">
                <a:solidFill>
                  <a:srgbClr val="FFFFFF"/>
                </a:solidFill>
              </a:rPr>
              <a:t>We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only</a:t>
            </a:r>
            <a:r>
              <a:rPr lang="de-DE">
                <a:solidFill>
                  <a:srgbClr val="FFFFFF"/>
                </a:solidFill>
              </a:rPr>
              <a:t> plotted the </a:t>
            </a:r>
            <a:r>
              <a:rPr lang="de-DE" err="1">
                <a:solidFill>
                  <a:srgbClr val="FFFFFF"/>
                </a:solidFill>
              </a:rPr>
              <a:t>complex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cases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>
              <a:buFont typeface="Calibri Light" panose="020F0302020204030204" pitchFamily="34" charset="0"/>
              <a:buChar char="→"/>
            </a:pPr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11" name="Grafik 12">
            <a:extLst>
              <a:ext uri="{FF2B5EF4-FFF2-40B4-BE49-F238E27FC236}">
                <a16:creationId xmlns:a16="http://schemas.microsoft.com/office/drawing/2014/main" id="{7ED106F1-A92F-47F7-93DB-529F133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4013521"/>
            <a:ext cx="8052618" cy="22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Performance - k</a:t>
            </a:r>
            <a:endParaRPr lang="de-D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42D0C50-6183-432E-89F9-80B3F9B1BD51}"/>
              </a:ext>
            </a:extLst>
          </p:cNvPr>
          <p:cNvSpPr txBox="1">
            <a:spLocks/>
          </p:cNvSpPr>
          <p:nvPr/>
        </p:nvSpPr>
        <p:spPr>
          <a:xfrm>
            <a:off x="334813" y="4681040"/>
            <a:ext cx="8471793" cy="4005072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>
                <a:solidFill>
                  <a:srgbClr val="FFFFFF"/>
                </a:solidFill>
              </a:rPr>
              <a:t>Looking at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>
                <a:solidFill>
                  <a:srgbClr val="FFFFFF"/>
                </a:solidFill>
              </a:rPr>
              <a:t> optimal </a:t>
            </a:r>
            <a:r>
              <a:rPr lang="de-DE" err="1">
                <a:solidFill>
                  <a:srgbClr val="FFFFFF"/>
                </a:solidFill>
              </a:rPr>
              <a:t>solution</a:t>
            </a:r>
            <a:r>
              <a:rPr lang="de-DE">
                <a:solidFill>
                  <a:srgbClr val="FFFFFF"/>
                </a:solidFill>
              </a:rPr>
              <a:t>,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 dirty="0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algorithm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seems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to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struggle</a:t>
            </a:r>
            <a:r>
              <a:rPr lang="de-DE">
                <a:solidFill>
                  <a:srgbClr val="FFFFFF"/>
                </a:solidFill>
              </a:rPr>
              <a:t> at k = 10 without using the algorithm of  Tarjan</a:t>
            </a:r>
            <a:endParaRPr lang="de-DE"/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Font typeface="Calibri Light" panose="020F0302020204030204" pitchFamily="34" charset="0"/>
              <a:buNone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8" name="Grafik 9">
            <a:extLst>
              <a:ext uri="{FF2B5EF4-FFF2-40B4-BE49-F238E27FC236}">
                <a16:creationId xmlns:a16="http://schemas.microsoft.com/office/drawing/2014/main" id="{3E4B06E3-F90B-46E2-89F9-7A0337C2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2109904"/>
            <a:ext cx="8052618" cy="21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Performance - 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ED96312-B5E5-4F3D-8F1C-327E95D9F440}"/>
              </a:ext>
            </a:extLst>
          </p:cNvPr>
          <p:cNvSpPr txBox="1">
            <a:spLocks/>
          </p:cNvSpPr>
          <p:nvPr/>
        </p:nvSpPr>
        <p:spPr>
          <a:xfrm>
            <a:off x="334813" y="4681040"/>
            <a:ext cx="8471793" cy="4005072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 err="1">
                <a:solidFill>
                  <a:srgbClr val="FFFFFF"/>
                </a:solidFill>
              </a:rPr>
              <a:t>With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Tarjan's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algorithm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we</a:t>
            </a:r>
            <a:r>
              <a:rPr lang="de-DE">
                <a:solidFill>
                  <a:srgbClr val="FFFFFF"/>
                </a:solidFill>
              </a:rPr>
              <a:t> also </a:t>
            </a:r>
            <a:r>
              <a:rPr lang="de-DE" err="1">
                <a:solidFill>
                  <a:srgbClr val="FFFFFF"/>
                </a:solidFill>
              </a:rPr>
              <a:t>managed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to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solve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some</a:t>
            </a:r>
            <a:r>
              <a:rPr lang="de-DE">
                <a:solidFill>
                  <a:srgbClr val="FFFFFF"/>
                </a:solidFill>
              </a:rPr>
              <a:t> k = 13 </a:t>
            </a:r>
            <a:r>
              <a:rPr lang="de-DE" err="1">
                <a:solidFill>
                  <a:srgbClr val="FFFFFF"/>
                </a:solidFill>
              </a:rPr>
              <a:t>graphs</a:t>
            </a:r>
            <a:endParaRPr lang="de-DE" err="1"/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  <a:p>
            <a:pPr marL="337185" indent="-335280">
              <a:buFont typeface="Calibri Light" panose="020F0302020204030204" pitchFamily="34" charset="0"/>
              <a:buChar char="→"/>
            </a:pPr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347956AE-3C91-4C60-A002-0D156CF4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2109903"/>
            <a:ext cx="8052618" cy="21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Performance - n</a:t>
            </a:r>
            <a:endParaRPr lang="de-D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42D0C50-6183-432E-89F9-80B3F9B1BD51}"/>
              </a:ext>
            </a:extLst>
          </p:cNvPr>
          <p:cNvSpPr txBox="1">
            <a:spLocks/>
          </p:cNvSpPr>
          <p:nvPr/>
        </p:nvSpPr>
        <p:spPr>
          <a:xfrm>
            <a:off x="334813" y="4681041"/>
            <a:ext cx="8471793" cy="4005072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>
                <a:solidFill>
                  <a:srgbClr val="FFFFFF"/>
                </a:solidFill>
              </a:rPr>
              <a:t>The </a:t>
            </a:r>
            <a:r>
              <a:rPr lang="de-DE" err="1">
                <a:solidFill>
                  <a:srgbClr val="FFFFFF"/>
                </a:solidFill>
              </a:rPr>
              <a:t>runtime</a:t>
            </a:r>
            <a:r>
              <a:rPr lang="de-DE">
                <a:solidFill>
                  <a:srgbClr val="FFFFFF"/>
                </a:solidFill>
              </a:rPr>
              <a:t> in </a:t>
            </a:r>
            <a:r>
              <a:rPr lang="de-DE" err="1">
                <a:solidFill>
                  <a:srgbClr val="FFFFFF"/>
                </a:solidFill>
              </a:rPr>
              <a:t>general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seems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to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increase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with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higher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number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of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nodes</a:t>
            </a:r>
            <a:r>
              <a:rPr lang="de-DE">
                <a:solidFill>
                  <a:srgbClr val="FFFFFF"/>
                </a:solidFill>
              </a:rPr>
              <a:t>, but </a:t>
            </a:r>
            <a:r>
              <a:rPr lang="de-DE" err="1">
                <a:solidFill>
                  <a:srgbClr val="FFFFFF"/>
                </a:solidFill>
              </a:rPr>
              <a:t>there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some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variation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9" name="Grafik 13">
            <a:extLst>
              <a:ext uri="{FF2B5EF4-FFF2-40B4-BE49-F238E27FC236}">
                <a16:creationId xmlns:a16="http://schemas.microsoft.com/office/drawing/2014/main" id="{96E67792-939A-422C-B054-C4A9CBDD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2108520"/>
            <a:ext cx="8052618" cy="22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0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87" y="1904656"/>
            <a:ext cx="5534406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 err="1">
                <a:solidFill>
                  <a:srgbClr val="FFFFFF"/>
                </a:solidFill>
              </a:rPr>
              <a:t>Algorithm</a:t>
            </a:r>
            <a:r>
              <a:rPr lang="de-DE">
                <a:solidFill>
                  <a:srgbClr val="FFFFFF"/>
                </a:solidFill>
              </a:rPr>
              <a:t> traverses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recursively</a:t>
            </a:r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337185" indent="-335280"/>
            <a:r>
              <a:rPr lang="de-DE" err="1">
                <a:solidFill>
                  <a:srgbClr val="FFFFFF"/>
                </a:solidFill>
              </a:rPr>
              <a:t>Visited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nodes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get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marked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with</a:t>
            </a:r>
            <a:r>
              <a:rPr lang="de-DE">
                <a:solidFill>
                  <a:srgbClr val="FFFFFF"/>
                </a:solidFill>
              </a:rPr>
              <a:t> an </a:t>
            </a:r>
            <a:r>
              <a:rPr lang="de-DE" err="1">
                <a:solidFill>
                  <a:srgbClr val="FFFFFF"/>
                </a:solidFill>
              </a:rPr>
              <a:t>index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r>
              <a:rPr lang="de-DE" err="1">
                <a:solidFill>
                  <a:srgbClr val="FFFFFF"/>
                </a:solidFill>
              </a:rPr>
              <a:t>If</a:t>
            </a:r>
            <a:r>
              <a:rPr lang="de-DE">
                <a:solidFill>
                  <a:srgbClr val="FFFFFF"/>
                </a:solidFill>
              </a:rPr>
              <a:t> a </a:t>
            </a:r>
            <a:r>
              <a:rPr lang="de-DE" err="1">
                <a:solidFill>
                  <a:srgbClr val="FFFFFF"/>
                </a:solidFill>
              </a:rPr>
              <a:t>new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visited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node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already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marked</a:t>
            </a:r>
            <a:r>
              <a:rPr lang="de-DE">
                <a:solidFill>
                  <a:srgbClr val="FFFFFF"/>
                </a:solidFill>
              </a:rPr>
              <a:t>, a </a:t>
            </a:r>
            <a:r>
              <a:rPr lang="de-DE" err="1">
                <a:solidFill>
                  <a:srgbClr val="FFFFFF"/>
                </a:solidFill>
              </a:rPr>
              <a:t>cycle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found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Running time is O(|V|</a:t>
            </a:r>
            <a:r>
              <a:rPr lang="de-DE">
                <a:solidFill>
                  <a:schemeClr val="tx1"/>
                </a:solidFill>
                <a:ea typeface="+mn-lt"/>
                <a:cs typeface="+mn-lt"/>
              </a:rPr>
              <a:t>²</a:t>
            </a:r>
            <a:r>
              <a:rPr lang="de-DE">
                <a:solidFill>
                  <a:srgbClr val="FFFFFF"/>
                </a:solidFill>
              </a:rPr>
              <a:t>) in the worst case, when the graph is an acyclic line</a:t>
            </a:r>
            <a:endParaRPr lang="de-DE" dirty="0">
              <a:solidFill>
                <a:srgbClr val="FFFFFF"/>
              </a:solidFill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Can easily be improved to O(|V|), so that each node is visited only once</a:t>
            </a:r>
            <a:endParaRPr lang="de-DE" dirty="0">
              <a:solidFill>
                <a:srgbClr val="FFFFFF"/>
              </a:solidFill>
            </a:endParaRPr>
          </a:p>
          <a:p>
            <a:pPr marL="337185" indent="-335280"/>
            <a:endParaRPr lang="de-DE" dirty="0">
              <a:solidFill>
                <a:srgbClr val="FFFFFF"/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Performance - n</a:t>
            </a:r>
            <a:endParaRPr lang="de-D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711DF14-3DED-4E3E-8425-6D4CE7636EE0}"/>
              </a:ext>
            </a:extLst>
          </p:cNvPr>
          <p:cNvSpPr txBox="1">
            <a:spLocks/>
          </p:cNvSpPr>
          <p:nvPr/>
        </p:nvSpPr>
        <p:spPr>
          <a:xfrm>
            <a:off x="334813" y="4681041"/>
            <a:ext cx="8471793" cy="4005072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>
                <a:solidFill>
                  <a:srgbClr val="FFFFFF"/>
                </a:solidFill>
              </a:rPr>
              <a:t>The </a:t>
            </a:r>
            <a:r>
              <a:rPr lang="de-DE" err="1">
                <a:solidFill>
                  <a:srgbClr val="FFFFFF"/>
                </a:solidFill>
              </a:rPr>
              <a:t>runtime</a:t>
            </a:r>
            <a:r>
              <a:rPr lang="de-DE">
                <a:solidFill>
                  <a:srgbClr val="FFFFFF"/>
                </a:solidFill>
              </a:rPr>
              <a:t> in </a:t>
            </a:r>
            <a:r>
              <a:rPr lang="de-DE" err="1">
                <a:solidFill>
                  <a:srgbClr val="FFFFFF"/>
                </a:solidFill>
              </a:rPr>
              <a:t>general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seems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to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increase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with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higher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number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of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nodes</a:t>
            </a:r>
            <a:r>
              <a:rPr lang="de-DE">
                <a:solidFill>
                  <a:srgbClr val="FFFFFF"/>
                </a:solidFill>
              </a:rPr>
              <a:t>, but </a:t>
            </a:r>
            <a:r>
              <a:rPr lang="de-DE" err="1">
                <a:solidFill>
                  <a:srgbClr val="FFFFFF"/>
                </a:solidFill>
              </a:rPr>
              <a:t>there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some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variation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10" name="Grafik 11">
            <a:extLst>
              <a:ext uri="{FF2B5EF4-FFF2-40B4-BE49-F238E27FC236}">
                <a16:creationId xmlns:a16="http://schemas.microsoft.com/office/drawing/2014/main" id="{BD194676-0222-4867-8880-A5A50B19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" y="2126957"/>
            <a:ext cx="8052618" cy="2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15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02759-40D3-4B00-8ED7-08CD38F9E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Do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any</a:t>
            </a:r>
            <a:r>
              <a:rPr lang="de-DE"/>
              <a:t> </a:t>
            </a:r>
            <a:r>
              <a:rPr lang="de-DE" err="1"/>
              <a:t>questions</a:t>
            </a:r>
            <a:r>
              <a:rPr lang="de-DE"/>
              <a:t>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97CF8F-3DAD-4E52-A4DD-A08C4DD1C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5311DC-A928-446D-9B29-2AD8A3C6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07264"/>
            <a:ext cx="8469900" cy="3783013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de-DE" err="1">
                <a:solidFill>
                  <a:srgbClr val="FFFFFF"/>
                </a:solidFill>
              </a:rPr>
              <a:t>findFirstCycle</a:t>
            </a:r>
            <a:r>
              <a:rPr lang="de-DE">
                <a:solidFill>
                  <a:srgbClr val="FFFFFF"/>
                </a:solidFill>
              </a:rPr>
              <a:t>():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34951C-9800-44A6-A680-738EC993A1B1}"/>
              </a:ext>
            </a:extLst>
          </p:cNvPr>
          <p:cNvSpPr txBox="1"/>
          <p:nvPr/>
        </p:nvSpPr>
        <p:spPr>
          <a:xfrm>
            <a:off x="674740" y="2487560"/>
            <a:ext cx="494931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solidFill>
                  <a:srgbClr val="FFC000"/>
                </a:solidFill>
              </a:rPr>
              <a:t>int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index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/>
              <a:t>= </a:t>
            </a:r>
            <a:r>
              <a:rPr lang="de-DE">
                <a:solidFill>
                  <a:schemeClr val="accent5">
                    <a:lumMod val="40000"/>
                    <a:lumOff val="60000"/>
                  </a:schemeClr>
                </a:solidFill>
              </a:rPr>
              <a:t>0</a:t>
            </a:r>
            <a:r>
              <a:rPr lang="de-DE"/>
              <a:t>;</a:t>
            </a:r>
          </a:p>
          <a:p>
            <a:r>
              <a:rPr lang="de-DE" err="1">
                <a:solidFill>
                  <a:srgbClr val="FFC000"/>
                </a:solidFill>
              </a:rPr>
              <a:t>for</a:t>
            </a:r>
            <a:r>
              <a:rPr lang="de-DE"/>
              <a:t>(</a:t>
            </a:r>
            <a:r>
              <a:rPr lang="de-DE" err="1"/>
              <a:t>Node</a:t>
            </a:r>
            <a:r>
              <a:rPr lang="de-DE" dirty="0"/>
              <a:t> </a:t>
            </a:r>
            <a:r>
              <a:rPr lang="de-DE" err="1">
                <a:solidFill>
                  <a:srgbClr val="FFFFFF"/>
                </a:solidFill>
              </a:rPr>
              <a:t>no</a:t>
            </a:r>
            <a:r>
              <a:rPr lang="de-DE" err="1"/>
              <a:t>de</a:t>
            </a:r>
            <a:r>
              <a:rPr lang="de-DE"/>
              <a:t>: </a:t>
            </a:r>
            <a:r>
              <a:rPr lang="de-DE" err="1"/>
              <a:t>nodes</a:t>
            </a:r>
            <a:r>
              <a:rPr lang="de-DE"/>
              <a:t>) </a:t>
            </a:r>
          </a:p>
          <a:p>
            <a:r>
              <a:rPr lang="de-DE"/>
              <a:t>{</a:t>
            </a:r>
          </a:p>
          <a:p>
            <a:r>
              <a:rPr lang="de-DE"/>
              <a:t>        List&lt;</a:t>
            </a:r>
            <a:r>
              <a:rPr lang="de-DE" err="1"/>
              <a:t>Node</a:t>
            </a:r>
            <a:r>
              <a:rPr lang="de-DE"/>
              <a:t>&gt; </a:t>
            </a:r>
            <a:r>
              <a:rPr lang="de-DE" err="1"/>
              <a:t>cycle</a:t>
            </a:r>
            <a:r>
              <a:rPr lang="de-DE"/>
              <a:t> = </a:t>
            </a:r>
            <a:r>
              <a:rPr lang="de-DE" err="1"/>
              <a:t>visitNode</a:t>
            </a:r>
            <a:r>
              <a:rPr lang="de-DE"/>
              <a:t>(</a:t>
            </a:r>
            <a:r>
              <a:rPr lang="de-DE" err="1"/>
              <a:t>node</a:t>
            </a:r>
            <a:r>
              <a:rPr lang="de-DE"/>
              <a:t>);</a:t>
            </a:r>
          </a:p>
          <a:p>
            <a:r>
              <a:rPr lang="de-DE" dirty="0"/>
              <a:t>        </a:t>
            </a:r>
            <a:r>
              <a:rPr lang="de-DE" err="1">
                <a:solidFill>
                  <a:srgbClr val="FFC000"/>
                </a:solidFill>
              </a:rPr>
              <a:t>if</a:t>
            </a:r>
            <a:r>
              <a:rPr lang="de-DE"/>
              <a:t>(</a:t>
            </a:r>
            <a:r>
              <a:rPr lang="de-DE" err="1"/>
              <a:t>cycle</a:t>
            </a:r>
            <a:r>
              <a:rPr lang="de-DE"/>
              <a:t> != </a:t>
            </a:r>
            <a:r>
              <a:rPr lang="de-DE">
                <a:solidFill>
                  <a:srgbClr val="FFC000"/>
                </a:solidFill>
              </a:rPr>
              <a:t>null</a:t>
            </a:r>
            <a:r>
              <a:rPr lang="de-DE"/>
              <a:t>)</a:t>
            </a:r>
          </a:p>
          <a:p>
            <a:r>
              <a:rPr lang="de-DE"/>
              <a:t>        {</a:t>
            </a:r>
          </a:p>
          <a:p>
            <a:r>
              <a:rPr lang="de-DE" dirty="0"/>
              <a:t>                </a:t>
            </a:r>
            <a:r>
              <a:rPr lang="de-DE" err="1">
                <a:solidFill>
                  <a:srgbClr val="FFC000"/>
                </a:solidFill>
              </a:rPr>
              <a:t>return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err="1"/>
              <a:t>cycle</a:t>
            </a:r>
            <a:r>
              <a:rPr lang="de-DE"/>
              <a:t>;</a:t>
            </a:r>
          </a:p>
          <a:p>
            <a:r>
              <a:rPr lang="de-DE"/>
              <a:t>        }</a:t>
            </a:r>
          </a:p>
          <a:p>
            <a:r>
              <a:rPr lang="de-DE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353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>
                <a:ea typeface="+mj-lt"/>
                <a:cs typeface="+mj-lt"/>
              </a:rPr>
              <a:t>cycle</a:t>
            </a:r>
            <a:endParaRPr lang="de-DE" sz="4800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5311DC-A928-446D-9B29-2AD8A3C6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de-DE" err="1">
                <a:solidFill>
                  <a:srgbClr val="FFFFFF"/>
                </a:solidFill>
              </a:rPr>
              <a:t>visitNode</a:t>
            </a:r>
            <a:r>
              <a:rPr lang="de-DE">
                <a:solidFill>
                  <a:srgbClr val="FFFFFF"/>
                </a:solidFill>
              </a:rPr>
              <a:t>():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34951C-9800-44A6-A680-738EC993A1B1}"/>
              </a:ext>
            </a:extLst>
          </p:cNvPr>
          <p:cNvSpPr txBox="1"/>
          <p:nvPr/>
        </p:nvSpPr>
        <p:spPr>
          <a:xfrm>
            <a:off x="2106564" y="1774723"/>
            <a:ext cx="6633086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00" err="1">
                <a:solidFill>
                  <a:srgbClr val="FFC000"/>
                </a:solidFill>
              </a:rPr>
              <a:t>if</a:t>
            </a:r>
            <a:r>
              <a:rPr lang="de-DE" sz="1500"/>
              <a:t>(</a:t>
            </a:r>
            <a:r>
              <a:rPr lang="de-DE" sz="1500" err="1"/>
              <a:t>node.</a:t>
            </a:r>
            <a:r>
              <a:rPr lang="de-DE" sz="15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visitIndex</a:t>
            </a:r>
            <a:r>
              <a:rPr lang="de-DE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500"/>
              <a:t>!=  -1)</a:t>
            </a:r>
          </a:p>
          <a:p>
            <a:r>
              <a:rPr lang="de-DE" sz="1500"/>
              <a:t>{</a:t>
            </a:r>
          </a:p>
          <a:p>
            <a:r>
              <a:rPr lang="de-DE" sz="1500" dirty="0"/>
              <a:t>        </a:t>
            </a:r>
            <a:r>
              <a:rPr lang="de-DE" sz="1500"/>
              <a:t>Node[] </a:t>
            </a:r>
            <a:r>
              <a:rPr lang="de-DE" sz="1500" err="1"/>
              <a:t>cycle</a:t>
            </a:r>
            <a:r>
              <a:rPr lang="de-DE" sz="1500"/>
              <a:t> = [];</a:t>
            </a:r>
          </a:p>
          <a:p>
            <a:r>
              <a:rPr lang="de-DE" sz="1500" dirty="0"/>
              <a:t>        </a:t>
            </a:r>
            <a:r>
              <a:rPr lang="de-DE" sz="1500" err="1"/>
              <a:t>cycle.add</a:t>
            </a:r>
            <a:r>
              <a:rPr lang="de-DE" sz="1500"/>
              <a:t>(</a:t>
            </a:r>
            <a:r>
              <a:rPr lang="de-DE" sz="1500" err="1"/>
              <a:t>node</a:t>
            </a:r>
            <a:r>
              <a:rPr lang="de-DE" sz="1500"/>
              <a:t>);</a:t>
            </a:r>
          </a:p>
          <a:p>
            <a:r>
              <a:rPr lang="de-DE" sz="1500" dirty="0"/>
              <a:t>        </a:t>
            </a:r>
            <a:r>
              <a:rPr lang="de-DE" sz="15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cycleStartIndex</a:t>
            </a:r>
            <a:r>
              <a:rPr lang="de-DE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500"/>
              <a:t>= </a:t>
            </a:r>
            <a:r>
              <a:rPr lang="de-DE" sz="1500" err="1"/>
              <a:t>node.</a:t>
            </a:r>
            <a:r>
              <a:rPr lang="de-DE" sz="15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visitIndex</a:t>
            </a:r>
            <a:r>
              <a:rPr lang="de-DE" sz="1500"/>
              <a:t>;</a:t>
            </a:r>
          </a:p>
          <a:p>
            <a:r>
              <a:rPr lang="de-DE" sz="1500" dirty="0"/>
              <a:t>        </a:t>
            </a:r>
            <a:r>
              <a:rPr lang="de-DE" sz="1500" err="1">
                <a:solidFill>
                  <a:srgbClr val="FFC000"/>
                </a:solidFill>
              </a:rPr>
              <a:t>return</a:t>
            </a:r>
            <a:r>
              <a:rPr lang="de-DE" sz="1500" dirty="0"/>
              <a:t> </a:t>
            </a:r>
            <a:r>
              <a:rPr lang="de-DE" sz="1500" err="1"/>
              <a:t>cycle</a:t>
            </a:r>
            <a:r>
              <a:rPr lang="de-DE" sz="1500"/>
              <a:t>;</a:t>
            </a:r>
          </a:p>
          <a:p>
            <a:r>
              <a:rPr lang="de-DE" sz="1500"/>
              <a:t>} </a:t>
            </a:r>
            <a:r>
              <a:rPr lang="de-DE" sz="1500" err="1">
                <a:solidFill>
                  <a:srgbClr val="FFC000"/>
                </a:solidFill>
              </a:rPr>
              <a:t>else</a:t>
            </a:r>
            <a:r>
              <a:rPr lang="de-DE" sz="1500" dirty="0">
                <a:solidFill>
                  <a:srgbClr val="FFC000"/>
                </a:solidFill>
              </a:rPr>
              <a:t> </a:t>
            </a:r>
            <a:r>
              <a:rPr lang="de-DE" sz="1500"/>
              <a:t>{</a:t>
            </a:r>
          </a:p>
          <a:p>
            <a:r>
              <a:rPr lang="de-DE" sz="1500" dirty="0"/>
              <a:t>        </a:t>
            </a:r>
            <a:r>
              <a:rPr lang="de-DE" sz="1500" err="1"/>
              <a:t>node.</a:t>
            </a:r>
            <a:r>
              <a:rPr lang="de-DE" sz="15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visitIndex</a:t>
            </a:r>
            <a:r>
              <a:rPr lang="de-DE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500"/>
              <a:t>= </a:t>
            </a:r>
            <a:r>
              <a:rPr lang="de-DE" sz="15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index</a:t>
            </a:r>
            <a:r>
              <a:rPr lang="de-DE" sz="1500"/>
              <a:t>;</a:t>
            </a:r>
          </a:p>
          <a:p>
            <a:r>
              <a:rPr lang="de-DE" sz="1500" dirty="0"/>
              <a:t>        </a:t>
            </a:r>
            <a:r>
              <a:rPr lang="de-DE" sz="15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index</a:t>
            </a:r>
            <a:r>
              <a:rPr lang="de-DE" sz="1500"/>
              <a:t>++;</a:t>
            </a:r>
          </a:p>
          <a:p>
            <a:r>
              <a:rPr lang="de-DE" sz="1500" dirty="0"/>
              <a:t>        </a:t>
            </a:r>
            <a:r>
              <a:rPr lang="de-DE" sz="1500" err="1">
                <a:solidFill>
                  <a:srgbClr val="FFC000"/>
                </a:solidFill>
              </a:rPr>
              <a:t>for</a:t>
            </a:r>
            <a:r>
              <a:rPr lang="de-DE" sz="1500"/>
              <a:t>(</a:t>
            </a:r>
            <a:r>
              <a:rPr lang="de-DE" sz="1500" err="1"/>
              <a:t>Node</a:t>
            </a:r>
            <a:r>
              <a:rPr lang="de-DE" sz="1500" dirty="0"/>
              <a:t> </a:t>
            </a:r>
            <a:r>
              <a:rPr lang="de-DE" sz="1500" err="1"/>
              <a:t>neighbor</a:t>
            </a:r>
            <a:r>
              <a:rPr lang="de-DE" sz="1500"/>
              <a:t>: </a:t>
            </a:r>
            <a:r>
              <a:rPr lang="de-DE" sz="1500" err="1"/>
              <a:t>outNeighbors</a:t>
            </a:r>
            <a:r>
              <a:rPr lang="de-DE" sz="1500"/>
              <a:t>)</a:t>
            </a:r>
          </a:p>
          <a:p>
            <a:r>
              <a:rPr lang="de-DE" sz="1500"/>
              <a:t>        {</a:t>
            </a:r>
          </a:p>
          <a:p>
            <a:r>
              <a:rPr lang="de-DE" sz="1500"/>
              <a:t>                List&lt;</a:t>
            </a:r>
            <a:r>
              <a:rPr lang="de-DE" sz="1500" err="1"/>
              <a:t>Node</a:t>
            </a:r>
            <a:r>
              <a:rPr lang="de-DE" sz="1500"/>
              <a:t>&gt; </a:t>
            </a:r>
            <a:r>
              <a:rPr lang="de-DE" sz="1500" err="1"/>
              <a:t>cycle</a:t>
            </a:r>
            <a:r>
              <a:rPr lang="de-DE" sz="1500"/>
              <a:t> = </a:t>
            </a:r>
            <a:r>
              <a:rPr lang="de-DE" sz="1500" err="1"/>
              <a:t>visitNode</a:t>
            </a:r>
            <a:r>
              <a:rPr lang="de-DE" sz="1500"/>
              <a:t>(</a:t>
            </a:r>
            <a:r>
              <a:rPr lang="de-DE" sz="1500" err="1"/>
              <a:t>neighbor</a:t>
            </a:r>
            <a:r>
              <a:rPr lang="de-DE" sz="1500"/>
              <a:t>);</a:t>
            </a:r>
          </a:p>
          <a:p>
            <a:r>
              <a:rPr lang="de-DE" sz="1500" dirty="0"/>
              <a:t>                </a:t>
            </a:r>
            <a:r>
              <a:rPr lang="de-DE" sz="1500" err="1">
                <a:solidFill>
                  <a:srgbClr val="FFC000"/>
                </a:solidFill>
              </a:rPr>
              <a:t>if</a:t>
            </a:r>
            <a:r>
              <a:rPr lang="de-DE" sz="1500"/>
              <a:t>(</a:t>
            </a:r>
            <a:r>
              <a:rPr lang="de-DE" sz="1500" err="1"/>
              <a:t>cycle</a:t>
            </a:r>
            <a:r>
              <a:rPr lang="de-DE" sz="1500"/>
              <a:t>)</a:t>
            </a:r>
          </a:p>
          <a:p>
            <a:r>
              <a:rPr lang="de-DE" sz="1500"/>
              <a:t>                {</a:t>
            </a:r>
          </a:p>
          <a:p>
            <a:r>
              <a:rPr lang="de-DE" sz="1500" dirty="0"/>
              <a:t>                        </a:t>
            </a:r>
            <a:r>
              <a:rPr lang="de-DE" sz="1500" err="1">
                <a:solidFill>
                  <a:srgbClr val="FFC000"/>
                </a:solidFill>
              </a:rPr>
              <a:t>if</a:t>
            </a:r>
            <a:r>
              <a:rPr lang="de-DE" sz="1500"/>
              <a:t>(</a:t>
            </a:r>
            <a:r>
              <a:rPr lang="de-DE" sz="1500" err="1"/>
              <a:t>node.</a:t>
            </a:r>
            <a:r>
              <a:rPr lang="de-DE" sz="15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visitIndex</a:t>
            </a:r>
            <a:r>
              <a:rPr lang="de-DE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de-DE" sz="1500"/>
              <a:t>&gt; </a:t>
            </a:r>
            <a:r>
              <a:rPr lang="de-DE" sz="15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cycleStartIndex</a:t>
            </a:r>
            <a:r>
              <a:rPr lang="de-DE" sz="1500"/>
              <a:t>) </a:t>
            </a:r>
            <a:r>
              <a:rPr lang="de-DE" sz="1500" err="1"/>
              <a:t>cycle.add</a:t>
            </a:r>
            <a:r>
              <a:rPr lang="de-DE" sz="1500"/>
              <a:t>(</a:t>
            </a:r>
            <a:r>
              <a:rPr lang="de-DE" sz="1500" err="1"/>
              <a:t>node</a:t>
            </a:r>
            <a:r>
              <a:rPr lang="de-DE" sz="1500"/>
              <a:t>);</a:t>
            </a:r>
          </a:p>
          <a:p>
            <a:r>
              <a:rPr lang="de-DE" sz="1500" dirty="0"/>
              <a:t>                        </a:t>
            </a:r>
            <a:r>
              <a:rPr lang="de-DE" sz="1500" err="1">
                <a:solidFill>
                  <a:srgbClr val="FFC000"/>
                </a:solidFill>
              </a:rPr>
              <a:t>return</a:t>
            </a:r>
            <a:r>
              <a:rPr lang="de-DE" sz="1500" dirty="0">
                <a:solidFill>
                  <a:srgbClr val="FFC000"/>
                </a:solidFill>
              </a:rPr>
              <a:t> </a:t>
            </a:r>
            <a:r>
              <a:rPr lang="de-DE" sz="1500" err="1"/>
              <a:t>cycle</a:t>
            </a:r>
            <a:r>
              <a:rPr lang="de-DE" sz="1500"/>
              <a:t>;</a:t>
            </a:r>
          </a:p>
          <a:p>
            <a:r>
              <a:rPr lang="de-DE" sz="1500"/>
              <a:t>                }</a:t>
            </a:r>
          </a:p>
          <a:p>
            <a:r>
              <a:rPr lang="de-DE" sz="1500"/>
              <a:t>        }</a:t>
            </a:r>
          </a:p>
          <a:p>
            <a:r>
              <a:rPr lang="de-DE" sz="1500" dirty="0"/>
              <a:t>        </a:t>
            </a:r>
            <a:r>
              <a:rPr lang="de-DE" sz="1500" err="1">
                <a:solidFill>
                  <a:srgbClr val="FFC000"/>
                </a:solidFill>
              </a:rPr>
              <a:t>return</a:t>
            </a:r>
            <a:r>
              <a:rPr lang="de-DE" sz="1500">
                <a:solidFill>
                  <a:srgbClr val="FFC000"/>
                </a:solidFill>
              </a:rPr>
              <a:t> null</a:t>
            </a:r>
            <a:r>
              <a:rPr lang="de-DE" sz="1500"/>
              <a:t>;</a:t>
            </a:r>
          </a:p>
          <a:p>
            <a:r>
              <a:rPr lang="de-DE" sz="15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435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0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200000">
            <a:off x="1469566" y="1903441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7508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8"/>
      </a:accent1>
      <a:accent2>
        <a:srgbClr val="CA21CB"/>
      </a:accent2>
      <a:accent3>
        <a:srgbClr val="94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(4:3)</PresentationFormat>
  <Slides>51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ThinLineVTI</vt:lpstr>
      <vt:lpstr>Algorithm Engineering: Presentation 1</vt:lpstr>
      <vt:lpstr>Our approach</vt:lpstr>
      <vt:lpstr>Our approach</vt:lpstr>
      <vt:lpstr>Our approach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Preprocessing with Tarjan's Algorithm</vt:lpstr>
      <vt:lpstr>Preprocessing with Tarjan's Algorithm</vt:lpstr>
      <vt:lpstr>Preprocessing with Tarjan's Algorithm</vt:lpstr>
      <vt:lpstr>Preprocessing with Tarjan's Algorithm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max k</vt:lpstr>
      <vt:lpstr>Calculation of max k</vt:lpstr>
      <vt:lpstr>Performance - k</vt:lpstr>
      <vt:lpstr>Performance - k</vt:lpstr>
      <vt:lpstr>Performance - k</vt:lpstr>
      <vt:lpstr>Performance - n</vt:lpstr>
      <vt:lpstr>Performance - n</vt:lpstr>
      <vt:lpstr>Do you have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409</cp:revision>
  <dcterms:created xsi:type="dcterms:W3CDTF">2021-10-31T10:36:46Z</dcterms:created>
  <dcterms:modified xsi:type="dcterms:W3CDTF">2021-10-31T18:16:16Z</dcterms:modified>
</cp:coreProperties>
</file>