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7104050" cy="10234600"/>
  <p:embeddedFontLst>
    <p:embeddedFont>
      <p:font typeface="Tahoma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224">
          <p15:clr>
            <a:srgbClr val="000000"/>
          </p15:clr>
        </p15:guide>
        <p15:guide id="2" pos="2238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Tahoma-regular.fnt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Tahoma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7487" y="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7487" y="972185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http://gg.gg/iac-2020-1</a:t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0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1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3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4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5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6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7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0e1a43b78_0_8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0e1a43b78_0_8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80e1a43b78_0_8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0e1a43b78_0_16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0e1a43b78_0_16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80e1a43b78_0_16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0e1a43b78_0_24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0e1a43b78_0_24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80e1a43b78_0_24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0e1a43b78_1_7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0e1a43b78_1_7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80e1a43b78_1_7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0e1a43b78_1_0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80e1a43b78_1_0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80e1a43b78_1_0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eddf6d0f4_0_0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eddf6d0f4_0_0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7eddf6d0f4_0_0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eddf6d0f4_0_8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7eddf6d0f4_0_8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7eddf6d0f4_0_8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7eddf6d0f4_0_15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7eddf6d0f4_0_15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7eddf6d0f4_0_15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8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eddff19bc_0_0:notes"/>
          <p:cNvSpPr/>
          <p:nvPr>
            <p:ph idx="2" type="sldImg"/>
          </p:nvPr>
        </p:nvSpPr>
        <p:spPr>
          <a:xfrm>
            <a:off x="995362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eddff19bc_0_0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7eddff19bc_0_0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995362" y="768350"/>
            <a:ext cx="5114925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>
  <p:cSld name="Em branc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e 2 partes de conteúdo" type="txAndTwoObj">
  <p:cSld name="TEXT_AND_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2" type="body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3" type="body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, texto e conteúdo" type="txAndObj">
  <p:cSld name="TEXT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abela" type="tbl">
  <p:cSld name="TAB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77800" y="166687"/>
            <a:ext cx="8896350" cy="6519862"/>
          </a:xfrm>
          <a:prstGeom prst="rect">
            <a:avLst/>
          </a:prstGeom>
          <a:solidFill>
            <a:srgbClr val="FCFDDB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3119588" dist="81319">
              <a:srgbClr val="80808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images.google.com/imgres?imgurl=http://www.webquest.futuro.usp.br/webquests/001/imagens/pc.jpg&amp;imgrefurl=http://www.webquest.futuro.usp.br/webquests/001/introducao.htm&amp;h=202&amp;w=196&amp;sz=6&amp;hl=en&amp;start=3&amp;tbnid=OrIY6fWQ04sHQM:&amp;tbnh=105&amp;tbnw=102&amp;prev=/images%3Fq%3Dintrodu%25C3%25A7%25C3%25A3o%26svnum%3D10%26hl%3Den%26lr%3D%26rls%3DGGLG,GGLG:2005-39,GGLG:en%26sa%3DG" TargetMode="External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images.google.com/imgres?imgurl=http://troll-urbano.weblog.com.pt/arquivo/dados.jpg&amp;imgrefurl=http://troll-urbano.weblog.com.pt/arquivo/2006/01/&amp;h=296&amp;w=366&amp;sz=26&amp;hl=en&amp;start=1&amp;tbnid=xCPmtwpzAAQr4M:&amp;tbnh=99&amp;tbnw=122&amp;prev=/images%3Fq%3Ddados%26svnum%3D10%26hl%3Den%26lr%3D%26rls%3DGGLG,GGLG:2005-39,GGLG:en%26sa%3DN" TargetMode="External"/><Relationship Id="rId4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gif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images.google.com/imgres?imgurl=http://www.edibleoil.net/files/contrato.jpg&amp;imgrefurl=http://www.edibleoil.net/files/expositor.php&amp;h=201&amp;w=231&amp;sz=6&amp;hl=en&amp;start=2&amp;tbnid=ApbURT0j888bPM:&amp;tbnh=94&amp;tbnw=108&amp;prev=/images%3Fq%3Dcontrato%26svnum%3D10%26hl%3Den%26lr%3D%26rls%3DGGLG,GGLG:2005-39,GGLG:en%26sa%3DG" TargetMode="External"/><Relationship Id="rId4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infowester.com/ti.ph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731837" y="500062"/>
            <a:ext cx="76929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Aula 1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711200" y="1631950"/>
            <a:ext cx="6299100" cy="49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Apresentação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</a:t>
            </a: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Aprendizagem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Introdução à Informática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 Pedagógico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pic>
        <p:nvPicPr>
          <p:cNvPr descr="pc" id="112" name="Google Shape;112;p1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5137" y="292100"/>
            <a:ext cx="1828800" cy="18717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808037" y="334962"/>
            <a:ext cx="7692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782637" y="1008062"/>
            <a:ext cx="76929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Histórico dos Cursos de Informática</a:t>
            </a:r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2027237" y="1914525"/>
            <a:ext cx="4822800" cy="4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Matemática Aplicada à Informática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Processamento de Dados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Informática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Bacharelado em Ciência da Computação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Bacharelado em Sistemas de Informação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Tecnólogos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936625" y="1955800"/>
            <a:ext cx="908100" cy="417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1330325" y="2074862"/>
            <a:ext cx="122100" cy="119100"/>
          </a:xfrm>
          <a:prstGeom prst="ellipse">
            <a:avLst/>
          </a:prstGeom>
          <a:gradFill>
            <a:gsLst>
              <a:gs pos="0">
                <a:srgbClr val="004700"/>
              </a:gs>
              <a:gs pos="100000">
                <a:srgbClr val="0099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936625" y="2492375"/>
            <a:ext cx="908100" cy="417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1117600" y="2551112"/>
            <a:ext cx="544500" cy="298500"/>
          </a:xfrm>
          <a:prstGeom prst="ellipse">
            <a:avLst/>
          </a:prstGeom>
          <a:gradFill>
            <a:gsLst>
              <a:gs pos="0">
                <a:srgbClr val="004700"/>
              </a:gs>
              <a:gs pos="100000">
                <a:srgbClr val="0099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1117600" y="3059112"/>
            <a:ext cx="544500" cy="298500"/>
          </a:xfrm>
          <a:prstGeom prst="ellipse">
            <a:avLst/>
          </a:prstGeom>
          <a:gradFill>
            <a:gsLst>
              <a:gs pos="0">
                <a:srgbClr val="004700"/>
              </a:gs>
              <a:gs pos="100000">
                <a:srgbClr val="0099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936625" y="3497262"/>
            <a:ext cx="908100" cy="417600"/>
          </a:xfrm>
          <a:prstGeom prst="ellipse">
            <a:avLst/>
          </a:prstGeom>
          <a:gradFill>
            <a:gsLst>
              <a:gs pos="0">
                <a:srgbClr val="004700"/>
              </a:gs>
              <a:gs pos="100000">
                <a:srgbClr val="0099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93" name="Google Shape;193;p25"/>
          <p:cNvGrpSpPr/>
          <p:nvPr/>
        </p:nvGrpSpPr>
        <p:grpSpPr>
          <a:xfrm>
            <a:off x="927071" y="4025808"/>
            <a:ext cx="927064" cy="1460559"/>
            <a:chOff x="825500" y="4025900"/>
            <a:chExt cx="1028700" cy="1549500"/>
          </a:xfrm>
        </p:grpSpPr>
        <p:sp>
          <p:nvSpPr>
            <p:cNvPr id="194" name="Google Shape;194;p25"/>
            <p:cNvSpPr/>
            <p:nvPr/>
          </p:nvSpPr>
          <p:spPr>
            <a:xfrm>
              <a:off x="825500" y="4025900"/>
              <a:ext cx="1028700" cy="1549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1066800" y="4084637"/>
              <a:ext cx="606300" cy="655500"/>
            </a:xfrm>
            <a:prstGeom prst="ellipse">
              <a:avLst/>
            </a:prstGeom>
            <a:gradFill>
              <a:gsLst>
                <a:gs pos="0">
                  <a:srgbClr val="004700"/>
                </a:gs>
                <a:gs pos="100000">
                  <a:srgbClr val="00990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1189037" y="5038725"/>
              <a:ext cx="423900" cy="417600"/>
            </a:xfrm>
            <a:prstGeom prst="ellipse">
              <a:avLst/>
            </a:prstGeom>
            <a:gradFill>
              <a:gsLst>
                <a:gs pos="0">
                  <a:srgbClr val="004700"/>
                </a:gs>
                <a:gs pos="100000">
                  <a:srgbClr val="00990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885825" y="4740275"/>
              <a:ext cx="423900" cy="417600"/>
            </a:xfrm>
            <a:prstGeom prst="ellipse">
              <a:avLst/>
            </a:prstGeom>
            <a:gradFill>
              <a:gsLst>
                <a:gs pos="0">
                  <a:srgbClr val="004700"/>
                </a:gs>
                <a:gs pos="100000">
                  <a:srgbClr val="00990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1249362" y="4502150"/>
              <a:ext cx="604800" cy="655500"/>
            </a:xfrm>
            <a:prstGeom prst="ellipse">
              <a:avLst/>
            </a:prstGeom>
            <a:gradFill>
              <a:gsLst>
                <a:gs pos="0">
                  <a:srgbClr val="004700"/>
                </a:gs>
                <a:gs pos="100000">
                  <a:srgbClr val="00990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Níveis de Competência</a:t>
            </a:r>
            <a:endParaRPr/>
          </a:p>
        </p:txBody>
      </p:sp>
      <p:sp>
        <p:nvSpPr>
          <p:cNvPr id="206" name="Google Shape;206;p26"/>
          <p:cNvSpPr txBox="1"/>
          <p:nvPr/>
        </p:nvSpPr>
        <p:spPr>
          <a:xfrm>
            <a:off x="5371675" y="4615000"/>
            <a:ext cx="2635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rgbClr val="660066"/>
                </a:solidFill>
                <a:latin typeface="Trebuchet MS"/>
                <a:ea typeface="Trebuchet MS"/>
                <a:cs typeface="Trebuchet MS"/>
                <a:sym typeface="Trebuchet MS"/>
              </a:rPr>
              <a:t>Conceituar,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rgbClr val="660066"/>
                </a:solidFill>
                <a:latin typeface="Trebuchet MS"/>
                <a:ea typeface="Trebuchet MS"/>
                <a:cs typeface="Trebuchet MS"/>
                <a:sym typeface="Trebuchet MS"/>
              </a:rPr>
              <a:t>Abstrair,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rgbClr val="660066"/>
                </a:solidFill>
                <a:latin typeface="Trebuchet MS"/>
                <a:ea typeface="Trebuchet MS"/>
                <a:cs typeface="Trebuchet MS"/>
                <a:sym typeface="Trebuchet MS"/>
              </a:rPr>
              <a:t>Inovar</a:t>
            </a:r>
            <a:endParaRPr/>
          </a:p>
        </p:txBody>
      </p:sp>
      <p:sp>
        <p:nvSpPr>
          <p:cNvPr id="207" name="Google Shape;207;p26"/>
          <p:cNvSpPr txBox="1"/>
          <p:nvPr/>
        </p:nvSpPr>
        <p:spPr>
          <a:xfrm>
            <a:off x="782625" y="1735087"/>
            <a:ext cx="4984800" cy="3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⇨"/>
            </a:pPr>
            <a:r>
              <a:rPr b="0" i="0" lang="en-US" sz="3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Profissionalizantes</a:t>
            </a:r>
            <a:endParaRPr/>
          </a:p>
          <a:p>
            <a:pPr indent="-254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⇨"/>
            </a:pPr>
            <a:r>
              <a:rPr b="0" i="0" lang="en-US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Técnicos</a:t>
            </a:r>
            <a:endParaRPr/>
          </a:p>
          <a:p>
            <a:pPr indent="-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Char char="⇨"/>
            </a:pPr>
            <a:r>
              <a:rPr b="0" i="0" lang="en-US" sz="4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4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Tecnológicos</a:t>
            </a:r>
            <a:endParaRPr/>
          </a:p>
          <a:p>
            <a:pPr indent="-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oto Sans Symbols"/>
              <a:buChar char="⇨"/>
            </a:pPr>
            <a:r>
              <a:rPr b="0" i="0" lang="en-US" sz="5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3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Bacharelados</a:t>
            </a:r>
            <a:endParaRPr/>
          </a:p>
          <a:p>
            <a:pPr indent="-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oto Sans Symbols"/>
              <a:buChar char="⇨"/>
            </a:pPr>
            <a:r>
              <a:rPr b="0" i="0" lang="en-US" sz="5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Pós-Graduação...</a:t>
            </a:r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3667913" y="3198000"/>
            <a:ext cx="11937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Trebuchet MS"/>
              <a:buNone/>
            </a:pPr>
            <a:r>
              <a:rPr b="1" i="0" lang="en-US" sz="2400" u="none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rPr>
              <a:t>Aplicar</a:t>
            </a:r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3950550" y="3749463"/>
            <a:ext cx="33378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Trebuchet MS"/>
              <a:buNone/>
            </a:pPr>
            <a:r>
              <a:rPr b="1" i="0" lang="en-US" sz="2800" u="none">
                <a:solidFill>
                  <a:srgbClr val="003366"/>
                </a:solidFill>
                <a:latin typeface="Trebuchet MS"/>
                <a:ea typeface="Trebuchet MS"/>
                <a:cs typeface="Trebuchet MS"/>
                <a:sym typeface="Trebuchet MS"/>
              </a:rPr>
              <a:t>Projetar</a:t>
            </a:r>
            <a:r>
              <a:rPr lang="en-US"/>
              <a:t>, </a:t>
            </a:r>
            <a:r>
              <a:rPr b="1" i="0" lang="en-US" sz="2800" u="none">
                <a:solidFill>
                  <a:srgbClr val="003366"/>
                </a:solidFill>
                <a:latin typeface="Trebuchet MS"/>
                <a:ea typeface="Trebuchet MS"/>
                <a:cs typeface="Trebuchet MS"/>
                <a:sym typeface="Trebuchet MS"/>
              </a:rPr>
              <a:t>Modelar</a:t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3667925" y="2191075"/>
            <a:ext cx="1443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rgbClr val="006600"/>
                </a:solidFill>
                <a:latin typeface="Trebuchet MS"/>
                <a:ea typeface="Trebuchet MS"/>
                <a:cs typeface="Trebuchet MS"/>
                <a:sym typeface="Trebuchet MS"/>
              </a:rPr>
              <a:t>Conhecer,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rgbClr val="006600"/>
                </a:solidFill>
                <a:latin typeface="Trebuchet MS"/>
                <a:ea typeface="Trebuchet MS"/>
                <a:cs typeface="Trebuchet MS"/>
                <a:sym typeface="Trebuchet MS"/>
              </a:rPr>
              <a:t>Saber usar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482600" y="2000250"/>
            <a:ext cx="8280400" cy="436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Tecnológicos: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atraem pela duração e objetivos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são cursos de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capacitação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Bacharelados: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atraem pelo status e abrangência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são cursos de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formação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Tecnológicos e Bacharelados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4" name="Google Shape;224;p28"/>
          <p:cNvSpPr txBox="1"/>
          <p:nvPr/>
        </p:nvSpPr>
        <p:spPr>
          <a:xfrm>
            <a:off x="749300" y="2000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Eminentemente prático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Currículos transmitem noções da base teórica em computação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Voltado para as necessidades imediatas do mercado de trabalho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Habilita o egresso para a pós-graduação e para a docência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e Desenvolvimento de Sistemas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749300" y="2000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Formação tecnológica em computação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Não aprofundam estudos na área teórica da computação e matemática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Centrados em trabalhos cooperativos e experiências práticas no mundo das organizações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Inserção em seu amplo mercado empresarial de atuação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452437" y="10334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Sistemas de Informação</a:t>
            </a:r>
            <a:endParaRPr/>
          </a:p>
        </p:txBody>
      </p:sp>
      <p:pic>
        <p:nvPicPr>
          <p:cNvPr descr="D:\ULBRA\Imagens\sis.jpg" id="235" name="Google Shape;23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6000" y="455227"/>
            <a:ext cx="2307600" cy="13794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52400" kx="110000" rotWithShape="0" algn="tl" dir="900000" dist="12000" sy="98000" ky="200000">
              <a:srgbClr val="000000">
                <a:alpha val="29803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1" name="Google Shape;241;p30"/>
          <p:cNvSpPr txBox="1"/>
          <p:nvPr/>
        </p:nvSpPr>
        <p:spPr>
          <a:xfrm>
            <a:off x="749300" y="2000250"/>
            <a:ext cx="7696200" cy="3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Base teórica profunda em computação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Visam o desenvolvimento tecnológico através da produção/geração de novas tecnologias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Incentivam o aluno a participar dos projetos de pesquisas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Estimulam o aluno a prosseguir estudos em nível de mestrado e doutorado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808037" y="334962"/>
            <a:ext cx="7692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243" name="Google Shape;243;p30"/>
          <p:cNvSpPr txBox="1"/>
          <p:nvPr/>
        </p:nvSpPr>
        <p:spPr>
          <a:xfrm>
            <a:off x="515937" y="1008062"/>
            <a:ext cx="76929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Ciência da Computação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9" name="Google Shape;249;p31"/>
          <p:cNvSpPr txBox="1"/>
          <p:nvPr/>
        </p:nvSpPr>
        <p:spPr>
          <a:xfrm>
            <a:off x="749300" y="2000250"/>
            <a:ext cx="7696200" cy="437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Habilidades pessoais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pensamento sistêmico; capacidade de resolução de problemas; pensamento crítico; análise de risco; disciplina pessoal; persistência; curiosidade; capacidade de autoaprendizado e abertura às mudanças.</a:t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Habilidades interpessoais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trabalho colaborativo; capacidade de comunicação e capacidade para resolução conjunta de problemas.</a:t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Soft Skills</a:t>
            </a:r>
            <a:endParaRPr b="1"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 Pedagógico</a:t>
            </a:r>
            <a:endParaRPr/>
          </a:p>
        </p:txBody>
      </p:sp>
      <p:sp>
        <p:nvSpPr>
          <p:cNvPr id="251" name="Google Shape;251;p31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Perfil do Profissional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749300" y="2000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Conhecimentos técnico-científicos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abstração, representação e organização da informação; arquitetura de sistemas empresariais; conceitos de distribuição da informação em sistemas; dinâmica de mudanças; uso e desenvolvimento  de ferramentas e sistemas computacionais.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Hard Skills</a:t>
            </a:r>
            <a:endParaRPr b="1"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 Pedagógico</a:t>
            </a:r>
            <a:endParaRPr/>
          </a:p>
        </p:txBody>
      </p:sp>
      <p:sp>
        <p:nvSpPr>
          <p:cNvPr id="259" name="Google Shape;259;p32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Perfil do Profissional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5" name="Google Shape;265;p33"/>
          <p:cNvSpPr txBox="1"/>
          <p:nvPr/>
        </p:nvSpPr>
        <p:spPr>
          <a:xfrm>
            <a:off x="749300" y="2000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1 - “Nade ou Afunde”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 sucesso é determinado basicamente por mim (estudante)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Universidade me proporcionará a oportunidade, mas depende de mim aproveitá-la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2 - “Leia e Aprenda Sozinho”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 conhecimento deve ser buscado através da leitura e estudo de livros, artigos e revistas especializadas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 o tempo necessário para entender o que lê</a:t>
            </a:r>
            <a:endParaRPr/>
          </a:p>
        </p:txBody>
      </p:sp>
      <p:sp>
        <p:nvSpPr>
          <p:cNvPr id="266" name="Google Shape;266;p33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sp>
        <p:nvSpPr>
          <p:cNvPr id="267" name="Google Shape;267;p33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Como Aproveitar Melhor o Curso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749300" y="2000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3 - “Ensine seu Orientador”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“Eu gostei muito deste conceito...” Pois vá à luta e aprenda sobre ele, para depois ensinar seu professor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4 - Concentrar-se para obter boas notas ?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realidade é que deves manter um padrão aceitável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São importantes as experiências em estágios e trabalhos de pesquisa e a “rede de contatos” que desenvolves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sp>
        <p:nvSpPr>
          <p:cNvPr id="275" name="Google Shape;275;p34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Como Aproveitar Melhor o Curso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685800" y="3937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rebuchet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Introdução à Computação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07000" y="1676400"/>
            <a:ext cx="8114700" cy="47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Disciplina: 204711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Carga Horária: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76</a:t>
            </a: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horas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Horário: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19:10 às 20:30 &lt;intervalo&gt; 20:45 às 22:00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ados" id="120" name="Google Shape;120;p17">
            <a:hlinkClick r:id="rId3"/>
          </p:cNvPr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5875" y="1599950"/>
            <a:ext cx="1413300" cy="1544700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6195" rotWithShape="0" algn="tl" dir="11400000" dist="12700">
              <a:srgbClr val="000000">
                <a:alpha val="32941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1" name="Google Shape;281;p35"/>
          <p:cNvSpPr/>
          <p:nvPr/>
        </p:nvSpPr>
        <p:spPr>
          <a:xfrm>
            <a:off x="2236787" y="901700"/>
            <a:ext cx="6675437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757CA"/>
              </a:buClr>
              <a:buSzPts val="11500"/>
              <a:buFont typeface="Times New Roman"/>
              <a:buNone/>
            </a:pPr>
            <a:r>
              <a:rPr b="1" i="0" lang="en-US" sz="11500" u="none" cap="none" strike="noStrike">
                <a:solidFill>
                  <a:srgbClr val="5757C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ESTUDE</a:t>
            </a:r>
            <a:endParaRPr/>
          </a:p>
          <a:p>
            <a:pPr indent="-285750" lvl="1" marL="742950" marR="0" rtl="0" algn="ctr">
              <a:lnSpc>
                <a:spcPct val="110000"/>
              </a:lnSpc>
              <a:spcBef>
                <a:spcPts val="2300"/>
              </a:spcBef>
              <a:spcAft>
                <a:spcPts val="0"/>
              </a:spcAft>
              <a:buClr>
                <a:srgbClr val="5757CA"/>
              </a:buClr>
              <a:buSzPts val="11500"/>
              <a:buFont typeface="Times New Roman"/>
              <a:buNone/>
            </a:pPr>
            <a:r>
              <a:rPr b="1" i="0" lang="en-US" sz="11500" u="none" cap="none" strike="noStrike">
                <a:solidFill>
                  <a:srgbClr val="5757C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INGLÊS!</a:t>
            </a:r>
            <a:endParaRPr/>
          </a:p>
        </p:txBody>
      </p:sp>
      <p:grpSp>
        <p:nvGrpSpPr>
          <p:cNvPr id="282" name="Google Shape;282;p35"/>
          <p:cNvGrpSpPr/>
          <p:nvPr/>
        </p:nvGrpSpPr>
        <p:grpSpPr>
          <a:xfrm>
            <a:off x="517970" y="1099842"/>
            <a:ext cx="2054937" cy="3675456"/>
            <a:chOff x="0" y="0"/>
            <a:chExt cx="2147483647" cy="2147483646"/>
          </a:xfrm>
        </p:grpSpPr>
        <p:pic>
          <p:nvPicPr>
            <p:cNvPr descr="D:\ULBRA\Imagens\20070417-ingles.JPG" id="283" name="Google Shape;283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147483647" cy="2147483646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5000" endA="0" endPos="30000" fadeDir="5400000" kx="0" rotWithShape="0" algn="bl" stA="30000" stPos="0" sy="-100000" ky="0"/>
            </a:effectLst>
          </p:spPr>
        </p:pic>
        <p:sp>
          <p:nvSpPr>
            <p:cNvPr id="284" name="Google Shape;284;p35"/>
            <p:cNvSpPr txBox="1"/>
            <p:nvPr/>
          </p:nvSpPr>
          <p:spPr>
            <a:xfrm>
              <a:off x="1259144484" y="675806506"/>
              <a:ext cx="807266005" cy="1457735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0" name="Google Shape;290;p36"/>
          <p:cNvSpPr txBox="1"/>
          <p:nvPr/>
        </p:nvSpPr>
        <p:spPr>
          <a:xfrm>
            <a:off x="749300" y="2000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Aproveite o conhecimento a sua disposição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Faça cursos de extensão que o diferenciarão de outros estudantes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Cultive a amizade e o companheirismo entre colegas e professores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Vá a congressos e palestras especializadas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p36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sp>
        <p:nvSpPr>
          <p:cNvPr id="292" name="Google Shape;292;p36"/>
          <p:cNvSpPr txBox="1"/>
          <p:nvPr/>
        </p:nvSpPr>
        <p:spPr>
          <a:xfrm>
            <a:off x="782637" y="1008062"/>
            <a:ext cx="7693025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Concentrar-se em concluir o curso o mais rápido possível ?</a:t>
            </a: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8" name="Google Shape;298;p37"/>
          <p:cNvSpPr txBox="1"/>
          <p:nvPr/>
        </p:nvSpPr>
        <p:spPr>
          <a:xfrm>
            <a:off x="749300" y="2000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Continue carreira acadêmica (mestrado, doutorado) e torne-se um pesquisador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Batalhe por um emprego decente na área junto a empresas privadas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Estude para passar em concursos públicos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Constitua sua própria empresa</a:t>
            </a:r>
            <a:endParaRPr/>
          </a:p>
        </p:txBody>
      </p:sp>
      <p:sp>
        <p:nvSpPr>
          <p:cNvPr id="299" name="Google Shape;299;p37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sp>
        <p:nvSpPr>
          <p:cNvPr id="300" name="Google Shape;300;p37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Concluí o curso. E agora ?</a:t>
            </a: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6" name="Google Shape;306;p38"/>
          <p:cNvSpPr txBox="1"/>
          <p:nvPr/>
        </p:nvSpPr>
        <p:spPr>
          <a:xfrm>
            <a:off x="736600" y="2508250"/>
            <a:ext cx="769620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Mantenha-se atualizado com as novas tecnologias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Faça cursos e seminários de fabricantes e fornecedores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Troque de emprego, se for preciso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Permaneça “empregável” sempre!</a:t>
            </a:r>
            <a:endParaRPr/>
          </a:p>
        </p:txBody>
      </p:sp>
      <p:sp>
        <p:nvSpPr>
          <p:cNvPr id="307" name="Google Shape;307;p38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sp>
        <p:nvSpPr>
          <p:cNvPr id="308" name="Google Shape;308;p38"/>
          <p:cNvSpPr txBox="1"/>
          <p:nvPr/>
        </p:nvSpPr>
        <p:spPr>
          <a:xfrm>
            <a:off x="782637" y="1008062"/>
            <a:ext cx="7693025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Já estou trabalhando e estou  satisfeito. Não preciso mais estudar ?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4" name="Google Shape;314;p39"/>
          <p:cNvSpPr txBox="1"/>
          <p:nvPr>
            <p:ph type="title"/>
          </p:nvPr>
        </p:nvSpPr>
        <p:spPr>
          <a:xfrm>
            <a:off x="685800" y="495300"/>
            <a:ext cx="77724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Patrimônio</a:t>
            </a:r>
            <a:endParaRPr/>
          </a:p>
        </p:txBody>
      </p:sp>
      <p:sp>
        <p:nvSpPr>
          <p:cNvPr id="315" name="Google Shape;315;p39"/>
          <p:cNvSpPr txBox="1"/>
          <p:nvPr>
            <p:ph idx="1" type="body"/>
          </p:nvPr>
        </p:nvSpPr>
        <p:spPr>
          <a:xfrm>
            <a:off x="503237" y="1484312"/>
            <a:ext cx="8455025" cy="503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Qual é o maior patrimônio da empresa ?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“Os seus clientes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”	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Qual é o maior patrimônio do profissional?</a:t>
            </a:r>
            <a:endParaRPr/>
          </a:p>
        </p:txBody>
      </p:sp>
      <p:pic>
        <p:nvPicPr>
          <p:cNvPr id="316" name="Google Shape;31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712" y="4362450"/>
            <a:ext cx="8008937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2" name="Google Shape;322;p40"/>
          <p:cNvSpPr txBox="1"/>
          <p:nvPr>
            <p:ph type="title"/>
          </p:nvPr>
        </p:nvSpPr>
        <p:spPr>
          <a:xfrm>
            <a:off x="685800" y="292100"/>
            <a:ext cx="77724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Networking</a:t>
            </a:r>
            <a:endParaRPr/>
          </a:p>
        </p:txBody>
      </p:sp>
      <p:sp>
        <p:nvSpPr>
          <p:cNvPr id="323" name="Google Shape;323;p40"/>
          <p:cNvSpPr txBox="1"/>
          <p:nvPr>
            <p:ph idx="1" type="body"/>
          </p:nvPr>
        </p:nvSpPr>
        <p:spPr>
          <a:xfrm>
            <a:off x="342900" y="1168400"/>
            <a:ext cx="5395912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“A maioria dos contatos feitos ao longo da vida acaba se perdendo devido a falta de organização para mantê-los, ampliá-los e transformá-los em oportunidades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 que é fazer Networking?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“Investir de maneira organizada e sistemática para estabelecer e manter uma rede de contatos profissionais e pessoais”</a:t>
            </a:r>
            <a:b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Os contatos devem ser procurados quando não se está precisando deles, ou corre-se o risco de parecer interesseiro, oportunista, o que dá efeitos contrários”</a:t>
            </a:r>
            <a:endParaRPr/>
          </a:p>
        </p:txBody>
      </p:sp>
      <p:sp>
        <p:nvSpPr>
          <p:cNvPr id="324" name="Google Shape;324;p40"/>
          <p:cNvSpPr txBox="1"/>
          <p:nvPr/>
        </p:nvSpPr>
        <p:spPr>
          <a:xfrm>
            <a:off x="0" y="0"/>
            <a:ext cx="5975350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1484312"/>
            <a:ext cx="302895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1" name="Google Shape;331;p41"/>
          <p:cNvSpPr txBox="1"/>
          <p:nvPr>
            <p:ph type="title"/>
          </p:nvPr>
        </p:nvSpPr>
        <p:spPr>
          <a:xfrm>
            <a:off x="685800" y="482600"/>
            <a:ext cx="77724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Ferramentas para o Networking</a:t>
            </a:r>
            <a:endParaRPr/>
          </a:p>
        </p:txBody>
      </p:sp>
      <p:sp>
        <p:nvSpPr>
          <p:cNvPr id="332" name="Google Shape;332;p41"/>
          <p:cNvSpPr txBox="1"/>
          <p:nvPr>
            <p:ph idx="1" type="body"/>
          </p:nvPr>
        </p:nvSpPr>
        <p:spPr>
          <a:xfrm>
            <a:off x="469900" y="1295400"/>
            <a:ext cx="8242300" cy="4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E-Mail – pouco utilizado atualmente?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Messager (facebook), whats, Skype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Networking Virtual – Facebook, instagram, twitter, outros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Mostra rede de relacionamentos do “amigo”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achar conhecidos comuns (viabiliza algo impossível em contatos presenciais)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8" name="Google Shape;338;p42"/>
          <p:cNvSpPr txBox="1"/>
          <p:nvPr>
            <p:ph idx="1" type="body"/>
          </p:nvPr>
        </p:nvSpPr>
        <p:spPr>
          <a:xfrm>
            <a:off x="4006325" y="1888900"/>
            <a:ext cx="3881100" cy="37593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Estudar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Trabalhar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Socializar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Dormir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rebuchet MS"/>
              <a:buNone/>
            </a:pPr>
            <a:r>
              <a:rPr b="0" i="0" lang="en-US" sz="4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Escolha 3 ! </a:t>
            </a:r>
            <a:endParaRPr/>
          </a:p>
        </p:txBody>
      </p:sp>
      <p:sp>
        <p:nvSpPr>
          <p:cNvPr id="339" name="Google Shape;339;p4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Vida de Estudante Trabalhador</a:t>
            </a:r>
            <a:endParaRPr/>
          </a:p>
        </p:txBody>
      </p:sp>
      <p:pic>
        <p:nvPicPr>
          <p:cNvPr id="340" name="Google Shape;340;p42"/>
          <p:cNvPicPr preferRelativeResize="0"/>
          <p:nvPr/>
        </p:nvPicPr>
        <p:blipFill rotWithShape="1">
          <a:blip r:embed="rId3">
            <a:alphaModFix/>
          </a:blip>
          <a:srcRect b="0" l="5555" r="5555" t="0"/>
          <a:stretch/>
        </p:blipFill>
        <p:spPr>
          <a:xfrm>
            <a:off x="736100" y="2429150"/>
            <a:ext cx="3042528" cy="228189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6" name="Google Shape;346;p43"/>
          <p:cNvSpPr txBox="1"/>
          <p:nvPr>
            <p:ph type="title"/>
          </p:nvPr>
        </p:nvSpPr>
        <p:spPr>
          <a:xfrm>
            <a:off x="685800" y="482600"/>
            <a:ext cx="7772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Depois de formado posso ser…</a:t>
            </a:r>
            <a:endParaRPr/>
          </a:p>
        </p:txBody>
      </p:sp>
      <p:sp>
        <p:nvSpPr>
          <p:cNvPr id="347" name="Google Shape;347;p43"/>
          <p:cNvSpPr txBox="1"/>
          <p:nvPr>
            <p:ph idx="1" type="body"/>
          </p:nvPr>
        </p:nvSpPr>
        <p:spPr>
          <a:xfrm>
            <a:off x="469900" y="1295400"/>
            <a:ext cx="8242200" cy="4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Programador web, mobile, etc...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Analista de sistemas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Analista de testes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Analista de negócios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Gerente de projetos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Empreendedor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Administrador de bancos de dados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Web designer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Outras surgem todos os anos...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3" name="Google Shape;353;p44"/>
          <p:cNvSpPr txBox="1"/>
          <p:nvPr>
            <p:ph type="title"/>
          </p:nvPr>
        </p:nvSpPr>
        <p:spPr>
          <a:xfrm>
            <a:off x="685800" y="482600"/>
            <a:ext cx="7772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Faixas salariais… (2016) </a:t>
            </a:r>
            <a:endParaRPr/>
          </a:p>
        </p:txBody>
      </p:sp>
      <p:pic>
        <p:nvPicPr>
          <p:cNvPr id="354" name="Google Shape;35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825" y="171750"/>
            <a:ext cx="8383250" cy="64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584200" y="357450"/>
            <a:ext cx="77724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Prof. </a:t>
            </a:r>
            <a:r>
              <a:rPr b="1" i="0" lang="en-US" sz="3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Cássio Huggentobler de Costa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04800" y="2209800"/>
            <a:ext cx="8331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Especialista em Informática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MBA em gerenciamento de Banco de Dados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Consultor em TI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lang="en-US" sz="2800">
                <a:latin typeface="Trebuchet MS"/>
                <a:ea typeface="Trebuchet MS"/>
                <a:cs typeface="Trebuchet MS"/>
                <a:sym typeface="Trebuchet MS"/>
              </a:rPr>
              <a:t>Sócio da @bittisolucoes</a:t>
            </a:r>
            <a:b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Email: </a:t>
            </a:r>
            <a:r>
              <a:rPr b="1" i="0" lang="en-US" sz="2800" cap="none" strike="noStrike">
                <a:latin typeface="Trebuchet MS"/>
                <a:ea typeface="Trebuchet MS"/>
                <a:cs typeface="Trebuchet MS"/>
                <a:sym typeface="Trebuchet MS"/>
              </a:rPr>
              <a:t>cassio.</a:t>
            </a:r>
            <a:r>
              <a:rPr b="1" lang="en-US" sz="2800"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b="1" i="0" lang="en-US" sz="2800" cap="none" strike="noStrike">
                <a:latin typeface="Trebuchet MS"/>
                <a:ea typeface="Trebuchet MS"/>
                <a:cs typeface="Trebuchet MS"/>
                <a:sym typeface="Trebuchet MS"/>
              </a:rPr>
              <a:t>uggentobler@ulbra.inf.br</a:t>
            </a:r>
            <a:endParaRPr b="1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lang="en-US" sz="2800">
                <a:latin typeface="Trebuchet MS"/>
                <a:ea typeface="Trebuchet MS"/>
                <a:cs typeface="Trebuchet MS"/>
                <a:sym typeface="Trebuchet MS"/>
              </a:rPr>
              <a:t>@cassiocosta_</a:t>
            </a:r>
            <a:endParaRPr b="1" sz="2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MCj03340960000[1]" id="128" name="Google Shape;128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4400" y="1143250"/>
            <a:ext cx="1491000" cy="1782000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0" name="Google Shape;360;p4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4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2" name="Google Shape;36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900" y="995350"/>
            <a:ext cx="8293400" cy="53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900" y="395275"/>
            <a:ext cx="829340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Pintaram na aula esses conceitos</a:t>
            </a:r>
            <a:endParaRPr/>
          </a:p>
        </p:txBody>
      </p:sp>
      <p:sp>
        <p:nvSpPr>
          <p:cNvPr id="370" name="Google Shape;370;p46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1" name="Google Shape;3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500" y="1981200"/>
            <a:ext cx="7361001" cy="368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/>
          <p:nvPr>
            <p:ph type="title"/>
          </p:nvPr>
        </p:nvSpPr>
        <p:spPr>
          <a:xfrm>
            <a:off x="685800" y="290625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Frontend</a:t>
            </a:r>
            <a:endParaRPr/>
          </a:p>
        </p:txBody>
      </p:sp>
      <p:sp>
        <p:nvSpPr>
          <p:cNvPr id="378" name="Google Shape;378;p47"/>
          <p:cNvSpPr txBox="1"/>
          <p:nvPr>
            <p:ph idx="1" type="body"/>
          </p:nvPr>
        </p:nvSpPr>
        <p:spPr>
          <a:xfrm>
            <a:off x="685800" y="1433625"/>
            <a:ext cx="7772400" cy="466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O front-end é todo o código da aplicação responsável pela apresentação do software (client-side, lado do cliente).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highlight>
                  <a:srgbClr val="FF0000"/>
                </a:highlight>
              </a:rPr>
              <a:t>Na plataforma Web (na rede, hoje em dia tudo o que está na nuvem) é tudo o que você ve no seu navegador (browser)</a:t>
            </a:r>
            <a:endParaRPr sz="24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9FC5E8"/>
                </a:highlight>
              </a:rPr>
              <a:t>nos notebooks, computadores, celulares é tudo o que você ve e te faz interagir, ou seja, a </a:t>
            </a:r>
            <a:r>
              <a:rPr lang="en-US" sz="3600">
                <a:solidFill>
                  <a:srgbClr val="000000"/>
                </a:solidFill>
                <a:highlight>
                  <a:srgbClr val="9FC5E8"/>
                </a:highlight>
              </a:rPr>
              <a:t>interface</a:t>
            </a:r>
            <a:r>
              <a:rPr lang="en-US" sz="2400">
                <a:solidFill>
                  <a:srgbClr val="000000"/>
                </a:solidFill>
                <a:highlight>
                  <a:srgbClr val="9FC5E8"/>
                </a:highlight>
              </a:rPr>
              <a:t>.</a:t>
            </a:r>
            <a:endParaRPr sz="2400">
              <a:solidFill>
                <a:srgbClr val="000000"/>
              </a:solidFill>
              <a:highlight>
                <a:srgbClr val="9FC5E8"/>
              </a:highlight>
            </a:endParaRPr>
          </a:p>
        </p:txBody>
      </p:sp>
      <p:sp>
        <p:nvSpPr>
          <p:cNvPr id="379" name="Google Shape;379;p47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Frontend</a:t>
            </a:r>
            <a:endParaRPr/>
          </a:p>
        </p:txBody>
      </p:sp>
      <p:sp>
        <p:nvSpPr>
          <p:cNvPr id="386" name="Google Shape;386;p4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Profissionais Frontend trabalham normalmente com linguagens de marcação.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HTML, CSS, Java script, xml, json</a:t>
            </a:r>
            <a:endParaRPr/>
          </a:p>
        </p:txBody>
      </p:sp>
      <p:sp>
        <p:nvSpPr>
          <p:cNvPr id="387" name="Google Shape;387;p48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</a:t>
            </a:r>
            <a:endParaRPr/>
          </a:p>
        </p:txBody>
      </p:sp>
      <p:sp>
        <p:nvSpPr>
          <p:cNvPr id="394" name="Google Shape;394;p4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HTML significa em inglês: </a:t>
            </a:r>
            <a:r>
              <a:rPr lang="en-US">
                <a:solidFill>
                  <a:srgbClr val="FFFFFF"/>
                </a:solidFill>
                <a:highlight>
                  <a:srgbClr val="FF0000"/>
                </a:highlight>
              </a:rPr>
              <a:t>HyperText Markup Language</a:t>
            </a:r>
            <a:r>
              <a:rPr lang="en-US"/>
              <a:t> (Linguagem de Marcação de Hipertexto). É uma linguagem utilizada na construção de páginas na Web. Documentos HTML podem ser interpretados por navegadores (browsers).</a:t>
            </a:r>
            <a:endParaRPr/>
          </a:p>
        </p:txBody>
      </p:sp>
      <p:sp>
        <p:nvSpPr>
          <p:cNvPr id="395" name="Google Shape;395;p49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</a:t>
            </a:r>
            <a:endParaRPr/>
          </a:p>
        </p:txBody>
      </p:sp>
      <p:sp>
        <p:nvSpPr>
          <p:cNvPr id="402" name="Google Shape;402;p50"/>
          <p:cNvSpPr txBox="1"/>
          <p:nvPr>
            <p:ph idx="1" type="body"/>
          </p:nvPr>
        </p:nvSpPr>
        <p:spPr>
          <a:xfrm>
            <a:off x="636725" y="1944375"/>
            <a:ext cx="7772400" cy="306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CSS é a sigla para o termo em inglês Cascading Style Sheets que, traduzido para o português, significa Folha de Estilo em Cascatas. O CSS é fácil de aprender e entender e é facilmente utilizado HTML.</a:t>
            </a:r>
            <a:endParaRPr/>
          </a:p>
        </p:txBody>
      </p:sp>
      <p:sp>
        <p:nvSpPr>
          <p:cNvPr id="403" name="Google Shape;403;p50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1"/>
          <p:cNvSpPr txBox="1"/>
          <p:nvPr>
            <p:ph type="title"/>
          </p:nvPr>
        </p:nvSpPr>
        <p:spPr>
          <a:xfrm>
            <a:off x="608700" y="300325"/>
            <a:ext cx="7926600" cy="8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Java Script</a:t>
            </a:r>
            <a:endParaRPr/>
          </a:p>
        </p:txBody>
      </p:sp>
      <p:sp>
        <p:nvSpPr>
          <p:cNvPr id="410" name="Google Shape;410;p51"/>
          <p:cNvSpPr txBox="1"/>
          <p:nvPr>
            <p:ph idx="1" type="body"/>
          </p:nvPr>
        </p:nvSpPr>
        <p:spPr>
          <a:xfrm>
            <a:off x="228600" y="1295250"/>
            <a:ext cx="8767500" cy="207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Linguagem de programação baseada em scripts. Interpretada, ou seja, funciona no browser, na web. Melhora a UX (</a:t>
            </a:r>
            <a:r>
              <a:rPr lang="en-US"/>
              <a:t>experiência</a:t>
            </a:r>
            <a:r>
              <a:rPr lang="en-US"/>
              <a:t> do usuário)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1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2" name="Google Shape;4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500" y="3375150"/>
            <a:ext cx="6705599" cy="2934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xml, json</a:t>
            </a:r>
            <a:endParaRPr/>
          </a:p>
        </p:txBody>
      </p:sp>
      <p:sp>
        <p:nvSpPr>
          <p:cNvPr id="419" name="Google Shape;419;p5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vou deixar pra você pesquisar.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Ainda vai usar essas estruturas de dados ao longo da sua vida de Analista de Sistemas.</a:t>
            </a:r>
            <a:endParaRPr/>
          </a:p>
        </p:txBody>
      </p:sp>
      <p:sp>
        <p:nvSpPr>
          <p:cNvPr id="420" name="Google Shape;420;p52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3"/>
          <p:cNvSpPr txBox="1"/>
          <p:nvPr>
            <p:ph type="title"/>
          </p:nvPr>
        </p:nvSpPr>
        <p:spPr>
          <a:xfrm>
            <a:off x="685800" y="3003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Backend</a:t>
            </a:r>
            <a:endParaRPr/>
          </a:p>
        </p:txBody>
      </p:sp>
      <p:sp>
        <p:nvSpPr>
          <p:cNvPr id="427" name="Google Shape;427;p53"/>
          <p:cNvSpPr txBox="1"/>
          <p:nvPr>
            <p:ph idx="1" type="body"/>
          </p:nvPr>
        </p:nvSpPr>
        <p:spPr>
          <a:xfrm>
            <a:off x="806700" y="1564350"/>
            <a:ext cx="7651500" cy="420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Como o nome sugere, o desenvolvedor back-end trabalha na parte de “trás” da aplicação. Ele é o responsável, em termos gerais, pela implementação da regra de negócio.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Envolve várias linguagens de programação como Go, Clojure, C#, PHP, Java, Python, Ruby, entre outras</a:t>
            </a:r>
            <a:endParaRPr/>
          </a:p>
        </p:txBody>
      </p:sp>
      <p:sp>
        <p:nvSpPr>
          <p:cNvPr id="428" name="Google Shape;428;p53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4" name="Google Shape;434;p54"/>
          <p:cNvSpPr txBox="1"/>
          <p:nvPr>
            <p:ph idx="1" type="body"/>
          </p:nvPr>
        </p:nvSpPr>
        <p:spPr>
          <a:xfrm>
            <a:off x="488950" y="460375"/>
            <a:ext cx="69723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E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8585E0"/>
                </a:solidFill>
                <a:latin typeface="Trebuchet MS"/>
                <a:ea typeface="Trebuchet MS"/>
                <a:cs typeface="Trebuchet MS"/>
                <a:sym typeface="Trebuchet MS"/>
              </a:rPr>
              <a:t>Estude muito, estude sem moderação!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>
              <a:solidFill>
                <a:srgbClr val="8585E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>
              <a:solidFill>
                <a:srgbClr val="8585E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5" name="Google Shape;435;p54"/>
          <p:cNvSpPr txBox="1"/>
          <p:nvPr/>
        </p:nvSpPr>
        <p:spPr>
          <a:xfrm>
            <a:off x="4978400" y="1482725"/>
            <a:ext cx="384968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Estudar menos é mais!</a:t>
            </a:r>
            <a:endParaRPr/>
          </a:p>
        </p:txBody>
      </p:sp>
      <p:sp>
        <p:nvSpPr>
          <p:cNvPr id="436" name="Google Shape;436;p54"/>
          <p:cNvSpPr txBox="1"/>
          <p:nvPr/>
        </p:nvSpPr>
        <p:spPr>
          <a:xfrm>
            <a:off x="488950" y="4562475"/>
            <a:ext cx="8251825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006600"/>
                </a:solidFill>
                <a:latin typeface="Trebuchet MS"/>
                <a:ea typeface="Trebuchet MS"/>
                <a:cs typeface="Trebuchet MS"/>
                <a:sym typeface="Trebuchet MS"/>
              </a:rPr>
              <a:t>Prefira estudar todos os dias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006600"/>
                </a:solidFill>
                <a:latin typeface="Trebuchet MS"/>
                <a:ea typeface="Trebuchet MS"/>
                <a:cs typeface="Trebuchet MS"/>
                <a:sym typeface="Trebuchet MS"/>
              </a:rPr>
              <a:t> do que o dia todo</a:t>
            </a:r>
            <a:endParaRPr/>
          </a:p>
        </p:txBody>
      </p:sp>
      <p:sp>
        <p:nvSpPr>
          <p:cNvPr id="437" name="Google Shape;437;p54"/>
          <p:cNvSpPr txBox="1"/>
          <p:nvPr/>
        </p:nvSpPr>
        <p:spPr>
          <a:xfrm>
            <a:off x="323850" y="2665412"/>
            <a:ext cx="5591175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Trabalhe/Estude ou descanse,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enrolação é desperdício!</a:t>
            </a:r>
            <a:endParaRPr/>
          </a:p>
        </p:txBody>
      </p:sp>
      <p:pic>
        <p:nvPicPr>
          <p:cNvPr id="438" name="Google Shape;438;p54"/>
          <p:cNvPicPr preferRelativeResize="0"/>
          <p:nvPr/>
        </p:nvPicPr>
        <p:blipFill rotWithShape="1">
          <a:blip r:embed="rId3">
            <a:alphaModFix/>
          </a:blip>
          <a:srcRect b="0" l="5555" r="5555" t="0"/>
          <a:stretch/>
        </p:blipFill>
        <p:spPr>
          <a:xfrm>
            <a:off x="564350" y="3757475"/>
            <a:ext cx="3418770" cy="256408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rebuchet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Contrato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558800" y="1676400"/>
            <a:ext cx="7823200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 comum: </a:t>
            </a:r>
            <a:r>
              <a:rPr b="1" i="0" lang="en-US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Compartilhar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Interação, empatia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Apoio entre colegas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Flexibilidade temporal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Respeito: celular, conversa, cola, ...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Liberdade de expressão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Deveres: prazos, esforço, ...</a:t>
            </a:r>
            <a:endParaRPr/>
          </a:p>
        </p:txBody>
      </p:sp>
      <p:pic>
        <p:nvPicPr>
          <p:cNvPr descr="contrato" id="136" name="Google Shape;136;p19">
            <a:hlinkClick r:id="rId3"/>
          </p:cNvPr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5977" y="267750"/>
            <a:ext cx="1905000" cy="13695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52400" kx="110000" rotWithShape="0" algn="tl" dir="900000" dist="12000" sy="98000" ky="200000">
              <a:srgbClr val="000000">
                <a:alpha val="29803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sites para acompanhar</a:t>
            </a:r>
            <a:endParaRPr/>
          </a:p>
        </p:txBody>
      </p:sp>
      <p:sp>
        <p:nvSpPr>
          <p:cNvPr id="445" name="Google Shape;445;p5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https://hipsters.tech/</a:t>
            </a:r>
            <a:br>
              <a:rPr lang="en-US" sz="1800"/>
            </a:br>
            <a:r>
              <a:rPr lang="en-US" sz="1800"/>
              <a:t>https://www.infowester.com/</a:t>
            </a:r>
            <a:r>
              <a:rPr lang="en-US" sz="1800"/>
              <a:t>  leia o artigo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https://www.infowester.com/ti.php</a:t>
            </a:r>
            <a:r>
              <a:rPr lang="en-US" sz="1800"/>
              <a:t> </a:t>
            </a:r>
            <a:br>
              <a:rPr lang="en-US" sz="1800"/>
            </a:br>
            <a:r>
              <a:rPr lang="en-US" sz="1800"/>
              <a:t>http://www.profissionaisti.com.br 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http://olhardigital.uol.com.br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http://info.abril.com.br/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http://www.techtudo.com.br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http://uoltecnologia.blogosfera.uol.com.br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http://gizmodo.uol.com.br</a:t>
            </a:r>
            <a:endParaRPr sz="1800"/>
          </a:p>
        </p:txBody>
      </p:sp>
      <p:sp>
        <p:nvSpPr>
          <p:cNvPr id="446" name="Google Shape;446;p55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Ementa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406400" y="1911350"/>
            <a:ext cx="8458200" cy="426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127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Estudo da área da Informática como um todo e dos conceitos fundamentais, abrangendo desde a história e a evolução dos computadores até noções de lógica digital. Estudo dos conceitos e funcionamento do Software e do Hardware, enfatizando a arquitetura e a organização de computadores. 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Ensino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 Geral</a:t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495300" y="1949450"/>
            <a:ext cx="8267700" cy="40830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127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Ao final da disciplina o aluno deve possuir uma visão abrangente dos principais tópicos relacionados à área da Informática e da atuação do profissional, podendo melhor situar os conteúdos quando detalhados no transcorrer do curso. Esta visão objetiva motivar o aluno permitindo que este compreenda a inter-relação entre as várias áreas.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Ensino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584200" y="1543050"/>
            <a:ext cx="7696200" cy="501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Projetos pedagógicos dos cursos de Informática Áreas da Informática e mercado de trabalho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Histórico da evolução dos computadores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Arquitetura e organização de computadores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Dispositivos de hardware 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Periféricos de Entrada e Saída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e Sistemas operacionais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Redes de Computadores</a:t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782637" y="8175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Ensino</a:t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492125" y="1136650"/>
            <a:ext cx="6064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b="1" i="0" lang="en-US" sz="1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Aula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723900" y="2025650"/>
            <a:ext cx="8001000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Concepção de circuitos integrados.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Sistemas de numeração.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Aritmética binária: soma, subtração, multiplicação e Divisão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Lógica Binária.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Equações Booleanas.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Portas Lógicas.</a:t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782637" y="10080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</a:t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Ensino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736600" y="1479550"/>
            <a:ext cx="7696200" cy="537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AP1: 1.5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AP2: 2.5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AF: 6.0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Aprovado = (AP1+AP2+AF) &gt;= 7;</a:t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769937" y="766762"/>
            <a:ext cx="76930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Avaliação</a:t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808037" y="334962"/>
            <a:ext cx="7693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Ensino</a:t>
            </a:r>
            <a:endParaRPr/>
          </a:p>
        </p:txBody>
      </p:sp>
      <p:pic>
        <p:nvPicPr>
          <p:cNvPr descr="avaliacao" id="178" name="Google Shape;17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187" y="493712"/>
            <a:ext cx="1444625" cy="16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trutura padrão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