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758943" y="-608939"/>
            <a:ext cx="3626115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107914" y="1740032"/>
            <a:ext cx="48431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107413" y="-174493"/>
            <a:ext cx="48431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css/" TargetMode="External"/><Relationship Id="rId4" Type="http://schemas.openxmlformats.org/officeDocument/2006/relationships/hyperlink" Target="https://www.w3schools.com/html/html_blocks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lang="pt-BR" sz="4800">
                <a:solidFill>
                  <a:srgbClr val="000000"/>
                </a:solidFill>
              </a:rPr>
              <a:t>Introdução ao Desenvolvimento WEB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i="1" lang="pt-BR">
                <a:solidFill>
                  <a:srgbClr val="999999"/>
                </a:solidFill>
              </a:rPr>
              <a:t>Prof. Ms. Vinícius Silveira Magnus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b="1" lang="pt-BR">
                <a:solidFill>
                  <a:srgbClr val="999999"/>
                </a:solidFill>
              </a:rPr>
              <a:t>Introdução ao CSS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7880" y="3001698"/>
            <a:ext cx="2436120" cy="243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Linguagem CSS </a:t>
            </a:r>
            <a:br>
              <a:rPr lang="pt-BR"/>
            </a:br>
            <a:r>
              <a:rPr i="1" lang="pt-BR"/>
              <a:t>Externo-Vinculado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Arquivo: style.css (2ª parte)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11908" l="0" r="0" t="12016"/>
          <a:stretch/>
        </p:blipFill>
        <p:spPr>
          <a:xfrm>
            <a:off x="360000" y="2449995"/>
            <a:ext cx="8505000" cy="27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Estrutura</a:t>
            </a:r>
            <a:br>
              <a:rPr lang="pt-BR"/>
            </a:b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Deve conter o seletor para o elemento HTML que deseja estilizar.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O bloco de declaração contém uma ou mais declarações separadas por um ponto e vírgula.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Cada declaração inclui um nome de propriedade CSS e um valor, separados por dois pontos.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A declaração CSS sempre termina com um ponto e vírgula, e blocos de declaração são cercadas por chaves.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7609" l="0" r="0" t="11867"/>
          <a:stretch/>
        </p:blipFill>
        <p:spPr>
          <a:xfrm>
            <a:off x="79332" y="4145280"/>
            <a:ext cx="3569560" cy="143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5468" y="4303633"/>
            <a:ext cx="5417640" cy="113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O seletor css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Nome da tag: body</a:t>
            </a:r>
            <a:endParaRPr sz="24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Seleção com base no nome da tag.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Todas as tag’s.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Id da tag: #id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Usa o atributo id de um elemento HTML para selecionar um elemento específico.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Classe da tag: .class</a:t>
            </a:r>
            <a:endParaRPr sz="24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Seleciona os elementos da classe com um atributo de específico para um grupo.</a:t>
            </a:r>
            <a:endParaRPr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82427"/>
            <a:ext cx="7884720" cy="249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2210" y="2618657"/>
            <a:ext cx="4197600" cy="30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Nosso roteiro: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Vimos: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CSS Tutorial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CSS Home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CSS Introduction</a:t>
            </a:r>
            <a:endParaRPr sz="24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CSS Syntax</a:t>
            </a:r>
            <a:endParaRPr sz="2400"/>
          </a:p>
          <a:p>
            <a:pPr indent="-209550" lvl="1" marL="514350" rtl="0" algn="l">
              <a:spcBef>
                <a:spcPts val="375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CSS Selectors</a:t>
            </a:r>
            <a:endParaRPr sz="24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CSS How To</a:t>
            </a:r>
            <a:endParaRPr sz="2400"/>
          </a:p>
        </p:txBody>
      </p:sp>
      <p:sp>
        <p:nvSpPr>
          <p:cNvPr id="174" name="Google Shape;174;p26"/>
          <p:cNvSpPr txBox="1"/>
          <p:nvPr>
            <p:ph idx="2" type="body"/>
          </p:nvPr>
        </p:nvSpPr>
        <p:spPr>
          <a:xfrm>
            <a:off x="4629150" y="1521354"/>
            <a:ext cx="3886200" cy="419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Vamos explorar as Propriedades: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Colors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Backgrounds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Borders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Margins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Padding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Height/Width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Box Model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Outline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Text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Fonts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Icons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Links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Lists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Referências 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https://www.w3schools.com/css/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extra para a </a:t>
            </a:r>
            <a:r>
              <a:rPr lang="pt-BR"/>
              <a:t>resolução</a:t>
            </a:r>
            <a:r>
              <a:rPr lang="pt-BR"/>
              <a:t> do exercício: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DIVs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https://www.w3schools.com/html/html_blocks.asp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Linguagem CSS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pt-BR"/>
              <a:t>CSS</a:t>
            </a:r>
            <a:r>
              <a:rPr lang="pt-BR"/>
              <a:t> significa </a:t>
            </a:r>
            <a:r>
              <a:rPr b="1" lang="pt-BR"/>
              <a:t>Cascading Style Sheets</a:t>
            </a:r>
            <a:endParaRPr b="1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CSS descreve como elementos HTML devem ser exibidos na tela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012" y="3012325"/>
            <a:ext cx="4449975" cy="2398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CSS resolveu um grande problema do HTML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pt-BR" sz="1942"/>
              <a:t>HTML nunca foi destinado a conter tags de formatação de uma página web!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pt-BR" sz="1942"/>
              <a:t>HTML foi criado para descrever o conteúdo de uma página web, como:</a:t>
            </a:r>
            <a:endParaRPr/>
          </a:p>
          <a:p>
            <a:pPr indent="-1714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pt-BR" sz="1665"/>
              <a:t>&lt;h1&gt; Este é um título &lt;/h1&gt;</a:t>
            </a:r>
            <a:endParaRPr/>
          </a:p>
          <a:p>
            <a:pPr indent="-1714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pt-BR" sz="1665"/>
              <a:t>&lt;p&gt; Este é um parágrafo. &lt;/p&gt;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pt-BR" sz="1942"/>
              <a:t>Quando tags como &lt;font&gt; e atributos de cor foram adicionados à especificação HTML 3.2, começou um pesadelo para os desenvolvedores web. 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pt-BR" sz="1942"/>
              <a:t>Desenvolvimento de grandes sites, onde fontes e cores informações foram adicionadas para cada página, tornou-se um processo longo e caro.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pt-BR" sz="1942"/>
              <a:t>Para resolver este problema, o World Wide Web Consortium (W3C) criou o CSS.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pt-BR" sz="1942"/>
              <a:t>CSS removido o estilo de formatação da página HTML!</a:t>
            </a:r>
            <a:endParaRPr/>
          </a:p>
          <a:p>
            <a:pPr indent="-48133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None/>
            </a:pPr>
            <a:r>
              <a:t/>
            </a:r>
            <a:endParaRPr sz="194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Porque usar de forma correta?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CSS economiza muito tempo e trabalho 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Ele pode controlar o layout de várias páginas da Web de uma só vez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Manutenção 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Folhas de estilo externas são armazenados em arquivos CSS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Divisão de responsabilidades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pt-BR" sz="3600">
                <a:solidFill>
                  <a:srgbClr val="000000"/>
                </a:solidFill>
              </a:rPr>
              <a:t>Forma de uso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644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Char char="•"/>
            </a:pPr>
            <a:r>
              <a:rPr lang="pt-BR" sz="1750">
                <a:solidFill>
                  <a:srgbClr val="000000"/>
                </a:solidFill>
              </a:rPr>
              <a:t>Existem três formas de trabalhar com folhas de estilos: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-226440" lvl="1" marL="68580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pt-BR" sz="1500" u="sng">
                <a:solidFill>
                  <a:srgbClr val="000000"/>
                </a:solidFill>
              </a:rPr>
              <a:t>Estilo </a:t>
            </a:r>
            <a:r>
              <a:rPr b="1" i="1" lang="pt-BR" sz="1500" u="sng">
                <a:solidFill>
                  <a:srgbClr val="000000"/>
                </a:solidFill>
              </a:rPr>
              <a:t>in-line (</a:t>
            </a:r>
            <a:r>
              <a:rPr b="1" lang="pt-BR" sz="1500" u="sng">
                <a:solidFill>
                  <a:srgbClr val="000000"/>
                </a:solidFill>
              </a:rPr>
              <a:t>na linha):</a:t>
            </a:r>
            <a:r>
              <a:rPr b="1" lang="pt-BR" sz="1500">
                <a:solidFill>
                  <a:srgbClr val="000000"/>
                </a:solidFill>
              </a:rPr>
              <a:t> </a:t>
            </a:r>
            <a:r>
              <a:rPr lang="pt-BR" sz="1500">
                <a:solidFill>
                  <a:srgbClr val="000000"/>
                </a:solidFill>
              </a:rPr>
              <a:t>são utilizados na própria </a:t>
            </a:r>
            <a:r>
              <a:rPr i="1" lang="pt-BR" sz="1500">
                <a:solidFill>
                  <a:srgbClr val="000000"/>
                </a:solidFill>
              </a:rPr>
              <a:t>tag</a:t>
            </a:r>
            <a:r>
              <a:rPr lang="pt-BR" sz="1500">
                <a:solidFill>
                  <a:srgbClr val="000000"/>
                </a:solidFill>
              </a:rPr>
              <a:t>. Sendo criados </a:t>
            </a:r>
            <a:r>
              <a:rPr i="1" lang="pt-BR" sz="1500">
                <a:solidFill>
                  <a:srgbClr val="000000"/>
                </a:solidFill>
              </a:rPr>
              <a:t>tag</a:t>
            </a:r>
            <a:r>
              <a:rPr lang="pt-BR" sz="1500">
                <a:solidFill>
                  <a:srgbClr val="000000"/>
                </a:solidFill>
              </a:rPr>
              <a:t> a </a:t>
            </a:r>
            <a:r>
              <a:rPr i="1" lang="pt-BR" sz="1500">
                <a:solidFill>
                  <a:srgbClr val="000000"/>
                </a:solidFill>
              </a:rPr>
              <a:t>tag</a:t>
            </a:r>
            <a:r>
              <a:rPr lang="pt-BR" sz="1500">
                <a:solidFill>
                  <a:srgbClr val="000000"/>
                </a:solidFill>
              </a:rPr>
              <a:t> seu próprio estilo.</a:t>
            </a:r>
            <a:r>
              <a:rPr b="1" lang="pt-BR" sz="1500">
                <a:solidFill>
                  <a:srgbClr val="000000"/>
                </a:solidFill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6199" lvl="2" marL="1296000" rtl="0" algn="l">
              <a:lnSpc>
                <a:spcPct val="8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lang="pt-BR" sz="1500">
                <a:solidFill>
                  <a:srgbClr val="000000"/>
                </a:solidFill>
              </a:rPr>
              <a:t>[atributo style]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7620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26440" lvl="1" marL="68580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pt-BR" sz="1500" u="sng">
                <a:solidFill>
                  <a:srgbClr val="000000"/>
                </a:solidFill>
              </a:rPr>
              <a:t>Estilo interno/incorporado:</a:t>
            </a:r>
            <a:r>
              <a:rPr b="1" lang="pt-BR" sz="1500">
                <a:solidFill>
                  <a:srgbClr val="000000"/>
                </a:solidFill>
              </a:rPr>
              <a:t> </a:t>
            </a:r>
            <a:r>
              <a:rPr lang="pt-BR" sz="1500">
                <a:solidFill>
                  <a:srgbClr val="000000"/>
                </a:solidFill>
              </a:rPr>
              <a:t>definição de todos os estilos que serão apresentados na página, logo no início dela, criando uma área ou folha de estilos-padrão para toda a página.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6199" lvl="2" marL="1296000" rtl="0" algn="l">
              <a:lnSpc>
                <a:spcPct val="8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lang="pt-BR" sz="1500">
                <a:solidFill>
                  <a:srgbClr val="000000"/>
                </a:solidFill>
              </a:rPr>
              <a:t>[tag style]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7620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26440" lvl="1" marL="68580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pt-BR" sz="1500" u="sng">
                <a:solidFill>
                  <a:srgbClr val="000000"/>
                </a:solidFill>
              </a:rPr>
              <a:t>Estilo externo/vinculado:</a:t>
            </a:r>
            <a:r>
              <a:rPr b="1" lang="pt-BR" sz="1500">
                <a:solidFill>
                  <a:srgbClr val="000000"/>
                </a:solidFill>
              </a:rPr>
              <a:t> </a:t>
            </a:r>
            <a:r>
              <a:rPr lang="pt-BR" sz="1500">
                <a:solidFill>
                  <a:srgbClr val="000000"/>
                </a:solidFill>
              </a:rPr>
              <a:t>criação de uma página unicamente de estilos, definindo nela todos os estilos que serão utilizados em todas as páginas do site. Assim, basta vincular estas páginas à página de estilos, e todas seguirão o mesmo padrão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6199" lvl="2" marL="1296000" rtl="0" algn="l">
              <a:lnSpc>
                <a:spcPct val="8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lang="pt-BR" sz="1500">
                <a:solidFill>
                  <a:srgbClr val="000000"/>
                </a:solidFill>
              </a:rPr>
              <a:t>[tag link e arquivo.css]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88138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2"/>
              <a:buNone/>
            </a:pPr>
            <a:r>
              <a:t/>
            </a:r>
            <a:endParaRPr sz="1312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Forma de uso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Em alguns casos pode-se especificar diferentes características de estilo para o mesmo texto, por meio da combinação de um arquivo de estilos referenciado por link(vinculado), com a inserção de uma tag de estilo(incorporado), e também com atributos de estilo in-line (na linha).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A ordem de precedência das folhas de estilos, neste caso, é esta: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Atributos de estilos in-line têm precedência sobre tags de estilos inseridas;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Tags de estilo inseridas têm precedência sobre estilo por link.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Linguagem CSS</a:t>
            </a:r>
            <a:br>
              <a:rPr lang="pt-BR"/>
            </a:br>
            <a:r>
              <a:rPr i="1" lang="pt-BR"/>
              <a:t>In-line</a:t>
            </a:r>
            <a:endParaRPr i="1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Arquivo: inline.html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80" y="2516760"/>
            <a:ext cx="7789320" cy="136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Linguagem CSS </a:t>
            </a:r>
            <a:br>
              <a:rPr lang="pt-BR"/>
            </a:br>
            <a:r>
              <a:rPr i="1" lang="pt-BR"/>
              <a:t>Interno-Incorporado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Arquivo: incorporado.html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620" y="2233036"/>
            <a:ext cx="7160760" cy="302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Linguagem CSS </a:t>
            </a:r>
            <a:br>
              <a:rPr lang="pt-BR"/>
            </a:br>
            <a:r>
              <a:rPr i="1" lang="pt-BR"/>
              <a:t>Externo-Vinculado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Arquivo: index.html (1ª parte)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561" y="2298906"/>
            <a:ext cx="8642520" cy="26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