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300775"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1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1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1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33d85e2e03_0_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33d85e2e03_0_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33d85e2e03_0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33d85e2e03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0495a5dba_2_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60495a5dba_2_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0495a5dba_2_1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60495a5dba_2_1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38" name="Shape 38"/>
        <p:cNvGrpSpPr/>
        <p:nvPr/>
      </p:nvGrpSpPr>
      <p:grpSpPr>
        <a:xfrm>
          <a:off x="0" y="0"/>
          <a:ext cx="0" cy="0"/>
          <a:chOff x="0" y="0"/>
          <a:chExt cx="0" cy="0"/>
        </a:xfrm>
      </p:grpSpPr>
      <p:sp>
        <p:nvSpPr>
          <p:cNvPr id="39" name="Google Shape;39;p11"/>
          <p:cNvSpPr txBox="1"/>
          <p:nvPr>
            <p:ph type="title"/>
          </p:nvPr>
        </p:nvSpPr>
        <p:spPr>
          <a:xfrm>
            <a:off x="504000" y="251280"/>
            <a:ext cx="9071280" cy="10512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0" name="Google Shape;40;p11"/>
          <p:cNvSpPr txBox="1"/>
          <p:nvPr>
            <p:ph idx="1" type="body"/>
          </p:nvPr>
        </p:nvSpPr>
        <p:spPr>
          <a:xfrm>
            <a:off x="504000" y="1473840"/>
            <a:ext cx="9071640" cy="174276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1" name="Google Shape;41;p11"/>
          <p:cNvSpPr txBox="1"/>
          <p:nvPr>
            <p:ph idx="2" type="body"/>
          </p:nvPr>
        </p:nvSpPr>
        <p:spPr>
          <a:xfrm>
            <a:off x="504000" y="3382560"/>
            <a:ext cx="9071640" cy="174276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2" name="Shape 42"/>
        <p:cNvGrpSpPr/>
        <p:nvPr/>
      </p:nvGrpSpPr>
      <p:grpSpPr>
        <a:xfrm>
          <a:off x="0" y="0"/>
          <a:ext cx="0" cy="0"/>
          <a:chOff x="0" y="0"/>
          <a:chExt cx="0" cy="0"/>
        </a:xfrm>
      </p:grpSpPr>
      <p:sp>
        <p:nvSpPr>
          <p:cNvPr id="43" name="Google Shape;43;p12"/>
          <p:cNvSpPr txBox="1"/>
          <p:nvPr>
            <p:ph type="title"/>
          </p:nvPr>
        </p:nvSpPr>
        <p:spPr>
          <a:xfrm>
            <a:off x="504000" y="251280"/>
            <a:ext cx="9071280" cy="10512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4" name="Google Shape;44;p12"/>
          <p:cNvSpPr txBox="1"/>
          <p:nvPr>
            <p:ph idx="1" type="body"/>
          </p:nvPr>
        </p:nvSpPr>
        <p:spPr>
          <a:xfrm>
            <a:off x="504000" y="1473840"/>
            <a:ext cx="4426920" cy="174276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5" name="Google Shape;45;p12"/>
          <p:cNvSpPr txBox="1"/>
          <p:nvPr>
            <p:ph idx="2" type="body"/>
          </p:nvPr>
        </p:nvSpPr>
        <p:spPr>
          <a:xfrm>
            <a:off x="5152680" y="1473840"/>
            <a:ext cx="4426920" cy="174276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6" name="Google Shape;46;p12"/>
          <p:cNvSpPr txBox="1"/>
          <p:nvPr>
            <p:ph idx="3" type="body"/>
          </p:nvPr>
        </p:nvSpPr>
        <p:spPr>
          <a:xfrm>
            <a:off x="5152680" y="3382560"/>
            <a:ext cx="4426920" cy="174276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7" name="Google Shape;47;p12"/>
          <p:cNvSpPr txBox="1"/>
          <p:nvPr>
            <p:ph idx="4" type="body"/>
          </p:nvPr>
        </p:nvSpPr>
        <p:spPr>
          <a:xfrm>
            <a:off x="504000" y="3382560"/>
            <a:ext cx="4426920" cy="174276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48" name="Shape 48"/>
        <p:cNvGrpSpPr/>
        <p:nvPr/>
      </p:nvGrpSpPr>
      <p:grpSpPr>
        <a:xfrm>
          <a:off x="0" y="0"/>
          <a:ext cx="0" cy="0"/>
          <a:chOff x="0" y="0"/>
          <a:chExt cx="0" cy="0"/>
        </a:xfrm>
      </p:grpSpPr>
      <p:sp>
        <p:nvSpPr>
          <p:cNvPr id="49" name="Google Shape;49;p13"/>
          <p:cNvSpPr txBox="1"/>
          <p:nvPr>
            <p:ph type="title"/>
          </p:nvPr>
        </p:nvSpPr>
        <p:spPr>
          <a:xfrm>
            <a:off x="504000" y="251280"/>
            <a:ext cx="9071280" cy="10512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0" name="Google Shape;50;p13"/>
          <p:cNvSpPr txBox="1"/>
          <p:nvPr>
            <p:ph idx="1" type="body"/>
          </p:nvPr>
        </p:nvSpPr>
        <p:spPr>
          <a:xfrm>
            <a:off x="504000" y="1473840"/>
            <a:ext cx="9071640" cy="36536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1" name="Google Shape;51;p13"/>
          <p:cNvSpPr txBox="1"/>
          <p:nvPr>
            <p:ph idx="2" type="body"/>
          </p:nvPr>
        </p:nvSpPr>
        <p:spPr>
          <a:xfrm>
            <a:off x="504000" y="1473840"/>
            <a:ext cx="9071640" cy="36536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2" name="Google Shape;52;p13"/>
          <p:cNvSpPr/>
          <p:nvPr/>
        </p:nvSpPr>
        <p:spPr>
          <a:xfrm>
            <a:off x="504000" y="1473840"/>
            <a:ext cx="9071640" cy="3653640"/>
          </a:xfrm>
          <a:prstGeom prst="rect">
            <a:avLst/>
          </a:prstGeom>
          <a:noFill/>
          <a:ln>
            <a:noFill/>
          </a:ln>
        </p:spPr>
      </p:sp>
      <p:sp>
        <p:nvSpPr>
          <p:cNvPr id="53" name="Google Shape;53;p13"/>
          <p:cNvSpPr/>
          <p:nvPr/>
        </p:nvSpPr>
        <p:spPr>
          <a:xfrm>
            <a:off x="504000" y="1473840"/>
            <a:ext cx="9071640" cy="365364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9" name="Shape 9"/>
        <p:cNvGrpSpPr/>
        <p:nvPr/>
      </p:nvGrpSpPr>
      <p:grpSpPr>
        <a:xfrm>
          <a:off x="0" y="0"/>
          <a:ext cx="0" cy="0"/>
          <a:chOff x="0" y="0"/>
          <a:chExt cx="0" cy="0"/>
        </a:xfrm>
      </p:grpSpPr>
      <p:sp>
        <p:nvSpPr>
          <p:cNvPr id="10" name="Google Shape;10;p3"/>
          <p:cNvSpPr txBox="1"/>
          <p:nvPr>
            <p:ph type="title"/>
          </p:nvPr>
        </p:nvSpPr>
        <p:spPr>
          <a:xfrm>
            <a:off x="504000" y="251280"/>
            <a:ext cx="9071280" cy="10512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3"/>
          <p:cNvSpPr txBox="1"/>
          <p:nvPr>
            <p:ph idx="1" type="subTitle"/>
          </p:nvPr>
        </p:nvSpPr>
        <p:spPr>
          <a:xfrm>
            <a:off x="504000" y="1473840"/>
            <a:ext cx="9071640" cy="36536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2" name="Shape 12"/>
        <p:cNvGrpSpPr/>
        <p:nvPr/>
      </p:nvGrpSpPr>
      <p:grpSpPr>
        <a:xfrm>
          <a:off x="0" y="0"/>
          <a:ext cx="0" cy="0"/>
          <a:chOff x="0" y="0"/>
          <a:chExt cx="0" cy="0"/>
        </a:xfrm>
      </p:grpSpPr>
      <p:sp>
        <p:nvSpPr>
          <p:cNvPr id="13" name="Google Shape;13;p4"/>
          <p:cNvSpPr txBox="1"/>
          <p:nvPr>
            <p:ph type="title"/>
          </p:nvPr>
        </p:nvSpPr>
        <p:spPr>
          <a:xfrm>
            <a:off x="504000" y="251280"/>
            <a:ext cx="9071280" cy="10512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 name="Google Shape;14;p4"/>
          <p:cNvSpPr txBox="1"/>
          <p:nvPr>
            <p:ph idx="1" type="body"/>
          </p:nvPr>
        </p:nvSpPr>
        <p:spPr>
          <a:xfrm>
            <a:off x="504000" y="1473840"/>
            <a:ext cx="9071640" cy="36536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5" name="Shape 15"/>
        <p:cNvGrpSpPr/>
        <p:nvPr/>
      </p:nvGrpSpPr>
      <p:grpSpPr>
        <a:xfrm>
          <a:off x="0" y="0"/>
          <a:ext cx="0" cy="0"/>
          <a:chOff x="0" y="0"/>
          <a:chExt cx="0" cy="0"/>
        </a:xfrm>
      </p:grpSpPr>
      <p:sp>
        <p:nvSpPr>
          <p:cNvPr id="16" name="Google Shape;16;p5"/>
          <p:cNvSpPr txBox="1"/>
          <p:nvPr>
            <p:ph type="title"/>
          </p:nvPr>
        </p:nvSpPr>
        <p:spPr>
          <a:xfrm>
            <a:off x="504000" y="251280"/>
            <a:ext cx="9071280" cy="10512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 name="Google Shape;17;p5"/>
          <p:cNvSpPr txBox="1"/>
          <p:nvPr>
            <p:ph idx="1" type="body"/>
          </p:nvPr>
        </p:nvSpPr>
        <p:spPr>
          <a:xfrm>
            <a:off x="504000" y="1473840"/>
            <a:ext cx="4426920" cy="36536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8" name="Google Shape;18;p5"/>
          <p:cNvSpPr txBox="1"/>
          <p:nvPr>
            <p:ph idx="2" type="body"/>
          </p:nvPr>
        </p:nvSpPr>
        <p:spPr>
          <a:xfrm>
            <a:off x="5152680" y="1473840"/>
            <a:ext cx="4426920" cy="36536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9" name="Shape 19"/>
        <p:cNvGrpSpPr/>
        <p:nvPr/>
      </p:nvGrpSpPr>
      <p:grpSpPr>
        <a:xfrm>
          <a:off x="0" y="0"/>
          <a:ext cx="0" cy="0"/>
          <a:chOff x="0" y="0"/>
          <a:chExt cx="0" cy="0"/>
        </a:xfrm>
      </p:grpSpPr>
      <p:sp>
        <p:nvSpPr>
          <p:cNvPr id="20" name="Google Shape;20;p6"/>
          <p:cNvSpPr txBox="1"/>
          <p:nvPr>
            <p:ph type="title"/>
          </p:nvPr>
        </p:nvSpPr>
        <p:spPr>
          <a:xfrm>
            <a:off x="504000" y="251280"/>
            <a:ext cx="9071280" cy="10512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1" name="Shape 21"/>
        <p:cNvGrpSpPr/>
        <p:nvPr/>
      </p:nvGrpSpPr>
      <p:grpSpPr>
        <a:xfrm>
          <a:off x="0" y="0"/>
          <a:ext cx="0" cy="0"/>
          <a:chOff x="0" y="0"/>
          <a:chExt cx="0" cy="0"/>
        </a:xfrm>
      </p:grpSpPr>
      <p:sp>
        <p:nvSpPr>
          <p:cNvPr id="22" name="Google Shape;22;p7"/>
          <p:cNvSpPr txBox="1"/>
          <p:nvPr>
            <p:ph idx="1" type="subTitle"/>
          </p:nvPr>
        </p:nvSpPr>
        <p:spPr>
          <a:xfrm>
            <a:off x="504000" y="251280"/>
            <a:ext cx="9071280" cy="48740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3" name="Shape 23"/>
        <p:cNvGrpSpPr/>
        <p:nvPr/>
      </p:nvGrpSpPr>
      <p:grpSpPr>
        <a:xfrm>
          <a:off x="0" y="0"/>
          <a:ext cx="0" cy="0"/>
          <a:chOff x="0" y="0"/>
          <a:chExt cx="0" cy="0"/>
        </a:xfrm>
      </p:grpSpPr>
      <p:sp>
        <p:nvSpPr>
          <p:cNvPr id="24" name="Google Shape;24;p8"/>
          <p:cNvSpPr txBox="1"/>
          <p:nvPr>
            <p:ph type="title"/>
          </p:nvPr>
        </p:nvSpPr>
        <p:spPr>
          <a:xfrm>
            <a:off x="504000" y="251280"/>
            <a:ext cx="9071280" cy="10512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5" name="Google Shape;25;p8"/>
          <p:cNvSpPr txBox="1"/>
          <p:nvPr>
            <p:ph idx="1" type="body"/>
          </p:nvPr>
        </p:nvSpPr>
        <p:spPr>
          <a:xfrm>
            <a:off x="504000" y="1473840"/>
            <a:ext cx="4426920" cy="174276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6" name="Google Shape;26;p8"/>
          <p:cNvSpPr txBox="1"/>
          <p:nvPr>
            <p:ph idx="2" type="body"/>
          </p:nvPr>
        </p:nvSpPr>
        <p:spPr>
          <a:xfrm>
            <a:off x="504000" y="3382560"/>
            <a:ext cx="4426920" cy="174276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7" name="Google Shape;27;p8"/>
          <p:cNvSpPr txBox="1"/>
          <p:nvPr>
            <p:ph idx="3" type="body"/>
          </p:nvPr>
        </p:nvSpPr>
        <p:spPr>
          <a:xfrm>
            <a:off x="5152680" y="1473840"/>
            <a:ext cx="4426920" cy="36536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28" name="Shape 28"/>
        <p:cNvGrpSpPr/>
        <p:nvPr/>
      </p:nvGrpSpPr>
      <p:grpSpPr>
        <a:xfrm>
          <a:off x="0" y="0"/>
          <a:ext cx="0" cy="0"/>
          <a:chOff x="0" y="0"/>
          <a:chExt cx="0" cy="0"/>
        </a:xfrm>
      </p:grpSpPr>
      <p:sp>
        <p:nvSpPr>
          <p:cNvPr id="29" name="Google Shape;29;p9"/>
          <p:cNvSpPr txBox="1"/>
          <p:nvPr>
            <p:ph type="title"/>
          </p:nvPr>
        </p:nvSpPr>
        <p:spPr>
          <a:xfrm>
            <a:off x="504000" y="251280"/>
            <a:ext cx="9071280" cy="10512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0" name="Google Shape;30;p9"/>
          <p:cNvSpPr txBox="1"/>
          <p:nvPr>
            <p:ph idx="1" type="body"/>
          </p:nvPr>
        </p:nvSpPr>
        <p:spPr>
          <a:xfrm>
            <a:off x="504000" y="1473840"/>
            <a:ext cx="4426920" cy="36536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1" name="Google Shape;31;p9"/>
          <p:cNvSpPr txBox="1"/>
          <p:nvPr>
            <p:ph idx="2" type="body"/>
          </p:nvPr>
        </p:nvSpPr>
        <p:spPr>
          <a:xfrm>
            <a:off x="5152680" y="1473840"/>
            <a:ext cx="4426920" cy="174276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2" name="Google Shape;32;p9"/>
          <p:cNvSpPr txBox="1"/>
          <p:nvPr>
            <p:ph idx="3" type="body"/>
          </p:nvPr>
        </p:nvSpPr>
        <p:spPr>
          <a:xfrm>
            <a:off x="5152680" y="3382560"/>
            <a:ext cx="4426920" cy="174276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3" name="Shape 33"/>
        <p:cNvGrpSpPr/>
        <p:nvPr/>
      </p:nvGrpSpPr>
      <p:grpSpPr>
        <a:xfrm>
          <a:off x="0" y="0"/>
          <a:ext cx="0" cy="0"/>
          <a:chOff x="0" y="0"/>
          <a:chExt cx="0" cy="0"/>
        </a:xfrm>
      </p:grpSpPr>
      <p:sp>
        <p:nvSpPr>
          <p:cNvPr id="34" name="Google Shape;34;p10"/>
          <p:cNvSpPr txBox="1"/>
          <p:nvPr>
            <p:ph type="title"/>
          </p:nvPr>
        </p:nvSpPr>
        <p:spPr>
          <a:xfrm>
            <a:off x="504000" y="251280"/>
            <a:ext cx="9071280" cy="10512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5" name="Google Shape;35;p10"/>
          <p:cNvSpPr txBox="1"/>
          <p:nvPr>
            <p:ph idx="1" type="body"/>
          </p:nvPr>
        </p:nvSpPr>
        <p:spPr>
          <a:xfrm>
            <a:off x="504000" y="1473840"/>
            <a:ext cx="4426920" cy="174276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6" name="Google Shape;36;p10"/>
          <p:cNvSpPr txBox="1"/>
          <p:nvPr>
            <p:ph idx="2" type="body"/>
          </p:nvPr>
        </p:nvSpPr>
        <p:spPr>
          <a:xfrm>
            <a:off x="5152680" y="1473840"/>
            <a:ext cx="4426920" cy="174276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7" name="Google Shape;37;p10"/>
          <p:cNvSpPr txBox="1"/>
          <p:nvPr>
            <p:ph idx="3" type="body"/>
          </p:nvPr>
        </p:nvSpPr>
        <p:spPr>
          <a:xfrm>
            <a:off x="504000" y="3382560"/>
            <a:ext cx="9071640" cy="174276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04000" y="251280"/>
            <a:ext cx="9071280" cy="10512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
          <p:cNvSpPr txBox="1"/>
          <p:nvPr>
            <p:ph idx="1" type="body"/>
          </p:nvPr>
        </p:nvSpPr>
        <p:spPr>
          <a:xfrm>
            <a:off x="504000" y="1473840"/>
            <a:ext cx="9071280" cy="365328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4"/>
          <p:cNvSpPr/>
          <p:nvPr/>
        </p:nvSpPr>
        <p:spPr>
          <a:xfrm>
            <a:off x="756000" y="727200"/>
            <a:ext cx="8562600" cy="249228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None/>
            </a:pPr>
            <a:r>
              <a:rPr lang="pt-BR" sz="6000">
                <a:latin typeface="Calibri"/>
                <a:ea typeface="Calibri"/>
                <a:cs typeface="Calibri"/>
                <a:sym typeface="Calibri"/>
              </a:rPr>
              <a:t>Princípios</a:t>
            </a:r>
            <a:r>
              <a:rPr lang="pt-BR" sz="6000">
                <a:latin typeface="Calibri"/>
                <a:ea typeface="Calibri"/>
                <a:cs typeface="Calibri"/>
                <a:sym typeface="Calibri"/>
              </a:rPr>
              <a:t> de segurança e redes.</a:t>
            </a:r>
            <a:endParaRPr b="0" i="0" sz="1800" u="none" cap="none" strike="noStrike">
              <a:solidFill>
                <a:srgbClr val="000000"/>
              </a:solidFill>
              <a:latin typeface="Arial"/>
              <a:ea typeface="Arial"/>
              <a:cs typeface="Arial"/>
              <a:sym typeface="Arial"/>
            </a:endParaRPr>
          </a:p>
        </p:txBody>
      </p:sp>
      <p:sp>
        <p:nvSpPr>
          <p:cNvPr id="59" name="Google Shape;59;p14"/>
          <p:cNvSpPr/>
          <p:nvPr/>
        </p:nvSpPr>
        <p:spPr>
          <a:xfrm>
            <a:off x="1269720" y="3639960"/>
            <a:ext cx="7554600" cy="15163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pt-BR" sz="2600" u="none" cap="none" strike="noStrike">
                <a:solidFill>
                  <a:srgbClr val="808080"/>
                </a:solidFill>
                <a:latin typeface="Calibri"/>
                <a:ea typeface="Calibri"/>
                <a:cs typeface="Calibri"/>
                <a:sym typeface="Calibri"/>
              </a:rPr>
              <a:t>Arquitetura de Rede de Computadores</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3"/>
          <p:cNvSpPr/>
          <p:nvPr/>
        </p:nvSpPr>
        <p:spPr>
          <a:xfrm>
            <a:off x="504000" y="251280"/>
            <a:ext cx="9071280" cy="1051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pt-BR" sz="4400" u="none" cap="none" strike="noStrike">
                <a:solidFill>
                  <a:srgbClr val="000000"/>
                </a:solidFill>
                <a:latin typeface="Arial"/>
                <a:ea typeface="Arial"/>
                <a:cs typeface="Arial"/>
                <a:sym typeface="Arial"/>
              </a:rPr>
              <a:t>Modelo OSI/RM</a:t>
            </a:r>
            <a:endParaRPr b="0" i="0" sz="1800" u="none" cap="none" strike="noStrike">
              <a:solidFill>
                <a:srgbClr val="000000"/>
              </a:solidFill>
              <a:latin typeface="Arial"/>
              <a:ea typeface="Arial"/>
              <a:cs typeface="Arial"/>
              <a:sym typeface="Arial"/>
            </a:endParaRPr>
          </a:p>
        </p:txBody>
      </p:sp>
      <p:sp>
        <p:nvSpPr>
          <p:cNvPr id="113" name="Google Shape;113;p23"/>
          <p:cNvSpPr/>
          <p:nvPr/>
        </p:nvSpPr>
        <p:spPr>
          <a:xfrm>
            <a:off x="504000" y="1473840"/>
            <a:ext cx="9071280" cy="3653280"/>
          </a:xfrm>
          <a:prstGeom prst="rect">
            <a:avLst/>
          </a:prstGeom>
          <a:noFill/>
          <a:ln>
            <a:noFill/>
          </a:ln>
        </p:spPr>
        <p:txBody>
          <a:bodyPr anchorCtr="0" anchor="t" bIns="0" lIns="0" spcFirstLastPara="1" rIns="0" wrap="square" tIns="0">
            <a:noAutofit/>
          </a:bodyPr>
          <a:lstStyle/>
          <a:p>
            <a:pPr indent="-323639" lvl="0" marL="432000" marR="0" rtl="0" algn="l">
              <a:lnSpc>
                <a:spcPct val="150000"/>
              </a:lnSpc>
              <a:spcBef>
                <a:spcPts val="0"/>
              </a:spcBef>
              <a:spcAft>
                <a:spcPts val="0"/>
              </a:spcAft>
              <a:buClr>
                <a:srgbClr val="000000"/>
              </a:buClr>
              <a:buSzPts val="1440"/>
              <a:buFont typeface="Noto Sans Symbols"/>
              <a:buChar char="●"/>
            </a:pPr>
            <a:r>
              <a:rPr b="0" i="0" lang="pt-BR" sz="3200" u="none" cap="none" strike="noStrike">
                <a:solidFill>
                  <a:srgbClr val="000000"/>
                </a:solidFill>
                <a:latin typeface="Arial"/>
                <a:ea typeface="Arial"/>
                <a:cs typeface="Arial"/>
                <a:sym typeface="Arial"/>
              </a:rPr>
              <a:t>Segundo Tanenbaum o Modelo OSI não é uma arquitetura de redes, pois não especifica os serviços e protocolos exatos que devem ser usados em cada camada. Ele apenas informa o que cada camada deve fazer.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4"/>
          <p:cNvSpPr/>
          <p:nvPr/>
        </p:nvSpPr>
        <p:spPr>
          <a:xfrm>
            <a:off x="504000" y="251280"/>
            <a:ext cx="9071280" cy="105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4"/>
          <p:cNvSpPr/>
          <p:nvPr/>
        </p:nvSpPr>
        <p:spPr>
          <a:xfrm>
            <a:off x="504000" y="1473840"/>
            <a:ext cx="9071280" cy="36532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0" name="Google Shape;120;p24"/>
          <p:cNvPicPr preferRelativeResize="0"/>
          <p:nvPr/>
        </p:nvPicPr>
        <p:blipFill rotWithShape="1">
          <a:blip r:embed="rId3">
            <a:alphaModFix/>
          </a:blip>
          <a:srcRect b="0" l="0" r="0" t="0"/>
          <a:stretch/>
        </p:blipFill>
        <p:spPr>
          <a:xfrm>
            <a:off x="25920" y="120240"/>
            <a:ext cx="10079280" cy="6087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5"/>
          <p:cNvSpPr/>
          <p:nvPr/>
        </p:nvSpPr>
        <p:spPr>
          <a:xfrm>
            <a:off x="504000" y="251280"/>
            <a:ext cx="9071280" cy="1051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pt-BR" sz="4400" u="none" cap="none" strike="noStrike">
                <a:solidFill>
                  <a:srgbClr val="000000"/>
                </a:solidFill>
                <a:latin typeface="Arial"/>
                <a:ea typeface="Arial"/>
                <a:cs typeface="Arial"/>
                <a:sym typeface="Arial"/>
              </a:rPr>
              <a:t>Modelo OSI - Camadas</a:t>
            </a:r>
            <a:endParaRPr b="0" i="0" sz="1800" u="none" cap="none" strike="noStrike">
              <a:solidFill>
                <a:srgbClr val="000000"/>
              </a:solidFill>
              <a:latin typeface="Arial"/>
              <a:ea typeface="Arial"/>
              <a:cs typeface="Arial"/>
              <a:sym typeface="Arial"/>
            </a:endParaRPr>
          </a:p>
        </p:txBody>
      </p:sp>
      <p:sp>
        <p:nvSpPr>
          <p:cNvPr id="126" name="Google Shape;126;p25"/>
          <p:cNvSpPr/>
          <p:nvPr/>
        </p:nvSpPr>
        <p:spPr>
          <a:xfrm>
            <a:off x="504000" y="1473840"/>
            <a:ext cx="9071280" cy="3653280"/>
          </a:xfrm>
          <a:prstGeom prst="rect">
            <a:avLst/>
          </a:prstGeom>
          <a:noFill/>
          <a:ln>
            <a:noFill/>
          </a:ln>
        </p:spPr>
        <p:txBody>
          <a:bodyPr anchorCtr="0" anchor="t" bIns="0" lIns="0" spcFirstLastPara="1" rIns="0" wrap="square" tIns="0">
            <a:noAutofit/>
          </a:bodyPr>
          <a:lstStyle/>
          <a:p>
            <a:pPr indent="-384599" lvl="0" marL="432000" marR="0" rtl="0" algn="l">
              <a:lnSpc>
                <a:spcPct val="150000"/>
              </a:lnSpc>
              <a:spcBef>
                <a:spcPts val="0"/>
              </a:spcBef>
              <a:spcAft>
                <a:spcPts val="0"/>
              </a:spcAft>
              <a:buClr>
                <a:srgbClr val="000000"/>
              </a:buClr>
              <a:buSzPts val="2400"/>
              <a:buFont typeface="Noto Sans Symbols"/>
              <a:buChar char="●"/>
            </a:pPr>
            <a:r>
              <a:rPr b="0" i="0" lang="pt-BR" sz="2400" u="none" cap="none" strike="noStrike">
                <a:solidFill>
                  <a:srgbClr val="000000"/>
                </a:solidFill>
                <a:latin typeface="Arial"/>
                <a:ea typeface="Arial"/>
                <a:cs typeface="Arial"/>
                <a:sym typeface="Arial"/>
              </a:rPr>
              <a:t>Camada física</a:t>
            </a:r>
            <a:endParaRPr b="0" i="0" sz="2400" u="none" cap="none" strike="noStrike">
              <a:solidFill>
                <a:srgbClr val="000000"/>
              </a:solidFill>
              <a:latin typeface="Arial"/>
              <a:ea typeface="Arial"/>
              <a:cs typeface="Arial"/>
              <a:sym typeface="Arial"/>
            </a:endParaRPr>
          </a:p>
          <a:p>
            <a:pPr indent="-317289" lvl="1" marL="864000" marR="0" rtl="0" algn="l">
              <a:lnSpc>
                <a:spcPct val="150000"/>
              </a:lnSpc>
              <a:spcBef>
                <a:spcPts val="0"/>
              </a:spcBef>
              <a:spcAft>
                <a:spcPts val="0"/>
              </a:spcAft>
              <a:buClr>
                <a:srgbClr val="000000"/>
              </a:buClr>
              <a:buSzPts val="2000"/>
              <a:buFont typeface="Noto Sans Symbols"/>
              <a:buChar char="−"/>
            </a:pPr>
            <a:r>
              <a:rPr b="0" i="0" lang="pt-BR" sz="2000" u="none" cap="none" strike="noStrike">
                <a:solidFill>
                  <a:srgbClr val="000000"/>
                </a:solidFill>
                <a:latin typeface="Arial"/>
                <a:ea typeface="Arial"/>
                <a:cs typeface="Arial"/>
                <a:sym typeface="Arial"/>
              </a:rPr>
              <a:t>A camada física fornece as características mecânicas, elétricas, funcionais e de procedimentos para manter conexões físicas para a transmissão de bits entre os sistemas ou equipamentos</a:t>
            </a:r>
            <a:endParaRPr b="0" i="0" sz="2000" u="none" cap="none" strike="noStrike">
              <a:solidFill>
                <a:srgbClr val="000000"/>
              </a:solidFill>
              <a:latin typeface="Arial"/>
              <a:ea typeface="Arial"/>
              <a:cs typeface="Arial"/>
              <a:sym typeface="Arial"/>
            </a:endParaRPr>
          </a:p>
          <a:p>
            <a:pPr indent="-384599" lvl="0" marL="432000" marR="0" rtl="0" algn="l">
              <a:lnSpc>
                <a:spcPct val="150000"/>
              </a:lnSpc>
              <a:spcBef>
                <a:spcPts val="0"/>
              </a:spcBef>
              <a:spcAft>
                <a:spcPts val="0"/>
              </a:spcAft>
              <a:buClr>
                <a:srgbClr val="000000"/>
              </a:buClr>
              <a:buSzPts val="2400"/>
              <a:buFont typeface="Noto Sans Symbols"/>
              <a:buChar char="●"/>
            </a:pPr>
            <a:r>
              <a:rPr b="0" i="0" lang="pt-BR" sz="2400" u="none" cap="none" strike="noStrike">
                <a:solidFill>
                  <a:srgbClr val="000000"/>
                </a:solidFill>
                <a:latin typeface="Arial"/>
                <a:ea typeface="Arial"/>
                <a:cs typeface="Arial"/>
                <a:sym typeface="Arial"/>
              </a:rPr>
              <a:t>Camada de enlace</a:t>
            </a:r>
            <a:endParaRPr b="0" i="0" sz="2400" u="none" cap="none" strike="noStrike">
              <a:solidFill>
                <a:srgbClr val="000000"/>
              </a:solidFill>
              <a:latin typeface="Arial"/>
              <a:ea typeface="Arial"/>
              <a:cs typeface="Arial"/>
              <a:sym typeface="Arial"/>
            </a:endParaRPr>
          </a:p>
          <a:p>
            <a:pPr indent="-317289" lvl="1" marL="864000" marR="0" rtl="0" algn="l">
              <a:lnSpc>
                <a:spcPct val="150000"/>
              </a:lnSpc>
              <a:spcBef>
                <a:spcPts val="0"/>
              </a:spcBef>
              <a:spcAft>
                <a:spcPts val="0"/>
              </a:spcAft>
              <a:buClr>
                <a:srgbClr val="000000"/>
              </a:buClr>
              <a:buSzPts val="2000"/>
              <a:buFont typeface="Noto Sans Symbols"/>
              <a:buChar char="−"/>
            </a:pPr>
            <a:r>
              <a:rPr b="0" i="0" lang="pt-BR" sz="2000" u="none" cap="none" strike="noStrike">
                <a:solidFill>
                  <a:srgbClr val="000000"/>
                </a:solidFill>
                <a:latin typeface="Arial"/>
                <a:ea typeface="Arial"/>
                <a:cs typeface="Arial"/>
                <a:sym typeface="Arial"/>
              </a:rPr>
              <a:t>O objetivo da camada de enlace é detectar e opcionalmente corrigir erros de transmissão da camada física, assim convertendo um canal de transmissão não confiável em um canal confiável, para uso pela camada de rede, logo acima.</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6"/>
          <p:cNvSpPr/>
          <p:nvPr/>
        </p:nvSpPr>
        <p:spPr>
          <a:xfrm>
            <a:off x="504000" y="251280"/>
            <a:ext cx="9071280" cy="1051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pt-BR" sz="4400" u="none" cap="none" strike="noStrike">
                <a:solidFill>
                  <a:srgbClr val="000000"/>
                </a:solidFill>
                <a:latin typeface="Arial"/>
                <a:ea typeface="Arial"/>
                <a:cs typeface="Arial"/>
                <a:sym typeface="Arial"/>
              </a:rPr>
              <a:t>Modelo OSI - Camadas</a:t>
            </a:r>
            <a:endParaRPr b="0" i="0" sz="1800" u="none" cap="none" strike="noStrike">
              <a:solidFill>
                <a:srgbClr val="000000"/>
              </a:solidFill>
              <a:latin typeface="Arial"/>
              <a:ea typeface="Arial"/>
              <a:cs typeface="Arial"/>
              <a:sym typeface="Arial"/>
            </a:endParaRPr>
          </a:p>
        </p:txBody>
      </p:sp>
      <p:sp>
        <p:nvSpPr>
          <p:cNvPr id="132" name="Google Shape;132;p26"/>
          <p:cNvSpPr/>
          <p:nvPr/>
        </p:nvSpPr>
        <p:spPr>
          <a:xfrm>
            <a:off x="504000" y="1473840"/>
            <a:ext cx="9071280" cy="4412160"/>
          </a:xfrm>
          <a:prstGeom prst="rect">
            <a:avLst/>
          </a:prstGeom>
          <a:noFill/>
          <a:ln>
            <a:noFill/>
          </a:ln>
        </p:spPr>
        <p:txBody>
          <a:bodyPr anchorCtr="0" anchor="t" bIns="0" lIns="0" spcFirstLastPara="1" rIns="0" wrap="square" tIns="0">
            <a:noAutofit/>
          </a:bodyPr>
          <a:lstStyle/>
          <a:p>
            <a:pPr indent="-384599" lvl="0" marL="432000" marR="0" rtl="0" algn="l">
              <a:lnSpc>
                <a:spcPct val="150000"/>
              </a:lnSpc>
              <a:spcBef>
                <a:spcPts val="0"/>
              </a:spcBef>
              <a:spcAft>
                <a:spcPts val="0"/>
              </a:spcAft>
              <a:buClr>
                <a:srgbClr val="000000"/>
              </a:buClr>
              <a:buSzPts val="2400"/>
              <a:buFont typeface="Noto Sans Symbols"/>
              <a:buChar char="●"/>
            </a:pPr>
            <a:r>
              <a:rPr b="0" i="0" lang="pt-BR" sz="2400" u="none" cap="none" strike="noStrike">
                <a:solidFill>
                  <a:srgbClr val="000000"/>
                </a:solidFill>
                <a:latin typeface="Arial"/>
                <a:ea typeface="Arial"/>
                <a:cs typeface="Arial"/>
                <a:sym typeface="Arial"/>
              </a:rPr>
              <a:t>Camada de rede</a:t>
            </a:r>
            <a:endParaRPr b="0" i="0" sz="2400" u="none" cap="none" strike="noStrike">
              <a:solidFill>
                <a:srgbClr val="000000"/>
              </a:solidFill>
              <a:latin typeface="Arial"/>
              <a:ea typeface="Arial"/>
              <a:cs typeface="Arial"/>
              <a:sym typeface="Arial"/>
            </a:endParaRPr>
          </a:p>
          <a:p>
            <a:pPr indent="-317289" lvl="1" marL="864000" marR="0" rtl="0" algn="l">
              <a:lnSpc>
                <a:spcPct val="150000"/>
              </a:lnSpc>
              <a:spcBef>
                <a:spcPts val="0"/>
              </a:spcBef>
              <a:spcAft>
                <a:spcPts val="0"/>
              </a:spcAft>
              <a:buClr>
                <a:srgbClr val="000000"/>
              </a:buClr>
              <a:buSzPts val="2000"/>
              <a:buFont typeface="Noto Sans Symbols"/>
              <a:buChar char="−"/>
            </a:pPr>
            <a:r>
              <a:rPr b="0" i="0" lang="pt-BR" sz="2000" u="none" cap="none" strike="noStrike">
                <a:solidFill>
                  <a:srgbClr val="000000"/>
                </a:solidFill>
                <a:latin typeface="Arial"/>
                <a:ea typeface="Arial"/>
                <a:cs typeface="Arial"/>
                <a:sym typeface="Arial"/>
              </a:rPr>
              <a:t>A camada de rede deve fornecer à camada de transporte um meio para transferir datagramas (pacotes) pelos pontos da rede até o seu destino.</a:t>
            </a:r>
            <a:endParaRPr b="0" i="0" sz="2000" u="none" cap="none" strike="noStrike">
              <a:solidFill>
                <a:srgbClr val="000000"/>
              </a:solidFill>
              <a:latin typeface="Arial"/>
              <a:ea typeface="Arial"/>
              <a:cs typeface="Arial"/>
              <a:sym typeface="Arial"/>
            </a:endParaRPr>
          </a:p>
          <a:p>
            <a:pPr indent="-384599" lvl="0" marL="432000" marR="0" rtl="0" algn="l">
              <a:lnSpc>
                <a:spcPct val="150000"/>
              </a:lnSpc>
              <a:spcBef>
                <a:spcPts val="0"/>
              </a:spcBef>
              <a:spcAft>
                <a:spcPts val="0"/>
              </a:spcAft>
              <a:buClr>
                <a:srgbClr val="000000"/>
              </a:buClr>
              <a:buSzPts val="2400"/>
              <a:buFont typeface="Noto Sans Symbols"/>
              <a:buChar char="●"/>
            </a:pPr>
            <a:r>
              <a:rPr b="0" i="0" lang="pt-BR" sz="2400" u="none" cap="none" strike="noStrike">
                <a:solidFill>
                  <a:srgbClr val="000000"/>
                </a:solidFill>
                <a:latin typeface="Arial"/>
                <a:ea typeface="Arial"/>
                <a:cs typeface="Arial"/>
                <a:sym typeface="Arial"/>
              </a:rPr>
              <a:t>Camada de transporte</a:t>
            </a:r>
            <a:endParaRPr b="0" i="0" sz="2400" u="none" cap="none" strike="noStrike">
              <a:solidFill>
                <a:srgbClr val="000000"/>
              </a:solidFill>
              <a:latin typeface="Arial"/>
              <a:ea typeface="Arial"/>
              <a:cs typeface="Arial"/>
              <a:sym typeface="Arial"/>
            </a:endParaRPr>
          </a:p>
          <a:p>
            <a:pPr indent="-317289" lvl="1" marL="864000" marR="0" rtl="0" algn="l">
              <a:lnSpc>
                <a:spcPct val="150000"/>
              </a:lnSpc>
              <a:spcBef>
                <a:spcPts val="0"/>
              </a:spcBef>
              <a:spcAft>
                <a:spcPts val="0"/>
              </a:spcAft>
              <a:buClr>
                <a:srgbClr val="000000"/>
              </a:buClr>
              <a:buSzPts val="2000"/>
              <a:buFont typeface="Noto Sans Symbols"/>
              <a:buChar char="−"/>
            </a:pPr>
            <a:r>
              <a:rPr b="0" i="0" lang="pt-BR" sz="2000" u="none" cap="none" strike="noStrike">
                <a:solidFill>
                  <a:srgbClr val="000000"/>
                </a:solidFill>
                <a:latin typeface="Arial"/>
                <a:ea typeface="Arial"/>
                <a:cs typeface="Arial"/>
                <a:sym typeface="Arial"/>
              </a:rPr>
              <a:t>Na camada de rede e inferiores, a transferência ocorre, de fato, apenas entre os nós (máquinas) próximos na rede. A camada de transporte, permite que os dados trafeguem em um circuito virtual direto da origem ao destino, sem preocupar-se com a forma que os pacotes de dados viajam na camada de rede e inferiores.</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7"/>
          <p:cNvSpPr/>
          <p:nvPr/>
        </p:nvSpPr>
        <p:spPr>
          <a:xfrm>
            <a:off x="504000" y="251280"/>
            <a:ext cx="9071280" cy="1051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pt-BR" sz="4400" u="none" cap="none" strike="noStrike">
                <a:solidFill>
                  <a:srgbClr val="000000"/>
                </a:solidFill>
                <a:latin typeface="Arial"/>
                <a:ea typeface="Arial"/>
                <a:cs typeface="Arial"/>
                <a:sym typeface="Arial"/>
              </a:rPr>
              <a:t>Modelo OSI - Camadas</a:t>
            </a:r>
            <a:endParaRPr b="0" i="0" sz="1800" u="none" cap="none" strike="noStrike">
              <a:solidFill>
                <a:srgbClr val="000000"/>
              </a:solidFill>
              <a:latin typeface="Arial"/>
              <a:ea typeface="Arial"/>
              <a:cs typeface="Arial"/>
              <a:sym typeface="Arial"/>
            </a:endParaRPr>
          </a:p>
        </p:txBody>
      </p:sp>
      <p:sp>
        <p:nvSpPr>
          <p:cNvPr id="138" name="Google Shape;138;p27"/>
          <p:cNvSpPr/>
          <p:nvPr/>
        </p:nvSpPr>
        <p:spPr>
          <a:xfrm>
            <a:off x="504000" y="1473840"/>
            <a:ext cx="9071280" cy="3653280"/>
          </a:xfrm>
          <a:prstGeom prst="rect">
            <a:avLst/>
          </a:prstGeom>
          <a:noFill/>
          <a:ln>
            <a:noFill/>
          </a:ln>
        </p:spPr>
        <p:txBody>
          <a:bodyPr anchorCtr="0" anchor="t" bIns="0" lIns="0" spcFirstLastPara="1" rIns="0" wrap="square" tIns="0">
            <a:noAutofit/>
          </a:bodyPr>
          <a:lstStyle/>
          <a:p>
            <a:pPr indent="-384599" lvl="0" marL="432000" marR="0" rtl="0" algn="l">
              <a:lnSpc>
                <a:spcPct val="150000"/>
              </a:lnSpc>
              <a:spcBef>
                <a:spcPts val="0"/>
              </a:spcBef>
              <a:spcAft>
                <a:spcPts val="0"/>
              </a:spcAft>
              <a:buClr>
                <a:srgbClr val="000000"/>
              </a:buClr>
              <a:buSzPts val="2400"/>
              <a:buFont typeface="Noto Sans Symbols"/>
              <a:buChar char="●"/>
            </a:pPr>
            <a:r>
              <a:rPr b="0" i="0" lang="pt-BR" sz="2400" u="none" cap="none" strike="noStrike">
                <a:solidFill>
                  <a:srgbClr val="000000"/>
                </a:solidFill>
                <a:latin typeface="Arial"/>
                <a:ea typeface="Arial"/>
                <a:cs typeface="Arial"/>
                <a:sym typeface="Arial"/>
              </a:rPr>
              <a:t>Camada de sessão</a:t>
            </a:r>
            <a:endParaRPr b="0" i="0" sz="2400" u="none" cap="none" strike="noStrike">
              <a:solidFill>
                <a:srgbClr val="000000"/>
              </a:solidFill>
              <a:latin typeface="Arial"/>
              <a:ea typeface="Arial"/>
              <a:cs typeface="Arial"/>
              <a:sym typeface="Arial"/>
            </a:endParaRPr>
          </a:p>
          <a:p>
            <a:pPr indent="-317289" lvl="1" marL="864000" marR="0" rtl="0" algn="l">
              <a:lnSpc>
                <a:spcPct val="150000"/>
              </a:lnSpc>
              <a:spcBef>
                <a:spcPts val="0"/>
              </a:spcBef>
              <a:spcAft>
                <a:spcPts val="0"/>
              </a:spcAft>
              <a:buClr>
                <a:srgbClr val="000000"/>
              </a:buClr>
              <a:buSzPts val="2000"/>
              <a:buFont typeface="Noto Sans Symbols"/>
              <a:buChar char="−"/>
            </a:pPr>
            <a:r>
              <a:rPr b="0" i="0" lang="pt-BR" sz="2000" u="none" cap="none" strike="noStrike">
                <a:solidFill>
                  <a:srgbClr val="000000"/>
                </a:solidFill>
                <a:latin typeface="Arial"/>
                <a:ea typeface="Arial"/>
                <a:cs typeface="Arial"/>
                <a:sym typeface="Arial"/>
              </a:rPr>
              <a:t>A camada de sessão possui mecanismos que permitem estruturar os circuitos oferecidos pela camada de transporte. </a:t>
            </a:r>
            <a:endParaRPr b="0" i="0" sz="2000" u="none" cap="none" strike="noStrike">
              <a:solidFill>
                <a:srgbClr val="000000"/>
              </a:solidFill>
              <a:latin typeface="Arial"/>
              <a:ea typeface="Arial"/>
              <a:cs typeface="Arial"/>
              <a:sym typeface="Arial"/>
            </a:endParaRPr>
          </a:p>
          <a:p>
            <a:pPr indent="-346059" lvl="2" marL="1296000" marR="0" rtl="0" algn="l">
              <a:lnSpc>
                <a:spcPct val="150000"/>
              </a:lnSpc>
              <a:spcBef>
                <a:spcPts val="0"/>
              </a:spcBef>
              <a:spcAft>
                <a:spcPts val="0"/>
              </a:spcAft>
              <a:buClr>
                <a:srgbClr val="000000"/>
              </a:buClr>
              <a:buSzPts val="2000"/>
              <a:buFont typeface="Noto Sans Symbols"/>
              <a:buChar char="●"/>
            </a:pPr>
            <a:r>
              <a:rPr b="0" i="0" lang="pt-BR" sz="2000" u="none" cap="none" strike="noStrike">
                <a:solidFill>
                  <a:srgbClr val="000000"/>
                </a:solidFill>
                <a:latin typeface="Arial"/>
                <a:ea typeface="Arial"/>
                <a:cs typeface="Arial"/>
                <a:sym typeface="Arial"/>
              </a:rPr>
              <a:t>gerenciamento de token, controle de diálogo e gerenciamento de atividades</a:t>
            </a:r>
            <a:endParaRPr b="0" i="0" sz="2000" u="none" cap="none" strike="noStrike">
              <a:solidFill>
                <a:srgbClr val="000000"/>
              </a:solidFill>
              <a:latin typeface="Arial"/>
              <a:ea typeface="Arial"/>
              <a:cs typeface="Arial"/>
              <a:sym typeface="Arial"/>
            </a:endParaRPr>
          </a:p>
          <a:p>
            <a:pPr indent="-384599" lvl="0" marL="432000" marR="0" rtl="0" algn="l">
              <a:lnSpc>
                <a:spcPct val="150000"/>
              </a:lnSpc>
              <a:spcBef>
                <a:spcPts val="0"/>
              </a:spcBef>
              <a:spcAft>
                <a:spcPts val="0"/>
              </a:spcAft>
              <a:buClr>
                <a:srgbClr val="000000"/>
              </a:buClr>
              <a:buSzPts val="2400"/>
              <a:buFont typeface="Noto Sans Symbols"/>
              <a:buChar char="●"/>
            </a:pPr>
            <a:r>
              <a:rPr b="0" i="0" lang="pt-BR" sz="2400" u="none" cap="none" strike="noStrike">
                <a:solidFill>
                  <a:srgbClr val="000000"/>
                </a:solidFill>
                <a:latin typeface="Arial"/>
                <a:ea typeface="Arial"/>
                <a:cs typeface="Arial"/>
                <a:sym typeface="Arial"/>
              </a:rPr>
              <a:t>Camada de apresentação</a:t>
            </a:r>
            <a:endParaRPr b="0" i="0" sz="2400" u="none" cap="none" strike="noStrike">
              <a:solidFill>
                <a:srgbClr val="000000"/>
              </a:solidFill>
              <a:latin typeface="Arial"/>
              <a:ea typeface="Arial"/>
              <a:cs typeface="Arial"/>
              <a:sym typeface="Arial"/>
            </a:endParaRPr>
          </a:p>
          <a:p>
            <a:pPr indent="-317289" lvl="1" marL="864000" marR="0" rtl="0" algn="l">
              <a:lnSpc>
                <a:spcPct val="150000"/>
              </a:lnSpc>
              <a:spcBef>
                <a:spcPts val="0"/>
              </a:spcBef>
              <a:spcAft>
                <a:spcPts val="0"/>
              </a:spcAft>
              <a:buClr>
                <a:srgbClr val="000000"/>
              </a:buClr>
              <a:buSzPts val="2000"/>
              <a:buFont typeface="Noto Sans Symbols"/>
              <a:buChar char="−"/>
            </a:pPr>
            <a:r>
              <a:rPr b="0" i="0" lang="pt-BR" sz="2000" u="none" cap="none" strike="noStrike">
                <a:solidFill>
                  <a:srgbClr val="000000"/>
                </a:solidFill>
                <a:latin typeface="Arial"/>
                <a:ea typeface="Arial"/>
                <a:cs typeface="Arial"/>
                <a:sym typeface="Arial"/>
              </a:rPr>
              <a:t>A camada de apresentação cuida da formatação dos dados, transformação, compressão e criptografia</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8"/>
          <p:cNvSpPr/>
          <p:nvPr/>
        </p:nvSpPr>
        <p:spPr>
          <a:xfrm>
            <a:off x="504000" y="251280"/>
            <a:ext cx="9071280" cy="1051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pt-BR" sz="4400" u="none" cap="none" strike="noStrike">
                <a:solidFill>
                  <a:srgbClr val="000000"/>
                </a:solidFill>
                <a:latin typeface="Arial"/>
                <a:ea typeface="Arial"/>
                <a:cs typeface="Arial"/>
                <a:sym typeface="Arial"/>
              </a:rPr>
              <a:t>Modelo OSI - Camadas</a:t>
            </a:r>
            <a:endParaRPr b="0" i="0" sz="1800" u="none" cap="none" strike="noStrike">
              <a:solidFill>
                <a:srgbClr val="000000"/>
              </a:solidFill>
              <a:latin typeface="Arial"/>
              <a:ea typeface="Arial"/>
              <a:cs typeface="Arial"/>
              <a:sym typeface="Arial"/>
            </a:endParaRPr>
          </a:p>
        </p:txBody>
      </p:sp>
      <p:sp>
        <p:nvSpPr>
          <p:cNvPr id="144" name="Google Shape;144;p28"/>
          <p:cNvSpPr/>
          <p:nvPr/>
        </p:nvSpPr>
        <p:spPr>
          <a:xfrm>
            <a:off x="504000" y="1473840"/>
            <a:ext cx="9071280" cy="3653280"/>
          </a:xfrm>
          <a:prstGeom prst="rect">
            <a:avLst/>
          </a:prstGeom>
          <a:noFill/>
          <a:ln>
            <a:noFill/>
          </a:ln>
        </p:spPr>
        <p:txBody>
          <a:bodyPr anchorCtr="0" anchor="t" bIns="0" lIns="0" spcFirstLastPara="1" rIns="0" wrap="square" tIns="0">
            <a:noAutofit/>
          </a:bodyPr>
          <a:lstStyle/>
          <a:p>
            <a:pPr indent="-323639" lvl="0" marL="432000" marR="0" rtl="0" algn="l">
              <a:lnSpc>
                <a:spcPct val="150000"/>
              </a:lnSpc>
              <a:spcBef>
                <a:spcPts val="0"/>
              </a:spcBef>
              <a:spcAft>
                <a:spcPts val="0"/>
              </a:spcAft>
              <a:buClr>
                <a:srgbClr val="000000"/>
              </a:buClr>
              <a:buSzPts val="1440"/>
              <a:buFont typeface="Noto Sans Symbols"/>
              <a:buChar char="●"/>
            </a:pPr>
            <a:r>
              <a:rPr b="0" i="0" lang="pt-BR" sz="3200" u="none" cap="none" strike="noStrike">
                <a:solidFill>
                  <a:srgbClr val="000000"/>
                </a:solidFill>
                <a:latin typeface="Arial"/>
                <a:ea typeface="Arial"/>
                <a:cs typeface="Arial"/>
                <a:sym typeface="Arial"/>
              </a:rPr>
              <a:t>Camada de aplicação</a:t>
            </a:r>
            <a:endParaRPr b="0" i="0" sz="1800" u="none" cap="none" strike="noStrike">
              <a:solidFill>
                <a:srgbClr val="000000"/>
              </a:solidFill>
              <a:latin typeface="Arial"/>
              <a:ea typeface="Arial"/>
              <a:cs typeface="Arial"/>
              <a:sym typeface="Arial"/>
            </a:endParaRPr>
          </a:p>
          <a:p>
            <a:pPr indent="-323639" lvl="1" marL="864000" marR="0" rtl="0" algn="l">
              <a:lnSpc>
                <a:spcPct val="150000"/>
              </a:lnSpc>
              <a:spcBef>
                <a:spcPts val="0"/>
              </a:spcBef>
              <a:spcAft>
                <a:spcPts val="0"/>
              </a:spcAft>
              <a:buClr>
                <a:srgbClr val="000000"/>
              </a:buClr>
              <a:buSzPts val="2100"/>
              <a:buFont typeface="Noto Sans Symbols"/>
              <a:buChar char="−"/>
            </a:pPr>
            <a:r>
              <a:rPr b="0" i="0" lang="pt-BR" sz="2800" u="none" cap="none" strike="noStrike">
                <a:solidFill>
                  <a:srgbClr val="000000"/>
                </a:solidFill>
                <a:latin typeface="Arial"/>
                <a:ea typeface="Arial"/>
                <a:cs typeface="Arial"/>
                <a:sym typeface="Arial"/>
              </a:rPr>
              <a:t>Na camada de aplicação estão os aplicativos, propriamente ditos, dos usuários ou os serviços dos sistemas. Esta camada cuida da comunicação entre as aplicações, sendo que cada aplicação possui protocolos específicos de comunicação.</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9"/>
          <p:cNvSpPr/>
          <p:nvPr/>
        </p:nvSpPr>
        <p:spPr>
          <a:xfrm>
            <a:off x="504000" y="251280"/>
            <a:ext cx="9071280" cy="1051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pt-BR" sz="4400" u="none" cap="none" strike="noStrike">
                <a:solidFill>
                  <a:srgbClr val="000000"/>
                </a:solidFill>
                <a:latin typeface="Arial"/>
                <a:ea typeface="Arial"/>
                <a:cs typeface="Arial"/>
                <a:sym typeface="Arial"/>
              </a:rPr>
              <a:t>Modelo TCP/IP</a:t>
            </a:r>
            <a:endParaRPr b="0" i="0" sz="1800" u="none" cap="none" strike="noStrike">
              <a:solidFill>
                <a:srgbClr val="000000"/>
              </a:solidFill>
              <a:latin typeface="Arial"/>
              <a:ea typeface="Arial"/>
              <a:cs typeface="Arial"/>
              <a:sym typeface="Arial"/>
            </a:endParaRPr>
          </a:p>
        </p:txBody>
      </p:sp>
      <p:sp>
        <p:nvSpPr>
          <p:cNvPr id="150" name="Google Shape;150;p29"/>
          <p:cNvSpPr/>
          <p:nvPr/>
        </p:nvSpPr>
        <p:spPr>
          <a:xfrm>
            <a:off x="504000" y="1473840"/>
            <a:ext cx="9071280" cy="3653280"/>
          </a:xfrm>
          <a:prstGeom prst="rect">
            <a:avLst/>
          </a:prstGeom>
          <a:noFill/>
          <a:ln>
            <a:noFill/>
          </a:ln>
        </p:spPr>
        <p:txBody>
          <a:bodyPr anchorCtr="0" anchor="t" bIns="0" lIns="0" spcFirstLastPara="1" rIns="0" wrap="square" tIns="0">
            <a:noAutofit/>
          </a:bodyPr>
          <a:lstStyle/>
          <a:p>
            <a:pPr indent="-323639" lvl="0" marL="432000" marR="0" rtl="0" algn="l">
              <a:lnSpc>
                <a:spcPct val="150000"/>
              </a:lnSpc>
              <a:spcBef>
                <a:spcPts val="0"/>
              </a:spcBef>
              <a:spcAft>
                <a:spcPts val="0"/>
              </a:spcAft>
              <a:buClr>
                <a:srgbClr val="000000"/>
              </a:buClr>
              <a:buSzPts val="1440"/>
              <a:buFont typeface="Noto Sans Symbols"/>
              <a:buChar char="●"/>
            </a:pPr>
            <a:r>
              <a:rPr b="0" i="0" lang="pt-BR" sz="3200" u="none" cap="none" strike="noStrike">
                <a:solidFill>
                  <a:srgbClr val="000000"/>
                </a:solidFill>
                <a:latin typeface="Arial"/>
                <a:ea typeface="Arial"/>
                <a:cs typeface="Arial"/>
                <a:sym typeface="Arial"/>
              </a:rPr>
              <a:t>O modelo de referência TCP/IP é mais simplificado que o modelo de referência OSI, possuindo quatro camadas principais: </a:t>
            </a:r>
            <a:r>
              <a:rPr b="1" i="0" lang="pt-BR" sz="3200" u="none" cap="none" strike="noStrike">
                <a:solidFill>
                  <a:srgbClr val="000000"/>
                </a:solidFill>
                <a:latin typeface="Arial"/>
                <a:ea typeface="Arial"/>
                <a:cs typeface="Arial"/>
                <a:sym typeface="Arial"/>
              </a:rPr>
              <a:t>aplicação</a:t>
            </a:r>
            <a:r>
              <a:rPr b="0" i="0" lang="pt-BR" sz="3200" u="none" cap="none" strike="noStrike">
                <a:solidFill>
                  <a:srgbClr val="000000"/>
                </a:solidFill>
                <a:latin typeface="Arial"/>
                <a:ea typeface="Arial"/>
                <a:cs typeface="Arial"/>
                <a:sym typeface="Arial"/>
              </a:rPr>
              <a:t>, </a:t>
            </a:r>
            <a:r>
              <a:rPr b="1" i="0" lang="pt-BR" sz="3200" u="none" cap="none" strike="noStrike">
                <a:solidFill>
                  <a:srgbClr val="000000"/>
                </a:solidFill>
                <a:latin typeface="Arial"/>
                <a:ea typeface="Arial"/>
                <a:cs typeface="Arial"/>
                <a:sym typeface="Arial"/>
              </a:rPr>
              <a:t>transporte</a:t>
            </a:r>
            <a:r>
              <a:rPr b="0" i="0" lang="pt-BR" sz="3200" u="none" cap="none" strike="noStrike">
                <a:solidFill>
                  <a:srgbClr val="000000"/>
                </a:solidFill>
                <a:latin typeface="Arial"/>
                <a:ea typeface="Arial"/>
                <a:cs typeface="Arial"/>
                <a:sym typeface="Arial"/>
              </a:rPr>
              <a:t>, </a:t>
            </a:r>
            <a:r>
              <a:rPr b="1" i="0" lang="pt-BR" sz="3200" u="none" cap="none" strike="noStrike">
                <a:solidFill>
                  <a:srgbClr val="000000"/>
                </a:solidFill>
                <a:latin typeface="Arial"/>
                <a:ea typeface="Arial"/>
                <a:cs typeface="Arial"/>
                <a:sym typeface="Arial"/>
              </a:rPr>
              <a:t>internet/rede</a:t>
            </a:r>
            <a:r>
              <a:rPr b="0" i="0" lang="pt-BR" sz="3200" u="none" cap="none" strike="noStrike">
                <a:solidFill>
                  <a:srgbClr val="000000"/>
                </a:solidFill>
                <a:latin typeface="Arial"/>
                <a:ea typeface="Arial"/>
                <a:cs typeface="Arial"/>
                <a:sym typeface="Arial"/>
              </a:rPr>
              <a:t> e </a:t>
            </a:r>
            <a:r>
              <a:rPr b="1" i="0" lang="pt-BR" sz="3200" u="none" cap="none" strike="noStrike">
                <a:solidFill>
                  <a:srgbClr val="000000"/>
                </a:solidFill>
                <a:latin typeface="Arial"/>
                <a:ea typeface="Arial"/>
                <a:cs typeface="Arial"/>
                <a:sym typeface="Arial"/>
              </a:rPr>
              <a:t>interface de rede</a:t>
            </a:r>
            <a:r>
              <a:rPr b="0" i="0" lang="pt-BR" sz="3200" u="none" cap="none" strike="noStrike">
                <a:solidFill>
                  <a:srgbClr val="000000"/>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30"/>
          <p:cNvSpPr/>
          <p:nvPr/>
        </p:nvSpPr>
        <p:spPr>
          <a:xfrm>
            <a:off x="504000" y="251280"/>
            <a:ext cx="9071280" cy="1051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pt-BR" sz="4400" u="none" cap="none" strike="noStrike">
                <a:solidFill>
                  <a:srgbClr val="000000"/>
                </a:solidFill>
                <a:latin typeface="Arial"/>
                <a:ea typeface="Arial"/>
                <a:cs typeface="Arial"/>
                <a:sym typeface="Arial"/>
              </a:rPr>
              <a:t>OSI x TCP/IP</a:t>
            </a:r>
            <a:endParaRPr b="0" i="0" sz="1800" u="none" cap="none" strike="noStrike">
              <a:solidFill>
                <a:srgbClr val="000000"/>
              </a:solidFill>
              <a:latin typeface="Arial"/>
              <a:ea typeface="Arial"/>
              <a:cs typeface="Arial"/>
              <a:sym typeface="Arial"/>
            </a:endParaRPr>
          </a:p>
        </p:txBody>
      </p:sp>
      <p:sp>
        <p:nvSpPr>
          <p:cNvPr id="156" name="Google Shape;156;p30"/>
          <p:cNvSpPr/>
          <p:nvPr/>
        </p:nvSpPr>
        <p:spPr>
          <a:xfrm>
            <a:off x="504000" y="1473840"/>
            <a:ext cx="9071280" cy="36532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7" name="Google Shape;157;p30"/>
          <p:cNvPicPr preferRelativeResize="0"/>
          <p:nvPr/>
        </p:nvPicPr>
        <p:blipFill rotWithShape="1">
          <a:blip r:embed="rId3">
            <a:alphaModFix/>
          </a:blip>
          <a:srcRect b="0" l="0" r="0" t="0"/>
          <a:stretch/>
        </p:blipFill>
        <p:spPr>
          <a:xfrm>
            <a:off x="146880" y="1080000"/>
            <a:ext cx="9357120" cy="5112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1"/>
          <p:cNvSpPr/>
          <p:nvPr/>
        </p:nvSpPr>
        <p:spPr>
          <a:xfrm>
            <a:off x="504000" y="251280"/>
            <a:ext cx="9071280" cy="1051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pt-BR" sz="4400" u="none" cap="none" strike="noStrike">
                <a:solidFill>
                  <a:srgbClr val="000000"/>
                </a:solidFill>
                <a:latin typeface="Arial"/>
                <a:ea typeface="Arial"/>
                <a:cs typeface="Arial"/>
                <a:sym typeface="Arial"/>
              </a:rPr>
              <a:t>TCP/IP</a:t>
            </a:r>
            <a:endParaRPr b="0" i="0" sz="1800" u="none" cap="none" strike="noStrike">
              <a:solidFill>
                <a:srgbClr val="000000"/>
              </a:solidFill>
              <a:latin typeface="Arial"/>
              <a:ea typeface="Arial"/>
              <a:cs typeface="Arial"/>
              <a:sym typeface="Arial"/>
            </a:endParaRPr>
          </a:p>
        </p:txBody>
      </p:sp>
      <p:sp>
        <p:nvSpPr>
          <p:cNvPr id="163" name="Google Shape;163;p31"/>
          <p:cNvSpPr/>
          <p:nvPr/>
        </p:nvSpPr>
        <p:spPr>
          <a:xfrm>
            <a:off x="504000" y="1473840"/>
            <a:ext cx="9071280" cy="3653280"/>
          </a:xfrm>
          <a:prstGeom prst="rect">
            <a:avLst/>
          </a:prstGeom>
          <a:noFill/>
          <a:ln>
            <a:noFill/>
          </a:ln>
        </p:spPr>
        <p:txBody>
          <a:bodyPr anchorCtr="0" anchor="t" bIns="0" lIns="0" spcFirstLastPara="1" rIns="0" wrap="square" tIns="0">
            <a:noAutofit/>
          </a:bodyPr>
          <a:lstStyle/>
          <a:p>
            <a:pPr indent="-323639" lvl="0" marL="432000" marR="0" rtl="0" algn="l">
              <a:lnSpc>
                <a:spcPct val="150000"/>
              </a:lnSpc>
              <a:spcBef>
                <a:spcPts val="0"/>
              </a:spcBef>
              <a:spcAft>
                <a:spcPts val="0"/>
              </a:spcAft>
              <a:buClr>
                <a:srgbClr val="000000"/>
              </a:buClr>
              <a:buSzPts val="1440"/>
              <a:buFont typeface="Noto Sans Symbols"/>
              <a:buChar char="●"/>
            </a:pPr>
            <a:r>
              <a:rPr b="0" i="0" lang="pt-BR" sz="3200" u="none" cap="none" strike="noStrike">
                <a:solidFill>
                  <a:srgbClr val="000000"/>
                </a:solidFill>
                <a:latin typeface="Arial"/>
                <a:ea typeface="Arial"/>
                <a:cs typeface="Arial"/>
                <a:sym typeface="Arial"/>
              </a:rPr>
              <a:t>Camada de interface de rede</a:t>
            </a:r>
            <a:endParaRPr b="0" i="0" sz="1800" u="none" cap="none" strike="noStrike">
              <a:solidFill>
                <a:srgbClr val="000000"/>
              </a:solidFill>
              <a:latin typeface="Arial"/>
              <a:ea typeface="Arial"/>
              <a:cs typeface="Arial"/>
              <a:sym typeface="Arial"/>
            </a:endParaRPr>
          </a:p>
          <a:p>
            <a:pPr indent="-323639" lvl="1" marL="864000" marR="0" rtl="0" algn="l">
              <a:lnSpc>
                <a:spcPct val="150000"/>
              </a:lnSpc>
              <a:spcBef>
                <a:spcPts val="0"/>
              </a:spcBef>
              <a:spcAft>
                <a:spcPts val="0"/>
              </a:spcAft>
              <a:buClr>
                <a:srgbClr val="000000"/>
              </a:buClr>
              <a:buSzPts val="2100"/>
              <a:buFont typeface="Noto Sans Symbols"/>
              <a:buChar char="−"/>
            </a:pPr>
            <a:r>
              <a:rPr b="0" i="0" lang="pt-BR" sz="2800" u="none" cap="none" strike="noStrike">
                <a:solidFill>
                  <a:srgbClr val="000000"/>
                </a:solidFill>
                <a:latin typeface="Arial"/>
                <a:ea typeface="Arial"/>
                <a:cs typeface="Arial"/>
                <a:sym typeface="Arial"/>
              </a:rPr>
              <a:t>Esta camada tem como objetivo principal conectar um dispositivo de rede (computador, notebook, etc.) a uma rede, utilizando para isso um protocolo.</a:t>
            </a:r>
            <a:endParaRPr b="0" i="0" sz="1800" u="none" cap="none" strike="noStrike">
              <a:solidFill>
                <a:srgbClr val="000000"/>
              </a:solidFill>
              <a:latin typeface="Arial"/>
              <a:ea typeface="Arial"/>
              <a:cs typeface="Arial"/>
              <a:sym typeface="Arial"/>
            </a:endParaRPr>
          </a:p>
          <a:p>
            <a:pPr indent="0" lvl="0" marL="431999" marR="0" rtl="0" algn="l">
              <a:lnSpc>
                <a:spcPct val="15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2"/>
          <p:cNvSpPr/>
          <p:nvPr/>
        </p:nvSpPr>
        <p:spPr>
          <a:xfrm>
            <a:off x="504000" y="251280"/>
            <a:ext cx="9071400" cy="1051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pt-BR" sz="4400" u="none" cap="none" strike="noStrike">
                <a:solidFill>
                  <a:srgbClr val="000000"/>
                </a:solidFill>
                <a:latin typeface="Arial"/>
                <a:ea typeface="Arial"/>
                <a:cs typeface="Arial"/>
                <a:sym typeface="Arial"/>
              </a:rPr>
              <a:t>TCP/IP</a:t>
            </a:r>
            <a:endParaRPr b="0" i="0" sz="1800" u="none" cap="none" strike="noStrike">
              <a:solidFill>
                <a:srgbClr val="000000"/>
              </a:solidFill>
              <a:latin typeface="Arial"/>
              <a:ea typeface="Arial"/>
              <a:cs typeface="Arial"/>
              <a:sym typeface="Arial"/>
            </a:endParaRPr>
          </a:p>
        </p:txBody>
      </p:sp>
      <p:sp>
        <p:nvSpPr>
          <p:cNvPr id="169" name="Google Shape;169;p32"/>
          <p:cNvSpPr/>
          <p:nvPr/>
        </p:nvSpPr>
        <p:spPr>
          <a:xfrm>
            <a:off x="504000" y="1473840"/>
            <a:ext cx="9071400" cy="3653400"/>
          </a:xfrm>
          <a:prstGeom prst="rect">
            <a:avLst/>
          </a:prstGeom>
          <a:noFill/>
          <a:ln>
            <a:noFill/>
          </a:ln>
        </p:spPr>
        <p:txBody>
          <a:bodyPr anchorCtr="0" anchor="t" bIns="0" lIns="0" spcFirstLastPara="1" rIns="0" wrap="square" tIns="0">
            <a:noAutofit/>
          </a:bodyPr>
          <a:lstStyle/>
          <a:p>
            <a:pPr indent="-323639" lvl="0" marL="431999" marR="0" rtl="0" algn="l">
              <a:lnSpc>
                <a:spcPct val="150000"/>
              </a:lnSpc>
              <a:spcBef>
                <a:spcPts val="0"/>
              </a:spcBef>
              <a:spcAft>
                <a:spcPts val="0"/>
              </a:spcAft>
              <a:buClr>
                <a:srgbClr val="000000"/>
              </a:buClr>
              <a:buSzPts val="1440"/>
              <a:buFont typeface="Noto Sans Symbols"/>
              <a:buChar char="●"/>
            </a:pPr>
            <a:r>
              <a:rPr b="0" i="0" lang="pt-BR" sz="3200" u="none" cap="none" strike="noStrike">
                <a:solidFill>
                  <a:srgbClr val="000000"/>
                </a:solidFill>
                <a:latin typeface="Arial"/>
                <a:ea typeface="Arial"/>
                <a:cs typeface="Arial"/>
                <a:sym typeface="Arial"/>
              </a:rPr>
              <a:t>Camada de internet (rede)</a:t>
            </a:r>
            <a:endParaRPr b="0" i="0" sz="1800" u="none" cap="none" strike="noStrike">
              <a:solidFill>
                <a:srgbClr val="000000"/>
              </a:solidFill>
              <a:latin typeface="Arial"/>
              <a:ea typeface="Arial"/>
              <a:cs typeface="Arial"/>
              <a:sym typeface="Arial"/>
            </a:endParaRPr>
          </a:p>
          <a:p>
            <a:pPr indent="-323640" lvl="1" marL="864000" marR="0" rtl="0" algn="l">
              <a:lnSpc>
                <a:spcPct val="150000"/>
              </a:lnSpc>
              <a:spcBef>
                <a:spcPts val="0"/>
              </a:spcBef>
              <a:spcAft>
                <a:spcPts val="0"/>
              </a:spcAft>
              <a:buClr>
                <a:srgbClr val="000000"/>
              </a:buClr>
              <a:buSzPts val="2100"/>
              <a:buFont typeface="Noto Sans Symbols"/>
              <a:buChar char="−"/>
            </a:pPr>
            <a:r>
              <a:rPr b="0" i="0" lang="pt-BR" sz="2800" u="none" cap="none" strike="noStrike">
                <a:solidFill>
                  <a:srgbClr val="000000"/>
                </a:solidFill>
                <a:latin typeface="Arial"/>
                <a:ea typeface="Arial"/>
                <a:cs typeface="Arial"/>
                <a:sym typeface="Arial"/>
              </a:rPr>
              <a:t>Esta camada tem o objetivo de permitir aos dispositivos de rede enviar pacotes e garantir que estes pacotes cheguem até seu destino. Cabe a camada de internet especificar o formato do pacote, bem como, o protocolo utilizado, neste caso o protocolo IP (Internet Protocol).</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5"/>
          <p:cNvSpPr/>
          <p:nvPr/>
        </p:nvSpPr>
        <p:spPr>
          <a:xfrm>
            <a:off x="503640" y="251280"/>
            <a:ext cx="9070200" cy="10504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pt-BR" sz="4400" u="none" cap="none" strike="noStrike">
                <a:solidFill>
                  <a:srgbClr val="000000"/>
                </a:solidFill>
                <a:latin typeface="Arial"/>
                <a:ea typeface="Arial"/>
                <a:cs typeface="Arial"/>
                <a:sym typeface="Arial"/>
              </a:rPr>
              <a:t>Comunicação</a:t>
            </a:r>
            <a:endParaRPr b="0" i="0" sz="1800" u="none" cap="none" strike="noStrike">
              <a:solidFill>
                <a:srgbClr val="000000"/>
              </a:solidFill>
              <a:latin typeface="Arial"/>
              <a:ea typeface="Arial"/>
              <a:cs typeface="Arial"/>
              <a:sym typeface="Arial"/>
            </a:endParaRPr>
          </a:p>
        </p:txBody>
      </p:sp>
      <p:pic>
        <p:nvPicPr>
          <p:cNvPr id="65" name="Google Shape;65;p15"/>
          <p:cNvPicPr preferRelativeResize="0"/>
          <p:nvPr/>
        </p:nvPicPr>
        <p:blipFill rotWithShape="1">
          <a:blip r:embed="rId3">
            <a:alphaModFix/>
          </a:blip>
          <a:srcRect b="18597" l="61809" r="10177" t="34723"/>
          <a:stretch/>
        </p:blipFill>
        <p:spPr>
          <a:xfrm>
            <a:off x="265320" y="1851840"/>
            <a:ext cx="9454680" cy="369216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3"/>
          <p:cNvSpPr/>
          <p:nvPr/>
        </p:nvSpPr>
        <p:spPr>
          <a:xfrm>
            <a:off x="504000" y="251280"/>
            <a:ext cx="9071280" cy="1051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pt-BR" sz="4400" u="none" cap="none" strike="noStrike">
                <a:solidFill>
                  <a:srgbClr val="000000"/>
                </a:solidFill>
                <a:latin typeface="Arial"/>
                <a:ea typeface="Arial"/>
                <a:cs typeface="Arial"/>
                <a:sym typeface="Arial"/>
              </a:rPr>
              <a:t>TCP/IP</a:t>
            </a:r>
            <a:endParaRPr b="0" i="0" sz="1800" u="none" cap="none" strike="noStrike">
              <a:solidFill>
                <a:srgbClr val="000000"/>
              </a:solidFill>
              <a:latin typeface="Arial"/>
              <a:ea typeface="Arial"/>
              <a:cs typeface="Arial"/>
              <a:sym typeface="Arial"/>
            </a:endParaRPr>
          </a:p>
        </p:txBody>
      </p:sp>
      <p:sp>
        <p:nvSpPr>
          <p:cNvPr id="175" name="Google Shape;175;p33"/>
          <p:cNvSpPr/>
          <p:nvPr/>
        </p:nvSpPr>
        <p:spPr>
          <a:xfrm>
            <a:off x="504000" y="1473840"/>
            <a:ext cx="9071280" cy="3653280"/>
          </a:xfrm>
          <a:prstGeom prst="rect">
            <a:avLst/>
          </a:prstGeom>
          <a:noFill/>
          <a:ln>
            <a:noFill/>
          </a:ln>
        </p:spPr>
        <p:txBody>
          <a:bodyPr anchorCtr="0" anchor="t" bIns="0" lIns="0" spcFirstLastPara="1" rIns="0" wrap="square" tIns="0">
            <a:noAutofit/>
          </a:bodyPr>
          <a:lstStyle/>
          <a:p>
            <a:pPr indent="-323639" lvl="0" marL="432000" marR="0" rtl="0" algn="l">
              <a:lnSpc>
                <a:spcPct val="150000"/>
              </a:lnSpc>
              <a:spcBef>
                <a:spcPts val="0"/>
              </a:spcBef>
              <a:spcAft>
                <a:spcPts val="0"/>
              </a:spcAft>
              <a:buClr>
                <a:srgbClr val="000000"/>
              </a:buClr>
              <a:buSzPts val="1440"/>
              <a:buFont typeface="Noto Sans Symbols"/>
              <a:buChar char="●"/>
            </a:pPr>
            <a:r>
              <a:rPr b="0" i="0" lang="pt-BR" sz="3200" u="none" cap="none" strike="noStrike">
                <a:solidFill>
                  <a:srgbClr val="000000"/>
                </a:solidFill>
                <a:latin typeface="Arial"/>
                <a:ea typeface="Arial"/>
                <a:cs typeface="Arial"/>
                <a:sym typeface="Arial"/>
              </a:rPr>
              <a:t>Camada de transporte</a:t>
            </a:r>
            <a:endParaRPr b="0" i="0" sz="1800" u="none" cap="none" strike="noStrike">
              <a:solidFill>
                <a:srgbClr val="000000"/>
              </a:solidFill>
              <a:latin typeface="Arial"/>
              <a:ea typeface="Arial"/>
              <a:cs typeface="Arial"/>
              <a:sym typeface="Arial"/>
            </a:endParaRPr>
          </a:p>
          <a:p>
            <a:pPr indent="-323640" lvl="1" marL="864000" marR="0" rtl="0" algn="l">
              <a:lnSpc>
                <a:spcPct val="150000"/>
              </a:lnSpc>
              <a:spcBef>
                <a:spcPts val="0"/>
              </a:spcBef>
              <a:spcAft>
                <a:spcPts val="0"/>
              </a:spcAft>
              <a:buClr>
                <a:srgbClr val="000000"/>
              </a:buClr>
              <a:buSzPts val="2100"/>
              <a:buFont typeface="Noto Sans Symbols"/>
              <a:buChar char="−"/>
            </a:pPr>
            <a:r>
              <a:rPr b="0" i="0" lang="pt-BR" sz="2800" u="none" cap="none" strike="noStrike">
                <a:solidFill>
                  <a:srgbClr val="000000"/>
                </a:solidFill>
                <a:latin typeface="Arial"/>
                <a:ea typeface="Arial"/>
                <a:cs typeface="Arial"/>
                <a:sym typeface="Arial"/>
              </a:rPr>
              <a:t>A camada de transporte do modelo TCP/IP possui a mesma função da camada de transporte do modelo de referência OSI, ou seja, garantir a comunicação entre os dispositivos de origem e destino do pacote.</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4"/>
          <p:cNvSpPr/>
          <p:nvPr/>
        </p:nvSpPr>
        <p:spPr>
          <a:xfrm>
            <a:off x="504000" y="251280"/>
            <a:ext cx="9071400" cy="1051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pt-BR" sz="4400" u="none" cap="none" strike="noStrike">
                <a:solidFill>
                  <a:srgbClr val="000000"/>
                </a:solidFill>
                <a:latin typeface="Arial"/>
                <a:ea typeface="Arial"/>
                <a:cs typeface="Arial"/>
                <a:sym typeface="Arial"/>
              </a:rPr>
              <a:t>TCP/IP</a:t>
            </a:r>
            <a:endParaRPr b="0" i="0" sz="1800" u="none" cap="none" strike="noStrike">
              <a:solidFill>
                <a:srgbClr val="000000"/>
              </a:solidFill>
              <a:latin typeface="Arial"/>
              <a:ea typeface="Arial"/>
              <a:cs typeface="Arial"/>
              <a:sym typeface="Arial"/>
            </a:endParaRPr>
          </a:p>
        </p:txBody>
      </p:sp>
      <p:sp>
        <p:nvSpPr>
          <p:cNvPr id="181" name="Google Shape;181;p34"/>
          <p:cNvSpPr/>
          <p:nvPr/>
        </p:nvSpPr>
        <p:spPr>
          <a:xfrm>
            <a:off x="504000" y="1473840"/>
            <a:ext cx="9071400" cy="3653400"/>
          </a:xfrm>
          <a:prstGeom prst="rect">
            <a:avLst/>
          </a:prstGeom>
          <a:noFill/>
          <a:ln>
            <a:noFill/>
          </a:ln>
        </p:spPr>
        <p:txBody>
          <a:bodyPr anchorCtr="0" anchor="t" bIns="0" lIns="0" spcFirstLastPara="1" rIns="0" wrap="square" tIns="0">
            <a:noAutofit/>
          </a:bodyPr>
          <a:lstStyle/>
          <a:p>
            <a:pPr indent="-323639" lvl="0" marL="431999" marR="0" rtl="0" algn="l">
              <a:lnSpc>
                <a:spcPct val="150000"/>
              </a:lnSpc>
              <a:spcBef>
                <a:spcPts val="0"/>
              </a:spcBef>
              <a:spcAft>
                <a:spcPts val="0"/>
              </a:spcAft>
              <a:buClr>
                <a:srgbClr val="000000"/>
              </a:buClr>
              <a:buSzPts val="1440"/>
              <a:buFont typeface="Noto Sans Symbols"/>
              <a:buChar char="●"/>
            </a:pPr>
            <a:r>
              <a:rPr b="0" i="0" lang="pt-BR" sz="3200" u="none" cap="none" strike="noStrike">
                <a:solidFill>
                  <a:srgbClr val="000000"/>
                </a:solidFill>
                <a:latin typeface="Arial"/>
                <a:ea typeface="Arial"/>
                <a:cs typeface="Arial"/>
                <a:sym typeface="Arial"/>
              </a:rPr>
              <a:t>Camada de aplicação</a:t>
            </a:r>
            <a:endParaRPr b="0" i="0" sz="1800" u="none" cap="none" strike="noStrike">
              <a:solidFill>
                <a:srgbClr val="000000"/>
              </a:solidFill>
              <a:latin typeface="Arial"/>
              <a:ea typeface="Arial"/>
              <a:cs typeface="Arial"/>
              <a:sym typeface="Arial"/>
            </a:endParaRPr>
          </a:p>
          <a:p>
            <a:pPr indent="-323640" lvl="1" marL="864000" marR="0" rtl="0" algn="l">
              <a:lnSpc>
                <a:spcPct val="150000"/>
              </a:lnSpc>
              <a:spcBef>
                <a:spcPts val="0"/>
              </a:spcBef>
              <a:spcAft>
                <a:spcPts val="0"/>
              </a:spcAft>
              <a:buClr>
                <a:srgbClr val="000000"/>
              </a:buClr>
              <a:buSzPts val="2100"/>
              <a:buFont typeface="Noto Sans Symbols"/>
              <a:buChar char="−"/>
            </a:pPr>
            <a:r>
              <a:rPr b="0" i="0" lang="pt-BR" sz="2800" u="none" cap="none" strike="noStrike">
                <a:solidFill>
                  <a:srgbClr val="000000"/>
                </a:solidFill>
                <a:latin typeface="Arial"/>
                <a:ea typeface="Arial"/>
                <a:cs typeface="Arial"/>
                <a:sym typeface="Arial"/>
              </a:rPr>
              <a:t>Esta camada tem por objetivo realizar a comunicação entre os aplicativos e os protocolos de transporte, responsáveis por dar encaminhamento a estes pacotes.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5"/>
          <p:cNvSpPr/>
          <p:nvPr/>
        </p:nvSpPr>
        <p:spPr>
          <a:xfrm>
            <a:off x="504000" y="251280"/>
            <a:ext cx="9071400" cy="1051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pt-BR" sz="4400"/>
              <a:t>IP e Porta</a:t>
            </a:r>
            <a:endParaRPr b="0" i="0" sz="1800" u="none" cap="none" strike="noStrike">
              <a:solidFill>
                <a:srgbClr val="000000"/>
              </a:solidFill>
              <a:latin typeface="Arial"/>
              <a:ea typeface="Arial"/>
              <a:cs typeface="Arial"/>
              <a:sym typeface="Arial"/>
            </a:endParaRPr>
          </a:p>
        </p:txBody>
      </p:sp>
      <p:sp>
        <p:nvSpPr>
          <p:cNvPr id="187" name="Google Shape;187;p35"/>
          <p:cNvSpPr/>
          <p:nvPr/>
        </p:nvSpPr>
        <p:spPr>
          <a:xfrm>
            <a:off x="504000" y="1473840"/>
            <a:ext cx="9071400" cy="3653400"/>
          </a:xfrm>
          <a:prstGeom prst="rect">
            <a:avLst/>
          </a:prstGeom>
          <a:noFill/>
          <a:ln>
            <a:noFill/>
          </a:ln>
        </p:spPr>
        <p:txBody>
          <a:bodyPr anchorCtr="0" anchor="t" bIns="0" lIns="0" spcFirstLastPara="1" rIns="0" wrap="square" tIns="0">
            <a:noAutofit/>
          </a:bodyPr>
          <a:lstStyle/>
          <a:p>
            <a:pPr indent="-384599" lvl="0" marL="431999" marR="0" rtl="0" algn="l">
              <a:lnSpc>
                <a:spcPct val="150000"/>
              </a:lnSpc>
              <a:spcBef>
                <a:spcPts val="0"/>
              </a:spcBef>
              <a:spcAft>
                <a:spcPts val="0"/>
              </a:spcAft>
              <a:buClr>
                <a:srgbClr val="000000"/>
              </a:buClr>
              <a:buSzPts val="2400"/>
              <a:buFont typeface="Noto Sans Symbols"/>
              <a:buChar char="●"/>
            </a:pPr>
            <a:r>
              <a:rPr lang="pt-BR" sz="2400"/>
              <a:t>O endereço IP serve para identificar, de maneira única, um computador na rede, enquanto que o número da porta indica a aplicação à qual se destinam os dados. Desta maneira, quando o computador recebe informações destinadas a uma porta, os dados são enviados para o aplicativo correspondente. Se for um pedido destinado ao aplicativo, este chama-se aplicativo servidor. Se for uma resposta, fala-se então de aplicativo cliente.</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6"/>
          <p:cNvSpPr/>
          <p:nvPr/>
        </p:nvSpPr>
        <p:spPr>
          <a:xfrm>
            <a:off x="504000" y="251280"/>
            <a:ext cx="9071400" cy="1051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pt-BR" sz="4400"/>
              <a:t>IP e Porta</a:t>
            </a:r>
            <a:endParaRPr b="0" i="0" sz="1800" u="none" cap="none" strike="noStrike">
              <a:solidFill>
                <a:srgbClr val="000000"/>
              </a:solidFill>
              <a:latin typeface="Arial"/>
              <a:ea typeface="Arial"/>
              <a:cs typeface="Arial"/>
              <a:sym typeface="Arial"/>
            </a:endParaRPr>
          </a:p>
        </p:txBody>
      </p:sp>
      <p:sp>
        <p:nvSpPr>
          <p:cNvPr id="193" name="Google Shape;193;p36"/>
          <p:cNvSpPr/>
          <p:nvPr/>
        </p:nvSpPr>
        <p:spPr>
          <a:xfrm>
            <a:off x="504000" y="1473840"/>
            <a:ext cx="9071400" cy="3653400"/>
          </a:xfrm>
          <a:prstGeom prst="rect">
            <a:avLst/>
          </a:prstGeom>
          <a:noFill/>
          <a:ln>
            <a:noFill/>
          </a:ln>
        </p:spPr>
        <p:txBody>
          <a:bodyPr anchorCtr="0" anchor="t" bIns="0" lIns="0" spcFirstLastPara="1" rIns="0" wrap="square" tIns="0">
            <a:noAutofit/>
          </a:bodyPr>
          <a:lstStyle/>
          <a:p>
            <a:pPr indent="0" lvl="0" marL="431999" marR="0" rtl="0" algn="l">
              <a:lnSpc>
                <a:spcPct val="150000"/>
              </a:lnSpc>
              <a:spcBef>
                <a:spcPts val="0"/>
              </a:spcBef>
              <a:spcAft>
                <a:spcPts val="0"/>
              </a:spcAft>
              <a:buNone/>
            </a:pPr>
            <a:r>
              <a:rPr lang="pt-BR" sz="3200"/>
              <a:t>As portas de 0 a 1.023 são as mais reconhecidas ou reservadas. </a:t>
            </a:r>
            <a:endParaRPr sz="3200"/>
          </a:p>
          <a:p>
            <a:pPr indent="0" lvl="0" marL="431999" marR="0" rtl="0" algn="l">
              <a:lnSpc>
                <a:spcPct val="150000"/>
              </a:lnSpc>
              <a:spcBef>
                <a:spcPts val="0"/>
              </a:spcBef>
              <a:spcAft>
                <a:spcPts val="0"/>
              </a:spcAft>
              <a:buNone/>
            </a:pPr>
            <a:r>
              <a:rPr lang="pt-BR" sz="3200"/>
              <a:t>As portas de 1.024 a 49.151 são chamadas de portas registradas. </a:t>
            </a:r>
            <a:endParaRPr sz="3200"/>
          </a:p>
          <a:p>
            <a:pPr indent="0" lvl="0" marL="431999" marR="0" rtl="0" algn="l">
              <a:lnSpc>
                <a:spcPct val="150000"/>
              </a:lnSpc>
              <a:spcBef>
                <a:spcPts val="0"/>
              </a:spcBef>
              <a:spcAft>
                <a:spcPts val="0"/>
              </a:spcAft>
              <a:buNone/>
            </a:pPr>
            <a:r>
              <a:rPr lang="pt-BR" sz="3200"/>
              <a:t>As portas de 49.152 a 65.535 são as portas dinâmicas e/ou privadas.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6"/>
          <p:cNvSpPr/>
          <p:nvPr/>
        </p:nvSpPr>
        <p:spPr>
          <a:xfrm>
            <a:off x="504000" y="251280"/>
            <a:ext cx="9071280" cy="1051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pt-BR" sz="4400" u="none" cap="none" strike="noStrike">
                <a:solidFill>
                  <a:srgbClr val="000000"/>
                </a:solidFill>
                <a:latin typeface="Arial"/>
                <a:ea typeface="Arial"/>
                <a:cs typeface="Arial"/>
                <a:sym typeface="Arial"/>
              </a:rPr>
              <a:t>Elementos da comunicação</a:t>
            </a:r>
            <a:endParaRPr b="0" i="0" sz="1800" u="none" cap="none" strike="noStrike">
              <a:solidFill>
                <a:srgbClr val="000000"/>
              </a:solidFill>
              <a:latin typeface="Arial"/>
              <a:ea typeface="Arial"/>
              <a:cs typeface="Arial"/>
              <a:sym typeface="Arial"/>
            </a:endParaRPr>
          </a:p>
        </p:txBody>
      </p:sp>
      <p:sp>
        <p:nvSpPr>
          <p:cNvPr id="71" name="Google Shape;71;p16"/>
          <p:cNvSpPr/>
          <p:nvPr/>
        </p:nvSpPr>
        <p:spPr>
          <a:xfrm>
            <a:off x="504000" y="1473840"/>
            <a:ext cx="9072000" cy="3935520"/>
          </a:xfrm>
          <a:prstGeom prst="rect">
            <a:avLst/>
          </a:prstGeom>
          <a:noFill/>
          <a:ln>
            <a:noFill/>
          </a:ln>
        </p:spPr>
        <p:txBody>
          <a:bodyPr anchorCtr="0" anchor="t" bIns="0" lIns="0" spcFirstLastPara="1" rIns="0" wrap="square" tIns="0">
            <a:noAutofit/>
          </a:bodyPr>
          <a:lstStyle/>
          <a:p>
            <a:pPr indent="-323639" lvl="0" marL="432000" marR="0" rtl="0" algn="l">
              <a:lnSpc>
                <a:spcPct val="150000"/>
              </a:lnSpc>
              <a:spcBef>
                <a:spcPts val="0"/>
              </a:spcBef>
              <a:spcAft>
                <a:spcPts val="0"/>
              </a:spcAft>
              <a:buClr>
                <a:srgbClr val="000000"/>
              </a:buClr>
              <a:buSzPts val="990"/>
              <a:buFont typeface="Noto Sans Symbols"/>
              <a:buChar char="●"/>
            </a:pPr>
            <a:r>
              <a:rPr b="0" i="0" lang="pt-BR" sz="2200" u="none" cap="none" strike="noStrike">
                <a:solidFill>
                  <a:srgbClr val="000000"/>
                </a:solidFill>
                <a:latin typeface="Arial"/>
                <a:ea typeface="Arial"/>
                <a:cs typeface="Arial"/>
                <a:sym typeface="Arial"/>
              </a:rPr>
              <a:t>Mensagem</a:t>
            </a:r>
            <a:endParaRPr b="0" i="0" sz="1800" u="none" cap="none" strike="noStrike">
              <a:solidFill>
                <a:srgbClr val="000000"/>
              </a:solidFill>
              <a:latin typeface="Arial"/>
              <a:ea typeface="Arial"/>
              <a:cs typeface="Arial"/>
              <a:sym typeface="Arial"/>
            </a:endParaRPr>
          </a:p>
          <a:p>
            <a:pPr indent="-323639" lvl="1" marL="864000" marR="0" rtl="0" algn="l">
              <a:lnSpc>
                <a:spcPct val="150000"/>
              </a:lnSpc>
              <a:spcBef>
                <a:spcPts val="0"/>
              </a:spcBef>
              <a:spcAft>
                <a:spcPts val="0"/>
              </a:spcAft>
              <a:buClr>
                <a:srgbClr val="000000"/>
              </a:buClr>
              <a:buSzPts val="1650"/>
              <a:buFont typeface="Noto Sans Symbols"/>
              <a:buChar char="−"/>
            </a:pPr>
            <a:r>
              <a:rPr b="0" i="0" lang="pt-BR" sz="2200" u="none" cap="none" strike="noStrike">
                <a:solidFill>
                  <a:srgbClr val="000000"/>
                </a:solidFill>
                <a:latin typeface="Arial"/>
                <a:ea typeface="Arial"/>
                <a:cs typeface="Arial"/>
                <a:sym typeface="Arial"/>
              </a:rPr>
              <a:t>é a informação a ser transmitida. Pode ser constituída de texto, números, figuras, áudio e vídeo – ou qualquer combinação desses.</a:t>
            </a:r>
            <a:endParaRPr b="0" i="0" sz="1800" u="none" cap="none" strike="noStrike">
              <a:solidFill>
                <a:srgbClr val="000000"/>
              </a:solidFill>
              <a:latin typeface="Arial"/>
              <a:ea typeface="Arial"/>
              <a:cs typeface="Arial"/>
              <a:sym typeface="Arial"/>
            </a:endParaRPr>
          </a:p>
          <a:p>
            <a:pPr indent="-323639" lvl="0" marL="432000" marR="0" rtl="0" algn="l">
              <a:lnSpc>
                <a:spcPct val="150000"/>
              </a:lnSpc>
              <a:spcBef>
                <a:spcPts val="0"/>
              </a:spcBef>
              <a:spcAft>
                <a:spcPts val="0"/>
              </a:spcAft>
              <a:buClr>
                <a:srgbClr val="000000"/>
              </a:buClr>
              <a:buSzPts val="990"/>
              <a:buFont typeface="Noto Sans Symbols"/>
              <a:buChar char="●"/>
            </a:pPr>
            <a:r>
              <a:rPr b="0" i="0" lang="pt-BR" sz="2200" u="none" cap="none" strike="noStrike">
                <a:solidFill>
                  <a:srgbClr val="000000"/>
                </a:solidFill>
                <a:latin typeface="Arial"/>
                <a:ea typeface="Arial"/>
                <a:cs typeface="Arial"/>
                <a:sym typeface="Arial"/>
              </a:rPr>
              <a:t>Transmissor</a:t>
            </a:r>
            <a:endParaRPr b="0" i="0" sz="1800" u="none" cap="none" strike="noStrike">
              <a:solidFill>
                <a:srgbClr val="000000"/>
              </a:solidFill>
              <a:latin typeface="Arial"/>
              <a:ea typeface="Arial"/>
              <a:cs typeface="Arial"/>
              <a:sym typeface="Arial"/>
            </a:endParaRPr>
          </a:p>
          <a:p>
            <a:pPr indent="-323639" lvl="1" marL="864000" marR="0" rtl="0" algn="l">
              <a:lnSpc>
                <a:spcPct val="150000"/>
              </a:lnSpc>
              <a:spcBef>
                <a:spcPts val="0"/>
              </a:spcBef>
              <a:spcAft>
                <a:spcPts val="0"/>
              </a:spcAft>
              <a:buClr>
                <a:srgbClr val="000000"/>
              </a:buClr>
              <a:buSzPts val="1650"/>
              <a:buFont typeface="Noto Sans Symbols"/>
              <a:buChar char="−"/>
            </a:pPr>
            <a:r>
              <a:rPr b="0" i="0" lang="pt-BR" sz="2200" u="none" cap="none" strike="noStrike">
                <a:solidFill>
                  <a:srgbClr val="000000"/>
                </a:solidFill>
                <a:latin typeface="Arial"/>
                <a:ea typeface="Arial"/>
                <a:cs typeface="Arial"/>
                <a:sym typeface="Arial"/>
              </a:rPr>
              <a:t>é o dispositivo que envia a mensagem de dados. Pode ser um computador, um telefone, uma câmera de vídeo, entre outros.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7"/>
          <p:cNvSpPr/>
          <p:nvPr/>
        </p:nvSpPr>
        <p:spPr>
          <a:xfrm>
            <a:off x="504000" y="251280"/>
            <a:ext cx="9071280" cy="1051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pt-BR" sz="4400" u="none" cap="none" strike="noStrike">
                <a:solidFill>
                  <a:srgbClr val="000000"/>
                </a:solidFill>
                <a:latin typeface="Arial"/>
                <a:ea typeface="Arial"/>
                <a:cs typeface="Arial"/>
                <a:sym typeface="Arial"/>
              </a:rPr>
              <a:t>Elementos da comunicação</a:t>
            </a:r>
            <a:endParaRPr b="0" i="0" sz="1800" u="none" cap="none" strike="noStrike">
              <a:solidFill>
                <a:srgbClr val="000000"/>
              </a:solidFill>
              <a:latin typeface="Arial"/>
              <a:ea typeface="Arial"/>
              <a:cs typeface="Arial"/>
              <a:sym typeface="Arial"/>
            </a:endParaRPr>
          </a:p>
        </p:txBody>
      </p:sp>
      <p:sp>
        <p:nvSpPr>
          <p:cNvPr id="77" name="Google Shape;77;p17"/>
          <p:cNvSpPr/>
          <p:nvPr/>
        </p:nvSpPr>
        <p:spPr>
          <a:xfrm>
            <a:off x="503640" y="1473840"/>
            <a:ext cx="9258120" cy="4610880"/>
          </a:xfrm>
          <a:prstGeom prst="rect">
            <a:avLst/>
          </a:prstGeom>
          <a:noFill/>
          <a:ln>
            <a:noFill/>
          </a:ln>
        </p:spPr>
        <p:txBody>
          <a:bodyPr anchorCtr="0" anchor="t" bIns="0" lIns="0" spcFirstLastPara="1" rIns="0" wrap="square" tIns="0">
            <a:noAutofit/>
          </a:bodyPr>
          <a:lstStyle/>
          <a:p>
            <a:pPr indent="-323639" lvl="0" marL="432000" marR="0" rtl="0" algn="l">
              <a:lnSpc>
                <a:spcPct val="150000"/>
              </a:lnSpc>
              <a:spcBef>
                <a:spcPts val="0"/>
              </a:spcBef>
              <a:spcAft>
                <a:spcPts val="0"/>
              </a:spcAft>
              <a:buClr>
                <a:srgbClr val="000000"/>
              </a:buClr>
              <a:buSzPts val="1350"/>
              <a:buFont typeface="Noto Sans Symbols"/>
              <a:buChar char="●"/>
            </a:pPr>
            <a:r>
              <a:rPr b="0" i="0" lang="pt-BR" sz="3000" u="none" cap="none" strike="noStrike">
                <a:solidFill>
                  <a:srgbClr val="000000"/>
                </a:solidFill>
                <a:latin typeface="Arial"/>
                <a:ea typeface="Arial"/>
                <a:cs typeface="Arial"/>
                <a:sym typeface="Arial"/>
              </a:rPr>
              <a:t>Receptor</a:t>
            </a:r>
            <a:endParaRPr b="0" i="0" sz="1800" u="none" cap="none" strike="noStrike">
              <a:solidFill>
                <a:srgbClr val="000000"/>
              </a:solidFill>
              <a:latin typeface="Arial"/>
              <a:ea typeface="Arial"/>
              <a:cs typeface="Arial"/>
              <a:sym typeface="Arial"/>
            </a:endParaRPr>
          </a:p>
          <a:p>
            <a:pPr indent="-323639" lvl="1" marL="864000" marR="0" rtl="0" algn="l">
              <a:lnSpc>
                <a:spcPct val="150000"/>
              </a:lnSpc>
              <a:spcBef>
                <a:spcPts val="0"/>
              </a:spcBef>
              <a:spcAft>
                <a:spcPts val="0"/>
              </a:spcAft>
              <a:buClr>
                <a:srgbClr val="000000"/>
              </a:buClr>
              <a:buSzPts val="2250"/>
              <a:buFont typeface="Noto Sans Symbols"/>
              <a:buChar char="−"/>
            </a:pPr>
            <a:r>
              <a:rPr b="0" i="0" lang="pt-BR" sz="3000" u="none" cap="none" strike="noStrike">
                <a:solidFill>
                  <a:srgbClr val="000000"/>
                </a:solidFill>
                <a:latin typeface="Arial"/>
                <a:ea typeface="Arial"/>
                <a:cs typeface="Arial"/>
                <a:sym typeface="Arial"/>
              </a:rPr>
              <a:t>é o dispositivo que recebe a mensagem. Pode ser um computador, um telefone, uma câmera de vídeo, entre outros.</a:t>
            </a:r>
            <a:endParaRPr b="0" i="0" sz="1800" u="none" cap="none" strike="noStrike">
              <a:solidFill>
                <a:srgbClr val="000000"/>
              </a:solidFill>
              <a:latin typeface="Arial"/>
              <a:ea typeface="Arial"/>
              <a:cs typeface="Arial"/>
              <a:sym typeface="Arial"/>
            </a:endParaRPr>
          </a:p>
          <a:p>
            <a:pPr indent="-323639" lvl="0" marL="432000" marR="0" rtl="0" algn="l">
              <a:lnSpc>
                <a:spcPct val="150000"/>
              </a:lnSpc>
              <a:spcBef>
                <a:spcPts val="0"/>
              </a:spcBef>
              <a:spcAft>
                <a:spcPts val="0"/>
              </a:spcAft>
              <a:buClr>
                <a:srgbClr val="000000"/>
              </a:buClr>
              <a:buSzPts val="1350"/>
              <a:buFont typeface="Noto Sans Symbols"/>
              <a:buChar char="●"/>
            </a:pPr>
            <a:r>
              <a:rPr b="0" i="0" lang="pt-BR" sz="3000" u="none" cap="none" strike="noStrike">
                <a:solidFill>
                  <a:srgbClr val="000000"/>
                </a:solidFill>
                <a:latin typeface="Arial"/>
                <a:ea typeface="Arial"/>
                <a:cs typeface="Arial"/>
                <a:sym typeface="Arial"/>
              </a:rPr>
              <a:t>Meio(Canal)</a:t>
            </a:r>
            <a:endParaRPr b="0" i="0" sz="1800" u="none" cap="none" strike="noStrike">
              <a:solidFill>
                <a:srgbClr val="000000"/>
              </a:solidFill>
              <a:latin typeface="Arial"/>
              <a:ea typeface="Arial"/>
              <a:cs typeface="Arial"/>
              <a:sym typeface="Arial"/>
            </a:endParaRPr>
          </a:p>
          <a:p>
            <a:pPr indent="-323639" lvl="1" marL="864000" marR="0" rtl="0" algn="l">
              <a:lnSpc>
                <a:spcPct val="150000"/>
              </a:lnSpc>
              <a:spcBef>
                <a:spcPts val="0"/>
              </a:spcBef>
              <a:spcAft>
                <a:spcPts val="0"/>
              </a:spcAft>
              <a:buClr>
                <a:srgbClr val="000000"/>
              </a:buClr>
              <a:buSzPts val="2250"/>
              <a:buFont typeface="Noto Sans Symbols"/>
              <a:buChar char="−"/>
            </a:pPr>
            <a:r>
              <a:rPr b="0" i="0" lang="pt-BR" sz="3000" u="none" cap="none" strike="noStrike">
                <a:solidFill>
                  <a:srgbClr val="000000"/>
                </a:solidFill>
                <a:latin typeface="Arial"/>
                <a:ea typeface="Arial"/>
                <a:cs typeface="Arial"/>
                <a:sym typeface="Arial"/>
              </a:rPr>
              <a:t>é o caminho físico por onde viaja uma mensagem originada e dirigida ao receptor.</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8"/>
          <p:cNvSpPr/>
          <p:nvPr/>
        </p:nvSpPr>
        <p:spPr>
          <a:xfrm>
            <a:off x="504000" y="251280"/>
            <a:ext cx="9071280" cy="1051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pt-BR" sz="4400" u="none" cap="none" strike="noStrike">
                <a:solidFill>
                  <a:srgbClr val="000000"/>
                </a:solidFill>
                <a:latin typeface="Arial"/>
                <a:ea typeface="Arial"/>
                <a:cs typeface="Arial"/>
                <a:sym typeface="Arial"/>
              </a:rPr>
              <a:t>Elementos da comunicação</a:t>
            </a:r>
            <a:endParaRPr b="0" i="0" sz="1800" u="none" cap="none" strike="noStrike">
              <a:solidFill>
                <a:srgbClr val="000000"/>
              </a:solidFill>
              <a:latin typeface="Arial"/>
              <a:ea typeface="Arial"/>
              <a:cs typeface="Arial"/>
              <a:sym typeface="Arial"/>
            </a:endParaRPr>
          </a:p>
        </p:txBody>
      </p:sp>
      <p:sp>
        <p:nvSpPr>
          <p:cNvPr id="83" name="Google Shape;83;p18"/>
          <p:cNvSpPr/>
          <p:nvPr/>
        </p:nvSpPr>
        <p:spPr>
          <a:xfrm>
            <a:off x="503640" y="1473840"/>
            <a:ext cx="9258120" cy="4610880"/>
          </a:xfrm>
          <a:prstGeom prst="rect">
            <a:avLst/>
          </a:prstGeom>
          <a:noFill/>
          <a:ln>
            <a:noFill/>
          </a:ln>
        </p:spPr>
        <p:txBody>
          <a:bodyPr anchorCtr="0" anchor="t" bIns="0" lIns="0" spcFirstLastPara="1" rIns="0" wrap="square" tIns="0">
            <a:noAutofit/>
          </a:bodyPr>
          <a:lstStyle/>
          <a:p>
            <a:pPr indent="-323639" lvl="0" marL="432000" marR="0" rtl="0" algn="l">
              <a:lnSpc>
                <a:spcPct val="150000"/>
              </a:lnSpc>
              <a:spcBef>
                <a:spcPts val="0"/>
              </a:spcBef>
              <a:spcAft>
                <a:spcPts val="0"/>
              </a:spcAft>
              <a:buClr>
                <a:srgbClr val="000000"/>
              </a:buClr>
              <a:buSzPts val="1350"/>
              <a:buFont typeface="Noto Sans Symbols"/>
              <a:buChar char="●"/>
            </a:pPr>
            <a:r>
              <a:rPr b="0" i="0" lang="pt-BR" sz="3000" u="none" cap="none" strike="noStrike">
                <a:solidFill>
                  <a:srgbClr val="000000"/>
                </a:solidFill>
                <a:latin typeface="Arial"/>
                <a:ea typeface="Arial"/>
                <a:cs typeface="Arial"/>
                <a:sym typeface="Arial"/>
              </a:rPr>
              <a:t>Protocolo</a:t>
            </a:r>
            <a:endParaRPr b="0" i="0" sz="1800" u="none" cap="none" strike="noStrike">
              <a:solidFill>
                <a:srgbClr val="000000"/>
              </a:solidFill>
              <a:latin typeface="Arial"/>
              <a:ea typeface="Arial"/>
              <a:cs typeface="Arial"/>
              <a:sym typeface="Arial"/>
            </a:endParaRPr>
          </a:p>
          <a:p>
            <a:pPr indent="-323639" lvl="1" marL="864000" marR="0" rtl="0" algn="l">
              <a:lnSpc>
                <a:spcPct val="150000"/>
              </a:lnSpc>
              <a:spcBef>
                <a:spcPts val="0"/>
              </a:spcBef>
              <a:spcAft>
                <a:spcPts val="0"/>
              </a:spcAft>
              <a:buClr>
                <a:srgbClr val="000000"/>
              </a:buClr>
              <a:buSzPts val="2250"/>
              <a:buFont typeface="Noto Sans Symbols"/>
              <a:buChar char="−"/>
            </a:pPr>
            <a:r>
              <a:rPr b="0" i="0" lang="pt-BR" sz="3000" u="none" cap="none" strike="noStrike">
                <a:solidFill>
                  <a:srgbClr val="000000"/>
                </a:solidFill>
                <a:latin typeface="Arial"/>
                <a:ea typeface="Arial"/>
                <a:cs typeface="Arial"/>
                <a:sym typeface="Arial"/>
              </a:rPr>
              <a:t>é um conjunto de regras que governa(organiza, gerencia) a comunicação de dados. Ele representa um acordo entre os dispositivos que se comunicam.</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9"/>
          <p:cNvSpPr/>
          <p:nvPr/>
        </p:nvSpPr>
        <p:spPr>
          <a:xfrm>
            <a:off x="504000" y="251280"/>
            <a:ext cx="9071280" cy="1051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pt-BR" sz="4400" u="none" cap="none" strike="noStrike">
                <a:solidFill>
                  <a:srgbClr val="000000"/>
                </a:solidFill>
                <a:latin typeface="Arial"/>
                <a:ea typeface="Arial"/>
                <a:cs typeface="Arial"/>
                <a:sym typeface="Arial"/>
              </a:rPr>
              <a:t>Protocolos</a:t>
            </a:r>
            <a:endParaRPr b="0" i="0" sz="1800" u="none" cap="none" strike="noStrike">
              <a:solidFill>
                <a:srgbClr val="000000"/>
              </a:solidFill>
              <a:latin typeface="Arial"/>
              <a:ea typeface="Arial"/>
              <a:cs typeface="Arial"/>
              <a:sym typeface="Arial"/>
            </a:endParaRPr>
          </a:p>
        </p:txBody>
      </p:sp>
      <p:sp>
        <p:nvSpPr>
          <p:cNvPr id="89" name="Google Shape;89;p19"/>
          <p:cNvSpPr/>
          <p:nvPr/>
        </p:nvSpPr>
        <p:spPr>
          <a:xfrm>
            <a:off x="504000" y="1473840"/>
            <a:ext cx="9071280" cy="3653280"/>
          </a:xfrm>
          <a:prstGeom prst="rect">
            <a:avLst/>
          </a:prstGeom>
          <a:noFill/>
          <a:ln>
            <a:noFill/>
          </a:ln>
        </p:spPr>
        <p:txBody>
          <a:bodyPr anchorCtr="0" anchor="t" bIns="0" lIns="0" spcFirstLastPara="1" rIns="0" wrap="square" tIns="0">
            <a:noAutofit/>
          </a:bodyPr>
          <a:lstStyle/>
          <a:p>
            <a:pPr indent="-422699" lvl="0" marL="432000" marR="0" rtl="0" algn="l">
              <a:lnSpc>
                <a:spcPct val="150000"/>
              </a:lnSpc>
              <a:spcBef>
                <a:spcPts val="0"/>
              </a:spcBef>
              <a:spcAft>
                <a:spcPts val="0"/>
              </a:spcAft>
              <a:buClr>
                <a:srgbClr val="000000"/>
              </a:buClr>
              <a:buSzPts val="3000"/>
              <a:buFont typeface="Noto Sans Symbols"/>
              <a:buChar char="●"/>
            </a:pPr>
            <a:r>
              <a:rPr b="0" i="0" lang="pt-BR" sz="3000" u="none" cap="none" strike="noStrike">
                <a:solidFill>
                  <a:srgbClr val="000000"/>
                </a:solidFill>
                <a:latin typeface="Arial"/>
                <a:ea typeface="Arial"/>
                <a:cs typeface="Arial"/>
                <a:sym typeface="Arial"/>
              </a:rPr>
              <a:t>O </a:t>
            </a:r>
            <a:r>
              <a:rPr b="1" i="0" lang="pt-BR" sz="3000" u="none" cap="none" strike="noStrike">
                <a:solidFill>
                  <a:srgbClr val="000000"/>
                </a:solidFill>
                <a:latin typeface="Arial"/>
                <a:ea typeface="Arial"/>
                <a:cs typeface="Arial"/>
                <a:sym typeface="Arial"/>
              </a:rPr>
              <a:t>protocolo</a:t>
            </a:r>
            <a:r>
              <a:rPr b="0" i="0" lang="pt-BR" sz="3000" u="none" cap="none" strike="noStrike">
                <a:solidFill>
                  <a:srgbClr val="000000"/>
                </a:solidFill>
                <a:latin typeface="Arial"/>
                <a:ea typeface="Arial"/>
                <a:cs typeface="Arial"/>
                <a:sym typeface="Arial"/>
              </a:rPr>
              <a:t> implementa as regras usadas na comunicação de dados entre os dispositivos;</a:t>
            </a:r>
            <a:endParaRPr b="0" i="0" sz="3000" u="none" cap="none" strike="noStrike">
              <a:solidFill>
                <a:srgbClr val="000000"/>
              </a:solidFill>
              <a:latin typeface="Arial"/>
              <a:ea typeface="Arial"/>
              <a:cs typeface="Arial"/>
              <a:sym typeface="Arial"/>
            </a:endParaRPr>
          </a:p>
          <a:p>
            <a:pPr indent="-422699" lvl="0" marL="432000" marR="0" rtl="0" algn="l">
              <a:lnSpc>
                <a:spcPct val="150000"/>
              </a:lnSpc>
              <a:spcBef>
                <a:spcPts val="0"/>
              </a:spcBef>
              <a:spcAft>
                <a:spcPts val="0"/>
              </a:spcAft>
              <a:buClr>
                <a:srgbClr val="000000"/>
              </a:buClr>
              <a:buSzPts val="3000"/>
              <a:buFont typeface="Noto Sans Symbols"/>
              <a:buChar char="●"/>
            </a:pPr>
            <a:r>
              <a:rPr b="0" i="0" lang="pt-BR" sz="3000" u="none" cap="none" strike="noStrike">
                <a:solidFill>
                  <a:srgbClr val="000000"/>
                </a:solidFill>
                <a:latin typeface="Arial"/>
                <a:ea typeface="Arial"/>
                <a:cs typeface="Arial"/>
                <a:sym typeface="Arial"/>
              </a:rPr>
              <a:t>Na realidade, diversos protocolos são usados, cada um com uma finalidade específica;</a:t>
            </a:r>
            <a:endParaRPr b="0" i="0" sz="3000" u="none" cap="none" strike="noStrike">
              <a:solidFill>
                <a:srgbClr val="000000"/>
              </a:solidFill>
              <a:latin typeface="Arial"/>
              <a:ea typeface="Arial"/>
              <a:cs typeface="Arial"/>
              <a:sym typeface="Arial"/>
            </a:endParaRPr>
          </a:p>
          <a:p>
            <a:pPr indent="-422699" lvl="0" marL="432000" marR="0" rtl="0" algn="l">
              <a:lnSpc>
                <a:spcPct val="150000"/>
              </a:lnSpc>
              <a:spcBef>
                <a:spcPts val="0"/>
              </a:spcBef>
              <a:spcAft>
                <a:spcPts val="0"/>
              </a:spcAft>
              <a:buClr>
                <a:srgbClr val="000000"/>
              </a:buClr>
              <a:buSzPts val="3000"/>
              <a:buFont typeface="Noto Sans Symbols"/>
              <a:buChar char="●"/>
            </a:pPr>
            <a:r>
              <a:rPr b="0" i="0" lang="pt-BR" sz="3000" u="none" cap="none" strike="noStrike">
                <a:solidFill>
                  <a:srgbClr val="000000"/>
                </a:solidFill>
                <a:latin typeface="Arial"/>
                <a:ea typeface="Arial"/>
                <a:cs typeface="Arial"/>
                <a:sym typeface="Arial"/>
              </a:rPr>
              <a:t>O conjunto de protocolos usados em uma comunicação chamamos de pilha de protocolos;</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20"/>
          <p:cNvSpPr/>
          <p:nvPr/>
        </p:nvSpPr>
        <p:spPr>
          <a:xfrm>
            <a:off x="504000" y="251280"/>
            <a:ext cx="9071280" cy="1051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pt-BR" sz="4400" u="none" cap="none" strike="noStrike">
                <a:solidFill>
                  <a:srgbClr val="000000"/>
                </a:solidFill>
                <a:latin typeface="Arial"/>
                <a:ea typeface="Arial"/>
                <a:cs typeface="Arial"/>
                <a:sym typeface="Arial"/>
              </a:rPr>
              <a:t>Camadas</a:t>
            </a:r>
            <a:endParaRPr b="0" i="0" sz="1800" u="none" cap="none" strike="noStrike">
              <a:solidFill>
                <a:srgbClr val="000000"/>
              </a:solidFill>
              <a:latin typeface="Arial"/>
              <a:ea typeface="Arial"/>
              <a:cs typeface="Arial"/>
              <a:sym typeface="Arial"/>
            </a:endParaRPr>
          </a:p>
        </p:txBody>
      </p:sp>
      <p:sp>
        <p:nvSpPr>
          <p:cNvPr id="95" name="Google Shape;95;p20"/>
          <p:cNvSpPr/>
          <p:nvPr/>
        </p:nvSpPr>
        <p:spPr>
          <a:xfrm>
            <a:off x="504000" y="1473840"/>
            <a:ext cx="9071280" cy="3653280"/>
          </a:xfrm>
          <a:prstGeom prst="rect">
            <a:avLst/>
          </a:prstGeom>
          <a:noFill/>
          <a:ln>
            <a:noFill/>
          </a:ln>
        </p:spPr>
        <p:txBody>
          <a:bodyPr anchorCtr="0" anchor="t" bIns="0" lIns="0" spcFirstLastPara="1" rIns="0" wrap="square" tIns="0">
            <a:noAutofit/>
          </a:bodyPr>
          <a:lstStyle/>
          <a:p>
            <a:pPr indent="-323639" lvl="0" marL="432000" marR="0" rtl="0" algn="l">
              <a:lnSpc>
                <a:spcPct val="150000"/>
              </a:lnSpc>
              <a:spcBef>
                <a:spcPts val="0"/>
              </a:spcBef>
              <a:spcAft>
                <a:spcPts val="0"/>
              </a:spcAft>
              <a:buClr>
                <a:srgbClr val="000000"/>
              </a:buClr>
              <a:buSzPts val="1440"/>
              <a:buFont typeface="Noto Sans Symbols"/>
              <a:buChar char="●"/>
            </a:pPr>
            <a:r>
              <a:rPr b="0" i="0" lang="pt-BR" sz="3200" u="none" cap="none" strike="noStrike">
                <a:solidFill>
                  <a:srgbClr val="000000"/>
                </a:solidFill>
                <a:latin typeface="Arial"/>
                <a:ea typeface="Arial"/>
                <a:cs typeface="Arial"/>
                <a:sym typeface="Arial"/>
              </a:rPr>
              <a:t>Divisão das responsabilidades </a:t>
            </a:r>
            <a:r>
              <a:rPr lang="pt-BR" sz="3200"/>
              <a:t>a fim</a:t>
            </a:r>
            <a:r>
              <a:rPr b="0" i="0" lang="pt-BR" sz="3200" u="none" cap="none" strike="noStrike">
                <a:solidFill>
                  <a:srgbClr val="000000"/>
                </a:solidFill>
                <a:latin typeface="Arial"/>
                <a:ea typeface="Arial"/>
                <a:cs typeface="Arial"/>
                <a:sym typeface="Arial"/>
              </a:rPr>
              <a:t> de padronizar e agrupar atividades comuns</a:t>
            </a:r>
            <a:endParaRPr b="0" i="0" sz="1800" u="none" cap="none" strike="noStrike">
              <a:solidFill>
                <a:srgbClr val="000000"/>
              </a:solidFill>
              <a:latin typeface="Arial"/>
              <a:ea typeface="Arial"/>
              <a:cs typeface="Arial"/>
              <a:sym typeface="Arial"/>
            </a:endParaRPr>
          </a:p>
          <a:p>
            <a:pPr indent="-323639" lvl="0" marL="432000" marR="0" rtl="0" algn="l">
              <a:lnSpc>
                <a:spcPct val="150000"/>
              </a:lnSpc>
              <a:spcBef>
                <a:spcPts val="0"/>
              </a:spcBef>
              <a:spcAft>
                <a:spcPts val="0"/>
              </a:spcAft>
              <a:buClr>
                <a:srgbClr val="000000"/>
              </a:buClr>
              <a:buSzPts val="1440"/>
              <a:buFont typeface="Noto Sans Symbols"/>
              <a:buChar char="●"/>
            </a:pPr>
            <a:r>
              <a:rPr b="0" i="0" lang="pt-BR" sz="3200" u="none" cap="none" strike="noStrike">
                <a:solidFill>
                  <a:srgbClr val="000000"/>
                </a:solidFill>
                <a:latin typeface="Arial"/>
                <a:ea typeface="Arial"/>
                <a:cs typeface="Arial"/>
                <a:sym typeface="Arial"/>
              </a:rPr>
              <a:t>Cada protocolo implementa uma funcionalidade assinalada a uma determinada camada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1"/>
          <p:cNvSpPr/>
          <p:nvPr/>
        </p:nvSpPr>
        <p:spPr>
          <a:xfrm>
            <a:off x="504000" y="251280"/>
            <a:ext cx="9071280" cy="1051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pt-BR" sz="4400" u="none" cap="none" strike="noStrike">
                <a:solidFill>
                  <a:srgbClr val="000000"/>
                </a:solidFill>
                <a:latin typeface="Arial"/>
                <a:ea typeface="Arial"/>
                <a:cs typeface="Arial"/>
                <a:sym typeface="Arial"/>
              </a:rPr>
              <a:t>Arquitetura de Redes</a:t>
            </a:r>
            <a:endParaRPr b="0" i="0" sz="1800" u="none" cap="none" strike="noStrike">
              <a:solidFill>
                <a:srgbClr val="000000"/>
              </a:solidFill>
              <a:latin typeface="Arial"/>
              <a:ea typeface="Arial"/>
              <a:cs typeface="Arial"/>
              <a:sym typeface="Arial"/>
            </a:endParaRPr>
          </a:p>
        </p:txBody>
      </p:sp>
      <p:sp>
        <p:nvSpPr>
          <p:cNvPr id="101" name="Google Shape;101;p21"/>
          <p:cNvSpPr/>
          <p:nvPr/>
        </p:nvSpPr>
        <p:spPr>
          <a:xfrm>
            <a:off x="504000" y="1473840"/>
            <a:ext cx="9071280" cy="3653280"/>
          </a:xfrm>
          <a:prstGeom prst="rect">
            <a:avLst/>
          </a:prstGeom>
          <a:noFill/>
          <a:ln>
            <a:noFill/>
          </a:ln>
        </p:spPr>
        <p:txBody>
          <a:bodyPr anchorCtr="0" anchor="t" bIns="0" lIns="0" spcFirstLastPara="1" rIns="0" wrap="square" tIns="0">
            <a:noAutofit/>
          </a:bodyPr>
          <a:lstStyle/>
          <a:p>
            <a:pPr indent="-409999" lvl="0" marL="432000" marR="0" rtl="0" algn="l">
              <a:lnSpc>
                <a:spcPct val="150000"/>
              </a:lnSpc>
              <a:spcBef>
                <a:spcPts val="0"/>
              </a:spcBef>
              <a:spcAft>
                <a:spcPts val="0"/>
              </a:spcAft>
              <a:buClr>
                <a:srgbClr val="000000"/>
              </a:buClr>
              <a:buSzPts val="2800"/>
              <a:buFont typeface="Noto Sans Symbols"/>
              <a:buChar char="●"/>
            </a:pPr>
            <a:r>
              <a:rPr b="1" i="0" lang="pt-BR" sz="2800" u="none" cap="none" strike="noStrike">
                <a:solidFill>
                  <a:srgbClr val="000000"/>
                </a:solidFill>
                <a:latin typeface="Arial"/>
                <a:ea typeface="Arial"/>
                <a:cs typeface="Arial"/>
                <a:sym typeface="Arial"/>
              </a:rPr>
              <a:t>Arquitetura</a:t>
            </a:r>
            <a:r>
              <a:rPr b="0" i="0" lang="pt-BR" sz="2800" u="none" cap="none" strike="noStrike">
                <a:solidFill>
                  <a:srgbClr val="000000"/>
                </a:solidFill>
                <a:latin typeface="Arial"/>
                <a:ea typeface="Arial"/>
                <a:cs typeface="Arial"/>
                <a:sym typeface="Arial"/>
              </a:rPr>
              <a:t> de rede é como se designa um conjunto de </a:t>
            </a:r>
            <a:r>
              <a:rPr b="1" i="0" lang="pt-BR" sz="2800" u="none" cap="none" strike="noStrike">
                <a:solidFill>
                  <a:srgbClr val="000000"/>
                </a:solidFill>
                <a:latin typeface="Arial"/>
                <a:ea typeface="Arial"/>
                <a:cs typeface="Arial"/>
                <a:sym typeface="Arial"/>
              </a:rPr>
              <a:t>camadas</a:t>
            </a:r>
            <a:r>
              <a:rPr b="0" i="0" lang="pt-BR" sz="2800" u="none" cap="none" strike="noStrike">
                <a:solidFill>
                  <a:srgbClr val="000000"/>
                </a:solidFill>
                <a:latin typeface="Arial"/>
                <a:ea typeface="Arial"/>
                <a:cs typeface="Arial"/>
                <a:sym typeface="Arial"/>
              </a:rPr>
              <a:t> e </a:t>
            </a:r>
            <a:r>
              <a:rPr b="1" i="0" lang="pt-BR" sz="2800" u="none" cap="none" strike="noStrike">
                <a:solidFill>
                  <a:srgbClr val="000000"/>
                </a:solidFill>
                <a:latin typeface="Arial"/>
                <a:ea typeface="Arial"/>
                <a:cs typeface="Arial"/>
                <a:sym typeface="Arial"/>
              </a:rPr>
              <a:t>protocolos</a:t>
            </a:r>
            <a:r>
              <a:rPr b="0" i="0" lang="pt-BR" sz="2800" u="none" cap="none" strike="noStrike">
                <a:solidFill>
                  <a:srgbClr val="000000"/>
                </a:solidFill>
                <a:latin typeface="Arial"/>
                <a:ea typeface="Arial"/>
                <a:cs typeface="Arial"/>
                <a:sym typeface="Arial"/>
              </a:rPr>
              <a:t> de rede. A especificação de uma arquitetura deve conter informações suficientes para permitir que um implementador desenvolva o programa ou construa o hardware de cada camada, de forma que ela obedeça corretamente ao protocolo adequado.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2"/>
          <p:cNvSpPr/>
          <p:nvPr/>
        </p:nvSpPr>
        <p:spPr>
          <a:xfrm>
            <a:off x="504000" y="251280"/>
            <a:ext cx="9071280" cy="1051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pt-BR" sz="4400" u="none" cap="none" strike="noStrike">
                <a:solidFill>
                  <a:srgbClr val="000000"/>
                </a:solidFill>
                <a:latin typeface="Arial"/>
                <a:ea typeface="Arial"/>
                <a:cs typeface="Arial"/>
                <a:sym typeface="Arial"/>
              </a:rPr>
              <a:t>Modelo OSI/RM</a:t>
            </a:r>
            <a:endParaRPr b="0" i="0" sz="1800" u="none" cap="none" strike="noStrike">
              <a:solidFill>
                <a:srgbClr val="000000"/>
              </a:solidFill>
              <a:latin typeface="Arial"/>
              <a:ea typeface="Arial"/>
              <a:cs typeface="Arial"/>
              <a:sym typeface="Arial"/>
            </a:endParaRPr>
          </a:p>
        </p:txBody>
      </p:sp>
      <p:sp>
        <p:nvSpPr>
          <p:cNvPr id="107" name="Google Shape;107;p22"/>
          <p:cNvSpPr/>
          <p:nvPr/>
        </p:nvSpPr>
        <p:spPr>
          <a:xfrm>
            <a:off x="504000" y="1473840"/>
            <a:ext cx="9071280" cy="3653280"/>
          </a:xfrm>
          <a:prstGeom prst="rect">
            <a:avLst/>
          </a:prstGeom>
          <a:noFill/>
          <a:ln>
            <a:noFill/>
          </a:ln>
        </p:spPr>
        <p:txBody>
          <a:bodyPr anchorCtr="0" anchor="t" bIns="0" lIns="0" spcFirstLastPara="1" rIns="0" wrap="square" tIns="0">
            <a:noAutofit/>
          </a:bodyPr>
          <a:lstStyle/>
          <a:p>
            <a:pPr indent="-384599" lvl="0" marL="432000" marR="0" rtl="0" algn="l">
              <a:lnSpc>
                <a:spcPct val="150000"/>
              </a:lnSpc>
              <a:spcBef>
                <a:spcPts val="0"/>
              </a:spcBef>
              <a:spcAft>
                <a:spcPts val="0"/>
              </a:spcAft>
              <a:buClr>
                <a:srgbClr val="000000"/>
              </a:buClr>
              <a:buSzPts val="2400"/>
              <a:buFont typeface="Noto Sans Symbols"/>
              <a:buChar char="●"/>
            </a:pPr>
            <a:r>
              <a:rPr b="0" i="0" lang="pt-BR" sz="2400" u="none" cap="none" strike="noStrike">
                <a:solidFill>
                  <a:srgbClr val="000000"/>
                </a:solidFill>
                <a:latin typeface="Arial"/>
                <a:ea typeface="Arial"/>
                <a:cs typeface="Arial"/>
                <a:sym typeface="Arial"/>
              </a:rPr>
              <a:t>As soluções em redes de computadores eram proprietárias, cada fabricante usava uma tecnologia;</a:t>
            </a:r>
            <a:endParaRPr b="0" i="0" sz="2400" u="none" cap="none" strike="noStrike">
              <a:solidFill>
                <a:srgbClr val="000000"/>
              </a:solidFill>
              <a:latin typeface="Arial"/>
              <a:ea typeface="Arial"/>
              <a:cs typeface="Arial"/>
              <a:sym typeface="Arial"/>
            </a:endParaRPr>
          </a:p>
          <a:p>
            <a:pPr indent="-342689" lvl="1" marL="864000" marR="0" rtl="0" algn="l">
              <a:lnSpc>
                <a:spcPct val="150000"/>
              </a:lnSpc>
              <a:spcBef>
                <a:spcPts val="0"/>
              </a:spcBef>
              <a:spcAft>
                <a:spcPts val="0"/>
              </a:spcAft>
              <a:buClr>
                <a:srgbClr val="000000"/>
              </a:buClr>
              <a:buSzPts val="2400"/>
              <a:buFont typeface="Noto Sans Symbols"/>
              <a:buChar char="−"/>
            </a:pPr>
            <a:r>
              <a:rPr b="0" i="0" lang="pt-BR" sz="2400" u="none" cap="none" strike="noStrike">
                <a:solidFill>
                  <a:srgbClr val="000000"/>
                </a:solidFill>
                <a:latin typeface="Arial"/>
                <a:ea typeface="Arial"/>
                <a:cs typeface="Arial"/>
                <a:sym typeface="Arial"/>
              </a:rPr>
              <a:t>Com intuito de facilitar a interconexão de sistemas de computadores, a ISO(International Standards Organization) desenvolveu um modelo de referência, o modelo OSI.</a:t>
            </a:r>
            <a:endParaRPr b="0" i="0" sz="2400" u="none" cap="none" strike="noStrike">
              <a:solidFill>
                <a:srgbClr val="000000"/>
              </a:solidFill>
              <a:latin typeface="Arial"/>
              <a:ea typeface="Arial"/>
              <a:cs typeface="Arial"/>
              <a:sym typeface="Arial"/>
            </a:endParaRPr>
          </a:p>
          <a:p>
            <a:pPr indent="-384599" lvl="0" marL="432000" marR="0" rtl="0" algn="l">
              <a:lnSpc>
                <a:spcPct val="150000"/>
              </a:lnSpc>
              <a:spcBef>
                <a:spcPts val="0"/>
              </a:spcBef>
              <a:spcAft>
                <a:spcPts val="0"/>
              </a:spcAft>
              <a:buClr>
                <a:srgbClr val="000000"/>
              </a:buClr>
              <a:buSzPts val="2400"/>
              <a:buFont typeface="Noto Sans Symbols"/>
              <a:buChar char="●"/>
            </a:pPr>
            <a:r>
              <a:rPr b="0" i="0" lang="pt-BR" sz="2400" u="none" cap="none" strike="noStrike">
                <a:solidFill>
                  <a:srgbClr val="000000"/>
                </a:solidFill>
                <a:latin typeface="Arial"/>
                <a:ea typeface="Arial"/>
                <a:cs typeface="Arial"/>
                <a:sym typeface="Arial"/>
              </a:rPr>
              <a:t>Open Systems Interconnection (Interconexão de Sistemas Abertos)</a:t>
            </a:r>
            <a:endParaRPr b="0" i="0" sz="2400" u="none" cap="none" strike="noStrike">
              <a:solidFill>
                <a:srgbClr val="000000"/>
              </a:solidFill>
              <a:latin typeface="Arial"/>
              <a:ea typeface="Arial"/>
              <a:cs typeface="Arial"/>
              <a:sym typeface="Arial"/>
            </a:endParaRPr>
          </a:p>
          <a:p>
            <a:pPr indent="-342689" lvl="1" marL="864000" marR="0" rtl="0" algn="l">
              <a:lnSpc>
                <a:spcPct val="150000"/>
              </a:lnSpc>
              <a:spcBef>
                <a:spcPts val="0"/>
              </a:spcBef>
              <a:spcAft>
                <a:spcPts val="0"/>
              </a:spcAft>
              <a:buClr>
                <a:srgbClr val="000000"/>
              </a:buClr>
              <a:buSzPts val="2400"/>
              <a:buFont typeface="Noto Sans Symbols"/>
              <a:buChar char="−"/>
            </a:pPr>
            <a:r>
              <a:rPr b="0" i="0" lang="pt-BR" sz="2400" u="none" cap="none" strike="noStrike">
                <a:solidFill>
                  <a:srgbClr val="000000"/>
                </a:solidFill>
                <a:latin typeface="Arial"/>
                <a:ea typeface="Arial"/>
                <a:cs typeface="Arial"/>
                <a:sym typeface="Arial"/>
              </a:rPr>
              <a:t>Sistemas abertos a comunicação com outros sistemas;</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