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  <p:sldId id="269" r:id="rId11"/>
    <p:sldId id="265" r:id="rId12"/>
    <p:sldId id="270" r:id="rId13"/>
    <p:sldId id="271" r:id="rId14"/>
    <p:sldId id="274" r:id="rId15"/>
    <p:sldId id="272" r:id="rId16"/>
    <p:sldId id="276" r:id="rId17"/>
    <p:sldId id="277" r:id="rId18"/>
    <p:sldId id="273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B5"/>
    <a:srgbClr val="32A02C"/>
    <a:srgbClr val="FE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4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13BB-1BBB-A9EC-559B-F7E329E4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F11D2E-84D9-5E5D-2C99-B39B624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91BF6D-E7EC-6516-BAC4-24A18767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51C1D-4FC9-7788-419B-419D7B3E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into the actual predictions, I have seen, that the models struggle to distinguish between very mild ad and mild ad…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  <a:lvl2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2pPr>
            <a:lvl3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3pPr>
            <a:lvl4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4pPr>
            <a:lvl5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</a:lstStyle>
          <a:p>
            <a:fld id="{4BEC7EF7-4506-1E42-9433-EDC596BA2D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0198E-C518-D911-DC66-9E8A7FA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Distillation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A1E5F-AC62-186B-289F-C8E9150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A7E1E20-ED9C-2F53-2FD1-23A160E17210}"/>
              </a:ext>
            </a:extLst>
          </p:cNvPr>
          <p:cNvSpPr/>
          <p:nvPr/>
        </p:nvSpPr>
        <p:spPr>
          <a:xfrm>
            <a:off x="854101" y="1850366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 Model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09877A70-4D7E-E697-B811-9E111108BA97}"/>
              </a:ext>
            </a:extLst>
          </p:cNvPr>
          <p:cNvSpPr/>
          <p:nvPr/>
        </p:nvSpPr>
        <p:spPr>
          <a:xfrm>
            <a:off x="837168" y="3554260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Student Model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1F2D067-20D1-D411-316E-4B4149B2AE8C}"/>
              </a:ext>
            </a:extLst>
          </p:cNvPr>
          <p:cNvSpPr/>
          <p:nvPr/>
        </p:nvSpPr>
        <p:spPr>
          <a:xfrm>
            <a:off x="3838774" y="1850366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5E3B17F-E4BC-3EB6-81CA-1761454DBE7C}"/>
              </a:ext>
            </a:extLst>
          </p:cNvPr>
          <p:cNvSpPr/>
          <p:nvPr/>
        </p:nvSpPr>
        <p:spPr>
          <a:xfrm>
            <a:off x="3834367" y="3554260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7C4587-9949-290F-561C-83AF6B6FFB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62478" y="3899121"/>
            <a:ext cx="117188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D033A4-82BF-AE36-F071-14F9804B23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79411" y="2195227"/>
            <a:ext cx="115936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/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KLD-Loss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A79BB2-8A7C-2229-0478-04AE758F0BA4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4829485" y="3332699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6B276BB-177F-9F2E-9BF6-45319D614D4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829485" y="2540088"/>
            <a:ext cx="4407" cy="2011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/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CE-Loss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B1BB85-367E-62B6-AC92-F84B4DC71CC2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29485" y="4243982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7BFD5ECC-CF95-2AA6-02BF-5A773FE25721}"/>
              </a:ext>
            </a:extLst>
          </p:cNvPr>
          <p:cNvSpPr/>
          <p:nvPr/>
        </p:nvSpPr>
        <p:spPr>
          <a:xfrm>
            <a:off x="3834367" y="5278564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Reference Labels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4FE12D-B9DB-1D96-BEEC-5B2FF253A40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4829485" y="5057003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D02CA2EA-F05C-5806-1D2E-7920FA4E89EC}"/>
              </a:ext>
            </a:extLst>
          </p:cNvPr>
          <p:cNvCxnSpPr>
            <a:cxnSpLocks/>
            <a:stCxn id="37" idx="1"/>
            <a:endCxn id="9" idx="2"/>
          </p:cNvCxnSpPr>
          <p:nvPr/>
        </p:nvCxnSpPr>
        <p:spPr>
          <a:xfrm rot="10800000">
            <a:off x="1749823" y="4243983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141C7861-8865-8E4D-2B4A-E99A75A2E8F8}"/>
              </a:ext>
            </a:extLst>
          </p:cNvPr>
          <p:cNvCxnSpPr>
            <a:cxnSpLocks/>
            <a:stCxn id="22" idx="1"/>
            <a:endCxn id="9" idx="0"/>
          </p:cNvCxnSpPr>
          <p:nvPr/>
        </p:nvCxnSpPr>
        <p:spPr>
          <a:xfrm rot="10800000" flipV="1">
            <a:off x="1749823" y="3036968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14C53472-22F4-4276-1F81-62F2F33BA90D}"/>
              </a:ext>
            </a:extLst>
          </p:cNvPr>
          <p:cNvSpPr txBox="1">
            <a:spLocks/>
          </p:cNvSpPr>
          <p:nvPr/>
        </p:nvSpPr>
        <p:spPr>
          <a:xfrm>
            <a:off x="6096000" y="1716067"/>
            <a:ext cx="5567398" cy="45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Soft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generated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capture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nonexistend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hard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such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ambiguities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Enhances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generalization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robustness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Stabilizes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prevents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overfitting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2549E45-E364-88AC-E8E9-873B319668D0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C872A4FC-95EA-7C4B-546B-6A1E1074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E151987-A6B1-AA83-A89B-4E108263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36C8864F-7C40-6591-ADA5-29B700A4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D9D647-EA73-5253-3EB5-6A76A92ABF94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2CD507DC-C21D-A4CA-326D-1EBF8DCD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FBA747B2-5DAC-20D6-3BE6-90CBDFBB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8876C78-0F73-FB1D-7DBB-3924B62C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1004B7-D638-FBEA-ECEE-E12B2E0E7D0B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CFFBA2-B8AD-6CC3-C186-3E269FCD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E3E11C07-B584-6004-1391-6946DF9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A26F698-EDFC-B0F0-83C2-2385BDD7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77104C-EBE4-6BED-9A25-C52D6356C2B1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A9D78-158E-4A07-1A6F-28A8F3E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2A181F7-3FB5-30DC-0856-9AC56054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0C215A0-4DC2-168A-D1AA-6D2D2C1E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1AB8696-4226-D751-48EE-E22B2A4B2665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9FA9262-1175-5826-2CB5-18A5F91B6D3B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A55A71-B933-7CEC-BBD4-404451909FC4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5114917-42E0-EF7F-95EF-743AC535E84B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6E174B-9064-5852-33F0-99F1B98A7C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7B1D2A-68A0-F075-C05D-44E9FF0723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80F0B2-9C52-BE57-97AA-B94CBF09B3AA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FFCEF-5B23-755E-A666-5DC7CDE67172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BF1F3E88-719A-8191-5E35-7BF465763D8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D3DC76C-988C-F3E1-8EFD-D5893770704E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Averaging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4113C410-71C5-C658-D269-9C8DD22449D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5A85BBA0-C3E4-5B88-FC4F-3ED48BFDCC14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5D5B59E9-AC69-1192-A4B4-F823E3379BF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74F8407B-B34A-3355-3086-C35C5439590C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D47FDA-21BC-3CD9-2ED0-570870EDD7A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24ADA4E-6DD1-1BBD-D0D3-7EA17675C098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  <a:endParaRPr lang="en-US" sz="12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892777" y="3289167"/>
            <a:ext cx="564180" cy="567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466839" y="2971679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>
            <a:off x="7897078" y="3289167"/>
            <a:ext cx="56418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61258" y="2966001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b="1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11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D2CC-3A53-10CF-06CD-E9489BEB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5777-0DFF-2A62-F07C-AD2D1FAE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FB33C89-45ED-C2F6-31F3-AF87589D26DF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A4D8183-3C91-8A7B-295E-E9417546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819B27C5-F6C0-2025-2ED9-FC6CAA9D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DF22AF9-7974-3719-6A7E-67BB539C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0E7E5DA-2D1E-0C85-202C-B2148B6BF1B9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F88BFE1-E0CF-8260-A5DF-5ABA3850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71FDA8-60B2-8BC2-7A16-F6E0D6FE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1F4100B-66DB-E4B8-1BCF-1F18E7C3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898CD0-4DB4-9013-4EB4-50BE685DBCD9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98F273B-8688-4879-DE15-70A0B4E6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DDA393F-0AED-90B4-9543-E01DA40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BA18123-A4D9-63EB-EAAE-581ADD7E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B77810C-432A-97C3-ED45-288FEB717E95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799901B9-DD37-9F7F-CD4D-6B6CD1A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6F41C3B-0B2F-9B7C-5D1A-C06CE4CF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500DBF37-8D32-C0DA-27A7-AD5CDD8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0D8E13A-CA21-FC67-7575-295A2FB94649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DBEC56E-CD89-01C3-D914-0C1C9E1437B5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0E1749-73E8-73EC-4BA3-927DB52345E0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0F0BE9-E6A1-14E7-92FF-C58A802C8EE7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576FF-8673-9900-5725-4CB3B3086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D9BB67-E673-F99A-037F-E89BA6FAB8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7C435D-C462-C7E8-7C65-B0BF72F9F3D9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98247FA-7A91-8BC3-F891-9875A197CA56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5A02A6C1-B6B5-3A76-F834-CA8F23B62AA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FACCF5-3A1B-A766-61A1-C73E8FA154D3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Classification Head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7667C81F-D4F2-E112-5949-E78B22BEECF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926E17C9-A01D-9F92-BEDE-121A0321086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EDC7FDC5-6C14-DF5F-802E-CF1D5354781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E37ABB6-809E-482F-699F-418F70791BF2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833153-1EF6-4B26-5F49-7226E3DE3B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53AC4C-0965-E563-979A-496CAD080F29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Features</a:t>
            </a:r>
            <a:endParaRPr lang="en-US" sz="12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8AB992-1FA6-A8A8-FFC6-864BDCF01EFA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 flipV="1">
            <a:off x="3744419" y="2599048"/>
            <a:ext cx="712538" cy="69011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BBC3AE9-821E-D981-2555-76A1975B7D1C}"/>
              </a:ext>
            </a:extLst>
          </p:cNvPr>
          <p:cNvSpPr txBox="1"/>
          <p:nvPr/>
        </p:nvSpPr>
        <p:spPr>
          <a:xfrm>
            <a:off x="318481" y="1860384"/>
            <a:ext cx="342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1408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5280477-45C3-7CAB-CB5A-4915D68A8144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2599048"/>
            <a:ext cx="781528" cy="69011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C711C22-2ED2-4728-C1B2-1A6FA6C22376}"/>
              </a:ext>
            </a:extLst>
          </p:cNvPr>
          <p:cNvSpPr txBox="1"/>
          <p:nvPr/>
        </p:nvSpPr>
        <p:spPr>
          <a:xfrm>
            <a:off x="8678606" y="1860384"/>
            <a:ext cx="3251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b="1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160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FAF30D25-C440-8736-8D69-AA544CB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12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9DD0C-6891-1D67-8FAF-CB2F07B7CD99}"/>
              </a:ext>
            </a:extLst>
          </p:cNvPr>
          <p:cNvSpPr/>
          <p:nvPr/>
        </p:nvSpPr>
        <p:spPr>
          <a:xfrm>
            <a:off x="1096930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089BFE-41E1-0F65-01C9-B885A19955F4}"/>
              </a:ext>
            </a:extLst>
          </p:cNvPr>
          <p:cNvSpPr/>
          <p:nvPr/>
        </p:nvSpPr>
        <p:spPr>
          <a:xfrm>
            <a:off x="1096930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52CAC-D1C0-076E-21D5-150D3D153E63}"/>
              </a:ext>
            </a:extLst>
          </p:cNvPr>
          <p:cNvSpPr/>
          <p:nvPr/>
        </p:nvSpPr>
        <p:spPr>
          <a:xfrm>
            <a:off x="1096930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7D7CA-C65F-CACF-B47C-3D4863305DC3}"/>
              </a:ext>
            </a:extLst>
          </p:cNvPr>
          <p:cNvSpPr/>
          <p:nvPr/>
        </p:nvSpPr>
        <p:spPr>
          <a:xfrm>
            <a:off x="1096930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2D779D-E9BD-BF5A-D1D7-725E88C9E70D}"/>
              </a:ext>
            </a:extLst>
          </p:cNvPr>
          <p:cNvSpPr/>
          <p:nvPr/>
        </p:nvSpPr>
        <p:spPr>
          <a:xfrm>
            <a:off x="1561452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A3ACC-5E10-166C-B640-439966B5EA9E}"/>
              </a:ext>
            </a:extLst>
          </p:cNvPr>
          <p:cNvSpPr/>
          <p:nvPr/>
        </p:nvSpPr>
        <p:spPr>
          <a:xfrm>
            <a:off x="1561452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1D671-FBDF-B445-CB9D-C1BF9E510779}"/>
              </a:ext>
            </a:extLst>
          </p:cNvPr>
          <p:cNvSpPr/>
          <p:nvPr/>
        </p:nvSpPr>
        <p:spPr>
          <a:xfrm>
            <a:off x="1561452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152F6-2E1E-FFA9-8038-673A8967C47E}"/>
              </a:ext>
            </a:extLst>
          </p:cNvPr>
          <p:cNvSpPr/>
          <p:nvPr/>
        </p:nvSpPr>
        <p:spPr>
          <a:xfrm>
            <a:off x="1561452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74138-9090-0AE0-CE14-ADFB46302934}"/>
              </a:ext>
            </a:extLst>
          </p:cNvPr>
          <p:cNvSpPr/>
          <p:nvPr/>
        </p:nvSpPr>
        <p:spPr>
          <a:xfrm>
            <a:off x="1561452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70BAD-F9CB-AE77-8995-F21D4043CA20}"/>
              </a:ext>
            </a:extLst>
          </p:cNvPr>
          <p:cNvSpPr/>
          <p:nvPr/>
        </p:nvSpPr>
        <p:spPr>
          <a:xfrm>
            <a:off x="1561452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96A9DE-274F-7061-A900-7B58DA1110D9}"/>
              </a:ext>
            </a:extLst>
          </p:cNvPr>
          <p:cNvSpPr/>
          <p:nvPr/>
        </p:nvSpPr>
        <p:spPr>
          <a:xfrm>
            <a:off x="2025974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5DDEF-DEE2-2055-7C98-E91286C80F04}"/>
              </a:ext>
            </a:extLst>
          </p:cNvPr>
          <p:cNvSpPr/>
          <p:nvPr/>
        </p:nvSpPr>
        <p:spPr>
          <a:xfrm>
            <a:off x="2025974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3BDF-4319-C5FC-0DF3-18C8A3630CC0}"/>
              </a:ext>
            </a:extLst>
          </p:cNvPr>
          <p:cNvSpPr/>
          <p:nvPr/>
        </p:nvSpPr>
        <p:spPr>
          <a:xfrm>
            <a:off x="2025974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83F64-C907-4FDE-8E32-22460D5A5D0F}"/>
              </a:ext>
            </a:extLst>
          </p:cNvPr>
          <p:cNvSpPr/>
          <p:nvPr/>
        </p:nvSpPr>
        <p:spPr>
          <a:xfrm>
            <a:off x="2025974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5EDB2B-044B-70AA-8C97-721F3CCD0EEF}"/>
              </a:ext>
            </a:extLst>
          </p:cNvPr>
          <p:cNvSpPr/>
          <p:nvPr/>
        </p:nvSpPr>
        <p:spPr>
          <a:xfrm>
            <a:off x="2025974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F53849-5B06-EFAC-A7C2-0C24C4957BC5}"/>
              </a:ext>
            </a:extLst>
          </p:cNvPr>
          <p:cNvSpPr/>
          <p:nvPr/>
        </p:nvSpPr>
        <p:spPr>
          <a:xfrm>
            <a:off x="2025974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59168974-1DC9-7C75-792A-11F96B1A7786}"/>
              </a:ext>
            </a:extLst>
          </p:cNvPr>
          <p:cNvCxnSpPr>
            <a:cxnSpLocks/>
            <a:stCxn id="3" idx="6"/>
            <a:endCxn id="49" idx="2"/>
          </p:cNvCxnSpPr>
          <p:nvPr/>
        </p:nvCxnSpPr>
        <p:spPr>
          <a:xfrm flipV="1">
            <a:off x="1296848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7807148-3E63-20FC-F7F1-F1038B11F976}"/>
              </a:ext>
            </a:extLst>
          </p:cNvPr>
          <p:cNvCxnSpPr>
            <a:cxnSpLocks/>
            <a:stCxn id="3" idx="6"/>
            <a:endCxn id="44" idx="2"/>
          </p:cNvCxnSpPr>
          <p:nvPr/>
        </p:nvCxnSpPr>
        <p:spPr>
          <a:xfrm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22FA6EC-2C36-EC80-4DC8-D8FA6B120E1A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296848" y="464098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66E28A-8D3F-F449-CF7B-2BB20555694A}"/>
              </a:ext>
            </a:extLst>
          </p:cNvPr>
          <p:cNvCxnSpPr>
            <a:cxnSpLocks/>
            <a:stCxn id="3" idx="6"/>
            <a:endCxn id="45" idx="2"/>
          </p:cNvCxnSpPr>
          <p:nvPr/>
        </p:nvCxnSpPr>
        <p:spPr>
          <a:xfrm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F37EE25-FE01-9BC8-3127-5B9EA7EAB6D9}"/>
              </a:ext>
            </a:extLst>
          </p:cNvPr>
          <p:cNvCxnSpPr>
            <a:cxnSpLocks/>
            <a:stCxn id="3" idx="6"/>
            <a:endCxn id="48" idx="2"/>
          </p:cNvCxnSpPr>
          <p:nvPr/>
        </p:nvCxnSpPr>
        <p:spPr>
          <a:xfrm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C85BB3D-160B-B32C-FB8D-0BFD67E9E798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1296848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5D0CC8D-EC27-9E9A-890E-19785FE0144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 flipV="1">
            <a:off x="1296848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44369BE-FFB3-0CD1-D261-073DB8EA126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1296848" y="488226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FFEA8716-9457-3343-A486-D4FE5EE871E5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0A57761-79DC-EE1B-910A-56D08D9128A1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1D69EAE-A7DF-7A67-C6A4-C9F70A94EC7D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38F2C691-C26F-646A-42AD-A01097A420E2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1296848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18955904-AC7F-94A6-6E54-D53BC7C34EDF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 flipV="1">
            <a:off x="1296848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D3E3D4B-37D9-8751-1EA9-6E8E1538A92B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6EC4288-1CD7-1D8C-8965-45E2E244D9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F40618E4-FAEE-543B-354A-7C7306CC24E3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1296848" y="512264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0E2DD050-2ECA-00CD-F0C0-18370E2AC237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53C0F6D4-799B-86C4-9FFB-393BC1DCF233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1296848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73B830DB-FD1F-2F87-CCE0-90D9B160BB07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1296848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B2EFB598-AE6D-36F0-5876-397004A6759D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1BC2EFAE-9BB6-3C96-FF40-2D3560F6B82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8C184BA-7CDA-3155-EE98-C2EF582EDF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31C0209E-B91B-70A4-96C1-B89AE6358673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>
            <a:off x="1296848" y="536392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441E5073-898E-330B-AD48-BD337AC6C06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1296848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9A8080B-C5C4-BD9F-712B-AEA76282D3D7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48A4276B-28B4-D7A5-3A60-76E58D49BD4D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27F1F473-E271-C8FC-3267-0F596632C47C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F1B89FF-0C35-F4A9-F539-A4B95B6956DA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D0CD87F4-E79B-B6C0-3195-BBEDBA72972E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87D4A6C1-C2B3-6403-78A8-9841D8909DD9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39EECD7-4C62-43DE-881E-F720F8BA4914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D27A9B00-60F2-2024-EEC2-030E8D65A953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AF73D984-3ECE-8B20-847E-F676644B93EC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49F1217F-4DBC-14A9-B118-91EB633D08EA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3137C64-4CF7-D37B-158F-F54F183AFD91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507FA322-E487-CF3A-987D-BB04BFD0CCD0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B74A4E24-12A6-C3D4-F7BA-F841A23CBD92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919A5A63-8388-74B0-A5B9-303925B69264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964B955B-C12E-C25A-24B1-BBA836DF7F13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01C23A2-FB03-2303-A956-DB85A4693F8E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B7AC7BFF-6547-3C2B-3ED8-6AFEE89A6813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CA4F2A2D-DB66-E1E4-1D33-0317159F910A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1C828D0-D66A-9165-1498-7FD5FE613600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7FEA44F8-44E9-943B-9F56-4309184B193B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45727BE0-9B47-7D86-35F4-07250E5975A2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CBC86A3-5953-3874-CFEA-143AE4A97E97}"/>
              </a:ext>
            </a:extLst>
          </p:cNvPr>
          <p:cNvCxnSpPr>
            <a:cxnSpLocks/>
          </p:cNvCxnSpPr>
          <p:nvPr/>
        </p:nvCxnSpPr>
        <p:spPr>
          <a:xfrm flipV="1"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AEF3EAD6-C90D-988B-9CD3-B42954A72439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676A6F4E-75EE-C8BA-15E3-529454F04E62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67CBE38F-5893-BD47-E140-17FB1F8BAE7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1761370" y="439970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3E19E51-6086-75B8-31DA-563DA8ED5B4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1761370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2A553EC-F359-BCFC-320D-0891CC69421F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1761370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5674AFF2-D8C9-9229-0364-3F200639AC2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1761370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80198A54-D578-FBEE-E1E1-B87A0AFEC05F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761370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189F736C-E95C-0AA6-E8EC-98313E6D8A44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8E8ED4DD-3DC3-5ADF-C602-776A009842CA}"/>
              </a:ext>
            </a:extLst>
          </p:cNvPr>
          <p:cNvCxnSpPr>
            <a:cxnSpLocks/>
            <a:stCxn id="55" idx="2"/>
            <a:endCxn id="50" idx="6"/>
          </p:cNvCxnSpPr>
          <p:nvPr/>
        </p:nvCxnSpPr>
        <p:spPr>
          <a:xfrm flipH="1"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BF2BA031-51F4-4FBB-1531-50FD3640AFD6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H="1">
            <a:off x="1761370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40030D35-A3A4-DA31-AEAB-FA9C3E536542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1761370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911E198C-85A2-1BF6-F834-A66283D006DE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1761370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0F6F26ED-735F-7925-5E24-0F2EFF1D8386}"/>
              </a:ext>
            </a:extLst>
          </p:cNvPr>
          <p:cNvCxnSpPr>
            <a:cxnSpLocks/>
            <a:stCxn id="54" idx="2"/>
            <a:endCxn id="50" idx="6"/>
          </p:cNvCxnSpPr>
          <p:nvPr/>
        </p:nvCxnSpPr>
        <p:spPr>
          <a:xfrm flipH="1">
            <a:off x="1761370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57D4B65D-183C-B62D-A604-A33031EC0105}"/>
              </a:ext>
            </a:extLst>
          </p:cNvPr>
          <p:cNvCxnSpPr>
            <a:cxnSpLocks/>
            <a:stCxn id="56" idx="2"/>
            <a:endCxn id="50" idx="6"/>
          </p:cNvCxnSpPr>
          <p:nvPr/>
        </p:nvCxnSpPr>
        <p:spPr>
          <a:xfrm flipH="1">
            <a:off x="1761370" y="5605656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794397B-4732-680C-08E5-5AAECE5DC46E}"/>
              </a:ext>
            </a:extLst>
          </p:cNvPr>
          <p:cNvGrpSpPr/>
          <p:nvPr/>
        </p:nvGrpSpPr>
        <p:grpSpPr>
          <a:xfrm rot="10800000">
            <a:off x="2225892" y="4399252"/>
            <a:ext cx="464522" cy="1205953"/>
            <a:chOff x="9118199" y="2720185"/>
            <a:chExt cx="733514" cy="19042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597358-95B7-AEF4-9F9D-6DAC34766C5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3B48354-6737-6BF3-8248-9F12F199571B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606782-7AA5-0D95-17B1-00F5B07509D3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0F159B1-782C-FE41-F9FD-340CCF2869B9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67B4546-086F-5BEF-2A92-2B6765CE4BDD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AA3F0DA5-92D4-1DC3-E332-0F1F9378E962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55DB3C6-D093-6335-4DC2-68FA22A547F3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D7F69A3B-2D04-BE8A-B2FA-66FFB2F3BAAC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6B20052-11A7-D95C-8757-1801CD5E2770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1705B322-C3D2-868D-0F98-AB78D6CFED11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DB2FBE9-919D-A3FE-2990-4715B248F98B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>
              <a:extLst>
                <a:ext uri="{FF2B5EF4-FFF2-40B4-BE49-F238E27FC236}">
                  <a16:creationId xmlns:a16="http://schemas.microsoft.com/office/drawing/2014/main" id="{7780593F-E408-94D9-F945-201152388FD2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>
              <a:extLst>
                <a:ext uri="{FF2B5EF4-FFF2-40B4-BE49-F238E27FC236}">
                  <a16:creationId xmlns:a16="http://schemas.microsoft.com/office/drawing/2014/main" id="{6C8F34DE-AB97-EAEB-A7BA-0CEA45B8D67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856A3E7C-A4B8-A9BC-BF2C-FE20EE0EEB3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EEC06DA6-B96C-C74B-56DC-B928A119291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F0E552BB-E95F-7E65-82D5-3874F28A140E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F879CC15-E0F2-7BE5-7E3B-B6F27E86314E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054DBE2A-1897-89F1-51FB-BE9FE789C2A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7C6151E2-57A9-F26D-C878-9F333AA8BED8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010C1607-E75C-0C69-B237-09CEF8943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B450C485-ADFC-8A93-E59A-F0F61B202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F8D771EE-0DC2-0C0D-256F-F46AD4720735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1E2DDAB0-3C4D-54B9-8306-70896E8BAD15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C8C6027A-B335-68FA-4B19-58C67AA98B6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EB6C79B-CBF4-2F45-1682-0352499610C9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8B9661C-E454-A0A4-4D21-18DA3A771F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B91AF1F8-ED4E-FB51-3B54-E77BDE9D0970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63553D50-D904-C34D-EB58-5FB3EF7344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E69F77A3-21BA-75E9-C735-B03477A48344}"/>
              </a:ext>
            </a:extLst>
          </p:cNvPr>
          <p:cNvSpPr txBox="1"/>
          <p:nvPr/>
        </p:nvSpPr>
        <p:spPr>
          <a:xfrm>
            <a:off x="571455" y="452547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B6288CF-7400-36D3-8105-B7EDC060F963}"/>
              </a:ext>
            </a:extLst>
          </p:cNvPr>
          <p:cNvSpPr txBox="1"/>
          <p:nvPr/>
        </p:nvSpPr>
        <p:spPr>
          <a:xfrm>
            <a:off x="573314" y="476282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08AEC96-13A3-6E03-556A-65AF3E625002}"/>
              </a:ext>
            </a:extLst>
          </p:cNvPr>
          <p:cNvSpPr txBox="1"/>
          <p:nvPr/>
        </p:nvSpPr>
        <p:spPr>
          <a:xfrm>
            <a:off x="569596" y="500921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2E3797-D546-EFD2-3DAE-779A09D76F6E}"/>
              </a:ext>
            </a:extLst>
          </p:cNvPr>
          <p:cNvSpPr txBox="1"/>
          <p:nvPr/>
        </p:nvSpPr>
        <p:spPr>
          <a:xfrm>
            <a:off x="571455" y="524656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1AB2FF-5B0E-EADA-427A-75943DA521EE}"/>
              </a:ext>
            </a:extLst>
          </p:cNvPr>
          <p:cNvSpPr txBox="1"/>
          <p:nvPr/>
        </p:nvSpPr>
        <p:spPr>
          <a:xfrm>
            <a:off x="2690414" y="452358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BFADE91-67CC-9C87-60B5-4ADB26B4F6AE}"/>
              </a:ext>
            </a:extLst>
          </p:cNvPr>
          <p:cNvSpPr txBox="1"/>
          <p:nvPr/>
        </p:nvSpPr>
        <p:spPr>
          <a:xfrm>
            <a:off x="2692272" y="476094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A526B46C-8480-D29E-44B0-3BA433F3262C}"/>
              </a:ext>
            </a:extLst>
          </p:cNvPr>
          <p:cNvSpPr txBox="1"/>
          <p:nvPr/>
        </p:nvSpPr>
        <p:spPr>
          <a:xfrm>
            <a:off x="2688556" y="500732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55BA158-58D5-7133-85E6-A393808D7021}"/>
              </a:ext>
            </a:extLst>
          </p:cNvPr>
          <p:cNvSpPr txBox="1"/>
          <p:nvPr/>
        </p:nvSpPr>
        <p:spPr>
          <a:xfrm>
            <a:off x="2690414" y="524468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5D70157C-BF6A-882D-9847-A09868322EE2}"/>
              </a:ext>
            </a:extLst>
          </p:cNvPr>
          <p:cNvSpPr/>
          <p:nvPr/>
        </p:nvSpPr>
        <p:spPr>
          <a:xfrm>
            <a:off x="2406367" y="4445539"/>
            <a:ext cx="362598" cy="11317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2B62A56-B2BB-9617-E52B-3EC091DA56FA}"/>
              </a:ext>
            </a:extLst>
          </p:cNvPr>
          <p:cNvSpPr/>
          <p:nvPr/>
        </p:nvSpPr>
        <p:spPr>
          <a:xfrm>
            <a:off x="1945669" y="4195053"/>
            <a:ext cx="362598" cy="160825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0ED7C56F-BBD9-5C3A-0CE3-E01177B59BE6}"/>
              </a:ext>
            </a:extLst>
          </p:cNvPr>
          <p:cNvSpPr txBox="1"/>
          <p:nvPr/>
        </p:nvSpPr>
        <p:spPr>
          <a:xfrm>
            <a:off x="1236115" y="608437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A31BDE7-61E7-B8AA-30DC-31544F81CD89}"/>
              </a:ext>
            </a:extLst>
          </p:cNvPr>
          <p:cNvSpPr txBox="1"/>
          <p:nvPr/>
        </p:nvSpPr>
        <p:spPr>
          <a:xfrm>
            <a:off x="2688556" y="584248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FFBAC573-A400-D830-EA86-6FFB45275183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730001" y="5868731"/>
            <a:ext cx="397390" cy="215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D7B08A9-ABBC-8847-F456-2E2F266B6E3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598227" y="5655328"/>
            <a:ext cx="505668" cy="187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487FA-8679-CBF6-77B0-A197995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751651"/>
            <a:ext cx="3157603" cy="45072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Fully Connected Layer (Feature Size x Num Classes)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ABD2-B6D1-948A-8134-D3ED7F6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41795B-93E7-300C-7CE3-6D630C6907D0}"/>
              </a:ext>
            </a:extLst>
          </p:cNvPr>
          <p:cNvSpPr txBox="1">
            <a:spLocks/>
          </p:cNvSpPr>
          <p:nvPr/>
        </p:nvSpPr>
        <p:spPr>
          <a:xfrm>
            <a:off x="4283677" y="422913"/>
            <a:ext cx="36246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Advanced Feature Fusion Head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D579DC-BD2F-53E3-DBCB-0161F7E7A88D}"/>
              </a:ext>
            </a:extLst>
          </p:cNvPr>
          <p:cNvSpPr txBox="1">
            <a:spLocks/>
          </p:cNvSpPr>
          <p:nvPr/>
        </p:nvSpPr>
        <p:spPr>
          <a:xfrm>
            <a:off x="4517199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(Feature Size x 256)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(256 x 128)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(128 x Num Classes)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355C2EF-5CCE-0076-B26E-FB7FE1295E0C}"/>
              </a:ext>
            </a:extLst>
          </p:cNvPr>
          <p:cNvSpPr txBox="1">
            <a:spLocks/>
          </p:cNvSpPr>
          <p:nvPr/>
        </p:nvSpPr>
        <p:spPr>
          <a:xfrm>
            <a:off x="8518742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Attention Feature Fusion Head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8EE81A-7598-12F7-5700-3BD7338517D9}"/>
              </a:ext>
            </a:extLst>
          </p:cNvPr>
          <p:cNvSpPr txBox="1">
            <a:spLocks/>
          </p:cNvSpPr>
          <p:nvPr/>
        </p:nvSpPr>
        <p:spPr>
          <a:xfrm>
            <a:off x="8474900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Add Positional Encoding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Multi-Head Attention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Mean Across Sequence Dimension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Advanced Feature Fusion Head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10B75A-86AA-8A6D-66DE-B572DDE4BBAD}"/>
              </a:ext>
            </a:extLst>
          </p:cNvPr>
          <p:cNvSpPr/>
          <p:nvPr/>
        </p:nvSpPr>
        <p:spPr>
          <a:xfrm>
            <a:off x="8518742" y="1856257"/>
            <a:ext cx="3069921" cy="346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Attention Mechanism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C16C89DB-92FA-3C1F-262D-4BA621F8C28D}"/>
              </a:ext>
            </a:extLst>
          </p:cNvPr>
          <p:cNvSpPr txBox="1">
            <a:spLocks/>
          </p:cNvSpPr>
          <p:nvPr/>
        </p:nvSpPr>
        <p:spPr>
          <a:xfrm>
            <a:off x="565840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Feature Fusion Head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C37F296-7FF7-EF3B-ED69-58D3778495CD}"/>
              </a:ext>
            </a:extLst>
          </p:cNvPr>
          <p:cNvCxnSpPr>
            <a:cxnSpLocks/>
          </p:cNvCxnSpPr>
          <p:nvPr/>
        </p:nvCxnSpPr>
        <p:spPr>
          <a:xfrm>
            <a:off x="4064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F73E62C-DDB6-BA9E-27CF-AD6A015E952C}"/>
              </a:ext>
            </a:extLst>
          </p:cNvPr>
          <p:cNvCxnSpPr>
            <a:cxnSpLocks/>
          </p:cNvCxnSpPr>
          <p:nvPr/>
        </p:nvCxnSpPr>
        <p:spPr>
          <a:xfrm>
            <a:off x="8128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B6B3-9FEA-1CF6-4E7C-D638C49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1679-24FC-BB25-1F10-B4599E0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set:</a:t>
            </a:r>
          </a:p>
          <a:p>
            <a:pPr marL="0" indent="0">
              <a:buNone/>
            </a:pPr>
            <a:r>
              <a:rPr lang="en-US" dirty="0"/>
              <a:t>Non-demented: 41</a:t>
            </a:r>
          </a:p>
          <a:p>
            <a:pPr marL="0" indent="0">
              <a:buNone/>
            </a:pPr>
            <a:r>
              <a:rPr lang="en-US" dirty="0"/>
              <a:t>Very mild dementia: 11</a:t>
            </a:r>
          </a:p>
          <a:p>
            <a:pPr marL="0" indent="0">
              <a:buNone/>
            </a:pPr>
            <a:r>
              <a:rPr lang="en-US" dirty="0"/>
              <a:t>Mild dementia: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tests per model with a different seed</a:t>
            </a:r>
          </a:p>
          <a:p>
            <a:pPr marL="0" indent="0">
              <a:buNone/>
            </a:pPr>
            <a:r>
              <a:rPr lang="en-US" dirty="0"/>
              <a:t>Hyperparameter search and sampling strategy evaluation was performed on a single slice group and just once.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B3341F-9375-7F5B-835B-11594BC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8E0B7-32B8-5726-AB42-2F03FB4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AA295A-F688-2A9A-1315-B3032985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1" y="326452"/>
            <a:ext cx="11457598" cy="47336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F7468-DE5A-06BC-502C-E50507C896FA}"/>
              </a:ext>
            </a:extLst>
          </p:cNvPr>
          <p:cNvSpPr txBox="1"/>
          <p:nvPr/>
        </p:nvSpPr>
        <p:spPr>
          <a:xfrm>
            <a:off x="838200" y="5054220"/>
            <a:ext cx="7438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Aggregation of other slice models improves the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Sampling strategy improves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 model significantly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strategies all on relatively high level compared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Self Distillation weakened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F1 Score is generally very low</a:t>
            </a:r>
          </a:p>
        </p:txBody>
      </p:sp>
    </p:spTree>
    <p:extLst>
      <p:ext uri="{BB962C8B-B14F-4D97-AF65-F5344CB8AC3E}">
        <p14:creationId xmlns:p14="http://schemas.microsoft.com/office/powerpoint/2010/main" val="280772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F627-5034-3318-6E4E-935B8338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BCCA2-0910-BFCD-1BA9-4EB099B5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CA68A7-0593-D315-B132-34D7D8E8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6" y="1004405"/>
            <a:ext cx="11932508" cy="41960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C3D026-50DA-1EA8-4B7E-B3B09E4835AA}"/>
              </a:ext>
            </a:extLst>
          </p:cNvPr>
          <p:cNvSpPr txBox="1"/>
          <p:nvPr/>
        </p:nvSpPr>
        <p:spPr>
          <a:xfrm>
            <a:off x="838200" y="5430446"/>
            <a:ext cx="552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Low overall score due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unability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to predict mild 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Change in score mostly for very mild AD</a:t>
            </a:r>
          </a:p>
        </p:txBody>
      </p:sp>
    </p:spTree>
    <p:extLst>
      <p:ext uri="{BB962C8B-B14F-4D97-AF65-F5344CB8AC3E}">
        <p14:creationId xmlns:p14="http://schemas.microsoft.com/office/powerpoint/2010/main" val="142407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41EDE-7787-9C4A-AE2C-F05FBD0D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B66A-EA2C-5C8F-5196-C27A584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4E379A-57A1-D2B6-FB2E-55158EED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" y="1066800"/>
            <a:ext cx="1150230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643E3-766B-B14A-18B2-2C9A9EC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3E9F6B-6A18-12FB-B684-B1D00887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1162359"/>
            <a:ext cx="11952514" cy="4203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3F6DBC-316A-8A54-3519-9AECF57E92C6}"/>
              </a:ext>
            </a:extLst>
          </p:cNvPr>
          <p:cNvSpPr txBox="1"/>
          <p:nvPr/>
        </p:nvSpPr>
        <p:spPr>
          <a:xfrm>
            <a:off x="838200" y="5430446"/>
            <a:ext cx="821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Improvements in classification of “mild dementia” class with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ensembles</a:t>
            </a:r>
          </a:p>
        </p:txBody>
      </p:sp>
    </p:spTree>
    <p:extLst>
      <p:ext uri="{BB962C8B-B14F-4D97-AF65-F5344CB8AC3E}">
        <p14:creationId xmlns:p14="http://schemas.microsoft.com/office/powerpoint/2010/main" val="344271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2F90C-D253-89BF-EC68-3D3242F6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Last but not least…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8C6F63-DC25-D0DD-914D-E13E1DFA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908" y="1386928"/>
            <a:ext cx="4257934" cy="376884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C1EA-E357-E4CB-F89A-56A04A0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18FDDF-774E-D536-D835-E7342D7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60" y="1451659"/>
            <a:ext cx="4257934" cy="363938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B01868E-D0FC-18E0-4E73-E42E64F285B7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96301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…74% of work could be saved.</a:t>
            </a:r>
          </a:p>
        </p:txBody>
      </p:sp>
    </p:spTree>
    <p:extLst>
      <p:ext uri="{BB962C8B-B14F-4D97-AF65-F5344CB8AC3E}">
        <p14:creationId xmlns:p14="http://schemas.microsoft.com/office/powerpoint/2010/main" val="23804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089AD-FE41-B8DD-370B-78A228BB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7823F-1D0D-DDAE-BEE4-8176D002AFD7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4D029-AAA4-2EB5-EE55-F7203003AE6C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8CCEB8-4BFC-6BAB-1882-C236247EBE5E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EEA4A-7B3A-4857-771C-7EF9B0BA4717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9EAFCC-B448-CE0B-B0C8-4B2046A97BD6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0C64CA-5031-B6AB-6B8A-68B75645CF96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53B00B-29AD-ECA2-6B31-0A529C1739A3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12393-A172-CD0B-82BE-A3EEA9B660E5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92664-04BC-4588-3EB7-35E0CA9EBDE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8BBAE1-FF15-845C-9375-525B3B4AA2A6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B4C331-FB0D-6839-3BEB-5E1C10C2A3BB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C304B3-BCF8-8A36-54B1-E7FECA57ED97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588071-B6D8-99BB-0EC3-6EFD21EC35D5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F4CF01-8E4D-EA1A-AE6D-6111D6DF747B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6B4A37-7BA4-433A-0FB2-5ACE9AE4CC0B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350AA-172F-445E-FFBB-B22821FCD706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4AADE3F-D49B-3C9E-3955-971D9092FBF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A77ED4FE-B84F-CE88-F481-12C7DE2158D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317CF24-8EFC-DD82-18B3-27D17743EC4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DE83081-5903-362F-A6C5-60D133AA1F2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06AEACFB-A395-0855-0C21-E17A336B5B1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898F3ADC-1C86-F2EF-7A63-FA0B1E586D5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14E91CF5-D09E-5F57-A18F-9ACDBF75565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0AD415FC-E710-038B-6E5E-5DF4561C892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98B49166-9C3B-36DC-1351-4A841A3EB15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FFDEAC1F-ED90-8083-1C2C-95DBA1D8CA4E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C857BE87-A357-CD56-9A3E-A9E0C6C7D30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AA9E483-29AB-27D9-8EA4-9A564FB3FD82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36E0CDA1-6CB2-511F-B7BD-D9541A9B88D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29AD624-946C-C698-52DF-E13406E1C06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49413BDA-D653-1991-9B70-5617F512E6E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D35085C7-32BA-D72A-D271-A9985FCDE84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0C0256DE-9721-76FA-0897-2CD3CA7B08D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75FA0AE7-B281-C87B-2517-5B243398D8DF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E3D87344-45B0-6EAA-16A4-F0BA25C0596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34F59FCA-EE09-EF4E-EDF7-9DF33E44F21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1FC21484-513A-3D3B-46BD-31CFE9BE106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114F58AC-32E7-00F1-5B4B-8BE7A0DD0BC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6014EAE1-870B-C99C-0BD1-8DF08F12D15B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F1033B0E-7A9D-1DAC-9591-9A9974F995B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72372D3D-EFFB-76C2-AB3D-0510E8659B1C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9C137EC0-C7AB-D0AF-7237-F9D2D17D0252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B631043B-90AE-1C83-65FE-BA0DC93CE24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0F8E2B2C-44FF-B2C2-1DA3-994FFBBDD90F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04B15425-A2AB-99BD-557E-40426FE61C0C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6EDD1992-F69C-DEFE-C77D-9417B72F37E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BEFC9CC-C3D9-6B7F-B665-1031EA0A03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70D72DAC-5AFA-6230-B6C9-9D142DECE6A3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D9DF3BA-88EE-884C-B921-C2F5B0BFA73F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21C8E891-3114-C9C5-EF80-7094DDA17C81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88104C6-488C-4F55-335C-D7BBB86AF3F8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C93D4646-E9C7-B169-6402-23233038624D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78772954-A630-057A-ED51-77736365414D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F755391D-904B-52B7-B924-041F4B6EE31E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971BD8D0-65CE-85EE-DC12-98A9DC032B4D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81241A95-9479-17D0-792B-714EF4EFCCE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7CEE4D06-F4E9-8D24-3649-94B3FFE03B1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4303108-7A38-9A75-F37F-D71435019DA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50CD797-B332-91A3-DA68-22A3CA68FC4F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9865A76-3339-BAEB-9602-E986281C3BD0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CEB63699-C3FE-0203-3B5F-5238DB2EDF6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0B0B945A-D73D-C510-FBCF-82EFD20DB547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E648D39E-5392-8F2C-9110-2FB7E1722AB2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C45173D8-7676-F128-9642-E4A6AED1FBA9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96DD5B4-3ED7-F4AD-F90C-D0116175EDB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47C60A5B-2A29-A033-051F-281E90D448B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39585FFC-F904-3558-CCAF-3C0BBC58BEE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23D5AC21-81E9-06E2-BDCC-CA1C81B7FB8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AD71BF2-EEC6-2FBE-9FB8-28A52DD5A7B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F820C40D-6A79-30C9-67BE-E44C2A52F7E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BE1A35E1-CCE7-3C4A-9077-7E6A19B47AC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9ACCF47D-047F-AD00-74B0-93AC3072A7D2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6006034-DF23-6CEE-8AF9-ABA0C23F0B52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49DFC2FC-A31E-2C72-C9BB-BA8437FFB368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5733FA30-6594-7A6C-FBF9-82B5F3CF292E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E7D9038D-354C-B14B-C097-2D510A74785C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E2B13BAF-ED16-172A-1AA2-F21BD9058CEB}"/>
              </a:ext>
            </a:extLst>
          </p:cNvPr>
          <p:cNvGrpSpPr/>
          <p:nvPr/>
        </p:nvGrpSpPr>
        <p:grpSpPr>
          <a:xfrm>
            <a:off x="1356967" y="2657305"/>
            <a:ext cx="2178567" cy="1446604"/>
            <a:chOff x="1615765" y="5139385"/>
            <a:chExt cx="1049200" cy="696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418422C-7113-301A-8878-FF2F9397923B}"/>
                    </a:ext>
                  </a:extLst>
                </p:cNvPr>
                <p:cNvSpPr/>
                <p:nvPr/>
              </p:nvSpPr>
              <p:spPr>
                <a:xfrm>
                  <a:off x="1615765" y="5139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418422C-7113-301A-8878-FF2F939792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65" y="5139385"/>
                  <a:ext cx="315686" cy="3156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CA63517-1FCD-DA83-B5BF-EB9DB882BDC2}"/>
                    </a:ext>
                  </a:extLst>
                </p:cNvPr>
                <p:cNvSpPr/>
                <p:nvPr/>
              </p:nvSpPr>
              <p:spPr>
                <a:xfrm>
                  <a:off x="1615765" y="5520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CA63517-1FCD-DA83-B5BF-EB9DB882B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65" y="5520385"/>
                  <a:ext cx="315686" cy="3156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CF5195F-DF21-2549-F1C5-98B75CD2787D}"/>
                    </a:ext>
                  </a:extLst>
                </p:cNvPr>
                <p:cNvSpPr/>
                <p:nvPr/>
              </p:nvSpPr>
              <p:spPr>
                <a:xfrm>
                  <a:off x="2349279" y="5139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CF5195F-DF21-2549-F1C5-98B75CD27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279" y="5139385"/>
                  <a:ext cx="315686" cy="315686"/>
                </a:xfrm>
                <a:prstGeom prst="ellipse">
                  <a:avLst/>
                </a:prstGeom>
                <a:blipFill>
                  <a:blip r:embed="rId4"/>
                  <a:stretch>
                    <a:fillRect l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Gerade Verbindung 205">
              <a:extLst>
                <a:ext uri="{FF2B5EF4-FFF2-40B4-BE49-F238E27FC236}">
                  <a16:creationId xmlns:a16="http://schemas.microsoft.com/office/drawing/2014/main" id="{628E1027-14DD-6AAE-5F6E-8EB50E4AC73F}"/>
                </a:ext>
              </a:extLst>
            </p:cNvPr>
            <p:cNvCxnSpPr>
              <a:cxnSpLocks/>
              <a:stCxn id="201" idx="6"/>
              <a:endCxn id="203" idx="2"/>
            </p:cNvCxnSpPr>
            <p:nvPr/>
          </p:nvCxnSpPr>
          <p:spPr>
            <a:xfrm>
              <a:off x="1931451" y="5297228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>
              <a:extLst>
                <a:ext uri="{FF2B5EF4-FFF2-40B4-BE49-F238E27FC236}">
                  <a16:creationId xmlns:a16="http://schemas.microsoft.com/office/drawing/2014/main" id="{938AFD27-C570-AD7E-2F83-4B72AF7999DC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 flipV="1">
              <a:off x="1931451" y="5297228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synaptic strength, </a:t>
                </a:r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</a:t>
                </a:r>
                <a:r>
                  <a:rPr lang="de-DE" b="0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action</a:t>
                </a:r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3E7BE04C-5548-1682-200F-AF4FF5144641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F6B1CE1-70F0-884B-56C7-D6B348E5009C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87EB9AD-F2F4-1CAB-DBE8-56780D89E739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C68279D-046F-0BF4-0F34-49206C07EBC0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6F68E6C-531F-4FA7-2D75-84F6CA9C44F3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8A52DF3-6DE3-E519-D1B5-CA6296FE99B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0727970A-6433-70E0-D37D-62726BD0FFF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760C1065-BEB4-D299-A21F-58BE3475FF15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C5E69087-1C68-98DA-BDD8-0E4853AAA13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51360F5C-9454-A47F-69FE-6DA2488EF2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E7F4DCB4-86BC-F20E-0F98-9B9386600057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BB642031-83B6-6102-03C5-5280D64C791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FBF796E5-A724-26A8-225F-083D150FBB3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EF8D22D9-FFB8-1211-7755-B85735ECA0CD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6A0C3A64-E963-0F92-5E27-6A37FCF58C68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85BD206F-D30A-A9EA-1A75-82B8B46B88F7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9E24A5EA-3B0A-D529-6F60-238B80C620F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CEEBFADE-C050-87C6-9F14-F2BACDE6CDFE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45725818-9B1A-CE9B-82D4-F143A64380F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806ACEC9-AA05-3BBA-A561-58FFAF0F36AF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9941A46B-8234-B50E-DEA0-3136850C020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2047C9B2-B525-8DED-119C-7B16E2CFF82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4B48646-1821-C231-3B0B-84F4A102F91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52A0405F-C446-B856-0C01-4C6D33EE81D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637F3596-6CDB-09A4-F133-BCCF794B820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4980CBE6-9D03-8D66-7E82-7B3169B8A0E9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BB265928-AE00-95B8-F048-021DBBD5351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55FCA928-C0F8-6591-6414-575A6E3E8F70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136254D2-A2AF-6A5F-3AB7-0F362FF04C67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A8582818-2696-939E-AA07-4325EBD304AB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26137314-2059-0436-B75A-9DA1ADEB5C71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C5B68713-5B72-88B2-9828-9DB5A9016DC3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8EFA62D5-89E7-D760-576C-680B1DC668AE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9F9EA83-33A1-D1A8-5F66-08FD3212374D}"/>
              </a:ext>
            </a:extLst>
          </p:cNvPr>
          <p:cNvSpPr txBox="1"/>
          <p:nvPr/>
        </p:nvSpPr>
        <p:spPr>
          <a:xfrm>
            <a:off x="8982443" y="26588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6C537ECA-FBC8-A1A6-F808-27D32953FD24}"/>
              </a:ext>
            </a:extLst>
          </p:cNvPr>
          <p:cNvSpPr txBox="1"/>
          <p:nvPr/>
        </p:nvSpPr>
        <p:spPr>
          <a:xfrm>
            <a:off x="8985378" y="30336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CA7EDF3F-47CB-8720-15A1-D5EB52D59AEA}"/>
              </a:ext>
            </a:extLst>
          </p:cNvPr>
          <p:cNvSpPr txBox="1"/>
          <p:nvPr/>
        </p:nvSpPr>
        <p:spPr>
          <a:xfrm>
            <a:off x="8979508" y="34227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56E76B26-3A33-588F-336A-ACB61F9CA812}"/>
              </a:ext>
            </a:extLst>
          </p:cNvPr>
          <p:cNvSpPr txBox="1"/>
          <p:nvPr/>
        </p:nvSpPr>
        <p:spPr>
          <a:xfrm>
            <a:off x="8982443" y="37975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7331A74B-1CAE-141A-EE39-F6ADD3A15226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EDF40810-D02A-5F0A-144F-505DC5CDF5DF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92904740-7C59-70E6-3133-8262150F8D16}"/>
              </a:ext>
            </a:extLst>
          </p:cNvPr>
          <p:cNvSpPr txBox="1"/>
          <p:nvPr/>
        </p:nvSpPr>
        <p:spPr>
          <a:xfrm>
            <a:off x="6686000" y="512348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85DD0616-D78E-5C7C-EEF2-F96B438D463F}"/>
              </a:ext>
            </a:extLst>
          </p:cNvPr>
          <p:cNvSpPr txBox="1"/>
          <p:nvPr/>
        </p:nvSpPr>
        <p:spPr>
          <a:xfrm>
            <a:off x="8979508" y="4741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785C13B2-FA54-9063-E1F4-BBEA75D9D414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37167" y="4782959"/>
            <a:ext cx="656222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E059688F-4777-7FCC-FB9C-936C18944E18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63158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EE38D1-EE7E-24EC-E82A-0DB8CEEA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0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371"/>
            <a:ext cx="10515600" cy="2747963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AD </a:t>
            </a:r>
          </a:p>
          <a:p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 Imbalance with few individual samples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MRI Scans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apacity</a:t>
            </a:r>
            <a:endParaRPr lang="de-DE" sz="3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180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instances</a:t>
            </a:r>
            <a:endParaRPr lang="en-US" sz="18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174,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175,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5965981" y="570018"/>
            <a:ext cx="5661042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image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level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758515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7" y="2474520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7" y="3159218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7" y="383003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7" y="451315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4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>
            <a:off x="4796315" y="2754828"/>
            <a:ext cx="58459" cy="6460404"/>
          </a:xfrm>
          <a:prstGeom prst="curvedConnector3">
            <a:avLst>
              <a:gd name="adj1" fmla="val 4910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3.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42961" y="1356509"/>
            <a:ext cx="2819905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dataset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value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6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Conventional Sampling </a:t>
                </a:r>
                <a:r>
                  <a:rPr lang="de-DE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Strategies</a:t>
                </a: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den>
                    </m:f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de-DE" sz="2000" b="0" i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de-DE" sz="20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59436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Custom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found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20 Trainings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set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random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top 3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according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validation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loss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0" y="2979225"/>
            <a:ext cx="579427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2914689" y="2717736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2914689" y="661011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2914689" y="-7964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Macintosh PowerPoint</Application>
  <PresentationFormat>Breitbild</PresentationFormat>
  <Paragraphs>224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-webkit-standard</vt:lpstr>
      <vt:lpstr>Aptos</vt:lpstr>
      <vt:lpstr>Aptos Display</vt:lpstr>
      <vt:lpstr>Arial</vt:lpstr>
      <vt:lpstr>Cambria Math</vt:lpstr>
      <vt:lpstr>Libertinus Serif</vt:lpstr>
      <vt:lpstr>Söhne</vt:lpstr>
      <vt:lpstr>Wingdings</vt:lpstr>
      <vt:lpstr>Office</vt:lpstr>
      <vt:lpstr>Decoding Alzheimer's: Advanced MRI Analysis Through Computer Vision Techniques</vt:lpstr>
      <vt:lpstr>Background: Supervised Learning</vt:lpstr>
      <vt:lpstr>Data</vt:lpstr>
      <vt:lpstr>Challenges</vt:lpstr>
      <vt:lpstr>PowerPoint-Präsentation</vt:lpstr>
      <vt:lpstr>PowerPoint-Präsentation</vt:lpstr>
      <vt:lpstr>Sampling Methods</vt:lpstr>
      <vt:lpstr>PowerPoint-Präsentation</vt:lpstr>
      <vt:lpstr>PowerPoint-Präsentation</vt:lpstr>
      <vt:lpstr>Self Distillation</vt:lpstr>
      <vt:lpstr>Prediction Fusion</vt:lpstr>
      <vt:lpstr>Features Fusion</vt:lpstr>
      <vt:lpstr>PowerPoint-Präsentation</vt:lpstr>
      <vt:lpstr>Results</vt:lpstr>
      <vt:lpstr>PowerPoint-Präsentation</vt:lpstr>
      <vt:lpstr>PowerPoint-Präsentation</vt:lpstr>
      <vt:lpstr>PowerPoint-Präsentation</vt:lpstr>
      <vt:lpstr>PowerPoint-Präsentation</vt:lpstr>
      <vt:lpstr>Last but not least…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21</cp:revision>
  <cp:lastPrinted>2024-05-11T12:38:39Z</cp:lastPrinted>
  <dcterms:created xsi:type="dcterms:W3CDTF">2024-05-11T10:55:51Z</dcterms:created>
  <dcterms:modified xsi:type="dcterms:W3CDTF">2024-06-26T10:58:37Z</dcterms:modified>
</cp:coreProperties>
</file>