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9" r:id="rId2"/>
    <p:sldId id="280" r:id="rId3"/>
    <p:sldId id="261" r:id="rId4"/>
    <p:sldId id="262" r:id="rId5"/>
    <p:sldId id="263" r:id="rId6"/>
    <p:sldId id="264" r:id="rId7"/>
    <p:sldId id="268" r:id="rId8"/>
    <p:sldId id="266" r:id="rId9"/>
    <p:sldId id="267" r:id="rId10"/>
    <p:sldId id="269" r:id="rId11"/>
    <p:sldId id="265" r:id="rId12"/>
    <p:sldId id="270" r:id="rId13"/>
    <p:sldId id="271" r:id="rId14"/>
    <p:sldId id="274" r:id="rId15"/>
    <p:sldId id="278" r:id="rId16"/>
    <p:sldId id="272" r:id="rId17"/>
    <p:sldId id="276" r:id="rId18"/>
    <p:sldId id="277" r:id="rId19"/>
    <p:sldId id="273" r:id="rId20"/>
    <p:sldId id="275" r:id="rId21"/>
    <p:sldId id="279" r:id="rId22"/>
    <p:sldId id="260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78B5"/>
    <a:srgbClr val="32A02C"/>
    <a:srgbClr val="FEB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0"/>
    <p:restoredTop sz="94719"/>
  </p:normalViewPr>
  <p:slideViewPr>
    <p:cSldViewPr snapToGrid="0">
      <p:cViewPr varScale="1">
        <p:scale>
          <a:sx n="112" d="100"/>
          <a:sy n="112" d="100"/>
        </p:scale>
        <p:origin x="216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1EF85-1CA0-9349-8428-FF63B4B76357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69F5A-4740-0C47-8901-3C36761C77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55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of all I would like to use this situation to thank you for giving me the opportunity to do this project on decoding </a:t>
            </a:r>
            <a:r>
              <a:rPr lang="en-US" dirty="0" err="1"/>
              <a:t>alzheimers</a:t>
            </a:r>
            <a:r>
              <a:rPr lang="en-US" dirty="0"/>
              <a:t>...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4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see if the implementations are of some practical value..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83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Looking into the actual predictions, I have seen, that the models struggle to distinguish between very mild ad and mild ad…</a:t>
            </a:r>
          </a:p>
          <a:p>
            <a:endParaRPr lang="en-US" dirty="0"/>
          </a:p>
          <a:p>
            <a:r>
              <a:rPr lang="en-US" dirty="0"/>
              <a:t>practical utility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66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 explain validation and test set: While training you have a validation set, that you use to test the model after every training iteration. If the results stop getting better it’s a sign that the model starts overfitting on the training data. Final evaluation is done on a separate test set to not cherry pick the model, that best suits the test set.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36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address the problem of MRI scans being very memory intensive..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22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second step to even further reduce the computational burden I have trained…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81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other mayor challenge I was facing was the unbalanced dataset. There are different strategies how you can deal with this, with the most common approach being using a sampling strategy. This means that in each training iteration a class can get over or </a:t>
            </a:r>
            <a:r>
              <a:rPr lang="en-US" dirty="0" err="1"/>
              <a:t>undersampled</a:t>
            </a:r>
            <a:r>
              <a:rPr lang="en-US" dirty="0"/>
              <a:t> according to a weight you give to a class.</a:t>
            </a:r>
          </a:p>
          <a:p>
            <a:endParaRPr lang="en-US" dirty="0"/>
          </a:p>
          <a:p>
            <a:r>
              <a:rPr lang="en-US" dirty="0"/>
              <a:t>weights</a:t>
            </a:r>
          </a:p>
          <a:p>
            <a:endParaRPr lang="en-US" dirty="0"/>
          </a:p>
          <a:p>
            <a:r>
              <a:rPr lang="en-US" dirty="0"/>
              <a:t>However, there are some issues with these conventional approaches which I am going to address later.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Another approach that I hope to be better is using custom weights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you might say, that random search does not sound like a very effective and systematic approach to finding a good set of weights..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41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reality there is a smooth transition between the classes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00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WEIGHTED F1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77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9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F13BB-1BBB-A9EC-559B-F7E329E45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2F11D2E-84D9-5E5D-2C99-B39B62492A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E91BF6D-E7EC-6516-BAC4-24A18767C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551C1D-4FC9-7788-419B-419D7B3EB5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9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4BA2B-8B6A-DEB8-5A0C-E28A69A52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99EA45-3CDE-6CAE-8A7E-7BFDC2E63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ED6BB1-1059-397A-0B41-0124AC6A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19AD-4A9B-FA4E-B9CD-F9E9FFC24D44}" type="datetime1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64970D-2EE3-8A36-A103-30C6CCFA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AA0845-70A2-161E-DBDA-BC9E45EA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40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4E2C9-14C0-96A5-D634-74C3FBA7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7BC13B-A4D2-869D-EECE-7501DE085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B35D16-25D4-F3B6-02AD-AC60AEE3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D3D5-5D5F-9841-B8AD-9296B0F2CC79}" type="datetime1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62C577-87BB-0402-92DA-7DCE0E373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BE72BD-38EF-960C-DEFF-19ECAFFF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65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0C08C1-0A24-8FC3-3016-A6567A40B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E5C8F1-AA73-9859-6E2D-4E5BFE6B7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2741F4-9FB7-C16A-0EBC-907EDF6B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A0AD-F86D-7742-AC76-98D3781C5291}" type="datetime1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424429-BD5A-EA72-749C-4F1D3E5E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2FCC4A-F339-E4F6-8F43-0E7B3174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58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2650F-BA66-EA53-E8FF-2BABBAB7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826254-4879-E4E9-F507-CBE8A2B73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defRPr>
            </a:lvl1pPr>
            <a:lvl2pPr>
              <a:defRPr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defRPr>
            </a:lvl2pPr>
            <a:lvl3pPr>
              <a:defRPr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defRPr>
            </a:lvl3pPr>
            <a:lvl4pPr>
              <a:defRPr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defRPr>
            </a:lvl4pPr>
            <a:lvl5pPr>
              <a:defRPr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8C80D4-1DB3-D29B-4971-E0133F6C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BB2C-E35F-3F44-A222-5706A0A95DFA}" type="datetime1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9CC830-8258-44E3-12FC-A1B7B4A7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ED70D2-1AB7-79E0-1744-06AAF85E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defRPr>
            </a:lvl1pPr>
          </a:lstStyle>
          <a:p>
            <a:fld id="{4BEC7EF7-4506-1E42-9433-EDC596BA2DD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58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DD4C40-2DF8-35EA-DAD8-6229D9E9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FF6219-6FD2-30BC-E91D-89E82DD7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766D17-D98C-44CB-84C9-D307F36D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DDFF-8BCB-F04E-BEA9-F20D22EE2240}" type="datetime1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963B48-3365-DD13-CF84-08BA4943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9B13F6-76D9-A59C-E44F-72F4C54A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38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D128F-AEFF-586C-13DD-57B6E0AC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64B10A-9553-DB9B-1D7F-6FEC80644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003496-F699-39BB-0527-233E1CC1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0D4056-1D48-8038-C3A3-78EF9183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238F-A945-DD42-AD0C-82AAC9A5186E}" type="datetime1">
              <a:rPr lang="de-DE" smtClean="0"/>
              <a:t>26.06.24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2F96E9-A28E-C8AA-9BB4-F682FBFF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3D9B82-03B3-4B82-F88A-08722FF9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6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7F4FF-A5E2-7082-FB51-47A001FD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5590BE-BA0B-8640-510D-06BA62172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E0A098-BE8C-5B70-C915-E2DFDA1BD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A64447-6F51-961A-9D1B-D8D07DA47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F957D3-0BE3-81BC-5768-EF7EAF596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F8832B0-254F-247E-0AB2-B52D670F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7FC3-5049-B846-A69B-EB3036080AB3}" type="datetime1">
              <a:rPr lang="de-DE" smtClean="0"/>
              <a:t>26.06.24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AD5EE1B-5076-D2CC-71E1-884D0E6A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9814E9-99F6-54AA-EF1B-3D2ACE28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58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B9CF6-6796-EE24-6C56-4DACF7D2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1B59D3-0410-2E61-1B71-CB24C1E7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16AB-0C33-D341-8A7D-D9D1B828050C}" type="datetime1">
              <a:rPr lang="de-DE" smtClean="0"/>
              <a:t>26.06.24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ECB713-E8D4-07E0-AE96-34FDDC97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F760B0-E196-9787-28F9-F5B75F6F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51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1F9780-5D0C-2523-69F8-B15FEE09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A25BF-E695-C442-A855-7D3191E8267D}" type="datetime1">
              <a:rPr lang="de-DE" smtClean="0"/>
              <a:t>26.06.24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59532F-A929-54B1-DF9D-87E18613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C8CD31-E249-3A4D-673E-8071CF04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23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EB170-1828-CF88-155D-0405F6A1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0F8990-B9F5-AE2D-02C9-F245028B0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BE6BCF-41F2-59ED-5190-53EB6D3C6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3BE40B-53D3-2D51-11A4-23EE4E8F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B615-7FF6-8542-A64F-1FACCA84B841}" type="datetime1">
              <a:rPr lang="de-DE" smtClean="0"/>
              <a:t>26.06.24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04B92A-BA8B-3237-9ECD-9755174C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930215-EE28-BB0D-654B-679E66CB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50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7E7BC-6AAE-4439-F795-E5FDB5AD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5BEDA1C-7DDE-DB28-89AD-48C5E629E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BD8D63-B6E4-0DA1-53CB-05963913D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C3D455-05DB-29DF-3750-9AFCD223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6C04-FB0E-F947-AC55-2890DD9CA095}" type="datetime1">
              <a:rPr lang="de-DE" smtClean="0"/>
              <a:t>26.06.24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8A72D5-0F5B-EF68-723C-9AF13C2B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2F2C23-D3C7-0F0D-04AD-EAAAC06C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43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836CDBB-1E3E-4C15-FB7D-C99C50BD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57B958-CD31-F1A3-8917-F53C4AB63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CD3663-06E0-0442-70A8-5A6AC100C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CEB347-55B1-064D-B225-85E3B3955E16}" type="datetime1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A19700-BE38-44BF-A3B3-076A04E7E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D1E005-15C0-6777-3C93-2BA4A7507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2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878093-88AC-C8C8-8137-D0EC024BA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de-DE" sz="6600" dirty="0">
                <a:latin typeface="Söhne"/>
              </a:rPr>
              <a:t>Decoding </a:t>
            </a:r>
            <a:r>
              <a:rPr lang="de-DE" sz="6600" dirty="0" err="1">
                <a:latin typeface="Söhne"/>
              </a:rPr>
              <a:t>Alzheimer's</a:t>
            </a:r>
            <a:r>
              <a:rPr lang="de-DE" sz="6600" dirty="0">
                <a:latin typeface="Söhne"/>
              </a:rPr>
              <a:t>: </a:t>
            </a:r>
            <a:r>
              <a:rPr lang="de-DE" sz="6600" dirty="0" err="1">
                <a:latin typeface="Söhne"/>
              </a:rPr>
              <a:t>Advanced</a:t>
            </a:r>
            <a:r>
              <a:rPr lang="de-DE" sz="6600" dirty="0">
                <a:latin typeface="Söhne"/>
              </a:rPr>
              <a:t> MRI Analysis Through Computer Vision </a:t>
            </a:r>
            <a:r>
              <a:rPr lang="de-DE" sz="6600" dirty="0" err="1">
                <a:latin typeface="Söhne"/>
              </a:rPr>
              <a:t>Techniques</a:t>
            </a:r>
            <a:endParaRPr lang="en-US" sz="6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870CB4-9046-E658-9BAD-DA73A1E4D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by Henri Smidt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25254F-6176-63D9-BF47-A474BEC1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610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0198E-C518-D911-DC66-9E8A7FAE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Distillation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EA1E5F-AC62-186B-289F-C8E9150E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10</a:t>
            </a:fld>
            <a:endParaRPr lang="de-DE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8A7E1E20-ED9C-2F53-2FD1-23A160E17210}"/>
              </a:ext>
            </a:extLst>
          </p:cNvPr>
          <p:cNvSpPr/>
          <p:nvPr/>
        </p:nvSpPr>
        <p:spPr>
          <a:xfrm>
            <a:off x="854101" y="1850366"/>
            <a:ext cx="1825310" cy="689722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Teacher Model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09877A70-4D7E-E697-B811-9E111108BA97}"/>
              </a:ext>
            </a:extLst>
          </p:cNvPr>
          <p:cNvSpPr/>
          <p:nvPr/>
        </p:nvSpPr>
        <p:spPr>
          <a:xfrm>
            <a:off x="837168" y="3554260"/>
            <a:ext cx="1825310" cy="689722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Student Model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61F2D067-20D1-D411-316E-4B4149B2AE8C}"/>
              </a:ext>
            </a:extLst>
          </p:cNvPr>
          <p:cNvSpPr/>
          <p:nvPr/>
        </p:nvSpPr>
        <p:spPr>
          <a:xfrm>
            <a:off x="3838774" y="1850366"/>
            <a:ext cx="1990236" cy="689722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Predictions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B5E3B17F-E4BC-3EB6-81CA-1761454DBE7C}"/>
              </a:ext>
            </a:extLst>
          </p:cNvPr>
          <p:cNvSpPr/>
          <p:nvPr/>
        </p:nvSpPr>
        <p:spPr>
          <a:xfrm>
            <a:off x="3834367" y="3554260"/>
            <a:ext cx="1990236" cy="689722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Predictions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E7C4587-9949-290F-561C-83AF6B6FFBD1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662478" y="3899121"/>
            <a:ext cx="1171889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8D033A4-82BF-AE36-F071-14F9804B230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679411" y="2195227"/>
            <a:ext cx="1159363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Abgerundetes Rechteck 21">
                <a:extLst>
                  <a:ext uri="{FF2B5EF4-FFF2-40B4-BE49-F238E27FC236}">
                    <a16:creationId xmlns:a16="http://schemas.microsoft.com/office/drawing/2014/main" id="{061C786C-00B6-B90A-C12F-419D0C5760C0}"/>
                  </a:ext>
                </a:extLst>
              </p:cNvPr>
              <p:cNvSpPr/>
              <p:nvPr/>
            </p:nvSpPr>
            <p:spPr>
              <a:xfrm>
                <a:off x="3834367" y="2741239"/>
                <a:ext cx="1990236" cy="591460"/>
              </a:xfrm>
              <a:prstGeom prst="round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KLD-Loss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</p:txBody>
          </p:sp>
        </mc:Choice>
        <mc:Fallback xmlns="">
          <p:sp>
            <p:nvSpPr>
              <p:cNvPr id="22" name="Abgerundetes Rechteck 21">
                <a:extLst>
                  <a:ext uri="{FF2B5EF4-FFF2-40B4-BE49-F238E27FC236}">
                    <a16:creationId xmlns:a16="http://schemas.microsoft.com/office/drawing/2014/main" id="{061C786C-00B6-B90A-C12F-419D0C5760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367" y="2741239"/>
                <a:ext cx="1990236" cy="59146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9A79BB2-8A7C-2229-0478-04AE758F0BA4}"/>
              </a:ext>
            </a:extLst>
          </p:cNvPr>
          <p:cNvCxnSpPr>
            <a:cxnSpLocks/>
            <a:stCxn id="11" idx="0"/>
            <a:endCxn id="22" idx="2"/>
          </p:cNvCxnSpPr>
          <p:nvPr/>
        </p:nvCxnSpPr>
        <p:spPr>
          <a:xfrm flipV="1">
            <a:off x="4829485" y="3332699"/>
            <a:ext cx="0" cy="22156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46B276BB-177F-9F2E-9BF6-45319D614D42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 flipH="1">
            <a:off x="4829485" y="2540088"/>
            <a:ext cx="4407" cy="20115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bgerundetes Rechteck 36">
                <a:extLst>
                  <a:ext uri="{FF2B5EF4-FFF2-40B4-BE49-F238E27FC236}">
                    <a16:creationId xmlns:a16="http://schemas.microsoft.com/office/drawing/2014/main" id="{6BFA020A-0341-4769-79D0-1D4C1D53DE22}"/>
                  </a:ext>
                </a:extLst>
              </p:cNvPr>
              <p:cNvSpPr/>
              <p:nvPr/>
            </p:nvSpPr>
            <p:spPr>
              <a:xfrm>
                <a:off x="3834367" y="4465543"/>
                <a:ext cx="1990236" cy="591460"/>
              </a:xfrm>
              <a:prstGeom prst="round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CE-Loss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1600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</p:txBody>
          </p:sp>
        </mc:Choice>
        <mc:Fallback xmlns="">
          <p:sp>
            <p:nvSpPr>
              <p:cNvPr id="37" name="Abgerundetes Rechteck 36">
                <a:extLst>
                  <a:ext uri="{FF2B5EF4-FFF2-40B4-BE49-F238E27FC236}">
                    <a16:creationId xmlns:a16="http://schemas.microsoft.com/office/drawing/2014/main" id="{6BFA020A-0341-4769-79D0-1D4C1D53DE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367" y="4465543"/>
                <a:ext cx="1990236" cy="59146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CB1BB85-367E-62B6-AC92-F84B4DC71CC2}"/>
              </a:ext>
            </a:extLst>
          </p:cNvPr>
          <p:cNvCxnSpPr>
            <a:cxnSpLocks/>
            <a:stCxn id="11" idx="2"/>
            <a:endCxn id="37" idx="0"/>
          </p:cNvCxnSpPr>
          <p:nvPr/>
        </p:nvCxnSpPr>
        <p:spPr>
          <a:xfrm>
            <a:off x="4829485" y="4243982"/>
            <a:ext cx="0" cy="22156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Abgerundetes Rechteck 41">
            <a:extLst>
              <a:ext uri="{FF2B5EF4-FFF2-40B4-BE49-F238E27FC236}">
                <a16:creationId xmlns:a16="http://schemas.microsoft.com/office/drawing/2014/main" id="{7BFD5ECC-CF95-2AA6-02BF-5A773FE25721}"/>
              </a:ext>
            </a:extLst>
          </p:cNvPr>
          <p:cNvSpPr/>
          <p:nvPr/>
        </p:nvSpPr>
        <p:spPr>
          <a:xfrm>
            <a:off x="3834367" y="5278564"/>
            <a:ext cx="1990236" cy="689722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Reference Labels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A4FE12D-B9DB-1D96-BEEC-5B2FF253A409}"/>
              </a:ext>
            </a:extLst>
          </p:cNvPr>
          <p:cNvCxnSpPr>
            <a:cxnSpLocks/>
            <a:stCxn id="42" idx="0"/>
            <a:endCxn id="37" idx="2"/>
          </p:cNvCxnSpPr>
          <p:nvPr/>
        </p:nvCxnSpPr>
        <p:spPr>
          <a:xfrm flipV="1">
            <a:off x="4829485" y="5057003"/>
            <a:ext cx="0" cy="22156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krümmte Verbindung 53">
            <a:extLst>
              <a:ext uri="{FF2B5EF4-FFF2-40B4-BE49-F238E27FC236}">
                <a16:creationId xmlns:a16="http://schemas.microsoft.com/office/drawing/2014/main" id="{D02CA2EA-F05C-5806-1D2E-7920FA4E89EC}"/>
              </a:ext>
            </a:extLst>
          </p:cNvPr>
          <p:cNvCxnSpPr>
            <a:cxnSpLocks/>
            <a:stCxn id="37" idx="1"/>
            <a:endCxn id="9" idx="2"/>
          </p:cNvCxnSpPr>
          <p:nvPr/>
        </p:nvCxnSpPr>
        <p:spPr>
          <a:xfrm rot="10800000">
            <a:off x="1749823" y="4243983"/>
            <a:ext cx="2084544" cy="517291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Gekrümmte Verbindung 56">
            <a:extLst>
              <a:ext uri="{FF2B5EF4-FFF2-40B4-BE49-F238E27FC236}">
                <a16:creationId xmlns:a16="http://schemas.microsoft.com/office/drawing/2014/main" id="{141C7861-8865-8E4D-2B4A-E99A75A2E8F8}"/>
              </a:ext>
            </a:extLst>
          </p:cNvPr>
          <p:cNvCxnSpPr>
            <a:cxnSpLocks/>
            <a:stCxn id="22" idx="1"/>
            <a:endCxn id="9" idx="0"/>
          </p:cNvCxnSpPr>
          <p:nvPr/>
        </p:nvCxnSpPr>
        <p:spPr>
          <a:xfrm rot="10800000" flipV="1">
            <a:off x="1749823" y="3036968"/>
            <a:ext cx="2084544" cy="517291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Inhaltsplatzhalter 2">
            <a:extLst>
              <a:ext uri="{FF2B5EF4-FFF2-40B4-BE49-F238E27FC236}">
                <a16:creationId xmlns:a16="http://schemas.microsoft.com/office/drawing/2014/main" id="{14C53472-22F4-4276-1F81-62F2F33BA90D}"/>
              </a:ext>
            </a:extLst>
          </p:cNvPr>
          <p:cNvSpPr txBox="1">
            <a:spLocks/>
          </p:cNvSpPr>
          <p:nvPr/>
        </p:nvSpPr>
        <p:spPr>
          <a:xfrm>
            <a:off x="6096000" y="1716067"/>
            <a:ext cx="5567398" cy="4565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Soft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labels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generated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by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the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teacher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model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capture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information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nonexistend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in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the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hard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labels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, such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ambiguities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.</a:t>
            </a: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Enhances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generalization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&amp;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robustness</a:t>
            </a:r>
            <a:endParaRPr lang="de-DE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Stabilizes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training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&amp;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prevents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overfitting</a:t>
            </a:r>
            <a:endParaRPr lang="de-DE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l">
              <a:buFont typeface="+mj-lt"/>
              <a:buAutoNum type="arabicPeriod"/>
            </a:pPr>
            <a:endParaRPr lang="de-DE" sz="2000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7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CDBB1-B43A-5D34-8356-D203BCA8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Fusion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2549E45-E364-88AC-E8E9-873B319668D0}"/>
              </a:ext>
            </a:extLst>
          </p:cNvPr>
          <p:cNvGrpSpPr/>
          <p:nvPr/>
        </p:nvGrpSpPr>
        <p:grpSpPr>
          <a:xfrm>
            <a:off x="4452301" y="1672660"/>
            <a:ext cx="825162" cy="825162"/>
            <a:chOff x="922071" y="1060952"/>
            <a:chExt cx="825162" cy="825162"/>
          </a:xfrm>
        </p:grpSpPr>
        <p:pic>
          <p:nvPicPr>
            <p:cNvPr id="34" name="Grafik 33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C872A4FC-95EA-7C4B-546B-6A1E10746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071" y="1060952"/>
              <a:ext cx="672762" cy="672762"/>
            </a:xfrm>
            <a:prstGeom prst="rect">
              <a:avLst/>
            </a:prstGeom>
          </p:spPr>
        </p:pic>
        <p:pic>
          <p:nvPicPr>
            <p:cNvPr id="35" name="Grafik 34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6E151987-A6B1-AA83-A89B-4E1082636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8122" y="1139780"/>
              <a:ext cx="672762" cy="672762"/>
            </a:xfrm>
            <a:prstGeom prst="rect">
              <a:avLst/>
            </a:prstGeom>
          </p:spPr>
        </p:pic>
        <p:pic>
          <p:nvPicPr>
            <p:cNvPr id="36" name="Grafik 35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36C8864F-7C40-6591-ADA5-29B700A44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471" y="1213352"/>
              <a:ext cx="672762" cy="672762"/>
            </a:xfrm>
            <a:prstGeom prst="rect">
              <a:avLst/>
            </a:prstGeom>
          </p:spPr>
        </p:pic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1D9D647-EA73-5253-3EB5-6A76A92ABF94}"/>
              </a:ext>
            </a:extLst>
          </p:cNvPr>
          <p:cNvGrpSpPr/>
          <p:nvPr/>
        </p:nvGrpSpPr>
        <p:grpSpPr>
          <a:xfrm>
            <a:off x="5325506" y="1672660"/>
            <a:ext cx="825162" cy="825162"/>
            <a:chOff x="1795276" y="1060952"/>
            <a:chExt cx="825162" cy="825162"/>
          </a:xfrm>
        </p:grpSpPr>
        <p:pic>
          <p:nvPicPr>
            <p:cNvPr id="31" name="Grafik 30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2CD507DC-C21D-A4CA-326D-1EBF8DCD3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276" y="1060952"/>
              <a:ext cx="672762" cy="672762"/>
            </a:xfrm>
            <a:prstGeom prst="rect">
              <a:avLst/>
            </a:prstGeom>
          </p:spPr>
        </p:pic>
        <p:pic>
          <p:nvPicPr>
            <p:cNvPr id="32" name="Grafik 31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FBA747B2-5DAC-20D6-3BE6-90CBDFBB6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1327" y="1139780"/>
              <a:ext cx="672762" cy="672762"/>
            </a:xfrm>
            <a:prstGeom prst="rect">
              <a:avLst/>
            </a:prstGeom>
          </p:spPr>
        </p:pic>
        <p:pic>
          <p:nvPicPr>
            <p:cNvPr id="33" name="Grafik 32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38876C78-0F73-FB1D-7DBB-3924B62C4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7676" y="1213352"/>
              <a:ext cx="672762" cy="672762"/>
            </a:xfrm>
            <a:prstGeom prst="rect">
              <a:avLst/>
            </a:prstGeom>
          </p:spPr>
        </p:pic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81004B7-D638-FBEA-ECEE-E12B2E0E7D0B}"/>
              </a:ext>
            </a:extLst>
          </p:cNvPr>
          <p:cNvGrpSpPr/>
          <p:nvPr/>
        </p:nvGrpSpPr>
        <p:grpSpPr>
          <a:xfrm>
            <a:off x="6198711" y="1672660"/>
            <a:ext cx="825162" cy="825162"/>
            <a:chOff x="2668481" y="1060952"/>
            <a:chExt cx="825162" cy="825162"/>
          </a:xfrm>
        </p:grpSpPr>
        <p:pic>
          <p:nvPicPr>
            <p:cNvPr id="28" name="Grafik 27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4DCFFBA2-B8AD-6CC3-C186-3E269FCD4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8481" y="1060952"/>
              <a:ext cx="672762" cy="672762"/>
            </a:xfrm>
            <a:prstGeom prst="rect">
              <a:avLst/>
            </a:prstGeom>
          </p:spPr>
        </p:pic>
        <p:pic>
          <p:nvPicPr>
            <p:cNvPr id="29" name="Grafik 28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E3E11C07-B584-6004-1391-6946DF969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4532" y="1139780"/>
              <a:ext cx="672762" cy="672762"/>
            </a:xfrm>
            <a:prstGeom prst="rect">
              <a:avLst/>
            </a:prstGeom>
          </p:spPr>
        </p:pic>
        <p:pic>
          <p:nvPicPr>
            <p:cNvPr id="30" name="Grafik 29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8A26F698-EDFC-B0F0-83C2-2385BDD79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0881" y="1213352"/>
              <a:ext cx="672762" cy="672762"/>
            </a:xfrm>
            <a:prstGeom prst="rect">
              <a:avLst/>
            </a:prstGeom>
          </p:spPr>
        </p:pic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377104C-EBE4-6BED-9A25-C52D6356C2B1}"/>
              </a:ext>
            </a:extLst>
          </p:cNvPr>
          <p:cNvGrpSpPr/>
          <p:nvPr/>
        </p:nvGrpSpPr>
        <p:grpSpPr>
          <a:xfrm>
            <a:off x="7071916" y="1672660"/>
            <a:ext cx="825162" cy="825162"/>
            <a:chOff x="3541686" y="1060952"/>
            <a:chExt cx="825162" cy="825162"/>
          </a:xfrm>
        </p:grpSpPr>
        <p:pic>
          <p:nvPicPr>
            <p:cNvPr id="25" name="Grafik 24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1ECA9D78-158E-4A07-1A6F-28A8F3EF8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41686" y="1060952"/>
              <a:ext cx="672762" cy="672762"/>
            </a:xfrm>
            <a:prstGeom prst="rect">
              <a:avLst/>
            </a:prstGeom>
          </p:spPr>
        </p:pic>
        <p:pic>
          <p:nvPicPr>
            <p:cNvPr id="26" name="Grafik 25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C2A181F7-3FB5-30DC-0856-9AC56054F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07737" y="1139780"/>
              <a:ext cx="672762" cy="672762"/>
            </a:xfrm>
            <a:prstGeom prst="rect">
              <a:avLst/>
            </a:prstGeom>
          </p:spPr>
        </p:pic>
        <p:pic>
          <p:nvPicPr>
            <p:cNvPr id="27" name="Grafik 26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40C215A0-4DC2-168A-D1AA-6D2D2C1E9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94086" y="1213352"/>
              <a:ext cx="672762" cy="672762"/>
            </a:xfrm>
            <a:prstGeom prst="rect">
              <a:avLst/>
            </a:prstGeom>
          </p:spPr>
        </p:pic>
      </p:grp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81AB8696-4226-D751-48EE-E22B2A4B2665}"/>
              </a:ext>
            </a:extLst>
          </p:cNvPr>
          <p:cNvSpPr/>
          <p:nvPr/>
        </p:nvSpPr>
        <p:spPr>
          <a:xfrm>
            <a:off x="4456957" y="2944306"/>
            <a:ext cx="769000" cy="6897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CV Model1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99FA9262-1175-5826-2CB5-18A5F91B6D3B}"/>
              </a:ext>
            </a:extLst>
          </p:cNvPr>
          <p:cNvSpPr/>
          <p:nvPr/>
        </p:nvSpPr>
        <p:spPr>
          <a:xfrm>
            <a:off x="5346102" y="2944306"/>
            <a:ext cx="769000" cy="6897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CV Model2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F7A55A71-B933-7CEC-BBD4-404451909FC4}"/>
              </a:ext>
            </a:extLst>
          </p:cNvPr>
          <p:cNvSpPr/>
          <p:nvPr/>
        </p:nvSpPr>
        <p:spPr>
          <a:xfrm>
            <a:off x="6238933" y="2944306"/>
            <a:ext cx="769000" cy="6897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…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25114917-42E0-EF7F-95EF-743AC535E84B}"/>
              </a:ext>
            </a:extLst>
          </p:cNvPr>
          <p:cNvSpPr/>
          <p:nvPr/>
        </p:nvSpPr>
        <p:spPr>
          <a:xfrm>
            <a:off x="7128078" y="2944306"/>
            <a:ext cx="769000" cy="6897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CV Model10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46E174B-9064-5852-33F0-99F1B98A7CE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841456" y="2497822"/>
            <a:ext cx="1" cy="446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77B1D2A-68A0-F075-C05D-44E9FF0723B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727938" y="2401915"/>
            <a:ext cx="2664" cy="542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D80F0B2-9C52-BE57-97AA-B94CBF09B3AA}"/>
              </a:ext>
            </a:extLst>
          </p:cNvPr>
          <p:cNvCxnSpPr>
            <a:cxnSpLocks/>
          </p:cNvCxnSpPr>
          <p:nvPr/>
        </p:nvCxnSpPr>
        <p:spPr>
          <a:xfrm>
            <a:off x="6648763" y="2396363"/>
            <a:ext cx="2664" cy="548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D4FFCEF-5B23-755E-A666-5DC7CDE67172}"/>
              </a:ext>
            </a:extLst>
          </p:cNvPr>
          <p:cNvCxnSpPr>
            <a:cxnSpLocks/>
          </p:cNvCxnSpPr>
          <p:nvPr/>
        </p:nvCxnSpPr>
        <p:spPr>
          <a:xfrm>
            <a:off x="7519304" y="2396064"/>
            <a:ext cx="2664" cy="548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>
            <a:extLst>
              <a:ext uri="{FF2B5EF4-FFF2-40B4-BE49-F238E27FC236}">
                <a16:creationId xmlns:a16="http://schemas.microsoft.com/office/drawing/2014/main" id="{BF1F3E88-719A-8191-5E35-7BF465763D82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rot="16200000" flipH="1">
            <a:off x="5168371" y="3307114"/>
            <a:ext cx="672169" cy="132599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BD3DC76C-988C-F3E1-8EFD-D5893770704E}"/>
              </a:ext>
            </a:extLst>
          </p:cNvPr>
          <p:cNvSpPr/>
          <p:nvPr/>
        </p:nvSpPr>
        <p:spPr>
          <a:xfrm>
            <a:off x="5110590" y="4306197"/>
            <a:ext cx="2113726" cy="79269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Averaging</a:t>
            </a:r>
          </a:p>
        </p:txBody>
      </p:sp>
      <p:cxnSp>
        <p:nvCxnSpPr>
          <p:cNvPr id="19" name="Gekrümmte Verbindung 18">
            <a:extLst>
              <a:ext uri="{FF2B5EF4-FFF2-40B4-BE49-F238E27FC236}">
                <a16:creationId xmlns:a16="http://schemas.microsoft.com/office/drawing/2014/main" id="{4113C410-71C5-C658-D269-9C8DD22449DB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rot="16200000" flipH="1">
            <a:off x="5612943" y="3751686"/>
            <a:ext cx="672169" cy="43685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krümmte Verbindung 19">
            <a:extLst>
              <a:ext uri="{FF2B5EF4-FFF2-40B4-BE49-F238E27FC236}">
                <a16:creationId xmlns:a16="http://schemas.microsoft.com/office/drawing/2014/main" id="{5A85BBA0-C3E4-5B88-FC4F-3ED48BFDCC14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rot="5400000">
            <a:off x="6059359" y="3742122"/>
            <a:ext cx="672169" cy="4559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krümmte Verbindung 20">
            <a:extLst>
              <a:ext uri="{FF2B5EF4-FFF2-40B4-BE49-F238E27FC236}">
                <a16:creationId xmlns:a16="http://schemas.microsoft.com/office/drawing/2014/main" id="{5D5B59E9-AC69-1192-A4B4-F823E3379BF3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rot="5400000">
            <a:off x="6503932" y="3297550"/>
            <a:ext cx="672169" cy="134512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74F8407B-B34A-3355-3086-C35C5439590C}"/>
              </a:ext>
            </a:extLst>
          </p:cNvPr>
          <p:cNvSpPr/>
          <p:nvPr/>
        </p:nvSpPr>
        <p:spPr>
          <a:xfrm>
            <a:off x="5550431" y="5537234"/>
            <a:ext cx="1234044" cy="79269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Final Prediction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FD47FDA-21BC-3CD9-2ED0-570870EDD7A5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6167453" y="5098891"/>
            <a:ext cx="0" cy="438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B24ADA4E-6DD1-1BBD-D0D3-7EA17675C098}"/>
              </a:ext>
            </a:extLst>
          </p:cNvPr>
          <p:cNvSpPr txBox="1"/>
          <p:nvPr/>
        </p:nvSpPr>
        <p:spPr>
          <a:xfrm>
            <a:off x="4087278" y="3856499"/>
            <a:ext cx="2151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predictions</a:t>
            </a:r>
            <a:endParaRPr lang="en-US" sz="1200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58DD53CC-1319-F784-4983-AC21D427FC7C}"/>
              </a:ext>
            </a:extLst>
          </p:cNvPr>
          <p:cNvCxnSpPr>
            <a:cxnSpLocks/>
            <a:stCxn id="9" idx="1"/>
            <a:endCxn id="39" idx="3"/>
          </p:cNvCxnSpPr>
          <p:nvPr/>
        </p:nvCxnSpPr>
        <p:spPr>
          <a:xfrm flipH="1">
            <a:off x="3902395" y="3289167"/>
            <a:ext cx="554562" cy="3002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D89AA930-E09D-AB52-3C3C-072008201339}"/>
              </a:ext>
            </a:extLst>
          </p:cNvPr>
          <p:cNvSpPr txBox="1"/>
          <p:nvPr/>
        </p:nvSpPr>
        <p:spPr>
          <a:xfrm>
            <a:off x="457221" y="2938226"/>
            <a:ext cx="3445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EfficientNet-b2</a:t>
            </a:r>
          </a:p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(9.2 M parameters, CNN based)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5D8448DB-E861-3D02-EE7C-CC3FB6E99A86}"/>
              </a:ext>
            </a:extLst>
          </p:cNvPr>
          <p:cNvCxnSpPr>
            <a:cxnSpLocks/>
            <a:stCxn id="12" idx="3"/>
            <a:endCxn id="46" idx="1"/>
          </p:cNvCxnSpPr>
          <p:nvPr/>
        </p:nvCxnSpPr>
        <p:spPr>
          <a:xfrm flipV="1">
            <a:off x="7897078" y="3286491"/>
            <a:ext cx="534524" cy="2676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537A019E-C0E5-A3E7-8278-988DDB158540}"/>
              </a:ext>
            </a:extLst>
          </p:cNvPr>
          <p:cNvSpPr txBox="1"/>
          <p:nvPr/>
        </p:nvSpPr>
        <p:spPr>
          <a:xfrm>
            <a:off x="8431602" y="2932548"/>
            <a:ext cx="33105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MobileVit</a:t>
            </a:r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-s</a:t>
            </a:r>
          </a:p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(5.6 M parameters, </a:t>
            </a:r>
            <a:r>
              <a:rPr lang="en-US" sz="20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ViT</a:t>
            </a:r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based)</a:t>
            </a:r>
          </a:p>
        </p:txBody>
      </p:sp>
      <p:sp>
        <p:nvSpPr>
          <p:cNvPr id="47" name="Foliennummernplatzhalter 46">
            <a:extLst>
              <a:ext uri="{FF2B5EF4-FFF2-40B4-BE49-F238E27FC236}">
                <a16:creationId xmlns:a16="http://schemas.microsoft.com/office/drawing/2014/main" id="{8956BAB7-3347-956B-D7AB-2068A87D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11</a:t>
            </a:fld>
            <a:endParaRPr lang="de-DE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91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1D2CC-3A53-10CF-06CD-E9489BEBC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415777-0DFF-2A62-F07C-AD2D1FAE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106" y="365125"/>
            <a:ext cx="10515600" cy="1325563"/>
          </a:xfrm>
        </p:spPr>
        <p:txBody>
          <a:bodyPr/>
          <a:lstStyle/>
          <a:p>
            <a:r>
              <a:rPr lang="en-US" dirty="0"/>
              <a:t>Features Fusion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FB33C89-45ED-C2F6-31F3-AF87589D26DF}"/>
              </a:ext>
            </a:extLst>
          </p:cNvPr>
          <p:cNvGrpSpPr/>
          <p:nvPr/>
        </p:nvGrpSpPr>
        <p:grpSpPr>
          <a:xfrm>
            <a:off x="4452301" y="1672660"/>
            <a:ext cx="825162" cy="825162"/>
            <a:chOff x="922071" y="1060952"/>
            <a:chExt cx="825162" cy="825162"/>
          </a:xfrm>
        </p:grpSpPr>
        <p:pic>
          <p:nvPicPr>
            <p:cNvPr id="34" name="Grafik 33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6A4D8183-3C91-8A7B-295E-E9417546A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071" y="1060952"/>
              <a:ext cx="672762" cy="672762"/>
            </a:xfrm>
            <a:prstGeom prst="rect">
              <a:avLst/>
            </a:prstGeom>
          </p:spPr>
        </p:pic>
        <p:pic>
          <p:nvPicPr>
            <p:cNvPr id="35" name="Grafik 34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819B27C5-F6C0-2025-2ED9-FC6CAA9DB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8122" y="1139780"/>
              <a:ext cx="672762" cy="672762"/>
            </a:xfrm>
            <a:prstGeom prst="rect">
              <a:avLst/>
            </a:prstGeom>
          </p:spPr>
        </p:pic>
        <p:pic>
          <p:nvPicPr>
            <p:cNvPr id="36" name="Grafik 35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6DF22AF9-7974-3719-6A7E-67BB539C2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471" y="1213352"/>
              <a:ext cx="672762" cy="672762"/>
            </a:xfrm>
            <a:prstGeom prst="rect">
              <a:avLst/>
            </a:prstGeom>
          </p:spPr>
        </p:pic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0E7E5DA-2D1E-0C85-202C-B2148B6BF1B9}"/>
              </a:ext>
            </a:extLst>
          </p:cNvPr>
          <p:cNvGrpSpPr/>
          <p:nvPr/>
        </p:nvGrpSpPr>
        <p:grpSpPr>
          <a:xfrm>
            <a:off x="5325506" y="1672660"/>
            <a:ext cx="825162" cy="825162"/>
            <a:chOff x="1795276" y="1060952"/>
            <a:chExt cx="825162" cy="825162"/>
          </a:xfrm>
        </p:grpSpPr>
        <p:pic>
          <p:nvPicPr>
            <p:cNvPr id="31" name="Grafik 30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9F88BFE1-E0CF-8260-A5DF-5ABA38508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276" y="1060952"/>
              <a:ext cx="672762" cy="672762"/>
            </a:xfrm>
            <a:prstGeom prst="rect">
              <a:avLst/>
            </a:prstGeom>
          </p:spPr>
        </p:pic>
        <p:pic>
          <p:nvPicPr>
            <p:cNvPr id="32" name="Grafik 31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4D71FDA8-60B2-8BC2-7A16-F6E0D6FE3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1327" y="1139780"/>
              <a:ext cx="672762" cy="672762"/>
            </a:xfrm>
            <a:prstGeom prst="rect">
              <a:avLst/>
            </a:prstGeom>
          </p:spPr>
        </p:pic>
        <p:pic>
          <p:nvPicPr>
            <p:cNvPr id="33" name="Grafik 32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81F4100B-66DB-E4B8-1BCF-1F18E7C3A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7676" y="1213352"/>
              <a:ext cx="672762" cy="672762"/>
            </a:xfrm>
            <a:prstGeom prst="rect">
              <a:avLst/>
            </a:prstGeom>
          </p:spPr>
        </p:pic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C898CD0-4DB4-9013-4EB4-50BE685DBCD9}"/>
              </a:ext>
            </a:extLst>
          </p:cNvPr>
          <p:cNvGrpSpPr/>
          <p:nvPr/>
        </p:nvGrpSpPr>
        <p:grpSpPr>
          <a:xfrm>
            <a:off x="6198711" y="1672660"/>
            <a:ext cx="825162" cy="825162"/>
            <a:chOff x="2668481" y="1060952"/>
            <a:chExt cx="825162" cy="825162"/>
          </a:xfrm>
        </p:grpSpPr>
        <p:pic>
          <p:nvPicPr>
            <p:cNvPr id="28" name="Grafik 27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C98F273B-8688-4879-DE15-70A0B4E65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8481" y="1060952"/>
              <a:ext cx="672762" cy="672762"/>
            </a:xfrm>
            <a:prstGeom prst="rect">
              <a:avLst/>
            </a:prstGeom>
          </p:spPr>
        </p:pic>
        <p:pic>
          <p:nvPicPr>
            <p:cNvPr id="29" name="Grafik 28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9DDA393F-0AED-90B4-9543-E01DA405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4532" y="1139780"/>
              <a:ext cx="672762" cy="672762"/>
            </a:xfrm>
            <a:prstGeom prst="rect">
              <a:avLst/>
            </a:prstGeom>
          </p:spPr>
        </p:pic>
        <p:pic>
          <p:nvPicPr>
            <p:cNvPr id="30" name="Grafik 29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3BA18123-A4D9-63EB-EAAE-581ADD7E5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0881" y="1213352"/>
              <a:ext cx="672762" cy="672762"/>
            </a:xfrm>
            <a:prstGeom prst="rect">
              <a:avLst/>
            </a:prstGeom>
          </p:spPr>
        </p:pic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B77810C-432A-97C3-ED45-288FEB717E95}"/>
              </a:ext>
            </a:extLst>
          </p:cNvPr>
          <p:cNvGrpSpPr/>
          <p:nvPr/>
        </p:nvGrpSpPr>
        <p:grpSpPr>
          <a:xfrm>
            <a:off x="7071916" y="1672660"/>
            <a:ext cx="825162" cy="825162"/>
            <a:chOff x="3541686" y="1060952"/>
            <a:chExt cx="825162" cy="825162"/>
          </a:xfrm>
        </p:grpSpPr>
        <p:pic>
          <p:nvPicPr>
            <p:cNvPr id="25" name="Grafik 24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799901B9-DD37-9F7F-CD4D-6B6CD1ABF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41686" y="1060952"/>
              <a:ext cx="672762" cy="672762"/>
            </a:xfrm>
            <a:prstGeom prst="rect">
              <a:avLst/>
            </a:prstGeom>
          </p:spPr>
        </p:pic>
        <p:pic>
          <p:nvPicPr>
            <p:cNvPr id="26" name="Grafik 25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06F41C3B-0B2F-9B7C-5D1A-C06CE4CF1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07737" y="1139780"/>
              <a:ext cx="672762" cy="672762"/>
            </a:xfrm>
            <a:prstGeom prst="rect">
              <a:avLst/>
            </a:prstGeom>
          </p:spPr>
        </p:pic>
        <p:pic>
          <p:nvPicPr>
            <p:cNvPr id="27" name="Grafik 26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500DBF37-8D32-C0DA-27A7-AD5CDD88B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94086" y="1213352"/>
              <a:ext cx="672762" cy="672762"/>
            </a:xfrm>
            <a:prstGeom prst="rect">
              <a:avLst/>
            </a:prstGeom>
          </p:spPr>
        </p:pic>
      </p:grp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60D8E13A-CA21-FC67-7575-295A2FB94649}"/>
              </a:ext>
            </a:extLst>
          </p:cNvPr>
          <p:cNvSpPr/>
          <p:nvPr/>
        </p:nvSpPr>
        <p:spPr>
          <a:xfrm>
            <a:off x="4456957" y="2944306"/>
            <a:ext cx="769000" cy="6897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CV Model1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6DBEC56E-CD89-01C3-D914-0C1C9E1437B5}"/>
              </a:ext>
            </a:extLst>
          </p:cNvPr>
          <p:cNvSpPr/>
          <p:nvPr/>
        </p:nvSpPr>
        <p:spPr>
          <a:xfrm>
            <a:off x="5346102" y="2944306"/>
            <a:ext cx="769000" cy="6897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CV Model2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5E0E1749-73E8-73EC-4BA3-927DB52345E0}"/>
              </a:ext>
            </a:extLst>
          </p:cNvPr>
          <p:cNvSpPr/>
          <p:nvPr/>
        </p:nvSpPr>
        <p:spPr>
          <a:xfrm>
            <a:off x="6238933" y="2944306"/>
            <a:ext cx="769000" cy="6897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…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1E0F0BE9-E6A1-14E7-92FF-C58A802C8EE7}"/>
              </a:ext>
            </a:extLst>
          </p:cNvPr>
          <p:cNvSpPr/>
          <p:nvPr/>
        </p:nvSpPr>
        <p:spPr>
          <a:xfrm>
            <a:off x="7128078" y="2944306"/>
            <a:ext cx="769000" cy="6897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CV Model10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75576FF-8673-9900-5725-4CB3B30862A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841456" y="2497822"/>
            <a:ext cx="1" cy="446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BD9BB67-E673-F99A-037F-E89BA6FAB83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727938" y="2401915"/>
            <a:ext cx="2664" cy="542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7C435D-C462-C7E8-7C65-B0BF72F9F3D9}"/>
              </a:ext>
            </a:extLst>
          </p:cNvPr>
          <p:cNvCxnSpPr>
            <a:cxnSpLocks/>
          </p:cNvCxnSpPr>
          <p:nvPr/>
        </p:nvCxnSpPr>
        <p:spPr>
          <a:xfrm>
            <a:off x="6648763" y="2396363"/>
            <a:ext cx="2664" cy="548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98247FA-7A91-8BC3-F891-9875A197CA56}"/>
              </a:ext>
            </a:extLst>
          </p:cNvPr>
          <p:cNvCxnSpPr>
            <a:cxnSpLocks/>
          </p:cNvCxnSpPr>
          <p:nvPr/>
        </p:nvCxnSpPr>
        <p:spPr>
          <a:xfrm>
            <a:off x="7519304" y="2396064"/>
            <a:ext cx="2664" cy="548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>
            <a:extLst>
              <a:ext uri="{FF2B5EF4-FFF2-40B4-BE49-F238E27FC236}">
                <a16:creationId xmlns:a16="http://schemas.microsoft.com/office/drawing/2014/main" id="{5A02A6C1-B6B5-3A76-F834-CA8F23B62AA5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rot="16200000" flipH="1">
            <a:off x="5168371" y="3307114"/>
            <a:ext cx="672169" cy="132599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61FACCF5-3A1B-A766-61A1-C73E8FA154D3}"/>
              </a:ext>
            </a:extLst>
          </p:cNvPr>
          <p:cNvSpPr/>
          <p:nvPr/>
        </p:nvSpPr>
        <p:spPr>
          <a:xfrm>
            <a:off x="5110590" y="4306197"/>
            <a:ext cx="2113726" cy="7926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Classification Head</a:t>
            </a:r>
          </a:p>
        </p:txBody>
      </p:sp>
      <p:cxnSp>
        <p:nvCxnSpPr>
          <p:cNvPr id="19" name="Gekrümmte Verbindung 18">
            <a:extLst>
              <a:ext uri="{FF2B5EF4-FFF2-40B4-BE49-F238E27FC236}">
                <a16:creationId xmlns:a16="http://schemas.microsoft.com/office/drawing/2014/main" id="{7667C81F-D4F2-E112-5949-E78B22BEECF7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rot="16200000" flipH="1">
            <a:off x="5612943" y="3751686"/>
            <a:ext cx="672169" cy="43685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krümmte Verbindung 19">
            <a:extLst>
              <a:ext uri="{FF2B5EF4-FFF2-40B4-BE49-F238E27FC236}">
                <a16:creationId xmlns:a16="http://schemas.microsoft.com/office/drawing/2014/main" id="{926E17C9-A01D-9F92-BEDE-121A03210863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rot="5400000">
            <a:off x="6059359" y="3742122"/>
            <a:ext cx="672169" cy="4559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krümmte Verbindung 20">
            <a:extLst>
              <a:ext uri="{FF2B5EF4-FFF2-40B4-BE49-F238E27FC236}">
                <a16:creationId xmlns:a16="http://schemas.microsoft.com/office/drawing/2014/main" id="{EDC7FDC5-6C14-DF5F-802E-CF1D5354781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rot="5400000">
            <a:off x="6503932" y="3297550"/>
            <a:ext cx="672169" cy="134512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DE37ABB6-809E-482F-699F-418F70791BF2}"/>
              </a:ext>
            </a:extLst>
          </p:cNvPr>
          <p:cNvSpPr/>
          <p:nvPr/>
        </p:nvSpPr>
        <p:spPr>
          <a:xfrm>
            <a:off x="5550431" y="5537234"/>
            <a:ext cx="1234044" cy="7926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Final Prediction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FF833153-1EF6-4B26-5F49-7226E3DE3BFD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6167453" y="5098891"/>
            <a:ext cx="0" cy="438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9C53AC4C-0965-E563-979A-496CAD080F29}"/>
              </a:ext>
            </a:extLst>
          </p:cNvPr>
          <p:cNvSpPr txBox="1"/>
          <p:nvPr/>
        </p:nvSpPr>
        <p:spPr>
          <a:xfrm>
            <a:off x="4087278" y="3856499"/>
            <a:ext cx="2151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feature maps</a:t>
            </a:r>
            <a:endParaRPr lang="en-US" sz="1200" b="1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D88AB992-1FA6-A8A8-FFC6-864BDCF01EFA}"/>
              </a:ext>
            </a:extLst>
          </p:cNvPr>
          <p:cNvCxnSpPr>
            <a:cxnSpLocks/>
            <a:stCxn id="9" idx="1"/>
            <a:endCxn id="39" idx="3"/>
          </p:cNvCxnSpPr>
          <p:nvPr/>
        </p:nvCxnSpPr>
        <p:spPr>
          <a:xfrm flipH="1" flipV="1">
            <a:off x="3754037" y="2629826"/>
            <a:ext cx="702920" cy="659341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4BBC3AE9-821E-D981-2555-76A1975B7D1C}"/>
              </a:ext>
            </a:extLst>
          </p:cNvPr>
          <p:cNvSpPr txBox="1"/>
          <p:nvPr/>
        </p:nvSpPr>
        <p:spPr>
          <a:xfrm>
            <a:off x="308862" y="1860384"/>
            <a:ext cx="344517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EfficientNet-b2</a:t>
            </a:r>
          </a:p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(9.2 M parameters, CNN based)</a:t>
            </a:r>
          </a:p>
          <a:p>
            <a:pPr algn="ctr"/>
            <a:endParaRPr lang="en-US" b="1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algn="ctr"/>
            <a:endParaRPr lang="en-US" b="1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algn="ctr"/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Feature size: 1408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5280477-45C3-7CAB-CB5A-4915D68A8144}"/>
              </a:ext>
            </a:extLst>
          </p:cNvPr>
          <p:cNvCxnSpPr>
            <a:cxnSpLocks/>
            <a:stCxn id="12" idx="3"/>
            <a:endCxn id="46" idx="1"/>
          </p:cNvCxnSpPr>
          <p:nvPr/>
        </p:nvCxnSpPr>
        <p:spPr>
          <a:xfrm flipV="1">
            <a:off x="7897078" y="2629826"/>
            <a:ext cx="751872" cy="659341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7C711C22-2ED2-4728-C1B2-1A6FA6C22376}"/>
              </a:ext>
            </a:extLst>
          </p:cNvPr>
          <p:cNvSpPr txBox="1"/>
          <p:nvPr/>
        </p:nvSpPr>
        <p:spPr>
          <a:xfrm>
            <a:off x="8648950" y="1860384"/>
            <a:ext cx="33105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MobileVit</a:t>
            </a:r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-s</a:t>
            </a:r>
          </a:p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(5.6 M parameters, </a:t>
            </a:r>
            <a:r>
              <a:rPr lang="en-US" sz="20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ViT</a:t>
            </a:r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based)</a:t>
            </a:r>
          </a:p>
          <a:p>
            <a:pPr algn="ctr"/>
            <a:endParaRPr lang="en-US" b="1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algn="ctr"/>
            <a:endParaRPr lang="en-US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algn="ctr"/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Feature size: 160</a:t>
            </a:r>
          </a:p>
        </p:txBody>
      </p:sp>
      <p:sp>
        <p:nvSpPr>
          <p:cNvPr id="47" name="Foliennummernplatzhalter 46">
            <a:extLst>
              <a:ext uri="{FF2B5EF4-FFF2-40B4-BE49-F238E27FC236}">
                <a16:creationId xmlns:a16="http://schemas.microsoft.com/office/drawing/2014/main" id="{FAF30D25-C440-8736-8D69-AA544CB9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12</a:t>
            </a:fld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B69DD0C-6891-1D67-8FAF-CB2F07B7CD99}"/>
              </a:ext>
            </a:extLst>
          </p:cNvPr>
          <p:cNvSpPr/>
          <p:nvPr/>
        </p:nvSpPr>
        <p:spPr>
          <a:xfrm>
            <a:off x="1096930" y="454102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3089BFE-41E1-0F65-01C9-B885A19955F4}"/>
              </a:ext>
            </a:extLst>
          </p:cNvPr>
          <p:cNvSpPr/>
          <p:nvPr/>
        </p:nvSpPr>
        <p:spPr>
          <a:xfrm>
            <a:off x="1096930" y="4782306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F352CAC-D1C0-076E-21D5-150D3D153E63}"/>
              </a:ext>
            </a:extLst>
          </p:cNvPr>
          <p:cNvSpPr/>
          <p:nvPr/>
        </p:nvSpPr>
        <p:spPr>
          <a:xfrm>
            <a:off x="1096930" y="502268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A57D7CA-C65F-CACF-B47C-3D4863305DC3}"/>
              </a:ext>
            </a:extLst>
          </p:cNvPr>
          <p:cNvSpPr/>
          <p:nvPr/>
        </p:nvSpPr>
        <p:spPr>
          <a:xfrm>
            <a:off x="1096930" y="526396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2D779D-E9BD-BF5A-D1D7-725E88C9E70D}"/>
              </a:ext>
            </a:extLst>
          </p:cNvPr>
          <p:cNvSpPr/>
          <p:nvPr/>
        </p:nvSpPr>
        <p:spPr>
          <a:xfrm>
            <a:off x="1561452" y="454102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9FA3ACC-5E10-166C-B640-439966B5EA9E}"/>
              </a:ext>
            </a:extLst>
          </p:cNvPr>
          <p:cNvSpPr/>
          <p:nvPr/>
        </p:nvSpPr>
        <p:spPr>
          <a:xfrm>
            <a:off x="1561452" y="4782306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491D671-FBDF-B445-CB9D-C1BF9E510779}"/>
              </a:ext>
            </a:extLst>
          </p:cNvPr>
          <p:cNvSpPr/>
          <p:nvPr/>
        </p:nvSpPr>
        <p:spPr>
          <a:xfrm>
            <a:off x="1561452" y="502268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61152F6-2E1E-FFA9-8038-673A8967C47E}"/>
              </a:ext>
            </a:extLst>
          </p:cNvPr>
          <p:cNvSpPr/>
          <p:nvPr/>
        </p:nvSpPr>
        <p:spPr>
          <a:xfrm>
            <a:off x="1561452" y="526396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3E74138-9090-0AE0-CE14-ADFB46302934}"/>
              </a:ext>
            </a:extLst>
          </p:cNvPr>
          <p:cNvSpPr/>
          <p:nvPr/>
        </p:nvSpPr>
        <p:spPr>
          <a:xfrm>
            <a:off x="1561452" y="4299744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4F70BAD-F9CB-AE77-8995-F21D4043CA20}"/>
              </a:ext>
            </a:extLst>
          </p:cNvPr>
          <p:cNvSpPr/>
          <p:nvPr/>
        </p:nvSpPr>
        <p:spPr>
          <a:xfrm>
            <a:off x="1561452" y="5505697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696A9DE-274F-7061-A900-7B58DA1110D9}"/>
              </a:ext>
            </a:extLst>
          </p:cNvPr>
          <p:cNvSpPr/>
          <p:nvPr/>
        </p:nvSpPr>
        <p:spPr>
          <a:xfrm>
            <a:off x="2025974" y="454102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2E5DDEF-DEE2-2055-7C98-E91286C80F04}"/>
              </a:ext>
            </a:extLst>
          </p:cNvPr>
          <p:cNvSpPr/>
          <p:nvPr/>
        </p:nvSpPr>
        <p:spPr>
          <a:xfrm>
            <a:off x="2025974" y="4782306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D373BDF-4319-C5FC-0DF3-18C8A3630CC0}"/>
              </a:ext>
            </a:extLst>
          </p:cNvPr>
          <p:cNvSpPr/>
          <p:nvPr/>
        </p:nvSpPr>
        <p:spPr>
          <a:xfrm>
            <a:off x="2025974" y="502268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1E83F64-C907-4FDE-8E32-22460D5A5D0F}"/>
              </a:ext>
            </a:extLst>
          </p:cNvPr>
          <p:cNvSpPr/>
          <p:nvPr/>
        </p:nvSpPr>
        <p:spPr>
          <a:xfrm>
            <a:off x="2025974" y="526396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75EDB2B-044B-70AA-8C97-721F3CCD0EEF}"/>
              </a:ext>
            </a:extLst>
          </p:cNvPr>
          <p:cNvSpPr/>
          <p:nvPr/>
        </p:nvSpPr>
        <p:spPr>
          <a:xfrm>
            <a:off x="2025974" y="4299744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9F53849-5B06-EFAC-A7C2-0C24C4957BC5}"/>
              </a:ext>
            </a:extLst>
          </p:cNvPr>
          <p:cNvSpPr/>
          <p:nvPr/>
        </p:nvSpPr>
        <p:spPr>
          <a:xfrm>
            <a:off x="2025974" y="5505697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cxnSp>
        <p:nvCxnSpPr>
          <p:cNvPr id="57" name="Gerade Verbindung 56">
            <a:extLst>
              <a:ext uri="{FF2B5EF4-FFF2-40B4-BE49-F238E27FC236}">
                <a16:creationId xmlns:a16="http://schemas.microsoft.com/office/drawing/2014/main" id="{59168974-1DC9-7C75-792A-11F96B1A7786}"/>
              </a:ext>
            </a:extLst>
          </p:cNvPr>
          <p:cNvCxnSpPr>
            <a:cxnSpLocks/>
            <a:stCxn id="3" idx="6"/>
            <a:endCxn id="49" idx="2"/>
          </p:cNvCxnSpPr>
          <p:nvPr/>
        </p:nvCxnSpPr>
        <p:spPr>
          <a:xfrm flipV="1">
            <a:off x="1296848" y="4399703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>
            <a:extLst>
              <a:ext uri="{FF2B5EF4-FFF2-40B4-BE49-F238E27FC236}">
                <a16:creationId xmlns:a16="http://schemas.microsoft.com/office/drawing/2014/main" id="{C7807148-3E63-20FC-F7F1-F1038B11F976}"/>
              </a:ext>
            </a:extLst>
          </p:cNvPr>
          <p:cNvCxnSpPr>
            <a:cxnSpLocks/>
            <a:stCxn id="3" idx="6"/>
            <a:endCxn id="44" idx="2"/>
          </p:cNvCxnSpPr>
          <p:nvPr/>
        </p:nvCxnSpPr>
        <p:spPr>
          <a:xfrm>
            <a:off x="1296848" y="4640984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>
            <a:extLst>
              <a:ext uri="{FF2B5EF4-FFF2-40B4-BE49-F238E27FC236}">
                <a16:creationId xmlns:a16="http://schemas.microsoft.com/office/drawing/2014/main" id="{322FA6EC-2C36-EC80-4DC8-D8FA6B120E1A}"/>
              </a:ext>
            </a:extLst>
          </p:cNvPr>
          <p:cNvCxnSpPr>
            <a:cxnSpLocks/>
            <a:stCxn id="3" idx="6"/>
            <a:endCxn id="43" idx="2"/>
          </p:cNvCxnSpPr>
          <p:nvPr/>
        </p:nvCxnSpPr>
        <p:spPr>
          <a:xfrm>
            <a:off x="1296848" y="4640984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BD66E28A-8D3F-F449-CF7B-2BB20555694A}"/>
              </a:ext>
            </a:extLst>
          </p:cNvPr>
          <p:cNvCxnSpPr>
            <a:cxnSpLocks/>
            <a:stCxn id="3" idx="6"/>
            <a:endCxn id="45" idx="2"/>
          </p:cNvCxnSpPr>
          <p:nvPr/>
        </p:nvCxnSpPr>
        <p:spPr>
          <a:xfrm>
            <a:off x="1296848" y="4640984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>
            <a:extLst>
              <a:ext uri="{FF2B5EF4-FFF2-40B4-BE49-F238E27FC236}">
                <a16:creationId xmlns:a16="http://schemas.microsoft.com/office/drawing/2014/main" id="{5F37EE25-FE01-9BC8-3127-5B9EA7EAB6D9}"/>
              </a:ext>
            </a:extLst>
          </p:cNvPr>
          <p:cNvCxnSpPr>
            <a:cxnSpLocks/>
            <a:stCxn id="3" idx="6"/>
            <a:endCxn id="48" idx="2"/>
          </p:cNvCxnSpPr>
          <p:nvPr/>
        </p:nvCxnSpPr>
        <p:spPr>
          <a:xfrm>
            <a:off x="1296848" y="4640984"/>
            <a:ext cx="264603" cy="72294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>
            <a:extLst>
              <a:ext uri="{FF2B5EF4-FFF2-40B4-BE49-F238E27FC236}">
                <a16:creationId xmlns:a16="http://schemas.microsoft.com/office/drawing/2014/main" id="{7C85BB3D-160B-B32C-FB8D-0BFD67E9E798}"/>
              </a:ext>
            </a:extLst>
          </p:cNvPr>
          <p:cNvCxnSpPr>
            <a:cxnSpLocks/>
            <a:stCxn id="3" idx="6"/>
            <a:endCxn id="50" idx="2"/>
          </p:cNvCxnSpPr>
          <p:nvPr/>
        </p:nvCxnSpPr>
        <p:spPr>
          <a:xfrm>
            <a:off x="1296848" y="4640984"/>
            <a:ext cx="264603" cy="96467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>
            <a:extLst>
              <a:ext uri="{FF2B5EF4-FFF2-40B4-BE49-F238E27FC236}">
                <a16:creationId xmlns:a16="http://schemas.microsoft.com/office/drawing/2014/main" id="{F5D0CC8D-EC27-9E9A-890E-19785FE01449}"/>
              </a:ext>
            </a:extLst>
          </p:cNvPr>
          <p:cNvCxnSpPr>
            <a:cxnSpLocks/>
            <a:stCxn id="37" idx="6"/>
            <a:endCxn id="49" idx="2"/>
          </p:cNvCxnSpPr>
          <p:nvPr/>
        </p:nvCxnSpPr>
        <p:spPr>
          <a:xfrm flipV="1">
            <a:off x="1296848" y="4399703"/>
            <a:ext cx="264603" cy="48256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>
            <a:extLst>
              <a:ext uri="{FF2B5EF4-FFF2-40B4-BE49-F238E27FC236}">
                <a16:creationId xmlns:a16="http://schemas.microsoft.com/office/drawing/2014/main" id="{244369BE-FFB3-0CD1-D261-073DB8EA126E}"/>
              </a:ext>
            </a:extLst>
          </p:cNvPr>
          <p:cNvCxnSpPr>
            <a:cxnSpLocks/>
            <a:stCxn id="37" idx="6"/>
            <a:endCxn id="44" idx="2"/>
          </p:cNvCxnSpPr>
          <p:nvPr/>
        </p:nvCxnSpPr>
        <p:spPr>
          <a:xfrm>
            <a:off x="1296848" y="4882265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>
            <a:extLst>
              <a:ext uri="{FF2B5EF4-FFF2-40B4-BE49-F238E27FC236}">
                <a16:creationId xmlns:a16="http://schemas.microsoft.com/office/drawing/2014/main" id="{FFEA8716-9457-3343-A486-D4FE5EE871E5}"/>
              </a:ext>
            </a:extLst>
          </p:cNvPr>
          <p:cNvCxnSpPr>
            <a:cxnSpLocks/>
            <a:stCxn id="37" idx="6"/>
            <a:endCxn id="43" idx="2"/>
          </p:cNvCxnSpPr>
          <p:nvPr/>
        </p:nvCxnSpPr>
        <p:spPr>
          <a:xfrm flipV="1">
            <a:off x="1296848" y="4640984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70A57761-79DC-EE1B-910A-56D08D9128A1}"/>
              </a:ext>
            </a:extLst>
          </p:cNvPr>
          <p:cNvCxnSpPr>
            <a:cxnSpLocks/>
            <a:stCxn id="37" idx="6"/>
            <a:endCxn id="45" idx="2"/>
          </p:cNvCxnSpPr>
          <p:nvPr/>
        </p:nvCxnSpPr>
        <p:spPr>
          <a:xfrm>
            <a:off x="1296848" y="4882265"/>
            <a:ext cx="264603" cy="2403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>
            <a:extLst>
              <a:ext uri="{FF2B5EF4-FFF2-40B4-BE49-F238E27FC236}">
                <a16:creationId xmlns:a16="http://schemas.microsoft.com/office/drawing/2014/main" id="{51D69EAE-A7DF-7A67-C6A4-C9F70A94EC7D}"/>
              </a:ext>
            </a:extLst>
          </p:cNvPr>
          <p:cNvCxnSpPr>
            <a:cxnSpLocks/>
            <a:stCxn id="37" idx="6"/>
            <a:endCxn id="48" idx="2"/>
          </p:cNvCxnSpPr>
          <p:nvPr/>
        </p:nvCxnSpPr>
        <p:spPr>
          <a:xfrm>
            <a:off x="1296848" y="4882265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>
            <a:extLst>
              <a:ext uri="{FF2B5EF4-FFF2-40B4-BE49-F238E27FC236}">
                <a16:creationId xmlns:a16="http://schemas.microsoft.com/office/drawing/2014/main" id="{38F2C691-C26F-646A-42AD-A01097A420E2}"/>
              </a:ext>
            </a:extLst>
          </p:cNvPr>
          <p:cNvCxnSpPr>
            <a:cxnSpLocks/>
            <a:stCxn id="37" idx="6"/>
            <a:endCxn id="50" idx="2"/>
          </p:cNvCxnSpPr>
          <p:nvPr/>
        </p:nvCxnSpPr>
        <p:spPr>
          <a:xfrm>
            <a:off x="1296848" y="4882265"/>
            <a:ext cx="264603" cy="72339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18955904-AC7F-94A6-6E54-D53BC7C34EDF}"/>
              </a:ext>
            </a:extLst>
          </p:cNvPr>
          <p:cNvCxnSpPr>
            <a:cxnSpLocks/>
            <a:stCxn id="40" idx="6"/>
            <a:endCxn id="49" idx="2"/>
          </p:cNvCxnSpPr>
          <p:nvPr/>
        </p:nvCxnSpPr>
        <p:spPr>
          <a:xfrm flipV="1">
            <a:off x="1296848" y="4399703"/>
            <a:ext cx="264603" cy="72294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>
            <a:extLst>
              <a:ext uri="{FF2B5EF4-FFF2-40B4-BE49-F238E27FC236}">
                <a16:creationId xmlns:a16="http://schemas.microsoft.com/office/drawing/2014/main" id="{1D3E3D4B-37D9-8751-1EA9-6E8E1538A92B}"/>
              </a:ext>
            </a:extLst>
          </p:cNvPr>
          <p:cNvCxnSpPr>
            <a:cxnSpLocks/>
            <a:stCxn id="40" idx="6"/>
            <a:endCxn id="44" idx="2"/>
          </p:cNvCxnSpPr>
          <p:nvPr/>
        </p:nvCxnSpPr>
        <p:spPr>
          <a:xfrm flipV="1">
            <a:off x="1296848" y="4882265"/>
            <a:ext cx="264603" cy="2403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>
            <a:extLst>
              <a:ext uri="{FF2B5EF4-FFF2-40B4-BE49-F238E27FC236}">
                <a16:creationId xmlns:a16="http://schemas.microsoft.com/office/drawing/2014/main" id="{86EC4288-1CD7-1D8C-8965-45E2E244D90D}"/>
              </a:ext>
            </a:extLst>
          </p:cNvPr>
          <p:cNvCxnSpPr>
            <a:cxnSpLocks/>
            <a:stCxn id="40" idx="6"/>
            <a:endCxn id="43" idx="2"/>
          </p:cNvCxnSpPr>
          <p:nvPr/>
        </p:nvCxnSpPr>
        <p:spPr>
          <a:xfrm flipV="1">
            <a:off x="1296848" y="4640984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>
            <a:extLst>
              <a:ext uri="{FF2B5EF4-FFF2-40B4-BE49-F238E27FC236}">
                <a16:creationId xmlns:a16="http://schemas.microsoft.com/office/drawing/2014/main" id="{F40618E4-FAEE-543B-354A-7C7306CC24E3}"/>
              </a:ext>
            </a:extLst>
          </p:cNvPr>
          <p:cNvCxnSpPr>
            <a:cxnSpLocks/>
            <a:stCxn id="40" idx="6"/>
            <a:endCxn id="45" idx="2"/>
          </p:cNvCxnSpPr>
          <p:nvPr/>
        </p:nvCxnSpPr>
        <p:spPr>
          <a:xfrm>
            <a:off x="1296848" y="5122644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0E2DD050-2ECA-00CD-F0C0-18370E2AC237}"/>
              </a:ext>
            </a:extLst>
          </p:cNvPr>
          <p:cNvCxnSpPr>
            <a:cxnSpLocks/>
            <a:stCxn id="40" idx="6"/>
            <a:endCxn id="48" idx="2"/>
          </p:cNvCxnSpPr>
          <p:nvPr/>
        </p:nvCxnSpPr>
        <p:spPr>
          <a:xfrm>
            <a:off x="1296848" y="5122644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>
            <a:extLst>
              <a:ext uri="{FF2B5EF4-FFF2-40B4-BE49-F238E27FC236}">
                <a16:creationId xmlns:a16="http://schemas.microsoft.com/office/drawing/2014/main" id="{53C0F6D4-799B-86C4-9FFB-393BC1DCF233}"/>
              </a:ext>
            </a:extLst>
          </p:cNvPr>
          <p:cNvCxnSpPr>
            <a:cxnSpLocks/>
            <a:stCxn id="40" idx="6"/>
            <a:endCxn id="50" idx="2"/>
          </p:cNvCxnSpPr>
          <p:nvPr/>
        </p:nvCxnSpPr>
        <p:spPr>
          <a:xfrm>
            <a:off x="1296848" y="5122644"/>
            <a:ext cx="264603" cy="48301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>
            <a:extLst>
              <a:ext uri="{FF2B5EF4-FFF2-40B4-BE49-F238E27FC236}">
                <a16:creationId xmlns:a16="http://schemas.microsoft.com/office/drawing/2014/main" id="{73B830DB-FD1F-2F87-CCE0-90D9B160BB07}"/>
              </a:ext>
            </a:extLst>
          </p:cNvPr>
          <p:cNvCxnSpPr>
            <a:cxnSpLocks/>
            <a:stCxn id="42" idx="6"/>
            <a:endCxn id="49" idx="2"/>
          </p:cNvCxnSpPr>
          <p:nvPr/>
        </p:nvCxnSpPr>
        <p:spPr>
          <a:xfrm flipV="1">
            <a:off x="1296848" y="4399703"/>
            <a:ext cx="264603" cy="96422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B2EFB598-AE6D-36F0-5876-397004A6759D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 flipV="1">
            <a:off x="1296848" y="4882265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>
            <a:extLst>
              <a:ext uri="{FF2B5EF4-FFF2-40B4-BE49-F238E27FC236}">
                <a16:creationId xmlns:a16="http://schemas.microsoft.com/office/drawing/2014/main" id="{1BC2EFAE-9BB6-3C96-FF40-2D3560F6B82C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 flipV="1">
            <a:off x="1296848" y="4640984"/>
            <a:ext cx="264603" cy="72294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>
            <a:extLst>
              <a:ext uri="{FF2B5EF4-FFF2-40B4-BE49-F238E27FC236}">
                <a16:creationId xmlns:a16="http://schemas.microsoft.com/office/drawing/2014/main" id="{48C184BA-7CDA-3155-EE98-C2EF582EDF49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 flipV="1">
            <a:off x="1296848" y="5122644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>
            <a:extLst>
              <a:ext uri="{FF2B5EF4-FFF2-40B4-BE49-F238E27FC236}">
                <a16:creationId xmlns:a16="http://schemas.microsoft.com/office/drawing/2014/main" id="{31C0209E-B91B-70A4-96C1-B89AE6358673}"/>
              </a:ext>
            </a:extLst>
          </p:cNvPr>
          <p:cNvCxnSpPr>
            <a:cxnSpLocks/>
            <a:stCxn id="42" idx="6"/>
            <a:endCxn id="48" idx="2"/>
          </p:cNvCxnSpPr>
          <p:nvPr/>
        </p:nvCxnSpPr>
        <p:spPr>
          <a:xfrm>
            <a:off x="1296848" y="5363925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>
            <a:extLst>
              <a:ext uri="{FF2B5EF4-FFF2-40B4-BE49-F238E27FC236}">
                <a16:creationId xmlns:a16="http://schemas.microsoft.com/office/drawing/2014/main" id="{441E5073-898E-330B-AD48-BD337AC6C066}"/>
              </a:ext>
            </a:extLst>
          </p:cNvPr>
          <p:cNvCxnSpPr>
            <a:cxnSpLocks/>
            <a:stCxn id="42" idx="6"/>
            <a:endCxn id="50" idx="2"/>
          </p:cNvCxnSpPr>
          <p:nvPr/>
        </p:nvCxnSpPr>
        <p:spPr>
          <a:xfrm>
            <a:off x="1296848" y="5363925"/>
            <a:ext cx="264603" cy="24173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>
            <a:extLst>
              <a:ext uri="{FF2B5EF4-FFF2-40B4-BE49-F238E27FC236}">
                <a16:creationId xmlns:a16="http://schemas.microsoft.com/office/drawing/2014/main" id="{59A8080B-C5C4-BD9F-712B-AEA76282D3D7}"/>
              </a:ext>
            </a:extLst>
          </p:cNvPr>
          <p:cNvCxnSpPr>
            <a:cxnSpLocks/>
          </p:cNvCxnSpPr>
          <p:nvPr/>
        </p:nvCxnSpPr>
        <p:spPr>
          <a:xfrm flipV="1">
            <a:off x="1761370" y="4399252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>
            <a:extLst>
              <a:ext uri="{FF2B5EF4-FFF2-40B4-BE49-F238E27FC236}">
                <a16:creationId xmlns:a16="http://schemas.microsoft.com/office/drawing/2014/main" id="{48A4276B-28B4-D7A5-3A60-76E58D49BD4D}"/>
              </a:ext>
            </a:extLst>
          </p:cNvPr>
          <p:cNvCxnSpPr>
            <a:cxnSpLocks/>
          </p:cNvCxnSpPr>
          <p:nvPr/>
        </p:nvCxnSpPr>
        <p:spPr>
          <a:xfrm>
            <a:off x="1761370" y="4640533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27F1F473-E271-C8FC-3267-0F596632C47C}"/>
              </a:ext>
            </a:extLst>
          </p:cNvPr>
          <p:cNvCxnSpPr>
            <a:cxnSpLocks/>
          </p:cNvCxnSpPr>
          <p:nvPr/>
        </p:nvCxnSpPr>
        <p:spPr>
          <a:xfrm>
            <a:off x="1761370" y="4640533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>
            <a:extLst>
              <a:ext uri="{FF2B5EF4-FFF2-40B4-BE49-F238E27FC236}">
                <a16:creationId xmlns:a16="http://schemas.microsoft.com/office/drawing/2014/main" id="{3F1B89FF-0C35-F4A9-F539-A4B95B6956DA}"/>
              </a:ext>
            </a:extLst>
          </p:cNvPr>
          <p:cNvCxnSpPr>
            <a:cxnSpLocks/>
          </p:cNvCxnSpPr>
          <p:nvPr/>
        </p:nvCxnSpPr>
        <p:spPr>
          <a:xfrm>
            <a:off x="1761370" y="4640533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84">
            <a:extLst>
              <a:ext uri="{FF2B5EF4-FFF2-40B4-BE49-F238E27FC236}">
                <a16:creationId xmlns:a16="http://schemas.microsoft.com/office/drawing/2014/main" id="{D0CD87F4-E79B-B6C0-3195-BBEDBA72972E}"/>
              </a:ext>
            </a:extLst>
          </p:cNvPr>
          <p:cNvCxnSpPr>
            <a:cxnSpLocks/>
          </p:cNvCxnSpPr>
          <p:nvPr/>
        </p:nvCxnSpPr>
        <p:spPr>
          <a:xfrm>
            <a:off x="1761370" y="4640533"/>
            <a:ext cx="264603" cy="72294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>
            <a:extLst>
              <a:ext uri="{FF2B5EF4-FFF2-40B4-BE49-F238E27FC236}">
                <a16:creationId xmlns:a16="http://schemas.microsoft.com/office/drawing/2014/main" id="{87D4A6C1-C2B3-6403-78A8-9841D8909DD9}"/>
              </a:ext>
            </a:extLst>
          </p:cNvPr>
          <p:cNvCxnSpPr>
            <a:cxnSpLocks/>
          </p:cNvCxnSpPr>
          <p:nvPr/>
        </p:nvCxnSpPr>
        <p:spPr>
          <a:xfrm>
            <a:off x="1761370" y="4640533"/>
            <a:ext cx="264603" cy="96467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439EECD7-4C62-43DE-881E-F720F8BA4914}"/>
              </a:ext>
            </a:extLst>
          </p:cNvPr>
          <p:cNvCxnSpPr>
            <a:cxnSpLocks/>
          </p:cNvCxnSpPr>
          <p:nvPr/>
        </p:nvCxnSpPr>
        <p:spPr>
          <a:xfrm flipV="1">
            <a:off x="1761370" y="4399252"/>
            <a:ext cx="264603" cy="48256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>
            <a:extLst>
              <a:ext uri="{FF2B5EF4-FFF2-40B4-BE49-F238E27FC236}">
                <a16:creationId xmlns:a16="http://schemas.microsoft.com/office/drawing/2014/main" id="{D27A9B00-60F2-2024-EEC2-030E8D65A953}"/>
              </a:ext>
            </a:extLst>
          </p:cNvPr>
          <p:cNvCxnSpPr>
            <a:cxnSpLocks/>
          </p:cNvCxnSpPr>
          <p:nvPr/>
        </p:nvCxnSpPr>
        <p:spPr>
          <a:xfrm>
            <a:off x="1761370" y="4881814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>
            <a:extLst>
              <a:ext uri="{FF2B5EF4-FFF2-40B4-BE49-F238E27FC236}">
                <a16:creationId xmlns:a16="http://schemas.microsoft.com/office/drawing/2014/main" id="{AF73D984-3ECE-8B20-847E-F676644B93EC}"/>
              </a:ext>
            </a:extLst>
          </p:cNvPr>
          <p:cNvCxnSpPr>
            <a:cxnSpLocks/>
          </p:cNvCxnSpPr>
          <p:nvPr/>
        </p:nvCxnSpPr>
        <p:spPr>
          <a:xfrm flipV="1">
            <a:off x="1761370" y="4640533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>
            <a:extLst>
              <a:ext uri="{FF2B5EF4-FFF2-40B4-BE49-F238E27FC236}">
                <a16:creationId xmlns:a16="http://schemas.microsoft.com/office/drawing/2014/main" id="{49F1217F-4DBC-14A9-B118-91EB633D08EA}"/>
              </a:ext>
            </a:extLst>
          </p:cNvPr>
          <p:cNvCxnSpPr>
            <a:cxnSpLocks/>
          </p:cNvCxnSpPr>
          <p:nvPr/>
        </p:nvCxnSpPr>
        <p:spPr>
          <a:xfrm>
            <a:off x="1761370" y="4881814"/>
            <a:ext cx="264603" cy="2403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>
            <a:extLst>
              <a:ext uri="{FF2B5EF4-FFF2-40B4-BE49-F238E27FC236}">
                <a16:creationId xmlns:a16="http://schemas.microsoft.com/office/drawing/2014/main" id="{E3137C64-4CF7-D37B-158F-F54F183AFD91}"/>
              </a:ext>
            </a:extLst>
          </p:cNvPr>
          <p:cNvCxnSpPr>
            <a:cxnSpLocks/>
          </p:cNvCxnSpPr>
          <p:nvPr/>
        </p:nvCxnSpPr>
        <p:spPr>
          <a:xfrm>
            <a:off x="1761370" y="4881814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>
            <a:extLst>
              <a:ext uri="{FF2B5EF4-FFF2-40B4-BE49-F238E27FC236}">
                <a16:creationId xmlns:a16="http://schemas.microsoft.com/office/drawing/2014/main" id="{507FA322-E487-CF3A-987D-BB04BFD0CCD0}"/>
              </a:ext>
            </a:extLst>
          </p:cNvPr>
          <p:cNvCxnSpPr>
            <a:cxnSpLocks/>
          </p:cNvCxnSpPr>
          <p:nvPr/>
        </p:nvCxnSpPr>
        <p:spPr>
          <a:xfrm>
            <a:off x="1761370" y="4881814"/>
            <a:ext cx="264603" cy="72339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>
            <a:extLst>
              <a:ext uri="{FF2B5EF4-FFF2-40B4-BE49-F238E27FC236}">
                <a16:creationId xmlns:a16="http://schemas.microsoft.com/office/drawing/2014/main" id="{B74A4E24-12A6-C3D4-F7BA-F841A23CBD92}"/>
              </a:ext>
            </a:extLst>
          </p:cNvPr>
          <p:cNvCxnSpPr>
            <a:cxnSpLocks/>
          </p:cNvCxnSpPr>
          <p:nvPr/>
        </p:nvCxnSpPr>
        <p:spPr>
          <a:xfrm flipV="1">
            <a:off x="1761370" y="4399252"/>
            <a:ext cx="264603" cy="72294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>
            <a:extLst>
              <a:ext uri="{FF2B5EF4-FFF2-40B4-BE49-F238E27FC236}">
                <a16:creationId xmlns:a16="http://schemas.microsoft.com/office/drawing/2014/main" id="{919A5A63-8388-74B0-A5B9-303925B69264}"/>
              </a:ext>
            </a:extLst>
          </p:cNvPr>
          <p:cNvCxnSpPr>
            <a:cxnSpLocks/>
          </p:cNvCxnSpPr>
          <p:nvPr/>
        </p:nvCxnSpPr>
        <p:spPr>
          <a:xfrm flipV="1">
            <a:off x="1761370" y="4881814"/>
            <a:ext cx="264603" cy="2403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964B955B-C12E-C25A-24B1-BBA836DF7F13}"/>
              </a:ext>
            </a:extLst>
          </p:cNvPr>
          <p:cNvCxnSpPr>
            <a:cxnSpLocks/>
          </p:cNvCxnSpPr>
          <p:nvPr/>
        </p:nvCxnSpPr>
        <p:spPr>
          <a:xfrm flipV="1">
            <a:off x="1761370" y="4640533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01C23A2-FB03-2303-A956-DB85A4693F8E}"/>
              </a:ext>
            </a:extLst>
          </p:cNvPr>
          <p:cNvCxnSpPr>
            <a:cxnSpLocks/>
          </p:cNvCxnSpPr>
          <p:nvPr/>
        </p:nvCxnSpPr>
        <p:spPr>
          <a:xfrm>
            <a:off x="1761370" y="5122193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B7AC7BFF-6547-3C2B-3ED8-6AFEE89A6813}"/>
              </a:ext>
            </a:extLst>
          </p:cNvPr>
          <p:cNvCxnSpPr>
            <a:cxnSpLocks/>
          </p:cNvCxnSpPr>
          <p:nvPr/>
        </p:nvCxnSpPr>
        <p:spPr>
          <a:xfrm>
            <a:off x="1761370" y="5122193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CA4F2A2D-DB66-E1E4-1D33-0317159F910A}"/>
              </a:ext>
            </a:extLst>
          </p:cNvPr>
          <p:cNvCxnSpPr>
            <a:cxnSpLocks/>
          </p:cNvCxnSpPr>
          <p:nvPr/>
        </p:nvCxnSpPr>
        <p:spPr>
          <a:xfrm>
            <a:off x="1761370" y="5122193"/>
            <a:ext cx="264603" cy="48301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51C828D0-D66A-9165-1498-7FD5FE613600}"/>
              </a:ext>
            </a:extLst>
          </p:cNvPr>
          <p:cNvCxnSpPr>
            <a:cxnSpLocks/>
          </p:cNvCxnSpPr>
          <p:nvPr/>
        </p:nvCxnSpPr>
        <p:spPr>
          <a:xfrm flipV="1">
            <a:off x="1761370" y="4399252"/>
            <a:ext cx="264603" cy="96422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>
            <a:extLst>
              <a:ext uri="{FF2B5EF4-FFF2-40B4-BE49-F238E27FC236}">
                <a16:creationId xmlns:a16="http://schemas.microsoft.com/office/drawing/2014/main" id="{7FEA44F8-44E9-943B-9F56-4309184B193B}"/>
              </a:ext>
            </a:extLst>
          </p:cNvPr>
          <p:cNvCxnSpPr>
            <a:cxnSpLocks/>
          </p:cNvCxnSpPr>
          <p:nvPr/>
        </p:nvCxnSpPr>
        <p:spPr>
          <a:xfrm flipV="1">
            <a:off x="1761370" y="4881814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45727BE0-9B47-7D86-35F4-07250E5975A2}"/>
              </a:ext>
            </a:extLst>
          </p:cNvPr>
          <p:cNvCxnSpPr>
            <a:cxnSpLocks/>
          </p:cNvCxnSpPr>
          <p:nvPr/>
        </p:nvCxnSpPr>
        <p:spPr>
          <a:xfrm flipV="1">
            <a:off x="1761370" y="4640533"/>
            <a:ext cx="264603" cy="72294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6CBC86A3-5953-3874-CFEA-143AE4A97E97}"/>
              </a:ext>
            </a:extLst>
          </p:cNvPr>
          <p:cNvCxnSpPr>
            <a:cxnSpLocks/>
          </p:cNvCxnSpPr>
          <p:nvPr/>
        </p:nvCxnSpPr>
        <p:spPr>
          <a:xfrm flipV="1">
            <a:off x="1761370" y="5122193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>
            <a:extLst>
              <a:ext uri="{FF2B5EF4-FFF2-40B4-BE49-F238E27FC236}">
                <a16:creationId xmlns:a16="http://schemas.microsoft.com/office/drawing/2014/main" id="{AEF3EAD6-C90D-988B-9CD3-B42954A72439}"/>
              </a:ext>
            </a:extLst>
          </p:cNvPr>
          <p:cNvCxnSpPr>
            <a:cxnSpLocks/>
          </p:cNvCxnSpPr>
          <p:nvPr/>
        </p:nvCxnSpPr>
        <p:spPr>
          <a:xfrm>
            <a:off x="1761370" y="5363474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>
            <a:extLst>
              <a:ext uri="{FF2B5EF4-FFF2-40B4-BE49-F238E27FC236}">
                <a16:creationId xmlns:a16="http://schemas.microsoft.com/office/drawing/2014/main" id="{676A6F4E-75EE-C8BA-15E3-529454F04E62}"/>
              </a:ext>
            </a:extLst>
          </p:cNvPr>
          <p:cNvCxnSpPr>
            <a:cxnSpLocks/>
          </p:cNvCxnSpPr>
          <p:nvPr/>
        </p:nvCxnSpPr>
        <p:spPr>
          <a:xfrm>
            <a:off x="1761370" y="5363474"/>
            <a:ext cx="264603" cy="24173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67CBE38F-5893-BD47-E140-17FB1F8BAE74}"/>
              </a:ext>
            </a:extLst>
          </p:cNvPr>
          <p:cNvCxnSpPr>
            <a:cxnSpLocks/>
            <a:stCxn id="49" idx="6"/>
            <a:endCxn id="55" idx="2"/>
          </p:cNvCxnSpPr>
          <p:nvPr/>
        </p:nvCxnSpPr>
        <p:spPr>
          <a:xfrm>
            <a:off x="1761370" y="4399703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>
            <a:extLst>
              <a:ext uri="{FF2B5EF4-FFF2-40B4-BE49-F238E27FC236}">
                <a16:creationId xmlns:a16="http://schemas.microsoft.com/office/drawing/2014/main" id="{03E19E51-6086-75B8-31DA-563DA8ED5B4F}"/>
              </a:ext>
            </a:extLst>
          </p:cNvPr>
          <p:cNvCxnSpPr>
            <a:cxnSpLocks/>
            <a:stCxn id="49" idx="6"/>
            <a:endCxn id="51" idx="2"/>
          </p:cNvCxnSpPr>
          <p:nvPr/>
        </p:nvCxnSpPr>
        <p:spPr>
          <a:xfrm>
            <a:off x="1761370" y="4399703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>
            <a:extLst>
              <a:ext uri="{FF2B5EF4-FFF2-40B4-BE49-F238E27FC236}">
                <a16:creationId xmlns:a16="http://schemas.microsoft.com/office/drawing/2014/main" id="{02A553EC-F359-BCFC-320D-0891CC69421F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1761370" y="4399703"/>
            <a:ext cx="264603" cy="48256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>
            <a:extLst>
              <a:ext uri="{FF2B5EF4-FFF2-40B4-BE49-F238E27FC236}">
                <a16:creationId xmlns:a16="http://schemas.microsoft.com/office/drawing/2014/main" id="{5674AFF2-D8C9-9229-0364-3F200639AC27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1761370" y="4399703"/>
            <a:ext cx="264603" cy="72294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>
            <a:extLst>
              <a:ext uri="{FF2B5EF4-FFF2-40B4-BE49-F238E27FC236}">
                <a16:creationId xmlns:a16="http://schemas.microsoft.com/office/drawing/2014/main" id="{80198A54-D578-FBEE-E1E1-B87A0AFEC05F}"/>
              </a:ext>
            </a:extLst>
          </p:cNvPr>
          <p:cNvCxnSpPr>
            <a:cxnSpLocks/>
            <a:stCxn id="49" idx="6"/>
            <a:endCxn id="54" idx="2"/>
          </p:cNvCxnSpPr>
          <p:nvPr/>
        </p:nvCxnSpPr>
        <p:spPr>
          <a:xfrm>
            <a:off x="1761370" y="4399703"/>
            <a:ext cx="264603" cy="96422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109">
            <a:extLst>
              <a:ext uri="{FF2B5EF4-FFF2-40B4-BE49-F238E27FC236}">
                <a16:creationId xmlns:a16="http://schemas.microsoft.com/office/drawing/2014/main" id="{189F736C-E95C-0AA6-E8EC-98313E6D8A44}"/>
              </a:ext>
            </a:extLst>
          </p:cNvPr>
          <p:cNvCxnSpPr>
            <a:cxnSpLocks/>
            <a:stCxn id="49" idx="6"/>
            <a:endCxn id="56" idx="2"/>
          </p:cNvCxnSpPr>
          <p:nvPr/>
        </p:nvCxnSpPr>
        <p:spPr>
          <a:xfrm>
            <a:off x="1761370" y="4399703"/>
            <a:ext cx="264603" cy="1205953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110">
            <a:extLst>
              <a:ext uri="{FF2B5EF4-FFF2-40B4-BE49-F238E27FC236}">
                <a16:creationId xmlns:a16="http://schemas.microsoft.com/office/drawing/2014/main" id="{8E8ED4DD-3DC3-5ADF-C602-776A009842CA}"/>
              </a:ext>
            </a:extLst>
          </p:cNvPr>
          <p:cNvCxnSpPr>
            <a:cxnSpLocks/>
            <a:stCxn id="55" idx="2"/>
            <a:endCxn id="50" idx="6"/>
          </p:cNvCxnSpPr>
          <p:nvPr/>
        </p:nvCxnSpPr>
        <p:spPr>
          <a:xfrm flipH="1">
            <a:off x="1761370" y="4399703"/>
            <a:ext cx="264603" cy="1205953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BF2BA031-51F4-4FBB-1531-50FD3640AFD6}"/>
              </a:ext>
            </a:extLst>
          </p:cNvPr>
          <p:cNvCxnSpPr>
            <a:cxnSpLocks/>
            <a:stCxn id="51" idx="2"/>
            <a:endCxn id="50" idx="6"/>
          </p:cNvCxnSpPr>
          <p:nvPr/>
        </p:nvCxnSpPr>
        <p:spPr>
          <a:xfrm flipH="1">
            <a:off x="1761370" y="4640984"/>
            <a:ext cx="264603" cy="96467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112">
            <a:extLst>
              <a:ext uri="{FF2B5EF4-FFF2-40B4-BE49-F238E27FC236}">
                <a16:creationId xmlns:a16="http://schemas.microsoft.com/office/drawing/2014/main" id="{40030D35-A3A4-DA31-AEAB-FA9C3E536542}"/>
              </a:ext>
            </a:extLst>
          </p:cNvPr>
          <p:cNvCxnSpPr>
            <a:cxnSpLocks/>
            <a:stCxn id="52" idx="2"/>
            <a:endCxn id="50" idx="6"/>
          </p:cNvCxnSpPr>
          <p:nvPr/>
        </p:nvCxnSpPr>
        <p:spPr>
          <a:xfrm flipH="1">
            <a:off x="1761370" y="4882265"/>
            <a:ext cx="264603" cy="72339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113">
            <a:extLst>
              <a:ext uri="{FF2B5EF4-FFF2-40B4-BE49-F238E27FC236}">
                <a16:creationId xmlns:a16="http://schemas.microsoft.com/office/drawing/2014/main" id="{911E198C-85A2-1BF6-F834-A66283D006DE}"/>
              </a:ext>
            </a:extLst>
          </p:cNvPr>
          <p:cNvCxnSpPr>
            <a:cxnSpLocks/>
            <a:stCxn id="53" idx="2"/>
            <a:endCxn id="50" idx="6"/>
          </p:cNvCxnSpPr>
          <p:nvPr/>
        </p:nvCxnSpPr>
        <p:spPr>
          <a:xfrm flipH="1">
            <a:off x="1761370" y="5122644"/>
            <a:ext cx="264603" cy="48301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114">
            <a:extLst>
              <a:ext uri="{FF2B5EF4-FFF2-40B4-BE49-F238E27FC236}">
                <a16:creationId xmlns:a16="http://schemas.microsoft.com/office/drawing/2014/main" id="{0F6F26ED-735F-7925-5E24-0F2EFF1D8386}"/>
              </a:ext>
            </a:extLst>
          </p:cNvPr>
          <p:cNvCxnSpPr>
            <a:cxnSpLocks/>
            <a:stCxn id="54" idx="2"/>
            <a:endCxn id="50" idx="6"/>
          </p:cNvCxnSpPr>
          <p:nvPr/>
        </p:nvCxnSpPr>
        <p:spPr>
          <a:xfrm flipH="1">
            <a:off x="1761370" y="5363925"/>
            <a:ext cx="264603" cy="24173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115">
            <a:extLst>
              <a:ext uri="{FF2B5EF4-FFF2-40B4-BE49-F238E27FC236}">
                <a16:creationId xmlns:a16="http://schemas.microsoft.com/office/drawing/2014/main" id="{57D4B65D-183C-B62D-A604-A33031EC0105}"/>
              </a:ext>
            </a:extLst>
          </p:cNvPr>
          <p:cNvCxnSpPr>
            <a:cxnSpLocks/>
            <a:stCxn id="56" idx="2"/>
            <a:endCxn id="50" idx="6"/>
          </p:cNvCxnSpPr>
          <p:nvPr/>
        </p:nvCxnSpPr>
        <p:spPr>
          <a:xfrm flipH="1">
            <a:off x="1761370" y="5605656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A794397B-4732-680C-08E5-5AAECE5DC46E}"/>
              </a:ext>
            </a:extLst>
          </p:cNvPr>
          <p:cNvGrpSpPr/>
          <p:nvPr/>
        </p:nvGrpSpPr>
        <p:grpSpPr>
          <a:xfrm rot="10800000">
            <a:off x="2225892" y="4399252"/>
            <a:ext cx="464522" cy="1205953"/>
            <a:chOff x="9118199" y="2720185"/>
            <a:chExt cx="733514" cy="1904288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D3597358-95B7-AEF4-9F9D-6DAC34766C5E}"/>
                </a:ext>
              </a:extLst>
            </p:cNvPr>
            <p:cNvSpPr/>
            <p:nvPr/>
          </p:nvSpPr>
          <p:spPr>
            <a:xfrm>
              <a:off x="9118199" y="2943342"/>
              <a:ext cx="315686" cy="31568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3B48354-6737-6BF3-8248-9F12F199571B}"/>
                </a:ext>
              </a:extLst>
            </p:cNvPr>
            <p:cNvSpPr/>
            <p:nvPr/>
          </p:nvSpPr>
          <p:spPr>
            <a:xfrm>
              <a:off x="9118199" y="3324342"/>
              <a:ext cx="315686" cy="31568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6F606782-7AA5-0D95-17B1-00F5B07509D3}"/>
                </a:ext>
              </a:extLst>
            </p:cNvPr>
            <p:cNvSpPr/>
            <p:nvPr/>
          </p:nvSpPr>
          <p:spPr>
            <a:xfrm>
              <a:off x="9118199" y="3703918"/>
              <a:ext cx="315686" cy="31568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0F159B1-782C-FE41-F9FD-340CCF2869B9}"/>
                </a:ext>
              </a:extLst>
            </p:cNvPr>
            <p:cNvSpPr/>
            <p:nvPr/>
          </p:nvSpPr>
          <p:spPr>
            <a:xfrm>
              <a:off x="9118199" y="4084918"/>
              <a:ext cx="315686" cy="31568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endParaRPr>
            </a:p>
          </p:txBody>
        </p:sp>
        <p:cxnSp>
          <p:nvCxnSpPr>
            <p:cNvPr id="122" name="Gerade Verbindung 121">
              <a:extLst>
                <a:ext uri="{FF2B5EF4-FFF2-40B4-BE49-F238E27FC236}">
                  <a16:creationId xmlns:a16="http://schemas.microsoft.com/office/drawing/2014/main" id="{867B4546-086F-5BEF-2A92-2B6765CE4BDD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 flipV="1">
              <a:off x="9433885" y="2720185"/>
              <a:ext cx="417828" cy="38100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122">
              <a:extLst>
                <a:ext uri="{FF2B5EF4-FFF2-40B4-BE49-F238E27FC236}">
                  <a16:creationId xmlns:a16="http://schemas.microsoft.com/office/drawing/2014/main" id="{AA3F0DA5-92D4-1DC3-E332-0F1F9378E962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>
              <a:off x="9433885" y="3101185"/>
              <a:ext cx="417828" cy="38100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>
              <a:extLst>
                <a:ext uri="{FF2B5EF4-FFF2-40B4-BE49-F238E27FC236}">
                  <a16:creationId xmlns:a16="http://schemas.microsoft.com/office/drawing/2014/main" id="{E55DB3C6-D093-6335-4DC2-68FA22A547F3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>
              <a:off x="9433885" y="3101185"/>
              <a:ext cx="417828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>
              <a:extLst>
                <a:ext uri="{FF2B5EF4-FFF2-40B4-BE49-F238E27FC236}">
                  <a16:creationId xmlns:a16="http://schemas.microsoft.com/office/drawing/2014/main" id="{D7F69A3B-2D04-BE8A-B2FA-66FFB2F3BAAC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>
              <a:off x="9433885" y="3101185"/>
              <a:ext cx="417828" cy="760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>
              <a:extLst>
                <a:ext uri="{FF2B5EF4-FFF2-40B4-BE49-F238E27FC236}">
                  <a16:creationId xmlns:a16="http://schemas.microsoft.com/office/drawing/2014/main" id="{36B20052-11A7-D95C-8757-1801CD5E2770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>
              <a:off x="9433885" y="3101185"/>
              <a:ext cx="417828" cy="1141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>
              <a:extLst>
                <a:ext uri="{FF2B5EF4-FFF2-40B4-BE49-F238E27FC236}">
                  <a16:creationId xmlns:a16="http://schemas.microsoft.com/office/drawing/2014/main" id="{1705B322-C3D2-868D-0F98-AB78D6CFED11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>
              <a:off x="9433885" y="3101185"/>
              <a:ext cx="417828" cy="1523288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127">
              <a:extLst>
                <a:ext uri="{FF2B5EF4-FFF2-40B4-BE49-F238E27FC236}">
                  <a16:creationId xmlns:a16="http://schemas.microsoft.com/office/drawing/2014/main" id="{DDB2FBE9-919D-A3FE-2990-4715B248F98B}"/>
                </a:ext>
              </a:extLst>
            </p:cNvPr>
            <p:cNvCxnSpPr>
              <a:cxnSpLocks/>
              <a:stCxn id="119" idx="6"/>
            </p:cNvCxnSpPr>
            <p:nvPr/>
          </p:nvCxnSpPr>
          <p:spPr>
            <a:xfrm flipV="1">
              <a:off x="9433885" y="2720185"/>
              <a:ext cx="417828" cy="76200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128">
              <a:extLst>
                <a:ext uri="{FF2B5EF4-FFF2-40B4-BE49-F238E27FC236}">
                  <a16:creationId xmlns:a16="http://schemas.microsoft.com/office/drawing/2014/main" id="{7780593F-E408-94D9-F945-201152388FD2}"/>
                </a:ext>
              </a:extLst>
            </p:cNvPr>
            <p:cNvCxnSpPr>
              <a:cxnSpLocks/>
              <a:stCxn id="119" idx="6"/>
            </p:cNvCxnSpPr>
            <p:nvPr/>
          </p:nvCxnSpPr>
          <p:spPr>
            <a:xfrm>
              <a:off x="9433885" y="3482185"/>
              <a:ext cx="417828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129">
              <a:extLst>
                <a:ext uri="{FF2B5EF4-FFF2-40B4-BE49-F238E27FC236}">
                  <a16:creationId xmlns:a16="http://schemas.microsoft.com/office/drawing/2014/main" id="{6C8F34DE-AB97-EAEB-A7BA-0CEA45B8D676}"/>
                </a:ext>
              </a:extLst>
            </p:cNvPr>
            <p:cNvCxnSpPr>
              <a:cxnSpLocks/>
              <a:stCxn id="119" idx="6"/>
            </p:cNvCxnSpPr>
            <p:nvPr/>
          </p:nvCxnSpPr>
          <p:spPr>
            <a:xfrm flipV="1">
              <a:off x="9433885" y="3101185"/>
              <a:ext cx="417828" cy="38100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130">
              <a:extLst>
                <a:ext uri="{FF2B5EF4-FFF2-40B4-BE49-F238E27FC236}">
                  <a16:creationId xmlns:a16="http://schemas.microsoft.com/office/drawing/2014/main" id="{856A3E7C-A4B8-A9BC-BF2C-FE20EE0EEB3A}"/>
                </a:ext>
              </a:extLst>
            </p:cNvPr>
            <p:cNvCxnSpPr>
              <a:cxnSpLocks/>
              <a:stCxn id="119" idx="6"/>
            </p:cNvCxnSpPr>
            <p:nvPr/>
          </p:nvCxnSpPr>
          <p:spPr>
            <a:xfrm>
              <a:off x="9433885" y="3482185"/>
              <a:ext cx="417828" cy="379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 Verbindung 131">
              <a:extLst>
                <a:ext uri="{FF2B5EF4-FFF2-40B4-BE49-F238E27FC236}">
                  <a16:creationId xmlns:a16="http://schemas.microsoft.com/office/drawing/2014/main" id="{EEC06DA6-B96C-C74B-56DC-B928A1192916}"/>
                </a:ext>
              </a:extLst>
            </p:cNvPr>
            <p:cNvCxnSpPr>
              <a:cxnSpLocks/>
              <a:stCxn id="119" idx="6"/>
            </p:cNvCxnSpPr>
            <p:nvPr/>
          </p:nvCxnSpPr>
          <p:spPr>
            <a:xfrm>
              <a:off x="9433885" y="3482185"/>
              <a:ext cx="417828" cy="760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 Verbindung 132">
              <a:extLst>
                <a:ext uri="{FF2B5EF4-FFF2-40B4-BE49-F238E27FC236}">
                  <a16:creationId xmlns:a16="http://schemas.microsoft.com/office/drawing/2014/main" id="{F0E552BB-E95F-7E65-82D5-3874F28A140E}"/>
                </a:ext>
              </a:extLst>
            </p:cNvPr>
            <p:cNvCxnSpPr>
              <a:cxnSpLocks/>
              <a:stCxn id="119" idx="6"/>
            </p:cNvCxnSpPr>
            <p:nvPr/>
          </p:nvCxnSpPr>
          <p:spPr>
            <a:xfrm>
              <a:off x="9433885" y="3482185"/>
              <a:ext cx="417828" cy="1142288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133">
              <a:extLst>
                <a:ext uri="{FF2B5EF4-FFF2-40B4-BE49-F238E27FC236}">
                  <a16:creationId xmlns:a16="http://schemas.microsoft.com/office/drawing/2014/main" id="{F879CC15-E0F2-7BE5-7E3B-B6F27E86314E}"/>
                </a:ext>
              </a:extLst>
            </p:cNvPr>
            <p:cNvCxnSpPr>
              <a:cxnSpLocks/>
              <a:stCxn id="120" idx="6"/>
            </p:cNvCxnSpPr>
            <p:nvPr/>
          </p:nvCxnSpPr>
          <p:spPr>
            <a:xfrm flipV="1">
              <a:off x="9433885" y="2720185"/>
              <a:ext cx="417828" cy="1141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 Verbindung 134">
              <a:extLst>
                <a:ext uri="{FF2B5EF4-FFF2-40B4-BE49-F238E27FC236}">
                  <a16:creationId xmlns:a16="http://schemas.microsoft.com/office/drawing/2014/main" id="{054DBE2A-1897-89F1-51FB-BE9FE789C2A0}"/>
                </a:ext>
              </a:extLst>
            </p:cNvPr>
            <p:cNvCxnSpPr>
              <a:cxnSpLocks/>
              <a:stCxn id="120" idx="6"/>
            </p:cNvCxnSpPr>
            <p:nvPr/>
          </p:nvCxnSpPr>
          <p:spPr>
            <a:xfrm flipV="1">
              <a:off x="9433885" y="3482185"/>
              <a:ext cx="417828" cy="379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 Verbindung 135">
              <a:extLst>
                <a:ext uri="{FF2B5EF4-FFF2-40B4-BE49-F238E27FC236}">
                  <a16:creationId xmlns:a16="http://schemas.microsoft.com/office/drawing/2014/main" id="{7C6151E2-57A9-F26D-C878-9F333AA8BED8}"/>
                </a:ext>
              </a:extLst>
            </p:cNvPr>
            <p:cNvCxnSpPr>
              <a:cxnSpLocks/>
              <a:stCxn id="120" idx="6"/>
            </p:cNvCxnSpPr>
            <p:nvPr/>
          </p:nvCxnSpPr>
          <p:spPr>
            <a:xfrm flipV="1">
              <a:off x="9433885" y="3101185"/>
              <a:ext cx="417828" cy="760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 Verbindung 136">
              <a:extLst>
                <a:ext uri="{FF2B5EF4-FFF2-40B4-BE49-F238E27FC236}">
                  <a16:creationId xmlns:a16="http://schemas.microsoft.com/office/drawing/2014/main" id="{010C1607-E75C-0C69-B237-09CEF8943970}"/>
                </a:ext>
              </a:extLst>
            </p:cNvPr>
            <p:cNvCxnSpPr>
              <a:cxnSpLocks/>
              <a:stCxn id="120" idx="6"/>
            </p:cNvCxnSpPr>
            <p:nvPr/>
          </p:nvCxnSpPr>
          <p:spPr>
            <a:xfrm>
              <a:off x="9433885" y="3861761"/>
              <a:ext cx="417828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137">
              <a:extLst>
                <a:ext uri="{FF2B5EF4-FFF2-40B4-BE49-F238E27FC236}">
                  <a16:creationId xmlns:a16="http://schemas.microsoft.com/office/drawing/2014/main" id="{B450C485-ADFC-8A93-E59A-F0F61B202970}"/>
                </a:ext>
              </a:extLst>
            </p:cNvPr>
            <p:cNvCxnSpPr>
              <a:cxnSpLocks/>
              <a:stCxn id="120" idx="6"/>
            </p:cNvCxnSpPr>
            <p:nvPr/>
          </p:nvCxnSpPr>
          <p:spPr>
            <a:xfrm>
              <a:off x="9433885" y="3861761"/>
              <a:ext cx="417828" cy="38100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 Verbindung 138">
              <a:extLst>
                <a:ext uri="{FF2B5EF4-FFF2-40B4-BE49-F238E27FC236}">
                  <a16:creationId xmlns:a16="http://schemas.microsoft.com/office/drawing/2014/main" id="{F8D771EE-0DC2-0C0D-256F-F46AD4720735}"/>
                </a:ext>
              </a:extLst>
            </p:cNvPr>
            <p:cNvCxnSpPr>
              <a:cxnSpLocks/>
              <a:stCxn id="120" idx="6"/>
            </p:cNvCxnSpPr>
            <p:nvPr/>
          </p:nvCxnSpPr>
          <p:spPr>
            <a:xfrm>
              <a:off x="9433885" y="3861761"/>
              <a:ext cx="417828" cy="762712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139">
              <a:extLst>
                <a:ext uri="{FF2B5EF4-FFF2-40B4-BE49-F238E27FC236}">
                  <a16:creationId xmlns:a16="http://schemas.microsoft.com/office/drawing/2014/main" id="{1E2DDAB0-3C4D-54B9-8306-70896E8BAD15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 flipV="1">
              <a:off x="9433885" y="2720185"/>
              <a:ext cx="417828" cy="1522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140">
              <a:extLst>
                <a:ext uri="{FF2B5EF4-FFF2-40B4-BE49-F238E27FC236}">
                  <a16:creationId xmlns:a16="http://schemas.microsoft.com/office/drawing/2014/main" id="{C8C6027A-B335-68FA-4B19-58C67AA98B67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 flipV="1">
              <a:off x="9433885" y="3482185"/>
              <a:ext cx="417828" cy="760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Gerade Verbindung 141">
              <a:extLst>
                <a:ext uri="{FF2B5EF4-FFF2-40B4-BE49-F238E27FC236}">
                  <a16:creationId xmlns:a16="http://schemas.microsoft.com/office/drawing/2014/main" id="{DEB6C79B-CBF4-2F45-1682-0352499610C9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 flipV="1">
              <a:off x="9433885" y="3101185"/>
              <a:ext cx="417828" cy="1141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Gerade Verbindung 142">
              <a:extLst>
                <a:ext uri="{FF2B5EF4-FFF2-40B4-BE49-F238E27FC236}">
                  <a16:creationId xmlns:a16="http://schemas.microsoft.com/office/drawing/2014/main" id="{28B9661C-E454-A0A4-4D21-18DA3A771F58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 flipV="1">
              <a:off x="9433885" y="3861761"/>
              <a:ext cx="417828" cy="38100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Gerade Verbindung 143">
              <a:extLst>
                <a:ext uri="{FF2B5EF4-FFF2-40B4-BE49-F238E27FC236}">
                  <a16:creationId xmlns:a16="http://schemas.microsoft.com/office/drawing/2014/main" id="{B91AF1F8-ED4E-FB51-3B54-E77BDE9D0970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>
              <a:off x="9433885" y="4242761"/>
              <a:ext cx="417828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 Verbindung 144">
              <a:extLst>
                <a:ext uri="{FF2B5EF4-FFF2-40B4-BE49-F238E27FC236}">
                  <a16:creationId xmlns:a16="http://schemas.microsoft.com/office/drawing/2014/main" id="{63553D50-D904-C34D-EB58-5FB3EF7344BD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>
              <a:off x="9433885" y="4242761"/>
              <a:ext cx="417828" cy="381712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feld 145">
            <a:extLst>
              <a:ext uri="{FF2B5EF4-FFF2-40B4-BE49-F238E27FC236}">
                <a16:creationId xmlns:a16="http://schemas.microsoft.com/office/drawing/2014/main" id="{E69F77A3-21BA-75E9-C735-B03477A48344}"/>
              </a:ext>
            </a:extLst>
          </p:cNvPr>
          <p:cNvSpPr txBox="1"/>
          <p:nvPr/>
        </p:nvSpPr>
        <p:spPr>
          <a:xfrm>
            <a:off x="571455" y="4525471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 1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BB6288CF-7400-36D3-8105-B7EDC060F963}"/>
              </a:ext>
            </a:extLst>
          </p:cNvPr>
          <p:cNvSpPr txBox="1"/>
          <p:nvPr/>
        </p:nvSpPr>
        <p:spPr>
          <a:xfrm>
            <a:off x="573314" y="4762825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 2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C08AEC96-13A3-6E03-556A-65AF3E625002}"/>
              </a:ext>
            </a:extLst>
          </p:cNvPr>
          <p:cNvSpPr txBox="1"/>
          <p:nvPr/>
        </p:nvSpPr>
        <p:spPr>
          <a:xfrm>
            <a:off x="569596" y="5009211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 3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932E3797-D546-EFD2-3DAE-779A09D76F6E}"/>
              </a:ext>
            </a:extLst>
          </p:cNvPr>
          <p:cNvSpPr txBox="1"/>
          <p:nvPr/>
        </p:nvSpPr>
        <p:spPr>
          <a:xfrm>
            <a:off x="571455" y="5246565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 4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E61AB2FF-5B0E-EADA-427A-75943DA521EE}"/>
              </a:ext>
            </a:extLst>
          </p:cNvPr>
          <p:cNvSpPr txBox="1"/>
          <p:nvPr/>
        </p:nvSpPr>
        <p:spPr>
          <a:xfrm>
            <a:off x="2690414" y="4523587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Probability of class 1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FBFADE91-67CC-9C87-60B5-4ADB26B4F6AE}"/>
              </a:ext>
            </a:extLst>
          </p:cNvPr>
          <p:cNvSpPr txBox="1"/>
          <p:nvPr/>
        </p:nvSpPr>
        <p:spPr>
          <a:xfrm>
            <a:off x="2692272" y="4760942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Probability of class 2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A526B46C-8480-D29E-44B0-3BA433F3262C}"/>
              </a:ext>
            </a:extLst>
          </p:cNvPr>
          <p:cNvSpPr txBox="1"/>
          <p:nvPr/>
        </p:nvSpPr>
        <p:spPr>
          <a:xfrm>
            <a:off x="2688556" y="5007327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Probability of class 3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555BA158-58D5-7133-85E6-A393808D7021}"/>
              </a:ext>
            </a:extLst>
          </p:cNvPr>
          <p:cNvSpPr txBox="1"/>
          <p:nvPr/>
        </p:nvSpPr>
        <p:spPr>
          <a:xfrm>
            <a:off x="2690414" y="5244682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Probability of class 4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5D70157C-BF6A-882D-9847-A09868322EE2}"/>
              </a:ext>
            </a:extLst>
          </p:cNvPr>
          <p:cNvSpPr/>
          <p:nvPr/>
        </p:nvSpPr>
        <p:spPr>
          <a:xfrm>
            <a:off x="2406367" y="4445539"/>
            <a:ext cx="362598" cy="1131741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52B62A56-B2BB-9617-E52B-3EC091DA56FA}"/>
              </a:ext>
            </a:extLst>
          </p:cNvPr>
          <p:cNvSpPr/>
          <p:nvPr/>
        </p:nvSpPr>
        <p:spPr>
          <a:xfrm>
            <a:off x="1945669" y="4195053"/>
            <a:ext cx="362598" cy="1608251"/>
          </a:xfrm>
          <a:prstGeom prst="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0ED7C56F-BBD9-5C3A-0CE3-E01177B59BE6}"/>
              </a:ext>
            </a:extLst>
          </p:cNvPr>
          <p:cNvSpPr txBox="1"/>
          <p:nvPr/>
        </p:nvSpPr>
        <p:spPr>
          <a:xfrm>
            <a:off x="1236115" y="6084378"/>
            <a:ext cx="9877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feature map/</a:t>
            </a:r>
          </a:p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feature vector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0A31BDE7-61E7-B8AA-30DC-31544F81CD89}"/>
              </a:ext>
            </a:extLst>
          </p:cNvPr>
          <p:cNvSpPr txBox="1"/>
          <p:nvPr/>
        </p:nvSpPr>
        <p:spPr>
          <a:xfrm>
            <a:off x="2688556" y="5842486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predictions</a:t>
            </a:r>
          </a:p>
        </p:txBody>
      </p:sp>
      <p:cxnSp>
        <p:nvCxnSpPr>
          <p:cNvPr id="158" name="Gerade Verbindung 157">
            <a:extLst>
              <a:ext uri="{FF2B5EF4-FFF2-40B4-BE49-F238E27FC236}">
                <a16:creationId xmlns:a16="http://schemas.microsoft.com/office/drawing/2014/main" id="{FFBAC573-A400-D830-EA86-6FFB45275183}"/>
              </a:ext>
            </a:extLst>
          </p:cNvPr>
          <p:cNvCxnSpPr>
            <a:cxnSpLocks/>
            <a:stCxn id="156" idx="0"/>
          </p:cNvCxnSpPr>
          <p:nvPr/>
        </p:nvCxnSpPr>
        <p:spPr>
          <a:xfrm flipV="1">
            <a:off x="1730001" y="5868731"/>
            <a:ext cx="397390" cy="2156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Gerade Verbindung 158">
            <a:extLst>
              <a:ext uri="{FF2B5EF4-FFF2-40B4-BE49-F238E27FC236}">
                <a16:creationId xmlns:a16="http://schemas.microsoft.com/office/drawing/2014/main" id="{8D7B08A9-ABBC-8847-F456-2E2F266B6E38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2598227" y="5655328"/>
            <a:ext cx="505668" cy="1871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9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" grpId="0" animBg="1"/>
      <p:bldP spid="37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 animBg="1"/>
      <p:bldP spid="155" grpId="0" animBg="1"/>
      <p:bldP spid="156" grpId="0"/>
      <p:bldP spid="1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5487FA-8679-CBF6-77B0-A1979955E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" y="1751651"/>
            <a:ext cx="3157603" cy="4507261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Fully Connected Layer (Feature Size x Num Classes)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C6ABD2-B6D1-948A-8134-D3ED7F6F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13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EC41795B-93E7-300C-7CE3-6D630C6907D0}"/>
              </a:ext>
            </a:extLst>
          </p:cNvPr>
          <p:cNvSpPr txBox="1">
            <a:spLocks/>
          </p:cNvSpPr>
          <p:nvPr/>
        </p:nvSpPr>
        <p:spPr>
          <a:xfrm>
            <a:off x="4283677" y="422913"/>
            <a:ext cx="36246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Advanced Feature Fusion Head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0D579DC-BD2F-53E3-DBCB-0161F7E7A88D}"/>
              </a:ext>
            </a:extLst>
          </p:cNvPr>
          <p:cNvSpPr txBox="1">
            <a:spLocks/>
          </p:cNvSpPr>
          <p:nvPr/>
        </p:nvSpPr>
        <p:spPr>
          <a:xfrm>
            <a:off x="4517199" y="1748475"/>
            <a:ext cx="3157603" cy="4507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Fully Connected Layer (Feature Size x 256)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Batch Normalization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ReLU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Activation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Dropout (0.5)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Fully Connected Layer (256 x 128)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Batch Normalization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ReLU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Activation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Dropout (0.5)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Fully Connected Layer (128 x Num Classes)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0355C2EF-5CCE-0076-B26E-FB7FE1295E0C}"/>
              </a:ext>
            </a:extLst>
          </p:cNvPr>
          <p:cNvSpPr txBox="1">
            <a:spLocks/>
          </p:cNvSpPr>
          <p:nvPr/>
        </p:nvSpPr>
        <p:spPr>
          <a:xfrm>
            <a:off x="8518742" y="422913"/>
            <a:ext cx="30699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Attention Feature Fusion Head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48EE81A-7598-12F7-5700-3BD7338517D9}"/>
              </a:ext>
            </a:extLst>
          </p:cNvPr>
          <p:cNvSpPr txBox="1">
            <a:spLocks/>
          </p:cNvSpPr>
          <p:nvPr/>
        </p:nvSpPr>
        <p:spPr>
          <a:xfrm>
            <a:off x="8474900" y="1748475"/>
            <a:ext cx="3157603" cy="4507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Add Positional Encoding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Layer Normalization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Multi-Head Attention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Layer Normalization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Dropout (0.5)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Mean Across Sequence Dimension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Advanced Feature Fusion Head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F10B75A-86AA-8A6D-66DE-B572DDE4BBAD}"/>
              </a:ext>
            </a:extLst>
          </p:cNvPr>
          <p:cNvSpPr/>
          <p:nvPr/>
        </p:nvSpPr>
        <p:spPr>
          <a:xfrm>
            <a:off x="8518742" y="1856257"/>
            <a:ext cx="3069921" cy="346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ysClr val="windowText" lastClr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Attention Mechanism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C16C89DB-92FA-3C1F-262D-4BA621F8C28D}"/>
              </a:ext>
            </a:extLst>
          </p:cNvPr>
          <p:cNvSpPr txBox="1">
            <a:spLocks/>
          </p:cNvSpPr>
          <p:nvPr/>
        </p:nvSpPr>
        <p:spPr>
          <a:xfrm>
            <a:off x="565840" y="422913"/>
            <a:ext cx="30699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Simple Feature Fusion Head</a:t>
            </a:r>
          </a:p>
        </p:txBody>
      </p: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EC37F296-7FF7-EF3B-ED69-58D3778495CD}"/>
              </a:ext>
            </a:extLst>
          </p:cNvPr>
          <p:cNvCxnSpPr>
            <a:cxnSpLocks/>
          </p:cNvCxnSpPr>
          <p:nvPr/>
        </p:nvCxnSpPr>
        <p:spPr>
          <a:xfrm>
            <a:off x="4064000" y="670304"/>
            <a:ext cx="0" cy="55173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7F73E62C-DDB6-BA9E-27CF-AD6A015E952C}"/>
              </a:ext>
            </a:extLst>
          </p:cNvPr>
          <p:cNvCxnSpPr>
            <a:cxnSpLocks/>
          </p:cNvCxnSpPr>
          <p:nvPr/>
        </p:nvCxnSpPr>
        <p:spPr>
          <a:xfrm>
            <a:off x="8128000" y="670304"/>
            <a:ext cx="0" cy="55173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97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AB6B3-9FEA-1CF6-4E7C-D638C49C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221679-24FC-BB25-1F10-B4599E034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Test set:</a:t>
            </a:r>
          </a:p>
          <a:p>
            <a:pPr marL="0" indent="0">
              <a:buNone/>
            </a:pPr>
            <a:r>
              <a:rPr lang="en-US" dirty="0"/>
              <a:t>Non-demented: 41</a:t>
            </a:r>
          </a:p>
          <a:p>
            <a:pPr marL="0" indent="0">
              <a:buNone/>
            </a:pPr>
            <a:r>
              <a:rPr lang="en-US" dirty="0"/>
              <a:t>Very mild dementia: 11</a:t>
            </a:r>
          </a:p>
          <a:p>
            <a:pPr marL="0" indent="0">
              <a:buNone/>
            </a:pPr>
            <a:r>
              <a:rPr lang="en-US" dirty="0"/>
              <a:t>Mild dementia: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 tests per strategy, each with a different seed</a:t>
            </a:r>
          </a:p>
          <a:p>
            <a:pPr marL="0" indent="0">
              <a:buNone/>
            </a:pPr>
            <a:r>
              <a:rPr lang="en-US" dirty="0"/>
              <a:t>Hyperparameter search and sampling strategy evaluation was performed on a single slice group and just once.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B3341F-9375-7F5B-835B-11594BCB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08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B3B369-B48B-A57C-D042-56BAE000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4FE1AF2-D70E-C894-A58D-7780FB0C8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360" y="544738"/>
            <a:ext cx="7193280" cy="57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77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C8E0B7-32B8-5726-AB42-2F03FB4A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16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8AA295A-F688-2A9A-1315-B3032985F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01" y="326452"/>
            <a:ext cx="11457598" cy="473365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BCF7468-DE5A-06BC-502C-E50507C896FA}"/>
              </a:ext>
            </a:extLst>
          </p:cNvPr>
          <p:cNvSpPr txBox="1"/>
          <p:nvPr/>
        </p:nvSpPr>
        <p:spPr>
          <a:xfrm>
            <a:off x="838200" y="5054220"/>
            <a:ext cx="72811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Aggregation of other slice models improves the performance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Sampling strategy improves </a:t>
            </a:r>
            <a:r>
              <a:rPr lang="en-US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EfficientNet</a:t>
            </a: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based model significantly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Self Distillation weakened performance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Average F1 Score is generally very low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MobileVit</a:t>
            </a: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strategies all on relatively high level compared to </a:t>
            </a:r>
            <a:r>
              <a:rPr lang="en-US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Efficientnet</a:t>
            </a:r>
            <a:endParaRPr lang="en-US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4F8C7FA-07F8-3A9E-E895-F07BFE752B8A}"/>
              </a:ext>
            </a:extLst>
          </p:cNvPr>
          <p:cNvSpPr/>
          <p:nvPr/>
        </p:nvSpPr>
        <p:spPr>
          <a:xfrm>
            <a:off x="1048216" y="646771"/>
            <a:ext cx="2486722" cy="3635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1C6E89-0087-E8D3-C656-0AAA4A76F1F1}"/>
              </a:ext>
            </a:extLst>
          </p:cNvPr>
          <p:cNvSpPr/>
          <p:nvPr/>
        </p:nvSpPr>
        <p:spPr>
          <a:xfrm>
            <a:off x="1048214" y="4282068"/>
            <a:ext cx="10765433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1B0BA7C-6479-4FA3-64E8-F83A7A1289EE}"/>
              </a:ext>
            </a:extLst>
          </p:cNvPr>
          <p:cNvSpPr/>
          <p:nvPr/>
        </p:nvSpPr>
        <p:spPr>
          <a:xfrm>
            <a:off x="378353" y="606383"/>
            <a:ext cx="669862" cy="3854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9A7042C-DB16-BC44-5BB4-BA045EC3512A}"/>
              </a:ext>
            </a:extLst>
          </p:cNvPr>
          <p:cNvSpPr/>
          <p:nvPr/>
        </p:nvSpPr>
        <p:spPr>
          <a:xfrm>
            <a:off x="6430930" y="646770"/>
            <a:ext cx="2486722" cy="3635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B79EADA-4E71-A88C-4300-AB5DC03EAE16}"/>
              </a:ext>
            </a:extLst>
          </p:cNvPr>
          <p:cNvSpPr/>
          <p:nvPr/>
        </p:nvSpPr>
        <p:spPr>
          <a:xfrm>
            <a:off x="3534935" y="626577"/>
            <a:ext cx="1471963" cy="3635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E263580-9D14-62A2-B799-B1EE9A1D757E}"/>
              </a:ext>
            </a:extLst>
          </p:cNvPr>
          <p:cNvSpPr/>
          <p:nvPr/>
        </p:nvSpPr>
        <p:spPr>
          <a:xfrm>
            <a:off x="8917652" y="646769"/>
            <a:ext cx="1471963" cy="3635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3CD6758-F05F-81D6-6A23-115350FF3AD1}"/>
              </a:ext>
            </a:extLst>
          </p:cNvPr>
          <p:cNvSpPr/>
          <p:nvPr/>
        </p:nvSpPr>
        <p:spPr>
          <a:xfrm>
            <a:off x="4847062" y="646768"/>
            <a:ext cx="1471963" cy="3635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0E36661-F209-5C57-6F06-81A6E2043E09}"/>
              </a:ext>
            </a:extLst>
          </p:cNvPr>
          <p:cNvSpPr/>
          <p:nvPr/>
        </p:nvSpPr>
        <p:spPr>
          <a:xfrm>
            <a:off x="10272917" y="606383"/>
            <a:ext cx="1471963" cy="3635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0772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4F627-5034-3318-6E4E-935B83387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DBCCA2-0910-BFCD-1BA9-4EB099B5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17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3CA68A7-0593-D315-B132-34D7D8E83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46" y="1004405"/>
            <a:ext cx="11932508" cy="4196046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6C3D026-50DA-1EA8-4B7E-B3B09E4835AA}"/>
              </a:ext>
            </a:extLst>
          </p:cNvPr>
          <p:cNvSpPr txBox="1"/>
          <p:nvPr/>
        </p:nvSpPr>
        <p:spPr>
          <a:xfrm>
            <a:off x="838200" y="5430446"/>
            <a:ext cx="5524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Low overall score due to </a:t>
            </a:r>
            <a:r>
              <a:rPr lang="en-US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unability</a:t>
            </a: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to predict mild AD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Change in score mostly for very mild AD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B528D6-A8CA-7895-E82C-88CB6C45548F}"/>
              </a:ext>
            </a:extLst>
          </p:cNvPr>
          <p:cNvSpPr/>
          <p:nvPr/>
        </p:nvSpPr>
        <p:spPr>
          <a:xfrm>
            <a:off x="2062977" y="1304694"/>
            <a:ext cx="9891130" cy="3635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7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41EDE-7787-9C4A-AE2C-F05FBD0DD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87B66A-EA2C-5C8F-5196-C27A584F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18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64E379A-57A1-D2B6-FB2E-55158EED4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48" y="1066800"/>
            <a:ext cx="1150230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57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8643E3-766B-B14A-18B2-2C9A9ECF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19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73E9F6B-6A18-12FB-B684-B1D008878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3" y="1162359"/>
            <a:ext cx="11952514" cy="420308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C3F6DBC-316A-8A54-3519-9AECF57E92C6}"/>
              </a:ext>
            </a:extLst>
          </p:cNvPr>
          <p:cNvSpPr txBox="1"/>
          <p:nvPr/>
        </p:nvSpPr>
        <p:spPr>
          <a:xfrm>
            <a:off x="838200" y="5430446"/>
            <a:ext cx="821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Improvements in classification of “mild dementia” class with </a:t>
            </a:r>
            <a:r>
              <a:rPr lang="en-US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MobileVit</a:t>
            </a: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ensembles</a:t>
            </a:r>
          </a:p>
        </p:txBody>
      </p:sp>
    </p:spTree>
    <p:extLst>
      <p:ext uri="{BB962C8B-B14F-4D97-AF65-F5344CB8AC3E}">
        <p14:creationId xmlns:p14="http://schemas.microsoft.com/office/powerpoint/2010/main" val="344271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0F0CE4-AD84-1F8A-9BB5-6DA14DCCB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7964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Why?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864A26-A9D3-76C0-4404-6184F491A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9150" y="1825625"/>
            <a:ext cx="692658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Early detection of dementia is crucial for an effective treatment.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Traditional methods are time consuming and prone to human error.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My research is supposed to help identifying potential cases quicker and thereby guiding understaffed medical professionals to focus on the most relevant cases.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381ED1-EDE6-E108-EFF3-52957FB3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6" name="Grafik 5" descr="Sanduhr 90% mit einfarbiger Füllung">
            <a:extLst>
              <a:ext uri="{FF2B5EF4-FFF2-40B4-BE49-F238E27FC236}">
                <a16:creationId xmlns:a16="http://schemas.microsoft.com/office/drawing/2014/main" id="{7701BA36-B4CA-4BBA-BDC8-46F65091B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562" y="1120140"/>
            <a:ext cx="4446270" cy="444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61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72F90C-D253-89BF-EC68-3D3242F6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Last but not least…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58C6F63-DC25-D0DD-914D-E13E1DFA3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6908" y="1386928"/>
            <a:ext cx="4257934" cy="3768846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96C1EA-E357-E4CB-F89A-56A04A0B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20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118FDDF-774E-D536-D835-E7342D71A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160" y="1451659"/>
            <a:ext cx="4257934" cy="3639382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4B01868E-D0FC-18E0-4E73-E42E64F285B7}"/>
              </a:ext>
            </a:extLst>
          </p:cNvPr>
          <p:cNvSpPr txBox="1">
            <a:spLocks/>
          </p:cNvSpPr>
          <p:nvPr/>
        </p:nvSpPr>
        <p:spPr>
          <a:xfrm>
            <a:off x="838200" y="5030787"/>
            <a:ext cx="104089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… it could serve as an initial screening tool.</a:t>
            </a:r>
          </a:p>
        </p:txBody>
      </p:sp>
    </p:spTree>
    <p:extLst>
      <p:ext uri="{BB962C8B-B14F-4D97-AF65-F5344CB8AC3E}">
        <p14:creationId xmlns:p14="http://schemas.microsoft.com/office/powerpoint/2010/main" val="238044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D8242-8B95-647E-97F8-4E94140B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25B8A7-2835-39C2-1DB5-07D6DBF1A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469058-5F55-8B00-9CA0-B66D8625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119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D8C44-393C-517C-5CAE-FAD388413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B3B500-7C9E-F869-483F-01CE2293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Supervised Learning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2F0340-505C-A8BB-F226-33A17F0CBB12}"/>
              </a:ext>
            </a:extLst>
          </p:cNvPr>
          <p:cNvSpPr/>
          <p:nvPr/>
        </p:nvSpPr>
        <p:spPr>
          <a:xfrm>
            <a:off x="6466215" y="2686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6AB2B1-81FA-0535-36C3-6EEC6E98F2F5}"/>
              </a:ext>
            </a:extLst>
          </p:cNvPr>
          <p:cNvSpPr/>
          <p:nvPr/>
        </p:nvSpPr>
        <p:spPr>
          <a:xfrm>
            <a:off x="6466215" y="3067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E5916A-3EC7-DABD-0DAF-DC5F71DBCF87}"/>
              </a:ext>
            </a:extLst>
          </p:cNvPr>
          <p:cNvSpPr/>
          <p:nvPr/>
        </p:nvSpPr>
        <p:spPr>
          <a:xfrm>
            <a:off x="6466215" y="344698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67A2DD-0AB4-A433-B39E-8CA07F5FC549}"/>
              </a:ext>
            </a:extLst>
          </p:cNvPr>
          <p:cNvSpPr/>
          <p:nvPr/>
        </p:nvSpPr>
        <p:spPr>
          <a:xfrm>
            <a:off x="6466215" y="382798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74FE97-802E-6789-FAC4-C8442589494B}"/>
              </a:ext>
            </a:extLst>
          </p:cNvPr>
          <p:cNvSpPr/>
          <p:nvPr/>
        </p:nvSpPr>
        <p:spPr>
          <a:xfrm>
            <a:off x="7199729" y="2686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CAF2195-8091-36DA-950F-3BBCFF99B5F9}"/>
              </a:ext>
            </a:extLst>
          </p:cNvPr>
          <p:cNvSpPr/>
          <p:nvPr/>
        </p:nvSpPr>
        <p:spPr>
          <a:xfrm>
            <a:off x="7199729" y="3067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CB0BEB-FE65-E65C-9DCC-21B788C480CE}"/>
              </a:ext>
            </a:extLst>
          </p:cNvPr>
          <p:cNvSpPr/>
          <p:nvPr/>
        </p:nvSpPr>
        <p:spPr>
          <a:xfrm>
            <a:off x="7199729" y="344698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6501B7-E56A-7A44-EC83-66424487B96C}"/>
              </a:ext>
            </a:extLst>
          </p:cNvPr>
          <p:cNvSpPr/>
          <p:nvPr/>
        </p:nvSpPr>
        <p:spPr>
          <a:xfrm>
            <a:off x="7199729" y="382798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D7B875-9598-6228-39F7-58C2E4563971}"/>
              </a:ext>
            </a:extLst>
          </p:cNvPr>
          <p:cNvSpPr/>
          <p:nvPr/>
        </p:nvSpPr>
        <p:spPr>
          <a:xfrm>
            <a:off x="7199729" y="2305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EBE8C2F-8681-54A9-A9BE-189120BFAA1B}"/>
              </a:ext>
            </a:extLst>
          </p:cNvPr>
          <p:cNvSpPr/>
          <p:nvPr/>
        </p:nvSpPr>
        <p:spPr>
          <a:xfrm>
            <a:off x="7199729" y="4209701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AC81CF-E3CB-5C69-6041-D1001977B339}"/>
              </a:ext>
            </a:extLst>
          </p:cNvPr>
          <p:cNvSpPr/>
          <p:nvPr/>
        </p:nvSpPr>
        <p:spPr>
          <a:xfrm>
            <a:off x="7933243" y="2686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E9F828-439C-7AE3-CCEF-51C08E1CAC5C}"/>
              </a:ext>
            </a:extLst>
          </p:cNvPr>
          <p:cNvSpPr/>
          <p:nvPr/>
        </p:nvSpPr>
        <p:spPr>
          <a:xfrm>
            <a:off x="7933243" y="3067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10ABB3-1C08-AF5A-2757-6028EBB5DF2E}"/>
              </a:ext>
            </a:extLst>
          </p:cNvPr>
          <p:cNvSpPr/>
          <p:nvPr/>
        </p:nvSpPr>
        <p:spPr>
          <a:xfrm>
            <a:off x="7933243" y="344698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93D3B4C-FA50-A4E8-8A3E-0DDF859CC13F}"/>
              </a:ext>
            </a:extLst>
          </p:cNvPr>
          <p:cNvSpPr/>
          <p:nvPr/>
        </p:nvSpPr>
        <p:spPr>
          <a:xfrm>
            <a:off x="7933243" y="382798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809A44-565E-6171-9425-8CF707A08829}"/>
              </a:ext>
            </a:extLst>
          </p:cNvPr>
          <p:cNvSpPr/>
          <p:nvPr/>
        </p:nvSpPr>
        <p:spPr>
          <a:xfrm>
            <a:off x="7933243" y="2305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83A0E9-DFF1-FE84-A32B-D75BB645C377}"/>
              </a:ext>
            </a:extLst>
          </p:cNvPr>
          <p:cNvSpPr/>
          <p:nvPr/>
        </p:nvSpPr>
        <p:spPr>
          <a:xfrm>
            <a:off x="7933243" y="4209701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FFEE50AA-80B2-B8DE-F341-EC3EE4AE2902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V="1">
            <a:off x="6781901" y="2463256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>
            <a:extLst>
              <a:ext uri="{FF2B5EF4-FFF2-40B4-BE49-F238E27FC236}">
                <a16:creationId xmlns:a16="http://schemas.microsoft.com/office/drawing/2014/main" id="{3163FD79-251F-BEA4-BBEC-03ECFCAF36CB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6781901" y="2844256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>
            <a:extLst>
              <a:ext uri="{FF2B5EF4-FFF2-40B4-BE49-F238E27FC236}">
                <a16:creationId xmlns:a16="http://schemas.microsoft.com/office/drawing/2014/main" id="{254E7CF5-290E-4DD3-942D-8572A06CF8BE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6781901" y="2844256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E9BE3397-6FB6-7F75-672A-F52D83D51A7B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6781901" y="2844256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>
            <a:extLst>
              <a:ext uri="{FF2B5EF4-FFF2-40B4-BE49-F238E27FC236}">
                <a16:creationId xmlns:a16="http://schemas.microsoft.com/office/drawing/2014/main" id="{A58440E3-99A9-AC80-5DBF-E6F0941435A2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6781901" y="2844256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>
            <a:extLst>
              <a:ext uri="{FF2B5EF4-FFF2-40B4-BE49-F238E27FC236}">
                <a16:creationId xmlns:a16="http://schemas.microsoft.com/office/drawing/2014/main" id="{1E66FC55-97B8-7017-6D1D-76049BC4ADE8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6781901" y="2844256"/>
            <a:ext cx="417828" cy="1523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4A821A05-F4B0-F862-DF47-1A002C2AF0E9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 flipV="1">
            <a:off x="6781901" y="2463256"/>
            <a:ext cx="417828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>
            <a:extLst>
              <a:ext uri="{FF2B5EF4-FFF2-40B4-BE49-F238E27FC236}">
                <a16:creationId xmlns:a16="http://schemas.microsoft.com/office/drawing/2014/main" id="{BD023CC0-B8D4-678D-8AF9-E6DCDFB2932B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6781901" y="3225256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>
            <a:extLst>
              <a:ext uri="{FF2B5EF4-FFF2-40B4-BE49-F238E27FC236}">
                <a16:creationId xmlns:a16="http://schemas.microsoft.com/office/drawing/2014/main" id="{E4817372-59D4-E037-90A5-60AA4991A347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6781901" y="2844256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>
            <a:extLst>
              <a:ext uri="{FF2B5EF4-FFF2-40B4-BE49-F238E27FC236}">
                <a16:creationId xmlns:a16="http://schemas.microsoft.com/office/drawing/2014/main" id="{042B2125-B7FC-0BF8-E590-5DA26FF8C7FB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6781901" y="3225256"/>
            <a:ext cx="417828" cy="379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>
            <a:extLst>
              <a:ext uri="{FF2B5EF4-FFF2-40B4-BE49-F238E27FC236}">
                <a16:creationId xmlns:a16="http://schemas.microsoft.com/office/drawing/2014/main" id="{AEF817F4-9AF4-CEDC-81BC-9C8F76831FE3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6781901" y="3225256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>
            <a:extLst>
              <a:ext uri="{FF2B5EF4-FFF2-40B4-BE49-F238E27FC236}">
                <a16:creationId xmlns:a16="http://schemas.microsoft.com/office/drawing/2014/main" id="{3204A48D-37D5-FE51-2C94-33A51499620D}"/>
              </a:ext>
            </a:extLst>
          </p:cNvPr>
          <p:cNvCxnSpPr>
            <a:cxnSpLocks/>
            <a:stCxn id="5" idx="6"/>
            <a:endCxn id="15" idx="2"/>
          </p:cNvCxnSpPr>
          <p:nvPr/>
        </p:nvCxnSpPr>
        <p:spPr>
          <a:xfrm>
            <a:off x="6781901" y="3225256"/>
            <a:ext cx="417828" cy="1142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C30E39CA-FB1D-1E85-4A27-54DF48B463BC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6781901" y="2463256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>
            <a:extLst>
              <a:ext uri="{FF2B5EF4-FFF2-40B4-BE49-F238E27FC236}">
                <a16:creationId xmlns:a16="http://schemas.microsoft.com/office/drawing/2014/main" id="{DDAEF780-BB9C-7BED-53A6-48F88007A8A1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6781901" y="3225256"/>
            <a:ext cx="417828" cy="379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>
            <a:extLst>
              <a:ext uri="{FF2B5EF4-FFF2-40B4-BE49-F238E27FC236}">
                <a16:creationId xmlns:a16="http://schemas.microsoft.com/office/drawing/2014/main" id="{A69E157C-770C-92D9-7C96-112475CAE3CC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781901" y="2844256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>
            <a:extLst>
              <a:ext uri="{FF2B5EF4-FFF2-40B4-BE49-F238E27FC236}">
                <a16:creationId xmlns:a16="http://schemas.microsoft.com/office/drawing/2014/main" id="{F0435AD6-6D42-3263-BF00-F170C8B6A449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6781901" y="3604832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>
            <a:extLst>
              <a:ext uri="{FF2B5EF4-FFF2-40B4-BE49-F238E27FC236}">
                <a16:creationId xmlns:a16="http://schemas.microsoft.com/office/drawing/2014/main" id="{61622589-D055-AF7E-7C97-29443F0D2B9E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6781901" y="3604832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109">
            <a:extLst>
              <a:ext uri="{FF2B5EF4-FFF2-40B4-BE49-F238E27FC236}">
                <a16:creationId xmlns:a16="http://schemas.microsoft.com/office/drawing/2014/main" id="{AA2B038D-160C-DF74-06D2-49D35821D6A8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>
            <a:off x="6781901" y="3604832"/>
            <a:ext cx="417828" cy="762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122">
            <a:extLst>
              <a:ext uri="{FF2B5EF4-FFF2-40B4-BE49-F238E27FC236}">
                <a16:creationId xmlns:a16="http://schemas.microsoft.com/office/drawing/2014/main" id="{7C121E43-80F2-73A9-5ED1-07BE2892D294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 flipV="1">
            <a:off x="6781901" y="2463256"/>
            <a:ext cx="417828" cy="1522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123">
            <a:extLst>
              <a:ext uri="{FF2B5EF4-FFF2-40B4-BE49-F238E27FC236}">
                <a16:creationId xmlns:a16="http://schemas.microsoft.com/office/drawing/2014/main" id="{931425E8-298E-2154-1B50-438F33B312F6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781901" y="3225256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>
            <a:extLst>
              <a:ext uri="{FF2B5EF4-FFF2-40B4-BE49-F238E27FC236}">
                <a16:creationId xmlns:a16="http://schemas.microsoft.com/office/drawing/2014/main" id="{25174AF5-95BC-19E1-3840-DAD034F35AE6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6781901" y="2844256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125">
            <a:extLst>
              <a:ext uri="{FF2B5EF4-FFF2-40B4-BE49-F238E27FC236}">
                <a16:creationId xmlns:a16="http://schemas.microsoft.com/office/drawing/2014/main" id="{5717789A-63E7-2CB2-1E05-1AD30B109F8C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6781901" y="3604832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126">
            <a:extLst>
              <a:ext uri="{FF2B5EF4-FFF2-40B4-BE49-F238E27FC236}">
                <a16:creationId xmlns:a16="http://schemas.microsoft.com/office/drawing/2014/main" id="{0B5F73D5-109E-DF3F-B384-AA14DEE068F1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6781901" y="3985832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127">
            <a:extLst>
              <a:ext uri="{FF2B5EF4-FFF2-40B4-BE49-F238E27FC236}">
                <a16:creationId xmlns:a16="http://schemas.microsoft.com/office/drawing/2014/main" id="{24D22241-2B77-D6F6-6CAC-8D227AA546F0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6781901" y="3985832"/>
            <a:ext cx="417828" cy="381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1AF4D799-B4B8-FF7D-3F71-0BC92AFBC395}"/>
              </a:ext>
            </a:extLst>
          </p:cNvPr>
          <p:cNvCxnSpPr>
            <a:cxnSpLocks/>
          </p:cNvCxnSpPr>
          <p:nvPr/>
        </p:nvCxnSpPr>
        <p:spPr>
          <a:xfrm flipV="1">
            <a:off x="7515415" y="2462544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>
            <a:extLst>
              <a:ext uri="{FF2B5EF4-FFF2-40B4-BE49-F238E27FC236}">
                <a16:creationId xmlns:a16="http://schemas.microsoft.com/office/drawing/2014/main" id="{C2A6DC28-AB61-CCEF-CAE5-A26D26517159}"/>
              </a:ext>
            </a:extLst>
          </p:cNvPr>
          <p:cNvCxnSpPr>
            <a:cxnSpLocks/>
          </p:cNvCxnSpPr>
          <p:nvPr/>
        </p:nvCxnSpPr>
        <p:spPr>
          <a:xfrm>
            <a:off x="7515415" y="2843544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78D2D2DB-1C2D-39D0-D2E3-E6F0D552DC71}"/>
              </a:ext>
            </a:extLst>
          </p:cNvPr>
          <p:cNvCxnSpPr>
            <a:cxnSpLocks/>
          </p:cNvCxnSpPr>
          <p:nvPr/>
        </p:nvCxnSpPr>
        <p:spPr>
          <a:xfrm>
            <a:off x="7515415" y="2843544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>
            <a:extLst>
              <a:ext uri="{FF2B5EF4-FFF2-40B4-BE49-F238E27FC236}">
                <a16:creationId xmlns:a16="http://schemas.microsoft.com/office/drawing/2014/main" id="{A6171594-A4CD-6788-B528-E8A308109224}"/>
              </a:ext>
            </a:extLst>
          </p:cNvPr>
          <p:cNvCxnSpPr>
            <a:cxnSpLocks/>
          </p:cNvCxnSpPr>
          <p:nvPr/>
        </p:nvCxnSpPr>
        <p:spPr>
          <a:xfrm>
            <a:off x="7515415" y="2843544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72F183D7-D871-7FCF-3259-105658A2498B}"/>
              </a:ext>
            </a:extLst>
          </p:cNvPr>
          <p:cNvCxnSpPr>
            <a:cxnSpLocks/>
          </p:cNvCxnSpPr>
          <p:nvPr/>
        </p:nvCxnSpPr>
        <p:spPr>
          <a:xfrm>
            <a:off x="7515415" y="2843544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145">
            <a:extLst>
              <a:ext uri="{FF2B5EF4-FFF2-40B4-BE49-F238E27FC236}">
                <a16:creationId xmlns:a16="http://schemas.microsoft.com/office/drawing/2014/main" id="{3C3A48DD-5087-73D9-EDB9-4A1CF9E74AF6}"/>
              </a:ext>
            </a:extLst>
          </p:cNvPr>
          <p:cNvCxnSpPr>
            <a:cxnSpLocks/>
          </p:cNvCxnSpPr>
          <p:nvPr/>
        </p:nvCxnSpPr>
        <p:spPr>
          <a:xfrm>
            <a:off x="7515415" y="2843544"/>
            <a:ext cx="417828" cy="1523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146">
            <a:extLst>
              <a:ext uri="{FF2B5EF4-FFF2-40B4-BE49-F238E27FC236}">
                <a16:creationId xmlns:a16="http://schemas.microsoft.com/office/drawing/2014/main" id="{A7AD6A54-70AE-24E0-4B16-6449038899E0}"/>
              </a:ext>
            </a:extLst>
          </p:cNvPr>
          <p:cNvCxnSpPr>
            <a:cxnSpLocks/>
          </p:cNvCxnSpPr>
          <p:nvPr/>
        </p:nvCxnSpPr>
        <p:spPr>
          <a:xfrm flipV="1">
            <a:off x="7515415" y="2462544"/>
            <a:ext cx="417828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>
            <a:extLst>
              <a:ext uri="{FF2B5EF4-FFF2-40B4-BE49-F238E27FC236}">
                <a16:creationId xmlns:a16="http://schemas.microsoft.com/office/drawing/2014/main" id="{2C048A16-4CAF-A718-40AA-86A2C0F6B1BF}"/>
              </a:ext>
            </a:extLst>
          </p:cNvPr>
          <p:cNvCxnSpPr>
            <a:cxnSpLocks/>
          </p:cNvCxnSpPr>
          <p:nvPr/>
        </p:nvCxnSpPr>
        <p:spPr>
          <a:xfrm>
            <a:off x="7515415" y="3224544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9C98B230-2347-7622-22DB-B31B74002A3A}"/>
              </a:ext>
            </a:extLst>
          </p:cNvPr>
          <p:cNvCxnSpPr>
            <a:cxnSpLocks/>
          </p:cNvCxnSpPr>
          <p:nvPr/>
        </p:nvCxnSpPr>
        <p:spPr>
          <a:xfrm flipV="1">
            <a:off x="7515415" y="2843544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6E53021D-0A21-6FEF-66E2-14E121C2E5F7}"/>
              </a:ext>
            </a:extLst>
          </p:cNvPr>
          <p:cNvCxnSpPr>
            <a:cxnSpLocks/>
          </p:cNvCxnSpPr>
          <p:nvPr/>
        </p:nvCxnSpPr>
        <p:spPr>
          <a:xfrm>
            <a:off x="7515415" y="3224544"/>
            <a:ext cx="417828" cy="379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150">
            <a:extLst>
              <a:ext uri="{FF2B5EF4-FFF2-40B4-BE49-F238E27FC236}">
                <a16:creationId xmlns:a16="http://schemas.microsoft.com/office/drawing/2014/main" id="{E4B754F1-8371-B400-3275-CED9D928E3A4}"/>
              </a:ext>
            </a:extLst>
          </p:cNvPr>
          <p:cNvCxnSpPr>
            <a:cxnSpLocks/>
          </p:cNvCxnSpPr>
          <p:nvPr/>
        </p:nvCxnSpPr>
        <p:spPr>
          <a:xfrm>
            <a:off x="7515415" y="3224544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151">
            <a:extLst>
              <a:ext uri="{FF2B5EF4-FFF2-40B4-BE49-F238E27FC236}">
                <a16:creationId xmlns:a16="http://schemas.microsoft.com/office/drawing/2014/main" id="{D46E225D-4A17-DAEE-7900-45CC3E23CBCE}"/>
              </a:ext>
            </a:extLst>
          </p:cNvPr>
          <p:cNvCxnSpPr>
            <a:cxnSpLocks/>
          </p:cNvCxnSpPr>
          <p:nvPr/>
        </p:nvCxnSpPr>
        <p:spPr>
          <a:xfrm>
            <a:off x="7515415" y="3224544"/>
            <a:ext cx="417828" cy="1142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152">
            <a:extLst>
              <a:ext uri="{FF2B5EF4-FFF2-40B4-BE49-F238E27FC236}">
                <a16:creationId xmlns:a16="http://schemas.microsoft.com/office/drawing/2014/main" id="{95706A07-AE98-6C15-DE57-7B6042DB4D1B}"/>
              </a:ext>
            </a:extLst>
          </p:cNvPr>
          <p:cNvCxnSpPr>
            <a:cxnSpLocks/>
          </p:cNvCxnSpPr>
          <p:nvPr/>
        </p:nvCxnSpPr>
        <p:spPr>
          <a:xfrm flipV="1">
            <a:off x="7515415" y="2462544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31BB9B3B-4BF9-96F0-8D15-575A9E2CB651}"/>
              </a:ext>
            </a:extLst>
          </p:cNvPr>
          <p:cNvCxnSpPr>
            <a:cxnSpLocks/>
          </p:cNvCxnSpPr>
          <p:nvPr/>
        </p:nvCxnSpPr>
        <p:spPr>
          <a:xfrm flipV="1">
            <a:off x="7515415" y="3224544"/>
            <a:ext cx="417828" cy="379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B38F2A-2D4F-98DB-4609-08D16576C8B0}"/>
              </a:ext>
            </a:extLst>
          </p:cNvPr>
          <p:cNvCxnSpPr>
            <a:cxnSpLocks/>
          </p:cNvCxnSpPr>
          <p:nvPr/>
        </p:nvCxnSpPr>
        <p:spPr>
          <a:xfrm flipV="1">
            <a:off x="7515415" y="2843544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>
            <a:extLst>
              <a:ext uri="{FF2B5EF4-FFF2-40B4-BE49-F238E27FC236}">
                <a16:creationId xmlns:a16="http://schemas.microsoft.com/office/drawing/2014/main" id="{A998EA83-5C7C-D75B-B082-97BD3A882AE4}"/>
              </a:ext>
            </a:extLst>
          </p:cNvPr>
          <p:cNvCxnSpPr>
            <a:cxnSpLocks/>
          </p:cNvCxnSpPr>
          <p:nvPr/>
        </p:nvCxnSpPr>
        <p:spPr>
          <a:xfrm>
            <a:off x="7515415" y="3604120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156">
            <a:extLst>
              <a:ext uri="{FF2B5EF4-FFF2-40B4-BE49-F238E27FC236}">
                <a16:creationId xmlns:a16="http://schemas.microsoft.com/office/drawing/2014/main" id="{0E046673-91D7-BC3F-E121-937FABDF8FD8}"/>
              </a:ext>
            </a:extLst>
          </p:cNvPr>
          <p:cNvCxnSpPr>
            <a:cxnSpLocks/>
          </p:cNvCxnSpPr>
          <p:nvPr/>
        </p:nvCxnSpPr>
        <p:spPr>
          <a:xfrm>
            <a:off x="7515415" y="3604120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>
            <a:extLst>
              <a:ext uri="{FF2B5EF4-FFF2-40B4-BE49-F238E27FC236}">
                <a16:creationId xmlns:a16="http://schemas.microsoft.com/office/drawing/2014/main" id="{8BB9E469-7520-60C7-CDFB-7CE859D73EC9}"/>
              </a:ext>
            </a:extLst>
          </p:cNvPr>
          <p:cNvCxnSpPr>
            <a:cxnSpLocks/>
          </p:cNvCxnSpPr>
          <p:nvPr/>
        </p:nvCxnSpPr>
        <p:spPr>
          <a:xfrm>
            <a:off x="7515415" y="3604120"/>
            <a:ext cx="417828" cy="762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158">
            <a:extLst>
              <a:ext uri="{FF2B5EF4-FFF2-40B4-BE49-F238E27FC236}">
                <a16:creationId xmlns:a16="http://schemas.microsoft.com/office/drawing/2014/main" id="{CD843F5E-2E0C-7FFC-A01E-A57793CCDC53}"/>
              </a:ext>
            </a:extLst>
          </p:cNvPr>
          <p:cNvCxnSpPr>
            <a:cxnSpLocks/>
          </p:cNvCxnSpPr>
          <p:nvPr/>
        </p:nvCxnSpPr>
        <p:spPr>
          <a:xfrm flipV="1">
            <a:off x="7515415" y="2462544"/>
            <a:ext cx="417828" cy="1522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159">
            <a:extLst>
              <a:ext uri="{FF2B5EF4-FFF2-40B4-BE49-F238E27FC236}">
                <a16:creationId xmlns:a16="http://schemas.microsoft.com/office/drawing/2014/main" id="{0C74973A-8C82-7C2C-562F-DF3489A5EA22}"/>
              </a:ext>
            </a:extLst>
          </p:cNvPr>
          <p:cNvCxnSpPr>
            <a:cxnSpLocks/>
          </p:cNvCxnSpPr>
          <p:nvPr/>
        </p:nvCxnSpPr>
        <p:spPr>
          <a:xfrm flipV="1">
            <a:off x="7515415" y="3224544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160">
            <a:extLst>
              <a:ext uri="{FF2B5EF4-FFF2-40B4-BE49-F238E27FC236}">
                <a16:creationId xmlns:a16="http://schemas.microsoft.com/office/drawing/2014/main" id="{31115208-8140-6486-47D0-08B705D851A8}"/>
              </a:ext>
            </a:extLst>
          </p:cNvPr>
          <p:cNvCxnSpPr>
            <a:cxnSpLocks/>
          </p:cNvCxnSpPr>
          <p:nvPr/>
        </p:nvCxnSpPr>
        <p:spPr>
          <a:xfrm flipV="1">
            <a:off x="7515415" y="2843544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161">
            <a:extLst>
              <a:ext uri="{FF2B5EF4-FFF2-40B4-BE49-F238E27FC236}">
                <a16:creationId xmlns:a16="http://schemas.microsoft.com/office/drawing/2014/main" id="{FF08312C-F2D2-C918-021F-2D7D26F7D2B9}"/>
              </a:ext>
            </a:extLst>
          </p:cNvPr>
          <p:cNvCxnSpPr>
            <a:cxnSpLocks/>
          </p:cNvCxnSpPr>
          <p:nvPr/>
        </p:nvCxnSpPr>
        <p:spPr>
          <a:xfrm flipV="1">
            <a:off x="7515415" y="3604120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162">
            <a:extLst>
              <a:ext uri="{FF2B5EF4-FFF2-40B4-BE49-F238E27FC236}">
                <a16:creationId xmlns:a16="http://schemas.microsoft.com/office/drawing/2014/main" id="{7D192BD0-5314-7756-A929-2E1CA2C2910B}"/>
              </a:ext>
            </a:extLst>
          </p:cNvPr>
          <p:cNvCxnSpPr>
            <a:cxnSpLocks/>
          </p:cNvCxnSpPr>
          <p:nvPr/>
        </p:nvCxnSpPr>
        <p:spPr>
          <a:xfrm>
            <a:off x="7515415" y="3985120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EE04F278-4377-3FAC-F79C-E3ECCFBBFFA0}"/>
              </a:ext>
            </a:extLst>
          </p:cNvPr>
          <p:cNvCxnSpPr>
            <a:cxnSpLocks/>
          </p:cNvCxnSpPr>
          <p:nvPr/>
        </p:nvCxnSpPr>
        <p:spPr>
          <a:xfrm>
            <a:off x="7515415" y="3985120"/>
            <a:ext cx="417828" cy="381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799BB60-5F2C-AA0C-33EA-8AF449E26079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>
            <a:off x="7515415" y="2463256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167">
            <a:extLst>
              <a:ext uri="{FF2B5EF4-FFF2-40B4-BE49-F238E27FC236}">
                <a16:creationId xmlns:a16="http://schemas.microsoft.com/office/drawing/2014/main" id="{A1AF3853-8E4E-F976-D107-B06941367E59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7515415" y="2463256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170">
            <a:extLst>
              <a:ext uri="{FF2B5EF4-FFF2-40B4-BE49-F238E27FC236}">
                <a16:creationId xmlns:a16="http://schemas.microsoft.com/office/drawing/2014/main" id="{E5BC3F95-4502-9B0C-A673-1B724B6C3339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>
            <a:off x="7515415" y="2463256"/>
            <a:ext cx="417828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173">
            <a:extLst>
              <a:ext uri="{FF2B5EF4-FFF2-40B4-BE49-F238E27FC236}">
                <a16:creationId xmlns:a16="http://schemas.microsoft.com/office/drawing/2014/main" id="{6AF7B70F-E5CA-9FCF-EECA-4A94089B1C6E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7515415" y="2463256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60B84800-ED66-F5DA-1F30-1C2A2EC04601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7515415" y="2463256"/>
            <a:ext cx="417828" cy="1522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179">
            <a:extLst>
              <a:ext uri="{FF2B5EF4-FFF2-40B4-BE49-F238E27FC236}">
                <a16:creationId xmlns:a16="http://schemas.microsoft.com/office/drawing/2014/main" id="{4AA26173-DDBD-5DFD-FCA8-AC83A51C7F4F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>
            <a:off x="7515415" y="2463256"/>
            <a:ext cx="417828" cy="1904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Gerade Verbindung 182">
            <a:extLst>
              <a:ext uri="{FF2B5EF4-FFF2-40B4-BE49-F238E27FC236}">
                <a16:creationId xmlns:a16="http://schemas.microsoft.com/office/drawing/2014/main" id="{83F3144A-5738-DF2F-21D5-F3629D534F80}"/>
              </a:ext>
            </a:extLst>
          </p:cNvPr>
          <p:cNvCxnSpPr>
            <a:cxnSpLocks/>
            <a:stCxn id="20" idx="2"/>
            <a:endCxn id="15" idx="6"/>
          </p:cNvCxnSpPr>
          <p:nvPr/>
        </p:nvCxnSpPr>
        <p:spPr>
          <a:xfrm flipH="1">
            <a:off x="7515415" y="2463256"/>
            <a:ext cx="417828" cy="1904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>
            <a:extLst>
              <a:ext uri="{FF2B5EF4-FFF2-40B4-BE49-F238E27FC236}">
                <a16:creationId xmlns:a16="http://schemas.microsoft.com/office/drawing/2014/main" id="{3E55CA88-6510-B7AB-BA5E-342809F58D5F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7515415" y="2844256"/>
            <a:ext cx="417828" cy="1523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188">
            <a:extLst>
              <a:ext uri="{FF2B5EF4-FFF2-40B4-BE49-F238E27FC236}">
                <a16:creationId xmlns:a16="http://schemas.microsoft.com/office/drawing/2014/main" id="{B4784FE9-B6FF-1324-4816-BAC3E3C062CF}"/>
              </a:ext>
            </a:extLst>
          </p:cNvPr>
          <p:cNvCxnSpPr>
            <a:cxnSpLocks/>
            <a:stCxn id="17" idx="2"/>
            <a:endCxn id="15" idx="6"/>
          </p:cNvCxnSpPr>
          <p:nvPr/>
        </p:nvCxnSpPr>
        <p:spPr>
          <a:xfrm flipH="1">
            <a:off x="7515415" y="3225256"/>
            <a:ext cx="417828" cy="1142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>
            <a:extLst>
              <a:ext uri="{FF2B5EF4-FFF2-40B4-BE49-F238E27FC236}">
                <a16:creationId xmlns:a16="http://schemas.microsoft.com/office/drawing/2014/main" id="{AD9F1D07-F027-F0A6-6F5E-FB7E80D11B51}"/>
              </a:ext>
            </a:extLst>
          </p:cNvPr>
          <p:cNvCxnSpPr>
            <a:cxnSpLocks/>
            <a:stCxn id="18" idx="2"/>
            <a:endCxn id="15" idx="6"/>
          </p:cNvCxnSpPr>
          <p:nvPr/>
        </p:nvCxnSpPr>
        <p:spPr>
          <a:xfrm flipH="1">
            <a:off x="7515415" y="3604832"/>
            <a:ext cx="417828" cy="762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194">
            <a:extLst>
              <a:ext uri="{FF2B5EF4-FFF2-40B4-BE49-F238E27FC236}">
                <a16:creationId xmlns:a16="http://schemas.microsoft.com/office/drawing/2014/main" id="{2D5DD5D8-7374-0983-EA10-7BED00BE0510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7515415" y="3985832"/>
            <a:ext cx="417828" cy="381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197">
            <a:extLst>
              <a:ext uri="{FF2B5EF4-FFF2-40B4-BE49-F238E27FC236}">
                <a16:creationId xmlns:a16="http://schemas.microsoft.com/office/drawing/2014/main" id="{ADD6B906-34AD-C80F-6128-E9CF365C22A7}"/>
              </a:ext>
            </a:extLst>
          </p:cNvPr>
          <p:cNvCxnSpPr>
            <a:cxnSpLocks/>
            <a:stCxn id="21" idx="2"/>
            <a:endCxn id="15" idx="6"/>
          </p:cNvCxnSpPr>
          <p:nvPr/>
        </p:nvCxnSpPr>
        <p:spPr>
          <a:xfrm flipH="1">
            <a:off x="7515415" y="4367544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34D38979-7B1C-C213-4C54-84E22BCD5918}"/>
                  </a:ext>
                </a:extLst>
              </p:cNvPr>
              <p:cNvSpPr/>
              <p:nvPr/>
            </p:nvSpPr>
            <p:spPr>
              <a:xfrm>
                <a:off x="1356967" y="2657305"/>
                <a:ext cx="655493" cy="65549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5418422C-7113-301A-8878-FF2F93979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967" y="2657305"/>
                <a:ext cx="655493" cy="65549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841F39AA-15BC-1AB1-D3D7-56AB870253A4}"/>
                  </a:ext>
                </a:extLst>
              </p:cNvPr>
              <p:cNvSpPr/>
              <p:nvPr/>
            </p:nvSpPr>
            <p:spPr>
              <a:xfrm>
                <a:off x="1356967" y="3448416"/>
                <a:ext cx="655493" cy="65549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1CA63517-1FCD-DA83-B5BF-EB9DB882B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967" y="3448416"/>
                <a:ext cx="655493" cy="65549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1DADC38B-6A4F-F715-9189-28E3BBCDD33C}"/>
                  </a:ext>
                </a:extLst>
              </p:cNvPr>
              <p:cNvSpPr/>
              <p:nvPr/>
            </p:nvSpPr>
            <p:spPr>
              <a:xfrm>
                <a:off x="2880041" y="2657305"/>
                <a:ext cx="655493" cy="65549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4CF5195F-DF21-2549-F1C5-98B75CD27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41" y="2657305"/>
                <a:ext cx="655493" cy="655493"/>
              </a:xfrm>
              <a:prstGeom prst="ellipse">
                <a:avLst/>
              </a:prstGeom>
              <a:blipFill>
                <a:blip r:embed="rId4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Gerade Verbindung 205">
            <a:extLst>
              <a:ext uri="{FF2B5EF4-FFF2-40B4-BE49-F238E27FC236}">
                <a16:creationId xmlns:a16="http://schemas.microsoft.com/office/drawing/2014/main" id="{8AF99DC2-AFEF-AF67-D648-BEA7ECE22DC7}"/>
              </a:ext>
            </a:extLst>
          </p:cNvPr>
          <p:cNvCxnSpPr>
            <a:cxnSpLocks/>
            <a:stCxn id="201" idx="6"/>
            <a:endCxn id="203" idx="2"/>
          </p:cNvCxnSpPr>
          <p:nvPr/>
        </p:nvCxnSpPr>
        <p:spPr>
          <a:xfrm>
            <a:off x="2012460" y="2985051"/>
            <a:ext cx="8675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Gerade Verbindung 207">
            <a:extLst>
              <a:ext uri="{FF2B5EF4-FFF2-40B4-BE49-F238E27FC236}">
                <a16:creationId xmlns:a16="http://schemas.microsoft.com/office/drawing/2014/main" id="{8EACCEBB-A462-0391-908C-7349BACE19AE}"/>
              </a:ext>
            </a:extLst>
          </p:cNvPr>
          <p:cNvCxnSpPr>
            <a:cxnSpLocks/>
            <a:stCxn id="202" idx="6"/>
            <a:endCxn id="203" idx="2"/>
          </p:cNvCxnSpPr>
          <p:nvPr/>
        </p:nvCxnSpPr>
        <p:spPr>
          <a:xfrm flipV="1">
            <a:off x="2012460" y="2985051"/>
            <a:ext cx="867581" cy="791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BDFA7972-A775-8C10-16F0-67A000498D69}"/>
                  </a:ext>
                </a:extLst>
              </p:cNvPr>
              <p:cNvSpPr txBox="1"/>
              <p:nvPr/>
            </p:nvSpPr>
            <p:spPr>
              <a:xfrm>
                <a:off x="2224548" y="2657304"/>
                <a:ext cx="4953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EBA5F4F7-D929-2EA2-E6FC-0B0BB7E84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548" y="2657304"/>
                <a:ext cx="4953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0F721A09-B422-6504-D21C-B92B2B26B6A3}"/>
                  </a:ext>
                </a:extLst>
              </p:cNvPr>
              <p:cNvSpPr txBox="1"/>
              <p:nvPr/>
            </p:nvSpPr>
            <p:spPr>
              <a:xfrm>
                <a:off x="2224548" y="3348386"/>
                <a:ext cx="500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B3F0BA7E-D4E8-A1A7-7932-07C8D13BD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548" y="3348386"/>
                <a:ext cx="50071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BB9E6DE8-4FD9-1FA9-28D7-AE3E353C963D}"/>
                  </a:ext>
                </a:extLst>
              </p:cNvPr>
              <p:cNvSpPr txBox="1"/>
              <p:nvPr/>
            </p:nvSpPr>
            <p:spPr>
              <a:xfrm>
                <a:off x="911367" y="3742391"/>
                <a:ext cx="4473096" cy="1871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= input from dendrite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de-DE" b="0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= synaptic strength, </a:t>
                </a:r>
                <a:r>
                  <a:rPr lang="en-US" b="0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exhibitory/inhibitory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b="0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 = resting potential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b="0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 = </a:t>
                </a:r>
                <a:r>
                  <a:rPr lang="de-DE" b="0" dirty="0" err="1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action</a:t>
                </a:r>
                <a:r>
                  <a:rPr lang="de-DE" b="0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 potential</a:t>
                </a:r>
              </a:p>
            </p:txBody>
          </p:sp>
        </mc:Choice>
        <mc:Fallback xmlns=""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04613B5A-71A5-0A8F-B012-3E23E68F3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67" y="3742391"/>
                <a:ext cx="4473096" cy="1871025"/>
              </a:xfrm>
              <a:prstGeom prst="rect">
                <a:avLst/>
              </a:prstGeom>
              <a:blipFill>
                <a:blip r:embed="rId7"/>
                <a:stretch>
                  <a:fillRect l="-568" t="-50336" b="-10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7" name="Gruppieren 266">
            <a:extLst>
              <a:ext uri="{FF2B5EF4-FFF2-40B4-BE49-F238E27FC236}">
                <a16:creationId xmlns:a16="http://schemas.microsoft.com/office/drawing/2014/main" id="{C6314245-4489-58C8-72AA-D44B20E2F44F}"/>
              </a:ext>
            </a:extLst>
          </p:cNvPr>
          <p:cNvGrpSpPr/>
          <p:nvPr/>
        </p:nvGrpSpPr>
        <p:grpSpPr>
          <a:xfrm rot="10800000">
            <a:off x="8248929" y="2462544"/>
            <a:ext cx="733514" cy="1904288"/>
            <a:chOff x="9118199" y="2720185"/>
            <a:chExt cx="733514" cy="1904288"/>
          </a:xfrm>
        </p:grpSpPr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613A9609-5DA3-20D8-B1CE-5725D12826FE}"/>
                </a:ext>
              </a:extLst>
            </p:cNvPr>
            <p:cNvSpPr/>
            <p:nvPr/>
          </p:nvSpPr>
          <p:spPr>
            <a:xfrm>
              <a:off x="9118199" y="2943342"/>
              <a:ext cx="315686" cy="3156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endParaRP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1B56B4DA-2B0D-27BA-212A-532F646A7F73}"/>
                </a:ext>
              </a:extLst>
            </p:cNvPr>
            <p:cNvSpPr/>
            <p:nvPr/>
          </p:nvSpPr>
          <p:spPr>
            <a:xfrm>
              <a:off x="9118199" y="3324342"/>
              <a:ext cx="315686" cy="3156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endParaRP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0BC0BA13-3543-6284-81B2-771DE532DA35}"/>
                </a:ext>
              </a:extLst>
            </p:cNvPr>
            <p:cNvSpPr/>
            <p:nvPr/>
          </p:nvSpPr>
          <p:spPr>
            <a:xfrm>
              <a:off x="9118199" y="3703918"/>
              <a:ext cx="315686" cy="3156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3A5B97DD-4DD0-32DA-1F53-F0695F9314DD}"/>
                </a:ext>
              </a:extLst>
            </p:cNvPr>
            <p:cNvSpPr/>
            <p:nvPr/>
          </p:nvSpPr>
          <p:spPr>
            <a:xfrm>
              <a:off x="9118199" y="4084918"/>
              <a:ext cx="315686" cy="3156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endParaRPr>
            </a:p>
          </p:txBody>
        </p:sp>
        <p:cxnSp>
          <p:nvCxnSpPr>
            <p:cNvPr id="219" name="Gerade Verbindung 218">
              <a:extLst>
                <a:ext uri="{FF2B5EF4-FFF2-40B4-BE49-F238E27FC236}">
                  <a16:creationId xmlns:a16="http://schemas.microsoft.com/office/drawing/2014/main" id="{4E5B8ABC-A998-4622-61B6-D3D1A2A80CDC}"/>
                </a:ext>
              </a:extLst>
            </p:cNvPr>
            <p:cNvCxnSpPr>
              <a:cxnSpLocks/>
              <a:stCxn id="215" idx="6"/>
            </p:cNvCxnSpPr>
            <p:nvPr/>
          </p:nvCxnSpPr>
          <p:spPr>
            <a:xfrm flipV="1">
              <a:off x="9433885" y="2720185"/>
              <a:ext cx="417828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 Verbindung 219">
              <a:extLst>
                <a:ext uri="{FF2B5EF4-FFF2-40B4-BE49-F238E27FC236}">
                  <a16:creationId xmlns:a16="http://schemas.microsoft.com/office/drawing/2014/main" id="{802D5070-F079-7587-8C92-A1931F43F5EE}"/>
                </a:ext>
              </a:extLst>
            </p:cNvPr>
            <p:cNvCxnSpPr>
              <a:cxnSpLocks/>
              <a:stCxn id="215" idx="6"/>
            </p:cNvCxnSpPr>
            <p:nvPr/>
          </p:nvCxnSpPr>
          <p:spPr>
            <a:xfrm>
              <a:off x="9433885" y="3101185"/>
              <a:ext cx="417828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Gerade Verbindung 220">
              <a:extLst>
                <a:ext uri="{FF2B5EF4-FFF2-40B4-BE49-F238E27FC236}">
                  <a16:creationId xmlns:a16="http://schemas.microsoft.com/office/drawing/2014/main" id="{3974FBCA-113C-69AC-0E74-6FBE0F3DC23E}"/>
                </a:ext>
              </a:extLst>
            </p:cNvPr>
            <p:cNvCxnSpPr>
              <a:cxnSpLocks/>
              <a:stCxn id="215" idx="6"/>
            </p:cNvCxnSpPr>
            <p:nvPr/>
          </p:nvCxnSpPr>
          <p:spPr>
            <a:xfrm>
              <a:off x="9433885" y="3101185"/>
              <a:ext cx="4178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 Verbindung 221">
              <a:extLst>
                <a:ext uri="{FF2B5EF4-FFF2-40B4-BE49-F238E27FC236}">
                  <a16:creationId xmlns:a16="http://schemas.microsoft.com/office/drawing/2014/main" id="{1B91D754-5626-2311-3085-3726841215CB}"/>
                </a:ext>
              </a:extLst>
            </p:cNvPr>
            <p:cNvCxnSpPr>
              <a:cxnSpLocks/>
              <a:stCxn id="215" idx="6"/>
            </p:cNvCxnSpPr>
            <p:nvPr/>
          </p:nvCxnSpPr>
          <p:spPr>
            <a:xfrm>
              <a:off x="9433885" y="3101185"/>
              <a:ext cx="417828" cy="760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 Verbindung 222">
              <a:extLst>
                <a:ext uri="{FF2B5EF4-FFF2-40B4-BE49-F238E27FC236}">
                  <a16:creationId xmlns:a16="http://schemas.microsoft.com/office/drawing/2014/main" id="{AC0674F4-655C-20E4-433B-C08712EF2F33}"/>
                </a:ext>
              </a:extLst>
            </p:cNvPr>
            <p:cNvCxnSpPr>
              <a:cxnSpLocks/>
              <a:stCxn id="215" idx="6"/>
            </p:cNvCxnSpPr>
            <p:nvPr/>
          </p:nvCxnSpPr>
          <p:spPr>
            <a:xfrm>
              <a:off x="9433885" y="3101185"/>
              <a:ext cx="417828" cy="1141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223">
              <a:extLst>
                <a:ext uri="{FF2B5EF4-FFF2-40B4-BE49-F238E27FC236}">
                  <a16:creationId xmlns:a16="http://schemas.microsoft.com/office/drawing/2014/main" id="{4A3E561A-C424-5F10-8762-20A419415953}"/>
                </a:ext>
              </a:extLst>
            </p:cNvPr>
            <p:cNvCxnSpPr>
              <a:cxnSpLocks/>
              <a:stCxn id="215" idx="6"/>
            </p:cNvCxnSpPr>
            <p:nvPr/>
          </p:nvCxnSpPr>
          <p:spPr>
            <a:xfrm>
              <a:off x="9433885" y="3101185"/>
              <a:ext cx="417828" cy="15232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Gerade Verbindung 224">
              <a:extLst>
                <a:ext uri="{FF2B5EF4-FFF2-40B4-BE49-F238E27FC236}">
                  <a16:creationId xmlns:a16="http://schemas.microsoft.com/office/drawing/2014/main" id="{1D703EF9-AEAE-1D85-9405-274452513712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 flipV="1">
              <a:off x="9433885" y="2720185"/>
              <a:ext cx="417828" cy="762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225">
              <a:extLst>
                <a:ext uri="{FF2B5EF4-FFF2-40B4-BE49-F238E27FC236}">
                  <a16:creationId xmlns:a16="http://schemas.microsoft.com/office/drawing/2014/main" id="{789DD7E9-FF49-C951-9E82-85324895BD36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>
              <a:off x="9433885" y="3482185"/>
              <a:ext cx="4178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Gerade Verbindung 226">
              <a:extLst>
                <a:ext uri="{FF2B5EF4-FFF2-40B4-BE49-F238E27FC236}">
                  <a16:creationId xmlns:a16="http://schemas.microsoft.com/office/drawing/2014/main" id="{5000DCA4-7565-C502-81F1-C6D54FAD06D5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 flipV="1">
              <a:off x="9433885" y="3101185"/>
              <a:ext cx="417828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Gerade Verbindung 227">
              <a:extLst>
                <a:ext uri="{FF2B5EF4-FFF2-40B4-BE49-F238E27FC236}">
                  <a16:creationId xmlns:a16="http://schemas.microsoft.com/office/drawing/2014/main" id="{0D0BF030-A5EE-556B-B14D-C7DCA402D2E0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>
              <a:off x="9433885" y="3482185"/>
              <a:ext cx="417828" cy="379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Gerade Verbindung 228">
              <a:extLst>
                <a:ext uri="{FF2B5EF4-FFF2-40B4-BE49-F238E27FC236}">
                  <a16:creationId xmlns:a16="http://schemas.microsoft.com/office/drawing/2014/main" id="{E7983358-B2DC-9417-BB4A-BAA1821D6C02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>
              <a:off x="9433885" y="3482185"/>
              <a:ext cx="417828" cy="760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229">
              <a:extLst>
                <a:ext uri="{FF2B5EF4-FFF2-40B4-BE49-F238E27FC236}">
                  <a16:creationId xmlns:a16="http://schemas.microsoft.com/office/drawing/2014/main" id="{396FB5AD-CB78-8559-9328-A4F63076C2FC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>
              <a:off x="9433885" y="3482185"/>
              <a:ext cx="417828" cy="11422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Gerade Verbindung 230">
              <a:extLst>
                <a:ext uri="{FF2B5EF4-FFF2-40B4-BE49-F238E27FC236}">
                  <a16:creationId xmlns:a16="http://schemas.microsoft.com/office/drawing/2014/main" id="{233ADA81-D262-4A51-CA37-3BD7CBD1E98C}"/>
                </a:ext>
              </a:extLst>
            </p:cNvPr>
            <p:cNvCxnSpPr>
              <a:cxnSpLocks/>
              <a:stCxn id="217" idx="6"/>
            </p:cNvCxnSpPr>
            <p:nvPr/>
          </p:nvCxnSpPr>
          <p:spPr>
            <a:xfrm flipV="1">
              <a:off x="9433885" y="2720185"/>
              <a:ext cx="417828" cy="1141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 Verbindung 231">
              <a:extLst>
                <a:ext uri="{FF2B5EF4-FFF2-40B4-BE49-F238E27FC236}">
                  <a16:creationId xmlns:a16="http://schemas.microsoft.com/office/drawing/2014/main" id="{E3C1DF9F-E091-F0EA-5A88-1135E4218705}"/>
                </a:ext>
              </a:extLst>
            </p:cNvPr>
            <p:cNvCxnSpPr>
              <a:cxnSpLocks/>
              <a:stCxn id="217" idx="6"/>
            </p:cNvCxnSpPr>
            <p:nvPr/>
          </p:nvCxnSpPr>
          <p:spPr>
            <a:xfrm flipV="1">
              <a:off x="9433885" y="3482185"/>
              <a:ext cx="417828" cy="379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Gerade Verbindung 232">
              <a:extLst>
                <a:ext uri="{FF2B5EF4-FFF2-40B4-BE49-F238E27FC236}">
                  <a16:creationId xmlns:a16="http://schemas.microsoft.com/office/drawing/2014/main" id="{FF4F4028-5992-2081-ACE9-16557C31622D}"/>
                </a:ext>
              </a:extLst>
            </p:cNvPr>
            <p:cNvCxnSpPr>
              <a:cxnSpLocks/>
              <a:stCxn id="217" idx="6"/>
            </p:cNvCxnSpPr>
            <p:nvPr/>
          </p:nvCxnSpPr>
          <p:spPr>
            <a:xfrm flipV="1">
              <a:off x="9433885" y="3101185"/>
              <a:ext cx="417828" cy="760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 Verbindung 233">
              <a:extLst>
                <a:ext uri="{FF2B5EF4-FFF2-40B4-BE49-F238E27FC236}">
                  <a16:creationId xmlns:a16="http://schemas.microsoft.com/office/drawing/2014/main" id="{6D866880-716B-5B95-7966-A0481E2E6AD1}"/>
                </a:ext>
              </a:extLst>
            </p:cNvPr>
            <p:cNvCxnSpPr>
              <a:cxnSpLocks/>
              <a:stCxn id="217" idx="6"/>
            </p:cNvCxnSpPr>
            <p:nvPr/>
          </p:nvCxnSpPr>
          <p:spPr>
            <a:xfrm>
              <a:off x="9433885" y="3861761"/>
              <a:ext cx="4178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 Verbindung 234">
              <a:extLst>
                <a:ext uri="{FF2B5EF4-FFF2-40B4-BE49-F238E27FC236}">
                  <a16:creationId xmlns:a16="http://schemas.microsoft.com/office/drawing/2014/main" id="{8F089D06-56B8-3F68-7946-C6B3273CA2F3}"/>
                </a:ext>
              </a:extLst>
            </p:cNvPr>
            <p:cNvCxnSpPr>
              <a:cxnSpLocks/>
              <a:stCxn id="217" idx="6"/>
            </p:cNvCxnSpPr>
            <p:nvPr/>
          </p:nvCxnSpPr>
          <p:spPr>
            <a:xfrm>
              <a:off x="9433885" y="3861761"/>
              <a:ext cx="417828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Gerade Verbindung 235">
              <a:extLst>
                <a:ext uri="{FF2B5EF4-FFF2-40B4-BE49-F238E27FC236}">
                  <a16:creationId xmlns:a16="http://schemas.microsoft.com/office/drawing/2014/main" id="{0FFEC77B-1C4E-EF2E-DA83-AB6146993F63}"/>
                </a:ext>
              </a:extLst>
            </p:cNvPr>
            <p:cNvCxnSpPr>
              <a:cxnSpLocks/>
              <a:stCxn id="217" idx="6"/>
            </p:cNvCxnSpPr>
            <p:nvPr/>
          </p:nvCxnSpPr>
          <p:spPr>
            <a:xfrm>
              <a:off x="9433885" y="3861761"/>
              <a:ext cx="417828" cy="7627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Gerade Verbindung 236">
              <a:extLst>
                <a:ext uri="{FF2B5EF4-FFF2-40B4-BE49-F238E27FC236}">
                  <a16:creationId xmlns:a16="http://schemas.microsoft.com/office/drawing/2014/main" id="{A2AF565D-6A1C-8A7B-E319-7369E41D5323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 flipV="1">
              <a:off x="9433885" y="2720185"/>
              <a:ext cx="417828" cy="1522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 Verbindung 237">
              <a:extLst>
                <a:ext uri="{FF2B5EF4-FFF2-40B4-BE49-F238E27FC236}">
                  <a16:creationId xmlns:a16="http://schemas.microsoft.com/office/drawing/2014/main" id="{AA02E6B0-FE49-3452-E682-F1B2A8020316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 flipV="1">
              <a:off x="9433885" y="3482185"/>
              <a:ext cx="417828" cy="760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 Verbindung 238">
              <a:extLst>
                <a:ext uri="{FF2B5EF4-FFF2-40B4-BE49-F238E27FC236}">
                  <a16:creationId xmlns:a16="http://schemas.microsoft.com/office/drawing/2014/main" id="{D1D5742C-4517-8E52-184B-B6CAFCDD8225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 flipV="1">
              <a:off x="9433885" y="3101185"/>
              <a:ext cx="417828" cy="1141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 Verbindung 239">
              <a:extLst>
                <a:ext uri="{FF2B5EF4-FFF2-40B4-BE49-F238E27FC236}">
                  <a16:creationId xmlns:a16="http://schemas.microsoft.com/office/drawing/2014/main" id="{2F79D996-1640-8935-DBCF-8437BA32FAB4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 flipV="1">
              <a:off x="9433885" y="3861761"/>
              <a:ext cx="417828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 Verbindung 240">
              <a:extLst>
                <a:ext uri="{FF2B5EF4-FFF2-40B4-BE49-F238E27FC236}">
                  <a16:creationId xmlns:a16="http://schemas.microsoft.com/office/drawing/2014/main" id="{11E0DFC5-E1B5-C534-72EC-98DF080CF82F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>
              <a:off x="9433885" y="4242761"/>
              <a:ext cx="4178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 Verbindung 241">
              <a:extLst>
                <a:ext uri="{FF2B5EF4-FFF2-40B4-BE49-F238E27FC236}">
                  <a16:creationId xmlns:a16="http://schemas.microsoft.com/office/drawing/2014/main" id="{8E30CBBA-2B70-FB75-70FA-16B318A240EB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>
              <a:off x="9433885" y="4242761"/>
              <a:ext cx="417828" cy="3817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Textfeld 267">
            <a:extLst>
              <a:ext uri="{FF2B5EF4-FFF2-40B4-BE49-F238E27FC236}">
                <a16:creationId xmlns:a16="http://schemas.microsoft.com/office/drawing/2014/main" id="{9F58E82B-3B73-9C7E-3649-8E0434E71460}"/>
              </a:ext>
            </a:extLst>
          </p:cNvPr>
          <p:cNvSpPr txBox="1"/>
          <p:nvPr/>
        </p:nvSpPr>
        <p:spPr>
          <a:xfrm>
            <a:off x="5636451" y="266185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 1</a:t>
            </a:r>
          </a:p>
        </p:txBody>
      </p:sp>
      <p:sp>
        <p:nvSpPr>
          <p:cNvPr id="269" name="Textfeld 268">
            <a:extLst>
              <a:ext uri="{FF2B5EF4-FFF2-40B4-BE49-F238E27FC236}">
                <a16:creationId xmlns:a16="http://schemas.microsoft.com/office/drawing/2014/main" id="{4F8CC970-0753-F8C8-6442-8D1E05913277}"/>
              </a:ext>
            </a:extLst>
          </p:cNvPr>
          <p:cNvSpPr txBox="1"/>
          <p:nvPr/>
        </p:nvSpPr>
        <p:spPr>
          <a:xfrm>
            <a:off x="5639386" y="303665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 2</a:t>
            </a:r>
          </a:p>
        </p:txBody>
      </p:sp>
      <p:sp>
        <p:nvSpPr>
          <p:cNvPr id="271" name="Textfeld 270">
            <a:extLst>
              <a:ext uri="{FF2B5EF4-FFF2-40B4-BE49-F238E27FC236}">
                <a16:creationId xmlns:a16="http://schemas.microsoft.com/office/drawing/2014/main" id="{D92C9AB3-9522-21D5-0D8C-51C77B1E71DD}"/>
              </a:ext>
            </a:extLst>
          </p:cNvPr>
          <p:cNvSpPr txBox="1"/>
          <p:nvPr/>
        </p:nvSpPr>
        <p:spPr>
          <a:xfrm>
            <a:off x="5633516" y="342571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 3</a:t>
            </a:r>
          </a:p>
        </p:txBody>
      </p:sp>
      <p:sp>
        <p:nvSpPr>
          <p:cNvPr id="272" name="Textfeld 271">
            <a:extLst>
              <a:ext uri="{FF2B5EF4-FFF2-40B4-BE49-F238E27FC236}">
                <a16:creationId xmlns:a16="http://schemas.microsoft.com/office/drawing/2014/main" id="{75E8E6CB-344D-0E1F-B79E-2267860293B2}"/>
              </a:ext>
            </a:extLst>
          </p:cNvPr>
          <p:cNvSpPr txBox="1"/>
          <p:nvPr/>
        </p:nvSpPr>
        <p:spPr>
          <a:xfrm>
            <a:off x="5636451" y="380051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 4</a:t>
            </a:r>
          </a:p>
        </p:txBody>
      </p:sp>
      <p:sp>
        <p:nvSpPr>
          <p:cNvPr id="273" name="Textfeld 272">
            <a:extLst>
              <a:ext uri="{FF2B5EF4-FFF2-40B4-BE49-F238E27FC236}">
                <a16:creationId xmlns:a16="http://schemas.microsoft.com/office/drawing/2014/main" id="{C5F7A152-92E0-D44A-5754-A915BB19B749}"/>
              </a:ext>
            </a:extLst>
          </p:cNvPr>
          <p:cNvSpPr txBox="1"/>
          <p:nvPr/>
        </p:nvSpPr>
        <p:spPr>
          <a:xfrm>
            <a:off x="8982443" y="2658878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Probability of class 1</a:t>
            </a:r>
          </a:p>
        </p:txBody>
      </p:sp>
      <p:sp>
        <p:nvSpPr>
          <p:cNvPr id="274" name="Textfeld 273">
            <a:extLst>
              <a:ext uri="{FF2B5EF4-FFF2-40B4-BE49-F238E27FC236}">
                <a16:creationId xmlns:a16="http://schemas.microsoft.com/office/drawing/2014/main" id="{D785A862-D981-9017-674A-44CAB5C9E12E}"/>
              </a:ext>
            </a:extLst>
          </p:cNvPr>
          <p:cNvSpPr txBox="1"/>
          <p:nvPr/>
        </p:nvSpPr>
        <p:spPr>
          <a:xfrm>
            <a:off x="8985378" y="3033678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Probability of class 2</a:t>
            </a:r>
          </a:p>
        </p:txBody>
      </p:sp>
      <p:sp>
        <p:nvSpPr>
          <p:cNvPr id="275" name="Textfeld 274">
            <a:extLst>
              <a:ext uri="{FF2B5EF4-FFF2-40B4-BE49-F238E27FC236}">
                <a16:creationId xmlns:a16="http://schemas.microsoft.com/office/drawing/2014/main" id="{58B805DC-621B-8F0E-1DD9-2BBEA645E5DB}"/>
              </a:ext>
            </a:extLst>
          </p:cNvPr>
          <p:cNvSpPr txBox="1"/>
          <p:nvPr/>
        </p:nvSpPr>
        <p:spPr>
          <a:xfrm>
            <a:off x="8979508" y="3422739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Probability of class 3</a:t>
            </a:r>
          </a:p>
        </p:txBody>
      </p:sp>
      <p:sp>
        <p:nvSpPr>
          <p:cNvPr id="276" name="Textfeld 275">
            <a:extLst>
              <a:ext uri="{FF2B5EF4-FFF2-40B4-BE49-F238E27FC236}">
                <a16:creationId xmlns:a16="http://schemas.microsoft.com/office/drawing/2014/main" id="{76A59700-06D1-542D-3ABE-5475B91FD5D5}"/>
              </a:ext>
            </a:extLst>
          </p:cNvPr>
          <p:cNvSpPr txBox="1"/>
          <p:nvPr/>
        </p:nvSpPr>
        <p:spPr>
          <a:xfrm>
            <a:off x="8982443" y="3797539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Probability of class 4</a:t>
            </a: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B02B0830-EED0-9654-8628-88BC9B468273}"/>
              </a:ext>
            </a:extLst>
          </p:cNvPr>
          <p:cNvSpPr/>
          <p:nvPr/>
        </p:nvSpPr>
        <p:spPr>
          <a:xfrm>
            <a:off x="8533913" y="2535634"/>
            <a:ext cx="572569" cy="1787102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56AD6CF6-CF7D-C333-E8B7-C1E9BB4B9721}"/>
              </a:ext>
            </a:extLst>
          </p:cNvPr>
          <p:cNvSpPr/>
          <p:nvPr/>
        </p:nvSpPr>
        <p:spPr>
          <a:xfrm>
            <a:off x="7806436" y="2140098"/>
            <a:ext cx="572569" cy="2539547"/>
          </a:xfrm>
          <a:prstGeom prst="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280" name="Textfeld 279">
            <a:extLst>
              <a:ext uri="{FF2B5EF4-FFF2-40B4-BE49-F238E27FC236}">
                <a16:creationId xmlns:a16="http://schemas.microsoft.com/office/drawing/2014/main" id="{CC9AB573-06BA-83BD-0BA4-038CE0FDCE40}"/>
              </a:ext>
            </a:extLst>
          </p:cNvPr>
          <p:cNvSpPr txBox="1"/>
          <p:nvPr/>
        </p:nvSpPr>
        <p:spPr>
          <a:xfrm>
            <a:off x="6686000" y="5123481"/>
            <a:ext cx="15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feature map/</a:t>
            </a:r>
          </a:p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feature vector</a:t>
            </a:r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5E01309-F94C-0407-0028-22C79FCCB070}"/>
              </a:ext>
            </a:extLst>
          </p:cNvPr>
          <p:cNvSpPr txBox="1"/>
          <p:nvPr/>
        </p:nvSpPr>
        <p:spPr>
          <a:xfrm>
            <a:off x="8979508" y="474151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predictions</a:t>
            </a:r>
          </a:p>
        </p:txBody>
      </p:sp>
      <p:cxnSp>
        <p:nvCxnSpPr>
          <p:cNvPr id="283" name="Gerade Verbindung 282">
            <a:extLst>
              <a:ext uri="{FF2B5EF4-FFF2-40B4-BE49-F238E27FC236}">
                <a16:creationId xmlns:a16="http://schemas.microsoft.com/office/drawing/2014/main" id="{1F14C05D-E52D-CB8C-66F3-3D7E16888A96}"/>
              </a:ext>
            </a:extLst>
          </p:cNvPr>
          <p:cNvCxnSpPr>
            <a:cxnSpLocks/>
            <a:stCxn id="280" idx="0"/>
          </p:cNvCxnSpPr>
          <p:nvPr/>
        </p:nvCxnSpPr>
        <p:spPr>
          <a:xfrm flipV="1">
            <a:off x="7437167" y="4782959"/>
            <a:ext cx="656222" cy="3405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Gerade Verbindung 286">
            <a:extLst>
              <a:ext uri="{FF2B5EF4-FFF2-40B4-BE49-F238E27FC236}">
                <a16:creationId xmlns:a16="http://schemas.microsoft.com/office/drawing/2014/main" id="{06AFACE6-8F94-A170-B09B-6FF2D1397F8D}"/>
              </a:ext>
            </a:extLst>
          </p:cNvPr>
          <p:cNvCxnSpPr>
            <a:cxnSpLocks/>
            <a:endCxn id="281" idx="0"/>
          </p:cNvCxnSpPr>
          <p:nvPr/>
        </p:nvCxnSpPr>
        <p:spPr>
          <a:xfrm>
            <a:off x="8836873" y="4445980"/>
            <a:ext cx="763158" cy="295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AB1D876-07B4-F4C4-8FCE-703D871C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95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8" grpId="0"/>
      <p:bldP spid="269" grpId="0"/>
      <p:bldP spid="271" grpId="0"/>
      <p:bldP spid="272" grpId="0"/>
      <p:bldP spid="273" grpId="0"/>
      <p:bldP spid="274" grpId="0"/>
      <p:bldP spid="275" grpId="0"/>
      <p:bldP spid="276" grpId="0"/>
      <p:bldP spid="278" grpId="0" animBg="1"/>
      <p:bldP spid="279" grpId="0" animBg="1"/>
      <p:bldP spid="280" grpId="0"/>
      <p:bldP spid="2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23F2C-D9D5-3E7E-9B0B-F16BFFD1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08AD7D-D55E-69E8-DC0D-AED60244C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89858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T1-weighted MRI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scans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from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416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individuals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, 100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with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AD </a:t>
            </a:r>
          </a:p>
          <a:p>
            <a:pPr>
              <a:lnSpc>
                <a:spcPct val="150000"/>
              </a:lnSpc>
            </a:pP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orrected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for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head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movement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and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spatially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aligned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to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the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Talairach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and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Tournoux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atlas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space</a:t>
            </a:r>
            <a:endParaRPr lang="de-DE" b="0" i="0" u="none" strike="noStrike" dirty="0">
              <a:solidFill>
                <a:srgbClr val="000000"/>
              </a:solidFill>
              <a:effectLst/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ombined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template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atlas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from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young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and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elderly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subjects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without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dementia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was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used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to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minimize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age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biases</a:t>
            </a:r>
            <a:endParaRPr lang="de-DE" b="0" i="0" u="none" strike="noStrike" dirty="0">
              <a:solidFill>
                <a:srgbClr val="000000"/>
              </a:solidFill>
              <a:effectLst/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Versions with and without skull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D67815-C85E-F504-7092-B94DAE90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83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1C86A-3430-D845-5F68-917DF222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57A962C-0DF5-C857-1608-3E26E14C32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13"/>
          <a:stretch/>
        </p:blipFill>
        <p:spPr>
          <a:xfrm>
            <a:off x="796115" y="2564483"/>
            <a:ext cx="4889978" cy="317936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4547B78-75B5-D1E7-37DB-6E6E9091AEE2}"/>
              </a:ext>
            </a:extLst>
          </p:cNvPr>
          <p:cNvSpPr txBox="1"/>
          <p:nvPr/>
        </p:nvSpPr>
        <p:spPr>
          <a:xfrm>
            <a:off x="486105" y="1622811"/>
            <a:ext cx="51999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Data Imbalance with few individual instances</a:t>
            </a: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462BC0E9-861C-740A-547A-655C89F7C51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690688"/>
            <a:ext cx="0" cy="44923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0CBC02BF-C6B6-07CB-1790-4CFA59216789}"/>
              </a:ext>
            </a:extLst>
          </p:cNvPr>
          <p:cNvSpPr txBox="1"/>
          <p:nvPr/>
        </p:nvSpPr>
        <p:spPr>
          <a:xfrm>
            <a:off x="6662057" y="1622811"/>
            <a:ext cx="4887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Large Data Volume &amp; Computational Restrictions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D72BD773-27EB-79CE-9A61-E6A719770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057" y="2731349"/>
            <a:ext cx="4593771" cy="2747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000" dirty="0">
              <a:solidFill>
                <a:srgbClr val="000000"/>
              </a:solidFill>
              <a:latin typeface="-webkit-standard"/>
            </a:endParaRPr>
          </a:p>
          <a:p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MRI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scans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equire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ignificant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memory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resources</a:t>
            </a:r>
            <a:endParaRPr lang="de-DE" sz="2000" b="0" i="0" u="none" strike="noStrike" dirty="0">
              <a:solidFill>
                <a:srgbClr val="000000"/>
              </a:solidFill>
              <a:effectLst/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Single GPU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with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14 GB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memory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apacity</a:t>
            </a:r>
            <a:endParaRPr lang="de-DE" sz="3200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C254D75-11DB-06DF-B77E-9149DFDB5D1F}"/>
              </a:ext>
            </a:extLst>
          </p:cNvPr>
          <p:cNvSpPr txBox="1"/>
          <p:nvPr/>
        </p:nvSpPr>
        <p:spPr>
          <a:xfrm>
            <a:off x="38100" y="5693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Only</a:t>
            </a:r>
            <a:r>
              <a:rPr lang="de-DE" sz="18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416 </a:t>
            </a:r>
            <a:r>
              <a:rPr lang="de-DE" sz="18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independent</a:t>
            </a:r>
            <a:r>
              <a:rPr lang="de-DE" sz="18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instances</a:t>
            </a:r>
            <a:endParaRPr lang="en-US" sz="1800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pic>
        <p:nvPicPr>
          <p:cNvPr id="12" name="Grafik 11" descr="Computer mit einfarbiger Füllung">
            <a:extLst>
              <a:ext uri="{FF2B5EF4-FFF2-40B4-BE49-F238E27FC236}">
                <a16:creationId xmlns:a16="http://schemas.microsoft.com/office/drawing/2014/main" id="{262B80FA-4A0A-0A53-7C47-DB511D4D3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8700" y="4676270"/>
            <a:ext cx="914400" cy="914400"/>
          </a:xfrm>
          <a:prstGeom prst="rect">
            <a:avLst/>
          </a:prstGeom>
        </p:spPr>
      </p:pic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6AB81FE8-CA64-948A-5182-E358CBAA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62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132A3-4D29-4EC0-7BEC-F36410EA8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>
            <a:extLst>
              <a:ext uri="{FF2B5EF4-FFF2-40B4-BE49-F238E27FC236}">
                <a16:creationId xmlns:a16="http://schemas.microsoft.com/office/drawing/2014/main" id="{4136B6AD-9B56-85BF-D642-F966CD044F8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/>
              <a:t>Preprocessing</a:t>
            </a:r>
            <a:endParaRPr lang="en-US" dirty="0"/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13392DC1-D701-654E-C3E9-209379ECA4D1}"/>
              </a:ext>
            </a:extLst>
          </p:cNvPr>
          <p:cNvGrpSpPr/>
          <p:nvPr/>
        </p:nvGrpSpPr>
        <p:grpSpPr>
          <a:xfrm>
            <a:off x="564977" y="2940166"/>
            <a:ext cx="1556219" cy="1556219"/>
            <a:chOff x="588921" y="2377126"/>
            <a:chExt cx="1556219" cy="1556219"/>
          </a:xfrm>
        </p:grpSpPr>
        <p:pic>
          <p:nvPicPr>
            <p:cNvPr id="21" name="Grafik 20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18497727-FD94-EEA0-5429-B550D7693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8921" y="2377126"/>
              <a:ext cx="1371739" cy="1371739"/>
            </a:xfrm>
            <a:prstGeom prst="rect">
              <a:avLst/>
            </a:prstGeom>
          </p:spPr>
        </p:pic>
        <p:pic>
          <p:nvPicPr>
            <p:cNvPr id="22" name="Grafik 21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FE7FA2B2-36C3-EE7C-61BA-B102207F2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161" y="2469366"/>
              <a:ext cx="1371739" cy="1371739"/>
            </a:xfrm>
            <a:prstGeom prst="rect">
              <a:avLst/>
            </a:prstGeom>
          </p:spPr>
        </p:pic>
        <p:pic>
          <p:nvPicPr>
            <p:cNvPr id="23" name="Grafik 22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FA56FAAD-359B-D21F-9A28-126DC83CA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401" y="2561606"/>
              <a:ext cx="1371739" cy="1371739"/>
            </a:xfrm>
            <a:prstGeom prst="rect">
              <a:avLst/>
            </a:prstGeom>
          </p:spPr>
        </p:pic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1AB1B53-86E1-F56E-A12D-544520911400}"/>
              </a:ext>
            </a:extLst>
          </p:cNvPr>
          <p:cNvGrpSpPr/>
          <p:nvPr/>
        </p:nvGrpSpPr>
        <p:grpSpPr>
          <a:xfrm>
            <a:off x="828337" y="3227367"/>
            <a:ext cx="1556219" cy="1556219"/>
            <a:chOff x="1300121" y="3037526"/>
            <a:chExt cx="1556219" cy="1556219"/>
          </a:xfrm>
        </p:grpSpPr>
        <p:pic>
          <p:nvPicPr>
            <p:cNvPr id="24" name="Grafik 23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54EFA2AB-BF4B-1617-A1AE-8858C6936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0121" y="3037526"/>
              <a:ext cx="1371739" cy="1371739"/>
            </a:xfrm>
            <a:prstGeom prst="rect">
              <a:avLst/>
            </a:prstGeom>
          </p:spPr>
        </p:pic>
        <p:pic>
          <p:nvPicPr>
            <p:cNvPr id="25" name="Grafik 24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32B0A6E2-5A00-96EC-DB05-A6C173388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2361" y="3129766"/>
              <a:ext cx="1371739" cy="1371739"/>
            </a:xfrm>
            <a:prstGeom prst="rect">
              <a:avLst/>
            </a:prstGeom>
          </p:spPr>
        </p:pic>
        <p:pic>
          <p:nvPicPr>
            <p:cNvPr id="26" name="Grafik 25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771728CB-44BB-7DE4-5E7C-2CF03831C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4601" y="3222006"/>
              <a:ext cx="1371739" cy="1371739"/>
            </a:xfrm>
            <a:prstGeom prst="rect">
              <a:avLst/>
            </a:prstGeom>
          </p:spPr>
        </p:pic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959108B3-EB25-ACA8-A6D0-A391BBCDB776}"/>
              </a:ext>
            </a:extLst>
          </p:cNvPr>
          <p:cNvGrpSpPr/>
          <p:nvPr/>
        </p:nvGrpSpPr>
        <p:grpSpPr>
          <a:xfrm>
            <a:off x="1104292" y="3533795"/>
            <a:ext cx="1556219" cy="1556219"/>
            <a:chOff x="2011321" y="3697926"/>
            <a:chExt cx="1556219" cy="1556219"/>
          </a:xfrm>
        </p:grpSpPr>
        <p:pic>
          <p:nvPicPr>
            <p:cNvPr id="27" name="Grafik 26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96165694-21C3-B38F-5128-6F7FF6264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11321" y="3697926"/>
              <a:ext cx="1371739" cy="1371739"/>
            </a:xfrm>
            <a:prstGeom prst="rect">
              <a:avLst/>
            </a:prstGeom>
          </p:spPr>
        </p:pic>
        <p:pic>
          <p:nvPicPr>
            <p:cNvPr id="28" name="Grafik 27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D971B56A-A70E-3F1A-4921-B92460054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3561" y="3790166"/>
              <a:ext cx="1371739" cy="1371739"/>
            </a:xfrm>
            <a:prstGeom prst="rect">
              <a:avLst/>
            </a:prstGeom>
          </p:spPr>
        </p:pic>
        <p:pic>
          <p:nvPicPr>
            <p:cNvPr id="29" name="Grafik 28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9E06D9C7-569C-D79F-7957-9379FFE7E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95801" y="3882406"/>
              <a:ext cx="1371739" cy="1371739"/>
            </a:xfrm>
            <a:prstGeom prst="rect">
              <a:avLst/>
            </a:prstGeom>
          </p:spPr>
        </p:pic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EC9FCB0-2218-A68B-EF62-2AD1E73704C5}"/>
              </a:ext>
            </a:extLst>
          </p:cNvPr>
          <p:cNvGrpSpPr/>
          <p:nvPr/>
        </p:nvGrpSpPr>
        <p:grpSpPr>
          <a:xfrm>
            <a:off x="1385136" y="3807559"/>
            <a:ext cx="1556219" cy="1556219"/>
            <a:chOff x="2722521" y="4358326"/>
            <a:chExt cx="1556219" cy="1556219"/>
          </a:xfrm>
        </p:grpSpPr>
        <p:pic>
          <p:nvPicPr>
            <p:cNvPr id="30" name="Grafik 29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8DAA5717-C106-3820-63DE-C8CD56D24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22521" y="4358326"/>
              <a:ext cx="1371739" cy="1371739"/>
            </a:xfrm>
            <a:prstGeom prst="rect">
              <a:avLst/>
            </a:prstGeom>
          </p:spPr>
        </p:pic>
        <p:pic>
          <p:nvPicPr>
            <p:cNvPr id="31" name="Grafik 30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DB86B8D1-7080-3056-4845-8A985CBF8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14761" y="4450566"/>
              <a:ext cx="1371739" cy="1371739"/>
            </a:xfrm>
            <a:prstGeom prst="rect">
              <a:avLst/>
            </a:prstGeom>
          </p:spPr>
        </p:pic>
        <p:pic>
          <p:nvPicPr>
            <p:cNvPr id="32" name="Grafik 31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929F6225-6703-92E2-63F8-22A199525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07001" y="4542806"/>
              <a:ext cx="1371739" cy="1371739"/>
            </a:xfrm>
            <a:prstGeom prst="rect">
              <a:avLst/>
            </a:prstGeom>
          </p:spPr>
        </p:pic>
      </p:grpSp>
      <p:sp>
        <p:nvSpPr>
          <p:cNvPr id="40" name="Textfeld 39">
            <a:extLst>
              <a:ext uri="{FF2B5EF4-FFF2-40B4-BE49-F238E27FC236}">
                <a16:creationId xmlns:a16="http://schemas.microsoft.com/office/drawing/2014/main" id="{3E148AD6-C884-E7CF-0F64-D614BBDE05DB}"/>
              </a:ext>
            </a:extLst>
          </p:cNvPr>
          <p:cNvSpPr txBox="1"/>
          <p:nvPr/>
        </p:nvSpPr>
        <p:spPr>
          <a:xfrm>
            <a:off x="2386980" y="218787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Slice 0, Slice 1, Slice 2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CDD3D2C3-998D-9D74-FFE7-AD072865A2EE}"/>
              </a:ext>
            </a:extLst>
          </p:cNvPr>
          <p:cNvSpPr txBox="1"/>
          <p:nvPr/>
        </p:nvSpPr>
        <p:spPr>
          <a:xfrm>
            <a:off x="3098180" y="287542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Slice 3, Slice 4, Slice 5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70DF5215-AC4D-FC7F-5051-F8549401921F}"/>
              </a:ext>
            </a:extLst>
          </p:cNvPr>
          <p:cNvSpPr txBox="1"/>
          <p:nvPr/>
        </p:nvSpPr>
        <p:spPr>
          <a:xfrm>
            <a:off x="4560945" y="4419315"/>
            <a:ext cx="1111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Slice 174, </a:t>
            </a:r>
          </a:p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Slice 175, </a:t>
            </a:r>
          </a:p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Slice 176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3836CFEF-61F0-CEBF-1B35-E5A60D5C44D3}"/>
              </a:ext>
            </a:extLst>
          </p:cNvPr>
          <p:cNvSpPr txBox="1">
            <a:spLocks/>
          </p:cNvSpPr>
          <p:nvPr/>
        </p:nvSpPr>
        <p:spPr>
          <a:xfrm>
            <a:off x="5965981" y="570018"/>
            <a:ext cx="5661042" cy="58116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Dividing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MRI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scans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into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176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manageable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slices</a:t>
            </a:r>
            <a:endParaRPr lang="de-DE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Combining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3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adjacent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slices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into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single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3-channel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image</a:t>
            </a:r>
            <a:endParaRPr lang="de-DE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de-DE" b="1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Advantages:</a:t>
            </a: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Reduces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size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to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manageable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level</a:t>
            </a:r>
            <a:endParaRPr lang="de-DE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Enables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use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of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pretrained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models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and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their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learned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features</a:t>
            </a:r>
            <a:endParaRPr lang="de-DE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Preserves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some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three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-dimensional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structural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information</a:t>
            </a:r>
          </a:p>
          <a:p>
            <a:pPr marL="514350" indent="-514350" algn="l">
              <a:buFont typeface="+mj-lt"/>
              <a:buAutoNum type="arabicPeriod"/>
            </a:pPr>
            <a:endParaRPr lang="de-DE" sz="2000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AAD29236-AD91-559E-38A7-022DD591873D}"/>
              </a:ext>
            </a:extLst>
          </p:cNvPr>
          <p:cNvCxnSpPr>
            <a:cxnSpLocks/>
          </p:cNvCxnSpPr>
          <p:nvPr/>
        </p:nvCxnSpPr>
        <p:spPr>
          <a:xfrm>
            <a:off x="5758515" y="589281"/>
            <a:ext cx="0" cy="5593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oliennummernplatzhalter 38">
            <a:extLst>
              <a:ext uri="{FF2B5EF4-FFF2-40B4-BE49-F238E27FC236}">
                <a16:creationId xmlns:a16="http://schemas.microsoft.com/office/drawing/2014/main" id="{7D4BC486-21CD-6A37-8043-F83DD5D9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57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8 -0.00185 L 0.09101 -0.0134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-57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0.05521 -0.0650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-326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185 L 0.12422 0.0444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213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3.7037E-7 L 0.01862 -0.1178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" y="-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B8944-D513-2DBA-B3B9-9FE856007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E180352D-6A1A-F12C-41E0-1A94E18383F4}"/>
              </a:ext>
            </a:extLst>
          </p:cNvPr>
          <p:cNvGrpSpPr/>
          <p:nvPr/>
        </p:nvGrpSpPr>
        <p:grpSpPr>
          <a:xfrm>
            <a:off x="791036" y="2133546"/>
            <a:ext cx="1556219" cy="1556219"/>
            <a:chOff x="1052286" y="2121671"/>
            <a:chExt cx="1556219" cy="1556219"/>
          </a:xfrm>
        </p:grpSpPr>
        <p:pic>
          <p:nvPicPr>
            <p:cNvPr id="11" name="Grafik 10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FBDE2110-49F0-D5DB-84C3-8CF5FCB13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286" y="2121671"/>
              <a:ext cx="1371739" cy="1371739"/>
            </a:xfrm>
            <a:prstGeom prst="rect">
              <a:avLst/>
            </a:prstGeom>
          </p:spPr>
        </p:pic>
        <p:pic>
          <p:nvPicPr>
            <p:cNvPr id="2" name="Grafik 1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981CD098-9822-D15E-4562-C00F3EA26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4526" y="2213911"/>
              <a:ext cx="1371739" cy="1371739"/>
            </a:xfrm>
            <a:prstGeom prst="rect">
              <a:avLst/>
            </a:prstGeom>
          </p:spPr>
        </p:pic>
        <p:pic>
          <p:nvPicPr>
            <p:cNvPr id="16" name="Grafik 15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65384C9D-C7F5-78F0-DCD4-4BCADF7DA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6766" y="2306151"/>
              <a:ext cx="1371739" cy="1371739"/>
            </a:xfrm>
            <a:prstGeom prst="rect">
              <a:avLst/>
            </a:prstGeom>
          </p:spPr>
        </p:pic>
      </p:grpSp>
      <p:sp>
        <p:nvSpPr>
          <p:cNvPr id="91" name="Multiplizieren 90">
            <a:extLst>
              <a:ext uri="{FF2B5EF4-FFF2-40B4-BE49-F238E27FC236}">
                <a16:creationId xmlns:a16="http://schemas.microsoft.com/office/drawing/2014/main" id="{A8045180-8BCE-8606-5123-E94B20C24330}"/>
              </a:ext>
            </a:extLst>
          </p:cNvPr>
          <p:cNvSpPr/>
          <p:nvPr/>
        </p:nvSpPr>
        <p:spPr>
          <a:xfrm>
            <a:off x="376640" y="1695491"/>
            <a:ext cx="2379335" cy="2379335"/>
          </a:xfrm>
          <a:prstGeom prst="mathMultiply">
            <a:avLst>
              <a:gd name="adj1" fmla="val 90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41B2DCF9-FA53-C238-775D-86742D11C9BB}"/>
              </a:ext>
            </a:extLst>
          </p:cNvPr>
          <p:cNvGrpSpPr/>
          <p:nvPr/>
        </p:nvGrpSpPr>
        <p:grpSpPr>
          <a:xfrm>
            <a:off x="1502236" y="2782071"/>
            <a:ext cx="1556219" cy="1556219"/>
            <a:chOff x="1763486" y="2782071"/>
            <a:chExt cx="1556219" cy="1556219"/>
          </a:xfrm>
        </p:grpSpPr>
        <p:pic>
          <p:nvPicPr>
            <p:cNvPr id="5" name="Grafik 4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65818A94-16BC-27E6-FDDC-AD52748D3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63486" y="2782071"/>
              <a:ext cx="1371739" cy="1371739"/>
            </a:xfrm>
            <a:prstGeom prst="rect">
              <a:avLst/>
            </a:prstGeom>
          </p:spPr>
        </p:pic>
        <p:pic>
          <p:nvPicPr>
            <p:cNvPr id="3" name="Grafik 2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35EE8425-92C2-33B3-D891-89E3EB923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55726" y="2874311"/>
              <a:ext cx="1371739" cy="1371739"/>
            </a:xfrm>
            <a:prstGeom prst="rect">
              <a:avLst/>
            </a:prstGeom>
          </p:spPr>
        </p:pic>
        <p:pic>
          <p:nvPicPr>
            <p:cNvPr id="17" name="Grafik 16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6DA61CEA-9639-28AE-C683-5E591B6C9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47966" y="2966551"/>
              <a:ext cx="1371739" cy="1371739"/>
            </a:xfrm>
            <a:prstGeom prst="rect">
              <a:avLst/>
            </a:prstGeom>
          </p:spPr>
        </p:pic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7C3F460D-23D0-BC84-2A65-0CB295103AC5}"/>
              </a:ext>
            </a:extLst>
          </p:cNvPr>
          <p:cNvGrpSpPr/>
          <p:nvPr/>
        </p:nvGrpSpPr>
        <p:grpSpPr>
          <a:xfrm>
            <a:off x="2213436" y="3442471"/>
            <a:ext cx="1556219" cy="1556219"/>
            <a:chOff x="2474686" y="3442471"/>
            <a:chExt cx="1556219" cy="1556219"/>
          </a:xfrm>
        </p:grpSpPr>
        <p:pic>
          <p:nvPicPr>
            <p:cNvPr id="7" name="Grafik 6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8CD26475-7875-076E-B0F5-D4FF3533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74686" y="3442471"/>
              <a:ext cx="1371739" cy="1371739"/>
            </a:xfrm>
            <a:prstGeom prst="rect">
              <a:avLst/>
            </a:prstGeom>
          </p:spPr>
        </p:pic>
        <p:pic>
          <p:nvPicPr>
            <p:cNvPr id="4" name="Grafik 3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CBBB4431-88BE-5FB8-BC50-0202CCA92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66926" y="3534711"/>
              <a:ext cx="1371739" cy="1371739"/>
            </a:xfrm>
            <a:prstGeom prst="rect">
              <a:avLst/>
            </a:prstGeom>
          </p:spPr>
        </p:pic>
        <p:pic>
          <p:nvPicPr>
            <p:cNvPr id="18" name="Grafik 17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91BFF97E-FE05-6F50-3C8F-167B663B2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59166" y="3626951"/>
              <a:ext cx="1371739" cy="1371739"/>
            </a:xfrm>
            <a:prstGeom prst="rect">
              <a:avLst/>
            </a:prstGeom>
          </p:spPr>
        </p:pic>
      </p:grpSp>
      <p:sp>
        <p:nvSpPr>
          <p:cNvPr id="20" name="Titel 1">
            <a:extLst>
              <a:ext uri="{FF2B5EF4-FFF2-40B4-BE49-F238E27FC236}">
                <a16:creationId xmlns:a16="http://schemas.microsoft.com/office/drawing/2014/main" id="{479804AE-CF50-3AA6-421A-9423447B4E2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/>
              <a:t>Preprocessing</a:t>
            </a:r>
            <a:endParaRPr lang="en-US" dirty="0"/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1ED1E762-C7C5-0840-1643-08C34F143976}"/>
              </a:ext>
            </a:extLst>
          </p:cNvPr>
          <p:cNvSpPr/>
          <p:nvPr/>
        </p:nvSpPr>
        <p:spPr>
          <a:xfrm>
            <a:off x="4903217" y="2474520"/>
            <a:ext cx="1923055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MobileVit-xs</a:t>
            </a:r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1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68AE8443-CD1A-383F-BE50-53DFD3A01245}"/>
              </a:ext>
            </a:extLst>
          </p:cNvPr>
          <p:cNvSpPr/>
          <p:nvPr/>
        </p:nvSpPr>
        <p:spPr>
          <a:xfrm>
            <a:off x="4903217" y="3159218"/>
            <a:ext cx="1923055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MobileVit-xs</a:t>
            </a:r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2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EBDA6BBA-BF5B-ED16-70B8-241899808249}"/>
              </a:ext>
            </a:extLst>
          </p:cNvPr>
          <p:cNvSpPr/>
          <p:nvPr/>
        </p:nvSpPr>
        <p:spPr>
          <a:xfrm>
            <a:off x="4903217" y="3830031"/>
            <a:ext cx="1923055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…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17B1F8DE-B1D9-DC96-805E-4B3F243B789F}"/>
              </a:ext>
            </a:extLst>
          </p:cNvPr>
          <p:cNvSpPr/>
          <p:nvPr/>
        </p:nvSpPr>
        <p:spPr>
          <a:xfrm>
            <a:off x="4903217" y="4513151"/>
            <a:ext cx="1923055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MobileVit-xs</a:t>
            </a:r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59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47949818-4747-BE73-8916-1BFCE57938C4}"/>
              </a:ext>
            </a:extLst>
          </p:cNvPr>
          <p:cNvCxnSpPr>
            <a:cxnSpLocks/>
          </p:cNvCxnSpPr>
          <p:nvPr/>
        </p:nvCxnSpPr>
        <p:spPr>
          <a:xfrm>
            <a:off x="1791572" y="2771313"/>
            <a:ext cx="3120959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5EC2B2FD-9519-5B01-8D93-9E264DD5C393}"/>
              </a:ext>
            </a:extLst>
          </p:cNvPr>
          <p:cNvCxnSpPr>
            <a:cxnSpLocks/>
          </p:cNvCxnSpPr>
          <p:nvPr/>
        </p:nvCxnSpPr>
        <p:spPr>
          <a:xfrm flipV="1">
            <a:off x="2564544" y="3456011"/>
            <a:ext cx="2347987" cy="994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EE0F4FE3-4C36-D688-EA0B-4E498BA1F247}"/>
              </a:ext>
            </a:extLst>
          </p:cNvPr>
          <p:cNvCxnSpPr>
            <a:cxnSpLocks/>
          </p:cNvCxnSpPr>
          <p:nvPr/>
        </p:nvCxnSpPr>
        <p:spPr>
          <a:xfrm>
            <a:off x="3291792" y="4126824"/>
            <a:ext cx="1620739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08AA63E4-B673-2B58-E85C-743BA002EF99}"/>
              </a:ext>
            </a:extLst>
          </p:cNvPr>
          <p:cNvCxnSpPr>
            <a:cxnSpLocks/>
          </p:cNvCxnSpPr>
          <p:nvPr/>
        </p:nvCxnSpPr>
        <p:spPr>
          <a:xfrm>
            <a:off x="3925172" y="4809944"/>
            <a:ext cx="987359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Abgerundetes Rechteck 72">
            <a:extLst>
              <a:ext uri="{FF2B5EF4-FFF2-40B4-BE49-F238E27FC236}">
                <a16:creationId xmlns:a16="http://schemas.microsoft.com/office/drawing/2014/main" id="{CADE0EB2-490C-FE1A-07DD-0EC82020AB71}"/>
              </a:ext>
            </a:extLst>
          </p:cNvPr>
          <p:cNvSpPr/>
          <p:nvPr/>
        </p:nvSpPr>
        <p:spPr>
          <a:xfrm>
            <a:off x="7404655" y="2474520"/>
            <a:ext cx="1202521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F1-Score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B7EFE0DA-C18B-775F-25A2-C16F9412CCD7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6826273" y="2771313"/>
            <a:ext cx="57838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Abgerundetes Rechteck 77">
            <a:extLst>
              <a:ext uri="{FF2B5EF4-FFF2-40B4-BE49-F238E27FC236}">
                <a16:creationId xmlns:a16="http://schemas.microsoft.com/office/drawing/2014/main" id="{5B3F4418-5C82-5306-36FF-65B950026ABA}"/>
              </a:ext>
            </a:extLst>
          </p:cNvPr>
          <p:cNvSpPr/>
          <p:nvPr/>
        </p:nvSpPr>
        <p:spPr>
          <a:xfrm>
            <a:off x="7408079" y="3153699"/>
            <a:ext cx="1202521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F1-Score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F46FE4B9-13F7-AD89-10F6-2405EC1D08A3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6826273" y="3450492"/>
            <a:ext cx="581806" cy="55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Abgerundetes Rechteck 79">
            <a:extLst>
              <a:ext uri="{FF2B5EF4-FFF2-40B4-BE49-F238E27FC236}">
                <a16:creationId xmlns:a16="http://schemas.microsoft.com/office/drawing/2014/main" id="{DF80347A-ED31-AE56-9FE8-C675462688E0}"/>
              </a:ext>
            </a:extLst>
          </p:cNvPr>
          <p:cNvSpPr/>
          <p:nvPr/>
        </p:nvSpPr>
        <p:spPr>
          <a:xfrm>
            <a:off x="7404655" y="3830031"/>
            <a:ext cx="1202521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F1-Score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018E95F-757C-C541-1F70-68ADF2A107FC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826273" y="4126824"/>
            <a:ext cx="57838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Abgerundetes Rechteck 81">
            <a:extLst>
              <a:ext uri="{FF2B5EF4-FFF2-40B4-BE49-F238E27FC236}">
                <a16:creationId xmlns:a16="http://schemas.microsoft.com/office/drawing/2014/main" id="{80051722-EA02-BC4B-D0C4-5D60C2D12BAD}"/>
              </a:ext>
            </a:extLst>
          </p:cNvPr>
          <p:cNvSpPr/>
          <p:nvPr/>
        </p:nvSpPr>
        <p:spPr>
          <a:xfrm>
            <a:off x="7408079" y="4513151"/>
            <a:ext cx="1202521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F1-Score</a:t>
            </a: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98BFA37B-4072-8637-D192-7346EB7372D3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6826273" y="4809944"/>
            <a:ext cx="58180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B4C0AD38-1874-E117-4996-92810CF11C1D}"/>
              </a:ext>
            </a:extLst>
          </p:cNvPr>
          <p:cNvSpPr txBox="1"/>
          <p:nvPr/>
        </p:nvSpPr>
        <p:spPr>
          <a:xfrm>
            <a:off x="4811067" y="5403530"/>
            <a:ext cx="2140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1. </a:t>
            </a: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Train one model per slice group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B917AEDF-DBA0-13FA-25D4-6514E632AB22}"/>
              </a:ext>
            </a:extLst>
          </p:cNvPr>
          <p:cNvSpPr txBox="1"/>
          <p:nvPr/>
        </p:nvSpPr>
        <p:spPr>
          <a:xfrm>
            <a:off x="7130430" y="5309470"/>
            <a:ext cx="185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2. </a:t>
            </a: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Evaluate individual models</a:t>
            </a:r>
          </a:p>
        </p:txBody>
      </p:sp>
      <p:sp>
        <p:nvSpPr>
          <p:cNvPr id="93" name="Multiplizieren 92">
            <a:extLst>
              <a:ext uri="{FF2B5EF4-FFF2-40B4-BE49-F238E27FC236}">
                <a16:creationId xmlns:a16="http://schemas.microsoft.com/office/drawing/2014/main" id="{06B6AC5A-04E4-E02C-5C77-C84B0CD466EB}"/>
              </a:ext>
            </a:extLst>
          </p:cNvPr>
          <p:cNvSpPr/>
          <p:nvPr/>
        </p:nvSpPr>
        <p:spPr>
          <a:xfrm>
            <a:off x="1804370" y="3019037"/>
            <a:ext cx="2379335" cy="2379335"/>
          </a:xfrm>
          <a:prstGeom prst="mathMultiply">
            <a:avLst>
              <a:gd name="adj1" fmla="val 90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EA909F31-8B62-E633-C490-976978873B75}"/>
              </a:ext>
            </a:extLst>
          </p:cNvPr>
          <p:cNvGrpSpPr/>
          <p:nvPr/>
        </p:nvGrpSpPr>
        <p:grpSpPr>
          <a:xfrm>
            <a:off x="2900886" y="4114746"/>
            <a:ext cx="1556219" cy="1556219"/>
            <a:chOff x="3185886" y="4102871"/>
            <a:chExt cx="1556219" cy="1556219"/>
          </a:xfrm>
        </p:grpSpPr>
        <p:pic>
          <p:nvPicPr>
            <p:cNvPr id="9" name="Grafik 8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EBD7C981-9C90-DA40-99BA-91EE19B87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85886" y="4102871"/>
              <a:ext cx="1371739" cy="1371739"/>
            </a:xfrm>
            <a:prstGeom prst="rect">
              <a:avLst/>
            </a:prstGeom>
          </p:spPr>
        </p:pic>
        <p:pic>
          <p:nvPicPr>
            <p:cNvPr id="6" name="Grafik 5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8CEB859D-AA6F-2DB2-F601-A64A28F3B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8126" y="4195111"/>
              <a:ext cx="1371739" cy="1371739"/>
            </a:xfrm>
            <a:prstGeom prst="rect">
              <a:avLst/>
            </a:prstGeom>
          </p:spPr>
        </p:pic>
        <p:pic>
          <p:nvPicPr>
            <p:cNvPr id="19" name="Grafik 18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1EC98DAA-6BF4-94BC-4B47-09FA74662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70366" y="4287351"/>
              <a:ext cx="1371739" cy="1371739"/>
            </a:xfrm>
            <a:prstGeom prst="rect">
              <a:avLst/>
            </a:prstGeom>
          </p:spPr>
        </p:pic>
      </p:grpSp>
      <p:cxnSp>
        <p:nvCxnSpPr>
          <p:cNvPr id="95" name="Gekrümmte Verbindung 94">
            <a:extLst>
              <a:ext uri="{FF2B5EF4-FFF2-40B4-BE49-F238E27FC236}">
                <a16:creationId xmlns:a16="http://schemas.microsoft.com/office/drawing/2014/main" id="{75511F58-587C-5D5B-02AB-D42E41E8CB4B}"/>
              </a:ext>
            </a:extLst>
          </p:cNvPr>
          <p:cNvCxnSpPr>
            <a:cxnSpLocks/>
            <a:stCxn id="88" idx="2"/>
            <a:endCxn id="96" idx="2"/>
          </p:cNvCxnSpPr>
          <p:nvPr/>
        </p:nvCxnSpPr>
        <p:spPr>
          <a:xfrm rot="5400000">
            <a:off x="4796315" y="2754828"/>
            <a:ext cx="58459" cy="6460404"/>
          </a:xfrm>
          <a:prstGeom prst="curvedConnector3">
            <a:avLst>
              <a:gd name="adj1" fmla="val 4910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935765A7-F66F-1E95-466E-16E2D1EB1591}"/>
              </a:ext>
            </a:extLst>
          </p:cNvPr>
          <p:cNvSpPr txBox="1"/>
          <p:nvPr/>
        </p:nvSpPr>
        <p:spPr>
          <a:xfrm>
            <a:off x="526562" y="5090930"/>
            <a:ext cx="2137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3. </a:t>
            </a: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Proceed only with best scoring slice groups</a:t>
            </a:r>
          </a:p>
        </p:txBody>
      </p:sp>
      <p:sp>
        <p:nvSpPr>
          <p:cNvPr id="105" name="Inhaltsplatzhalter 2">
            <a:extLst>
              <a:ext uri="{FF2B5EF4-FFF2-40B4-BE49-F238E27FC236}">
                <a16:creationId xmlns:a16="http://schemas.microsoft.com/office/drawing/2014/main" id="{B59F1724-4081-2C6C-F87C-CA1357692686}"/>
              </a:ext>
            </a:extLst>
          </p:cNvPr>
          <p:cNvSpPr txBox="1">
            <a:spLocks/>
          </p:cNvSpPr>
          <p:nvPr/>
        </p:nvSpPr>
        <p:spPr>
          <a:xfrm>
            <a:off x="8942961" y="1356509"/>
            <a:ext cx="2819905" cy="4540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b="1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Advantages:</a:t>
            </a: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Further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reduce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the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computational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burden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of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 large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dataset</a:t>
            </a:r>
            <a:endParaRPr lang="de-DE" sz="2200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Keep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slices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presumed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to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have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diagnostic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value</a:t>
            </a:r>
            <a:endParaRPr lang="de-DE" sz="2200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l">
              <a:buFont typeface="+mj-lt"/>
              <a:buAutoNum type="arabicPeriod"/>
            </a:pPr>
            <a:endParaRPr lang="de-DE" sz="2000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09" name="Foliennummernplatzhalter 108">
            <a:extLst>
              <a:ext uri="{FF2B5EF4-FFF2-40B4-BE49-F238E27FC236}">
                <a16:creationId xmlns:a16="http://schemas.microsoft.com/office/drawing/2014/main" id="{D8953438-6D2F-FD22-97AD-6AA87993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6</a:t>
            </a:fld>
            <a:endParaRPr lang="de-DE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25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12" grpId="0" animBg="1"/>
      <p:bldP spid="13" grpId="0" animBg="1"/>
      <p:bldP spid="14" grpId="0" animBg="1"/>
      <p:bldP spid="15" grpId="0" animBg="1"/>
      <p:bldP spid="73" grpId="0" animBg="1"/>
      <p:bldP spid="78" grpId="0" animBg="1"/>
      <p:bldP spid="80" grpId="0" animBg="1"/>
      <p:bldP spid="82" grpId="0" animBg="1"/>
      <p:bldP spid="87" grpId="0"/>
      <p:bldP spid="88" grpId="0"/>
      <p:bldP spid="93" grpId="0" animBg="1"/>
      <p:bldP spid="96" grpId="0"/>
      <p:bldP spid="1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2C47F-9452-D215-5765-833404CB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1314786-4199-D0B1-8F14-4EB877839D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26405"/>
                <a:ext cx="4113797" cy="3107836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de-DE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Conventional Sampling </a:t>
                </a:r>
                <a:r>
                  <a:rPr lang="de-DE" dirty="0" err="1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Strategies</a:t>
                </a:r>
                <a:endParaRPr lang="de-DE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  <a:p>
                <a:pPr marL="0" indent="0" algn="ctr">
                  <a:buNone/>
                </a:pPr>
                <a:endParaRPr lang="de-DE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𝐶𝑙𝑎𝑠𝑠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𝑊𝑒𝑖𝑔h𝑡𝑠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endParaRPr lang="de-DE" sz="2400" b="0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𝐶𝑙𝑎𝑠𝑠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𝑊𝑒𝑖𝑔h𝑡𝑠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rad>
                      </m:den>
                    </m:f>
                  </m:oMath>
                </a14:m>
                <a:endParaRPr lang="de-DE" sz="2400" b="0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𝐶𝑙𝑎𝑠𝑠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𝑊𝑒𝑖𝑔h𝑡𝑠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func>
                      </m:den>
                    </m:f>
                  </m:oMath>
                </a14:m>
                <a:endParaRPr lang="de-DE" b="0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  <a:p>
                <a:pPr marL="0" indent="0" algn="ctr">
                  <a:buNone/>
                </a:pPr>
                <a:endParaRPr lang="en-US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1314786-4199-D0B1-8F14-4EB877839D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26405"/>
                <a:ext cx="4113797" cy="3107836"/>
              </a:xfrm>
              <a:blipFill>
                <a:blip r:embed="rId3"/>
                <a:stretch>
                  <a:fillRect t="-4472"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A788FB-3621-F0D7-574A-ABDEAE1E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EAD796A-4F99-D4EC-E709-BCCA14EEA131}"/>
                  </a:ext>
                </a:extLst>
              </p:cNvPr>
              <p:cNvSpPr txBox="1"/>
              <p:nvPr/>
            </p:nvSpPr>
            <p:spPr>
              <a:xfrm>
                <a:off x="838200" y="5288989"/>
                <a:ext cx="40555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Instances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per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Class</m:t>
                      </m:r>
                    </m:oMath>
                  </m:oMathPara>
                </a14:m>
                <a:endParaRPr lang="de-DE" sz="2000" b="0" i="0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Smoothing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Factor</m:t>
                      </m:r>
                    </m:oMath>
                  </m:oMathPara>
                </a14:m>
                <a:endParaRPr lang="de-DE" sz="2000" b="0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EAD796A-4F99-D4EC-E709-BCCA14EEA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88989"/>
                <a:ext cx="4055533" cy="707886"/>
              </a:xfrm>
              <a:prstGeom prst="rect">
                <a:avLst/>
              </a:prstGeom>
              <a:blipFill>
                <a:blip r:embed="rId4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76137BAC-EE25-8F25-BE49-0E76BE5BBCB2}"/>
              </a:ext>
            </a:extLst>
          </p:cNvPr>
          <p:cNvCxnSpPr>
            <a:cxnSpLocks/>
          </p:cNvCxnSpPr>
          <p:nvPr/>
        </p:nvCxnSpPr>
        <p:spPr>
          <a:xfrm>
            <a:off x="5437467" y="1724554"/>
            <a:ext cx="13200" cy="4410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3805CA0-989F-7C2B-AA24-823C37A628B1}"/>
              </a:ext>
            </a:extLst>
          </p:cNvPr>
          <p:cNvSpPr txBox="1">
            <a:spLocks/>
          </p:cNvSpPr>
          <p:nvPr/>
        </p:nvSpPr>
        <p:spPr>
          <a:xfrm>
            <a:off x="5943600" y="2026405"/>
            <a:ext cx="5794270" cy="3107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Custom </a:t>
            </a:r>
            <a:r>
              <a:rPr lang="de-DE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Weights</a:t>
            </a:r>
            <a:r>
              <a:rPr lang="de-DE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found</a:t>
            </a:r>
            <a:r>
              <a:rPr lang="de-DE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by</a:t>
            </a:r>
            <a:r>
              <a:rPr lang="de-DE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Random Search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DE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20 Trainings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with</a:t>
            </a: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set</a:t>
            </a: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of</a:t>
            </a: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random</a:t>
            </a: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weights</a:t>
            </a:r>
            <a:endParaRPr lang="de-DE" sz="2400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Average top 3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weights</a:t>
            </a: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according</a:t>
            </a: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to</a:t>
            </a: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validation</a:t>
            </a: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loss</a:t>
            </a:r>
            <a:endParaRPr lang="de-DE" sz="2400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de-DE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94F8FA-EEB6-0497-CFEB-1D158D692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8130" y="2979225"/>
            <a:ext cx="5794270" cy="310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0245C-9593-DA5A-03DA-F12F3C28E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rafik 64">
            <a:extLst>
              <a:ext uri="{FF2B5EF4-FFF2-40B4-BE49-F238E27FC236}">
                <a16:creationId xmlns:a16="http://schemas.microsoft.com/office/drawing/2014/main" id="{0DEE3E10-2144-4EF0-A32E-153B5DB09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26" y="346264"/>
            <a:ext cx="10838620" cy="6268117"/>
          </a:xfrm>
          <a:prstGeom prst="rect">
            <a:avLst/>
          </a:prstGeom>
        </p:spPr>
      </p:pic>
      <p:pic>
        <p:nvPicPr>
          <p:cNvPr id="67" name="Grafik 66">
            <a:extLst>
              <a:ext uri="{FF2B5EF4-FFF2-40B4-BE49-F238E27FC236}">
                <a16:creationId xmlns:a16="http://schemas.microsoft.com/office/drawing/2014/main" id="{36C71153-D9D9-829C-B1BE-5449C8F92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26" y="346264"/>
            <a:ext cx="10838620" cy="6268117"/>
          </a:xfrm>
          <a:prstGeom prst="rect">
            <a:avLst/>
          </a:prstGeom>
        </p:spPr>
      </p:pic>
      <p:pic>
        <p:nvPicPr>
          <p:cNvPr id="69" name="Grafik 68">
            <a:extLst>
              <a:ext uri="{FF2B5EF4-FFF2-40B4-BE49-F238E27FC236}">
                <a16:creationId xmlns:a16="http://schemas.microsoft.com/office/drawing/2014/main" id="{BE2210E0-0D93-45FC-7187-32862C170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26" y="346264"/>
            <a:ext cx="10838620" cy="6268117"/>
          </a:xfrm>
          <a:prstGeom prst="rect">
            <a:avLst/>
          </a:prstGeom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id="{02258710-3A02-76EF-EB37-F0CB02F552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626" y="346264"/>
            <a:ext cx="10838620" cy="6268117"/>
          </a:xfrm>
          <a:prstGeom prst="rect">
            <a:avLst/>
          </a:prstGeom>
        </p:spPr>
      </p:pic>
      <p:pic>
        <p:nvPicPr>
          <p:cNvPr id="73" name="Grafik 72">
            <a:extLst>
              <a:ext uri="{FF2B5EF4-FFF2-40B4-BE49-F238E27FC236}">
                <a16:creationId xmlns:a16="http://schemas.microsoft.com/office/drawing/2014/main" id="{49FE0AEE-5F44-DE0B-4A05-F2FB53826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626" y="346264"/>
            <a:ext cx="10838620" cy="626811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586A43E-3DAF-6B4D-4D14-B7FEF909112B}"/>
              </a:ext>
            </a:extLst>
          </p:cNvPr>
          <p:cNvSpPr txBox="1"/>
          <p:nvPr/>
        </p:nvSpPr>
        <p:spPr>
          <a:xfrm>
            <a:off x="13241122" y="3413103"/>
            <a:ext cx="14838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MobileVit</a:t>
            </a:r>
            <a:endParaRPr lang="en-US" dirty="0"/>
          </a:p>
          <a:p>
            <a:r>
              <a:rPr lang="en-US" dirty="0"/>
              <a:t>Custom:0.86</a:t>
            </a:r>
          </a:p>
          <a:p>
            <a:r>
              <a:rPr lang="en-US" dirty="0"/>
              <a:t>Log:0.78</a:t>
            </a:r>
          </a:p>
          <a:p>
            <a:r>
              <a:rPr lang="en-US" dirty="0"/>
              <a:t>Sqrt:0.75</a:t>
            </a:r>
          </a:p>
          <a:p>
            <a:r>
              <a:rPr lang="en-US" dirty="0"/>
              <a:t>Inverse:0.77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92A5993-8DF4-5466-2E0A-26757567BFC2}"/>
              </a:ext>
            </a:extLst>
          </p:cNvPr>
          <p:cNvSpPr txBox="1"/>
          <p:nvPr/>
        </p:nvSpPr>
        <p:spPr>
          <a:xfrm>
            <a:off x="13231154" y="1590498"/>
            <a:ext cx="14838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EfficientNet</a:t>
            </a:r>
            <a:endParaRPr lang="en-US" dirty="0"/>
          </a:p>
          <a:p>
            <a:r>
              <a:rPr lang="en-US" dirty="0"/>
              <a:t>Custom:0.83</a:t>
            </a:r>
          </a:p>
          <a:p>
            <a:r>
              <a:rPr lang="en-US" dirty="0"/>
              <a:t>Log: 0.79</a:t>
            </a:r>
          </a:p>
          <a:p>
            <a:r>
              <a:rPr lang="en-US" dirty="0"/>
              <a:t>Sqrt: 0.78</a:t>
            </a:r>
          </a:p>
          <a:p>
            <a:r>
              <a:rPr lang="en-US" dirty="0"/>
              <a:t>Inverse: 0.71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FE3C6FB-AE1F-1B42-49EC-ABEFBCE4A1A1}"/>
              </a:ext>
            </a:extLst>
          </p:cNvPr>
          <p:cNvSpPr txBox="1"/>
          <p:nvPr/>
        </p:nvSpPr>
        <p:spPr>
          <a:xfrm>
            <a:off x="13231154" y="-440827"/>
            <a:ext cx="21167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316 Non Demented</a:t>
            </a:r>
          </a:p>
          <a:p>
            <a:r>
              <a:rPr lang="en-US" dirty="0"/>
              <a:t>70 Very Mild AD</a:t>
            </a:r>
          </a:p>
          <a:p>
            <a:r>
              <a:rPr lang="en-US" dirty="0"/>
              <a:t>28 Mild AD</a:t>
            </a:r>
          </a:p>
          <a:p>
            <a:r>
              <a:rPr lang="en-US" dirty="0"/>
              <a:t>2 </a:t>
            </a:r>
            <a:r>
              <a:rPr lang="en-US" dirty="0" err="1"/>
              <a:t>Moderat</a:t>
            </a:r>
            <a:r>
              <a:rPr lang="en-US" dirty="0"/>
              <a:t> AD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lain" startAt="67"/>
            </a:pPr>
            <a:endParaRPr lang="en-US" dirty="0"/>
          </a:p>
        </p:txBody>
      </p:sp>
      <p:sp>
        <p:nvSpPr>
          <p:cNvPr id="81" name="Foliennummernplatzhalter 80">
            <a:extLst>
              <a:ext uri="{FF2B5EF4-FFF2-40B4-BE49-F238E27FC236}">
                <a16:creationId xmlns:a16="http://schemas.microsoft.com/office/drawing/2014/main" id="{CA6467C5-069F-BFF4-1D0F-A2633DB5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88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3D296-6248-41AD-499B-5A9D95E4B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31065A4B-8C79-38E9-638A-65D491A1F6E0}"/>
              </a:ext>
            </a:extLst>
          </p:cNvPr>
          <p:cNvSpPr txBox="1"/>
          <p:nvPr/>
        </p:nvSpPr>
        <p:spPr>
          <a:xfrm>
            <a:off x="12914689" y="2717736"/>
            <a:ext cx="14838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MobileVit</a:t>
            </a:r>
            <a:endParaRPr lang="en-US" dirty="0"/>
          </a:p>
          <a:p>
            <a:r>
              <a:rPr lang="en-US" dirty="0"/>
              <a:t>Custom:0.86</a:t>
            </a:r>
          </a:p>
          <a:p>
            <a:r>
              <a:rPr lang="en-US" dirty="0"/>
              <a:t>Log:0.78</a:t>
            </a:r>
          </a:p>
          <a:p>
            <a:r>
              <a:rPr lang="en-US" dirty="0"/>
              <a:t>Sqrt:0.75</a:t>
            </a:r>
          </a:p>
          <a:p>
            <a:r>
              <a:rPr lang="en-US" dirty="0"/>
              <a:t>Inverse:0.77</a:t>
            </a:r>
          </a:p>
          <a:p>
            <a:r>
              <a:rPr lang="en-US" dirty="0"/>
              <a:t>Exp: 0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2653273-42B8-C963-55A4-61EA1D6F2963}"/>
              </a:ext>
            </a:extLst>
          </p:cNvPr>
          <p:cNvSpPr txBox="1"/>
          <p:nvPr/>
        </p:nvSpPr>
        <p:spPr>
          <a:xfrm>
            <a:off x="12914689" y="661011"/>
            <a:ext cx="14838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EfficientNet</a:t>
            </a:r>
            <a:endParaRPr lang="en-US" dirty="0"/>
          </a:p>
          <a:p>
            <a:r>
              <a:rPr lang="en-US" dirty="0"/>
              <a:t>Custom:0.83</a:t>
            </a:r>
          </a:p>
          <a:p>
            <a:r>
              <a:rPr lang="en-US" dirty="0"/>
              <a:t>Log: 0.79</a:t>
            </a:r>
          </a:p>
          <a:p>
            <a:r>
              <a:rPr lang="en-US" dirty="0"/>
              <a:t>Sqrt: 0.78</a:t>
            </a:r>
          </a:p>
          <a:p>
            <a:r>
              <a:rPr lang="en-US" dirty="0"/>
              <a:t>Inverse: 0.71</a:t>
            </a:r>
          </a:p>
          <a:p>
            <a:r>
              <a:rPr lang="en-US" dirty="0"/>
              <a:t>Exp: 0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F8FC2C0-E4F4-F381-F834-FF96F184562E}"/>
              </a:ext>
            </a:extLst>
          </p:cNvPr>
          <p:cNvSpPr txBox="1"/>
          <p:nvPr/>
        </p:nvSpPr>
        <p:spPr>
          <a:xfrm>
            <a:off x="12914689" y="-796427"/>
            <a:ext cx="21167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316 Non Demented</a:t>
            </a:r>
          </a:p>
          <a:p>
            <a:r>
              <a:rPr lang="en-US" dirty="0"/>
              <a:t>70 Very Mild AD</a:t>
            </a:r>
          </a:p>
          <a:p>
            <a:r>
              <a:rPr lang="en-US" dirty="0"/>
              <a:t>28 Mild AD</a:t>
            </a:r>
          </a:p>
          <a:p>
            <a:r>
              <a:rPr lang="en-US" dirty="0"/>
              <a:t>2 </a:t>
            </a:r>
            <a:r>
              <a:rPr lang="en-US" dirty="0" err="1"/>
              <a:t>Moderat</a:t>
            </a:r>
            <a:r>
              <a:rPr lang="en-US" dirty="0"/>
              <a:t> AD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lain" startAt="67"/>
            </a:pPr>
            <a:endParaRPr lang="en-US" dirty="0"/>
          </a:p>
        </p:txBody>
      </p:sp>
      <p:pic>
        <p:nvPicPr>
          <p:cNvPr id="63" name="Grafik 62">
            <a:extLst>
              <a:ext uri="{FF2B5EF4-FFF2-40B4-BE49-F238E27FC236}">
                <a16:creationId xmlns:a16="http://schemas.microsoft.com/office/drawing/2014/main" id="{00E91991-5253-AF5D-C866-521C39261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53" y="346264"/>
            <a:ext cx="10773326" cy="6268117"/>
          </a:xfrm>
          <a:prstGeom prst="rect">
            <a:avLst/>
          </a:prstGeom>
        </p:spPr>
      </p:pic>
      <p:sp>
        <p:nvSpPr>
          <p:cNvPr id="81" name="Foliennummernplatzhalter 80">
            <a:extLst>
              <a:ext uri="{FF2B5EF4-FFF2-40B4-BE49-F238E27FC236}">
                <a16:creationId xmlns:a16="http://schemas.microsoft.com/office/drawing/2014/main" id="{015EB4F7-BF1F-A0C2-BBD0-3566D8BB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67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1141</Words>
  <Application>Microsoft Macintosh PowerPoint</Application>
  <PresentationFormat>Breitbild</PresentationFormat>
  <Paragraphs>257</Paragraphs>
  <Slides>22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1" baseType="lpstr">
      <vt:lpstr>-webkit-standard</vt:lpstr>
      <vt:lpstr>Aptos</vt:lpstr>
      <vt:lpstr>Aptos Display</vt:lpstr>
      <vt:lpstr>Arial</vt:lpstr>
      <vt:lpstr>Cambria Math</vt:lpstr>
      <vt:lpstr>Libertinus Serif</vt:lpstr>
      <vt:lpstr>Söhne</vt:lpstr>
      <vt:lpstr>Wingdings</vt:lpstr>
      <vt:lpstr>Office</vt:lpstr>
      <vt:lpstr>Decoding Alzheimer's: Advanced MRI Analysis Through Computer Vision Techniques</vt:lpstr>
      <vt:lpstr>Why?</vt:lpstr>
      <vt:lpstr>Data</vt:lpstr>
      <vt:lpstr>Challenges</vt:lpstr>
      <vt:lpstr>PowerPoint-Präsentation</vt:lpstr>
      <vt:lpstr>PowerPoint-Präsentation</vt:lpstr>
      <vt:lpstr>Sampling Methods</vt:lpstr>
      <vt:lpstr>PowerPoint-Präsentation</vt:lpstr>
      <vt:lpstr>PowerPoint-Präsentation</vt:lpstr>
      <vt:lpstr>Self Distillation</vt:lpstr>
      <vt:lpstr>Prediction Fusion</vt:lpstr>
      <vt:lpstr>Features Fusion</vt:lpstr>
      <vt:lpstr>PowerPoint-Präsentation</vt:lpstr>
      <vt:lpstr>Results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Last but not least…</vt:lpstr>
      <vt:lpstr>PowerPoint-Präsentation</vt:lpstr>
      <vt:lpstr>Background: Supervised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Henri Smidt</dc:creator>
  <cp:lastModifiedBy>Henri Smidt</cp:lastModifiedBy>
  <cp:revision>35</cp:revision>
  <cp:lastPrinted>2024-05-11T12:38:39Z</cp:lastPrinted>
  <dcterms:created xsi:type="dcterms:W3CDTF">2024-05-11T10:55:51Z</dcterms:created>
  <dcterms:modified xsi:type="dcterms:W3CDTF">2024-06-27T15:24:15Z</dcterms:modified>
</cp:coreProperties>
</file>