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1" d="100"/>
          <a:sy n="101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Erde, Krater, Schwarzweiß, Raum enthält.&#10;&#10;Automatisch generierte Beschreibung">
            <a:extLst>
              <a:ext uri="{FF2B5EF4-FFF2-40B4-BE49-F238E27FC236}">
                <a16:creationId xmlns:a16="http://schemas.microsoft.com/office/drawing/2014/main" id="{8549720E-D683-8DA2-944E-7FA6705B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8" y="3033407"/>
            <a:ext cx="1371739" cy="1371739"/>
          </a:xfrm>
          <a:prstGeom prst="rect">
            <a:avLst/>
          </a:prstGeom>
        </p:spPr>
      </p:pic>
      <p:pic>
        <p:nvPicPr>
          <p:cNvPr id="5" name="Grafik 4" descr="Ein Bild, das Schwarzweiß, monochrom enthält.&#10;&#10;Automatisch generierte Beschreibung">
            <a:extLst>
              <a:ext uri="{FF2B5EF4-FFF2-40B4-BE49-F238E27FC236}">
                <a16:creationId xmlns:a16="http://schemas.microsoft.com/office/drawing/2014/main" id="{A4802C1F-6B46-8982-2EEB-506E812A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18" y="3693807"/>
            <a:ext cx="1371739" cy="1371739"/>
          </a:xfrm>
          <a:prstGeom prst="rect">
            <a:avLst/>
          </a:prstGeom>
        </p:spPr>
      </p:pic>
      <p:pic>
        <p:nvPicPr>
          <p:cNvPr id="7" name="Grafik 6" descr="Ein Bild, das Kreis, Schwarzweiß, monochrom enthält.&#10;&#10;Automatisch generierte Beschreibung">
            <a:extLst>
              <a:ext uri="{FF2B5EF4-FFF2-40B4-BE49-F238E27FC236}">
                <a16:creationId xmlns:a16="http://schemas.microsoft.com/office/drawing/2014/main" id="{75E78228-F05C-A7DF-4A7C-B72F1F942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18" y="4354207"/>
            <a:ext cx="1371739" cy="1371739"/>
          </a:xfrm>
          <a:prstGeom prst="rect">
            <a:avLst/>
          </a:prstGeom>
        </p:spPr>
      </p:pic>
      <p:pic>
        <p:nvPicPr>
          <p:cNvPr id="9" name="Grafik 8" descr="Ein Bild, das Wurm, Schwarzweiß, monochrom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7A7A3ED-2C61-10D5-BBC6-5F48B7FA7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218" y="5014607"/>
            <a:ext cx="1371739" cy="13717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CCBD9D9-0CC4-A636-ADDC-497FD526C174}"/>
              </a:ext>
            </a:extLst>
          </p:cNvPr>
          <p:cNvSpPr txBox="1"/>
          <p:nvPr/>
        </p:nvSpPr>
        <p:spPr>
          <a:xfrm>
            <a:off x="595667" y="1402310"/>
            <a:ext cx="5162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Data:</a:t>
            </a:r>
          </a:p>
          <a:p>
            <a:r>
              <a:rPr lang="de-DE"/>
              <a:t>Atlas registered MRI </a:t>
            </a:r>
            <a:r>
              <a:rPr lang="de-DE" err="1"/>
              <a:t>scans</a:t>
            </a:r>
            <a:r>
              <a:rPr lang="de-DE"/>
              <a:t> </a:t>
            </a:r>
            <a:r>
              <a:rPr lang="de-DE" err="1"/>
              <a:t>sliced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176 </a:t>
            </a:r>
            <a:r>
              <a:rPr lang="de-DE" err="1"/>
              <a:t>images</a:t>
            </a:r>
            <a:r>
              <a:rPr lang="de-DE"/>
              <a:t>, </a:t>
            </a:r>
            <a:r>
              <a:rPr lang="de-DE" err="1"/>
              <a:t>masked</a:t>
            </a:r>
            <a:r>
              <a:rPr lang="de-DE"/>
              <a:t> and not </a:t>
            </a:r>
            <a:r>
              <a:rPr lang="de-DE" err="1"/>
              <a:t>masked</a:t>
            </a:r>
            <a:r>
              <a:rPr lang="de-DE"/>
              <a:t>.</a:t>
            </a:r>
          </a:p>
          <a:p>
            <a:r>
              <a:rPr lang="de-DE"/>
              <a:t>Scans </a:t>
            </a:r>
            <a:r>
              <a:rPr lang="de-DE" err="1"/>
              <a:t>from</a:t>
            </a:r>
            <a:r>
              <a:rPr lang="de-DE"/>
              <a:t> 412 </a:t>
            </a:r>
            <a:r>
              <a:rPr lang="de-DE" err="1"/>
              <a:t>individuals</a:t>
            </a:r>
            <a:r>
              <a:rPr lang="de-DE"/>
              <a:t> </a:t>
            </a:r>
            <a:r>
              <a:rPr lang="de-DE" err="1"/>
              <a:t>age</a:t>
            </a:r>
            <a:r>
              <a:rPr lang="de-DE"/>
              <a:t> 18 </a:t>
            </a:r>
            <a:r>
              <a:rPr lang="de-DE" err="1"/>
              <a:t>to</a:t>
            </a:r>
            <a:r>
              <a:rPr lang="de-DE"/>
              <a:t> 96 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100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dignosed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mild </a:t>
            </a:r>
            <a:r>
              <a:rPr lang="de-DE" err="1"/>
              <a:t>to</a:t>
            </a:r>
            <a:r>
              <a:rPr lang="de-DE"/>
              <a:t> moderate AD 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5A3EC9-3BAF-7DA3-C872-E852AF5E4C42}"/>
              </a:ext>
            </a:extLst>
          </p:cNvPr>
          <p:cNvSpPr txBox="1"/>
          <p:nvPr/>
        </p:nvSpPr>
        <p:spPr>
          <a:xfrm>
            <a:off x="6209753" y="1402310"/>
            <a:ext cx="51625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(~150,000) (</a:t>
            </a:r>
            <a:r>
              <a:rPr lang="de-DE" dirty="0" err="1"/>
              <a:t>demanding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recources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different </a:t>
            </a:r>
            <a:r>
              <a:rPr lang="de-DE" dirty="0" err="1"/>
              <a:t>samples</a:t>
            </a:r>
            <a:r>
              <a:rPr lang="de-DE" dirty="0"/>
              <a:t> (412)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en-US" dirty="0" err="1"/>
              <a:t>imbalence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Roadmap: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Exploratory</a:t>
            </a:r>
            <a:r>
              <a:rPr lang="de-DE" dirty="0"/>
              <a:t> Data Analysis</a:t>
            </a:r>
          </a:p>
          <a:p>
            <a:pPr marL="742950" lvl="1" indent="-285750">
              <a:buFont typeface="Symbol" pitchFamily="2" charset="2"/>
              <a:buChar char="-"/>
            </a:pPr>
            <a:r>
              <a:rPr lang="de-DE" dirty="0"/>
              <a:t>Discover </a:t>
            </a:r>
            <a:r>
              <a:rPr lang="de-DE" dirty="0" err="1"/>
              <a:t>further</a:t>
            </a:r>
            <a:r>
              <a:rPr lang="de-DE" dirty="0"/>
              <a:t> potential </a:t>
            </a:r>
            <a:r>
              <a:rPr lang="de-DE" dirty="0" err="1"/>
              <a:t>challenges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Preprocessing</a:t>
            </a:r>
            <a:endParaRPr lang="de-DE" dirty="0"/>
          </a:p>
          <a:p>
            <a:pPr marL="742950" lvl="1" indent="-285750">
              <a:buFont typeface="Symbol" pitchFamily="2" charset="2"/>
              <a:buChar char="-"/>
            </a:pPr>
            <a:r>
              <a:rPr lang="de-DE" dirty="0"/>
              <a:t>Goal: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marL="742950" lvl="1" indent="-285750">
              <a:buFont typeface="Symbol" pitchFamily="2" charset="2"/>
              <a:buChar char="-"/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slices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relevant </a:t>
            </a:r>
            <a:r>
              <a:rPr lang="de-DE" dirty="0" err="1"/>
              <a:t>data</a:t>
            </a:r>
            <a:r>
              <a:rPr lang="de-DE" dirty="0"/>
              <a:t>. E.g. </a:t>
            </a:r>
            <a:r>
              <a:rPr lang="de-DE" dirty="0" err="1"/>
              <a:t>train</a:t>
            </a:r>
            <a:r>
              <a:rPr lang="de-DE" dirty="0"/>
              <a:t> 176 simple </a:t>
            </a:r>
            <a:r>
              <a:rPr lang="de-DE" dirty="0" err="1"/>
              <a:t>models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slices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top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slices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sz="1600" i="1" dirty="0"/>
              <a:t>See </a:t>
            </a:r>
            <a:r>
              <a:rPr lang="de-DE" sz="1600" i="1" dirty="0" err="1"/>
              <a:t>next</a:t>
            </a:r>
            <a:r>
              <a:rPr lang="de-DE" sz="1600" i="1" dirty="0"/>
              <a:t> </a:t>
            </a:r>
            <a:r>
              <a:rPr lang="de-DE" sz="1600" i="1" dirty="0" err="1"/>
              <a:t>slide</a:t>
            </a:r>
            <a:endParaRPr lang="de-DE" sz="1600" i="1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6C6D341-E8BA-9ECE-9A5F-19BF494AFE2F}"/>
              </a:ext>
            </a:extLst>
          </p:cNvPr>
          <p:cNvSpPr txBox="1">
            <a:spLocks/>
          </p:cNvSpPr>
          <p:nvPr/>
        </p:nvSpPr>
        <p:spPr>
          <a:xfrm>
            <a:off x="1676400" y="450576"/>
            <a:ext cx="9144000" cy="9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latin typeface="Söhne"/>
              </a:rPr>
              <a:t>Decoding </a:t>
            </a:r>
            <a:r>
              <a:rPr lang="de-DE" sz="3200" dirty="0" err="1">
                <a:latin typeface="Söhne"/>
              </a:rPr>
              <a:t>Alzheimer's</a:t>
            </a:r>
            <a:r>
              <a:rPr lang="de-DE" sz="3200" dirty="0">
                <a:latin typeface="Söhne"/>
              </a:rPr>
              <a:t>: </a:t>
            </a:r>
            <a:r>
              <a:rPr lang="de-DE" sz="3200" dirty="0" err="1">
                <a:latin typeface="Söhne"/>
              </a:rPr>
              <a:t>Advanced</a:t>
            </a:r>
            <a:r>
              <a:rPr lang="de-DE" sz="3200" dirty="0">
                <a:latin typeface="Söhne"/>
              </a:rPr>
              <a:t> MRI Analysis Through Computer Vision </a:t>
            </a:r>
            <a:r>
              <a:rPr lang="de-DE" sz="3200" dirty="0" err="1">
                <a:latin typeface="Söhne"/>
              </a:rPr>
              <a:t>Techniques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646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7B8580F-A79E-B179-2F1E-305508CF1474}"/>
              </a:ext>
            </a:extLst>
          </p:cNvPr>
          <p:cNvGrpSpPr/>
          <p:nvPr/>
        </p:nvGrpSpPr>
        <p:grpSpPr>
          <a:xfrm>
            <a:off x="7369019" y="1375335"/>
            <a:ext cx="4280661" cy="4657268"/>
            <a:chOff x="285883" y="1060952"/>
            <a:chExt cx="4280661" cy="4657268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CFECF5C-7419-D013-01F9-E33CE132C31D}"/>
                </a:ext>
              </a:extLst>
            </p:cNvPr>
            <p:cNvGrpSpPr/>
            <p:nvPr/>
          </p:nvGrpSpPr>
          <p:grpSpPr>
            <a:xfrm>
              <a:off x="1121767" y="1060952"/>
              <a:ext cx="825162" cy="825162"/>
              <a:chOff x="922071" y="1060952"/>
              <a:chExt cx="825162" cy="825162"/>
            </a:xfrm>
          </p:grpSpPr>
          <p:pic>
            <p:nvPicPr>
              <p:cNvPr id="6" name="Grafik 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B61A20F4-943B-1976-9435-7944144EE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07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2" name="Grafik 11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2D5ADFCF-A350-BF61-B0E8-6754C151F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12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6" name="Grafik 1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0C4EB2A8-D16B-0171-C070-D1126509E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47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54A7A84-DDCA-63F2-5621-7E3E695A8A20}"/>
                </a:ext>
              </a:extLst>
            </p:cNvPr>
            <p:cNvGrpSpPr/>
            <p:nvPr/>
          </p:nvGrpSpPr>
          <p:grpSpPr>
            <a:xfrm>
              <a:off x="1994972" y="1060952"/>
              <a:ext cx="825162" cy="825162"/>
              <a:chOff x="1795276" y="1060952"/>
              <a:chExt cx="825162" cy="825162"/>
            </a:xfrm>
          </p:grpSpPr>
          <p:pic>
            <p:nvPicPr>
              <p:cNvPr id="7" name="Grafik 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1850D466-DDCE-6B76-B493-1D4A0CA1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27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3" name="Grafik 12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60073161-A9D5-0152-CA47-EBC7CE55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32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7" name="Grafik 1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ADEE8280-FCF5-B51D-2CF8-9FF504DD2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676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D2E503-1647-E819-46BD-588298D7B79B}"/>
                </a:ext>
              </a:extLst>
            </p:cNvPr>
            <p:cNvGrpSpPr/>
            <p:nvPr/>
          </p:nvGrpSpPr>
          <p:grpSpPr>
            <a:xfrm>
              <a:off x="2868177" y="1060952"/>
              <a:ext cx="825162" cy="825162"/>
              <a:chOff x="2668481" y="1060952"/>
              <a:chExt cx="825162" cy="825162"/>
            </a:xfrm>
          </p:grpSpPr>
          <p:pic>
            <p:nvPicPr>
              <p:cNvPr id="8" name="Grafik 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95650B0C-9C0E-755C-7C38-06FC88DB4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48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4" name="Grafik 13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555F25AB-143F-DC1A-716F-0B6BA2D9F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53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8" name="Grafik 1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8A479AA0-D640-41D7-B8EF-7E68ABD9C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088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795A578-FE79-AF18-F7AC-012B860FF969}"/>
                </a:ext>
              </a:extLst>
            </p:cNvPr>
            <p:cNvGrpSpPr/>
            <p:nvPr/>
          </p:nvGrpSpPr>
          <p:grpSpPr>
            <a:xfrm>
              <a:off x="3741382" y="1060952"/>
              <a:ext cx="825162" cy="825162"/>
              <a:chOff x="3541686" y="1060952"/>
              <a:chExt cx="825162" cy="825162"/>
            </a:xfrm>
          </p:grpSpPr>
          <p:pic>
            <p:nvPicPr>
              <p:cNvPr id="9" name="Grafik 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12073C52-6E5B-7612-12F9-5AEEFD3BE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68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5" name="Grafik 14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EB4778CD-094B-A476-5F68-62E835802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773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9" name="Grafik 1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A467F6B3-E046-B817-CF1E-0FA8497AB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4086" y="1213352"/>
                <a:ext cx="672762" cy="672762"/>
              </a:xfrm>
              <a:prstGeom prst="rect">
                <a:avLst/>
              </a:prstGeom>
            </p:spPr>
          </p:pic>
        </p:grp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CA90C672-8F55-5F39-ADDE-5F8C7188E162}"/>
                </a:ext>
              </a:extLst>
            </p:cNvPr>
            <p:cNvSpPr/>
            <p:nvPr/>
          </p:nvSpPr>
          <p:spPr>
            <a:xfrm>
              <a:off x="1126423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</a:t>
              </a:r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B77D9EB1-19E5-001E-CE61-7D4B2249F5EA}"/>
                </a:ext>
              </a:extLst>
            </p:cNvPr>
            <p:cNvSpPr/>
            <p:nvPr/>
          </p:nvSpPr>
          <p:spPr>
            <a:xfrm>
              <a:off x="2015568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Model2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1A1F3A50-BC19-30D9-7817-DC4F11ADBFB3}"/>
                </a:ext>
              </a:extLst>
            </p:cNvPr>
            <p:cNvSpPr/>
            <p:nvPr/>
          </p:nvSpPr>
          <p:spPr>
            <a:xfrm>
              <a:off x="2908399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4791E86-446D-F15A-4338-74FF6D3483AC}"/>
                </a:ext>
              </a:extLst>
            </p:cNvPr>
            <p:cNvSpPr/>
            <p:nvPr/>
          </p:nvSpPr>
          <p:spPr>
            <a:xfrm>
              <a:off x="3797544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Model10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5D35968-F7B9-2B0F-D338-3B9ACB62DB1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510922" y="1886114"/>
              <a:ext cx="1" cy="44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8434AB9-F182-BA8F-2689-B5043C69CAB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397404" y="1790207"/>
              <a:ext cx="2664" cy="54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ADDD330-B4DC-0393-910E-4AB1E5540CE8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29" y="1784655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20DDA44-2FCD-99A0-B99B-ACC4ADC0726A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70" y="1784356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>
              <a:extLst>
                <a:ext uri="{FF2B5EF4-FFF2-40B4-BE49-F238E27FC236}">
                  <a16:creationId xmlns:a16="http://schemas.microsoft.com/office/drawing/2014/main" id="{3E5FB7FD-9259-A876-EC8C-65D12B92AD37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 rot="16200000" flipH="1">
              <a:off x="1837837" y="2695406"/>
              <a:ext cx="672169" cy="132599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60207FD5-2703-87A0-1F19-2DE7321F4F34}"/>
                </a:ext>
              </a:extLst>
            </p:cNvPr>
            <p:cNvSpPr/>
            <p:nvPr/>
          </p:nvSpPr>
          <p:spPr>
            <a:xfrm>
              <a:off x="1780056" y="3694489"/>
              <a:ext cx="2113726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Aggregation (3.-5.) or Classification Head (6.)</a:t>
              </a:r>
            </a:p>
          </p:txBody>
        </p:sp>
        <p:cxnSp>
          <p:nvCxnSpPr>
            <p:cNvPr id="49" name="Gekrümmte Verbindung 48">
              <a:extLst>
                <a:ext uri="{FF2B5EF4-FFF2-40B4-BE49-F238E27FC236}">
                  <a16:creationId xmlns:a16="http://schemas.microsoft.com/office/drawing/2014/main" id="{EA13F107-747A-661C-54BF-B346A4CD2BBD}"/>
                </a:ext>
              </a:extLst>
            </p:cNvPr>
            <p:cNvCxnSpPr>
              <a:cxnSpLocks/>
              <a:stCxn id="22" idx="2"/>
              <a:endCxn id="47" idx="0"/>
            </p:cNvCxnSpPr>
            <p:nvPr/>
          </p:nvCxnSpPr>
          <p:spPr>
            <a:xfrm rot="16200000" flipH="1">
              <a:off x="2282409" y="3139978"/>
              <a:ext cx="672169" cy="43685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krümmte Verbindung 49">
              <a:extLst>
                <a:ext uri="{FF2B5EF4-FFF2-40B4-BE49-F238E27FC236}">
                  <a16:creationId xmlns:a16="http://schemas.microsoft.com/office/drawing/2014/main" id="{A6DCF840-6AB4-0AF2-4ED2-7B9C5C600C12}"/>
                </a:ext>
              </a:extLst>
            </p:cNvPr>
            <p:cNvCxnSpPr>
              <a:cxnSpLocks/>
              <a:stCxn id="24" idx="2"/>
              <a:endCxn id="47" idx="0"/>
            </p:cNvCxnSpPr>
            <p:nvPr/>
          </p:nvCxnSpPr>
          <p:spPr>
            <a:xfrm rot="5400000">
              <a:off x="2728825" y="3130414"/>
              <a:ext cx="672169" cy="45598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krümmte Verbindung 50">
              <a:extLst>
                <a:ext uri="{FF2B5EF4-FFF2-40B4-BE49-F238E27FC236}">
                  <a16:creationId xmlns:a16="http://schemas.microsoft.com/office/drawing/2014/main" id="{8BDA69B3-A073-1119-EB90-21FB070F1849}"/>
                </a:ext>
              </a:extLst>
            </p:cNvPr>
            <p:cNvCxnSpPr>
              <a:cxnSpLocks/>
              <a:stCxn id="25" idx="2"/>
              <a:endCxn id="47" idx="0"/>
            </p:cNvCxnSpPr>
            <p:nvPr/>
          </p:nvCxnSpPr>
          <p:spPr>
            <a:xfrm rot="5400000">
              <a:off x="3173398" y="2685842"/>
              <a:ext cx="672169" cy="134512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E61FEE7-7EDC-0BE0-AA49-033E923D1A1D}"/>
                </a:ext>
              </a:extLst>
            </p:cNvPr>
            <p:cNvSpPr/>
            <p:nvPr/>
          </p:nvSpPr>
          <p:spPr>
            <a:xfrm>
              <a:off x="2219897" y="4925526"/>
              <a:ext cx="1234044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Final Prediction</a:t>
              </a:r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53D3579A-7154-A41D-ED0E-6BD7407E8025}"/>
                </a:ext>
              </a:extLst>
            </p:cNvPr>
            <p:cNvCxnSpPr>
              <a:cxnSpLocks/>
              <a:stCxn id="47" idx="2"/>
              <a:endCxn id="58" idx="0"/>
            </p:cNvCxnSpPr>
            <p:nvPr/>
          </p:nvCxnSpPr>
          <p:spPr>
            <a:xfrm>
              <a:off x="2836919" y="4487183"/>
              <a:ext cx="0" cy="43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2E2ADA8-F6CF-C823-B266-F3C52A2D5EF3}"/>
                </a:ext>
              </a:extLst>
            </p:cNvPr>
            <p:cNvSpPr txBox="1"/>
            <p:nvPr/>
          </p:nvSpPr>
          <p:spPr>
            <a:xfrm>
              <a:off x="285883" y="3174719"/>
              <a:ext cx="2151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Predictions (3.-5.) or </a:t>
              </a:r>
            </a:p>
            <a:p>
              <a:r>
                <a:rPr lang="en-US" sz="1200" dirty="0"/>
                <a:t>feature representation (6.)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8EE9106-D440-F35D-6EBE-4DD1442AF087}"/>
              </a:ext>
            </a:extLst>
          </p:cNvPr>
          <p:cNvGrpSpPr/>
          <p:nvPr/>
        </p:nvGrpSpPr>
        <p:grpSpPr>
          <a:xfrm>
            <a:off x="597921" y="1291753"/>
            <a:ext cx="6369269" cy="4740850"/>
            <a:chOff x="5433848" y="1262877"/>
            <a:chExt cx="6369269" cy="474085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60A888B-086E-4E1C-DB23-94742FB5E4BE}"/>
                </a:ext>
              </a:extLst>
            </p:cNvPr>
            <p:cNvSpPr txBox="1"/>
            <p:nvPr/>
          </p:nvSpPr>
          <p:spPr>
            <a:xfrm>
              <a:off x="5707117" y="1262877"/>
              <a:ext cx="6096000" cy="4740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de-DE" sz="2000" b="1" dirty="0"/>
                <a:t>Roadmap: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Exploratory</a:t>
              </a:r>
              <a:r>
                <a:rPr lang="de-DE" dirty="0"/>
                <a:t> Data Analysis 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Data </a:t>
              </a:r>
              <a:r>
                <a:rPr lang="de-DE" dirty="0" err="1"/>
                <a:t>Preprocessing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Baseline Model: Use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average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from</a:t>
              </a:r>
              <a:r>
                <a:rPr lang="de-DE" dirty="0"/>
                <a:t> 10 </a:t>
              </a:r>
              <a:r>
                <a:rPr lang="de-DE" dirty="0" err="1"/>
                <a:t>EfficientNets</a:t>
              </a:r>
              <a:r>
                <a:rPr lang="de-DE" dirty="0"/>
                <a:t> on </a:t>
              </a:r>
              <a:r>
                <a:rPr lang="de-DE" dirty="0" err="1"/>
                <a:t>the</a:t>
              </a:r>
              <a:r>
                <a:rPr lang="de-DE" dirty="0"/>
                <a:t> 10 </a:t>
              </a:r>
              <a:r>
                <a:rPr lang="de-DE" dirty="0" err="1"/>
                <a:t>most</a:t>
              </a:r>
              <a:r>
                <a:rPr lang="de-DE" dirty="0"/>
                <a:t> relevant </a:t>
              </a:r>
              <a:r>
                <a:rPr lang="de-DE" dirty="0" err="1"/>
                <a:t>slices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Weighted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Aggregation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Replace</a:t>
              </a:r>
              <a:r>
                <a:rPr lang="de-DE" dirty="0"/>
                <a:t> </a:t>
              </a:r>
              <a:r>
                <a:rPr lang="de-DE" dirty="0" err="1"/>
                <a:t>EfficientNets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Transformer-</a:t>
              </a:r>
              <a:r>
                <a:rPr lang="de-DE" dirty="0" err="1"/>
                <a:t>based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Remove </a:t>
              </a:r>
              <a:r>
                <a:rPr lang="de-DE" dirty="0" err="1"/>
                <a:t>the</a:t>
              </a:r>
              <a:r>
                <a:rPr lang="de-DE" dirty="0"/>
                <a:t> Classification Head </a:t>
              </a:r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lang="de-DE" dirty="0"/>
                <a:t>, </a:t>
              </a:r>
              <a:r>
                <a:rPr lang="de-DE" dirty="0" err="1"/>
                <a:t>concatenate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, and </a:t>
              </a:r>
              <a:r>
                <a:rPr lang="de-DE" dirty="0" err="1"/>
                <a:t>use</a:t>
              </a:r>
              <a:r>
                <a:rPr lang="de-DE" dirty="0"/>
                <a:t> a </a:t>
              </a:r>
              <a:r>
                <a:rPr lang="de-DE" dirty="0" err="1"/>
                <a:t>new</a:t>
              </a:r>
              <a:r>
                <a:rPr lang="de-DE" dirty="0"/>
                <a:t> Classification Head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based</a:t>
              </a:r>
              <a:r>
                <a:rPr lang="de-DE" dirty="0"/>
                <a:t> on </a:t>
              </a:r>
              <a:r>
                <a:rPr lang="de-DE" dirty="0" err="1"/>
                <a:t>these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Attention </a:t>
              </a:r>
              <a:r>
                <a:rPr lang="de-DE" dirty="0" err="1"/>
                <a:t>into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Classification Head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Self</a:t>
              </a:r>
              <a:r>
                <a:rPr lang="de-DE" dirty="0"/>
                <a:t> </a:t>
              </a:r>
              <a:r>
                <a:rPr lang="de-DE" dirty="0" err="1"/>
                <a:t>Distillation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Training Labels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</a:t>
              </a:r>
              <a:r>
                <a:rPr lang="de-DE" dirty="0" err="1"/>
                <a:t>other</a:t>
              </a:r>
              <a:r>
                <a:rPr lang="de-DE" dirty="0"/>
                <a:t> </a:t>
              </a:r>
              <a:r>
                <a:rPr lang="de-DE" dirty="0" err="1"/>
                <a:t>state</a:t>
              </a:r>
              <a:r>
                <a:rPr lang="de-DE" dirty="0"/>
                <a:t>-</a:t>
              </a:r>
              <a:r>
                <a:rPr lang="de-DE" dirty="0" err="1"/>
                <a:t>of</a:t>
              </a:r>
              <a:r>
                <a:rPr lang="de-DE" dirty="0"/>
                <a:t>-</a:t>
              </a:r>
              <a:r>
                <a:rPr lang="de-DE" dirty="0" err="1"/>
                <a:t>the</a:t>
              </a:r>
              <a:r>
                <a:rPr lang="de-DE" dirty="0"/>
                <a:t>-art </a:t>
              </a:r>
              <a:r>
                <a:rPr lang="de-DE" dirty="0" err="1"/>
                <a:t>methodologies</a:t>
              </a:r>
              <a:endParaRPr lang="de-DE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BB163DD-4991-DB00-4483-0101D8A91CC4}"/>
                </a:ext>
              </a:extLst>
            </p:cNvPr>
            <p:cNvSpPr/>
            <p:nvPr/>
          </p:nvSpPr>
          <p:spPr>
            <a:xfrm>
              <a:off x="5433848" y="1723204"/>
              <a:ext cx="273269" cy="1902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Must have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3412D13-3A73-CB8E-58FF-EFB40A5BD154}"/>
                </a:ext>
              </a:extLst>
            </p:cNvPr>
            <p:cNvSpPr/>
            <p:nvPr/>
          </p:nvSpPr>
          <p:spPr>
            <a:xfrm>
              <a:off x="5433848" y="3636384"/>
              <a:ext cx="273269" cy="1289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Nice to have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D5161A43-2CEF-32C4-8D34-B71C313AB9B5}"/>
                </a:ext>
              </a:extLst>
            </p:cNvPr>
            <p:cNvSpPr/>
            <p:nvPr/>
          </p:nvSpPr>
          <p:spPr>
            <a:xfrm>
              <a:off x="5433848" y="4940042"/>
              <a:ext cx="273269" cy="9641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Let’s see</a:t>
              </a:r>
            </a:p>
          </p:txBody>
        </p:sp>
      </p:grpSp>
      <p:sp>
        <p:nvSpPr>
          <p:cNvPr id="104" name="Titel 1">
            <a:extLst>
              <a:ext uri="{FF2B5EF4-FFF2-40B4-BE49-F238E27FC236}">
                <a16:creationId xmlns:a16="http://schemas.microsoft.com/office/drawing/2014/main" id="{2BE328A2-E7A7-7E6D-AA6C-27FCB0E6D4D7}"/>
              </a:ext>
            </a:extLst>
          </p:cNvPr>
          <p:cNvSpPr txBox="1">
            <a:spLocks/>
          </p:cNvSpPr>
          <p:nvPr/>
        </p:nvSpPr>
        <p:spPr>
          <a:xfrm>
            <a:off x="1524000" y="323576"/>
            <a:ext cx="9144000" cy="9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>
                <a:latin typeface="Söhne"/>
              </a:rPr>
              <a:t>Decoding Alzheimer's: Advanced MRI Analysis Through Computer Vision Techniques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0083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Breitbild</PresentationFormat>
  <Paragraphs>40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Söhne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1</cp:revision>
  <cp:lastPrinted>2024-05-11T12:38:39Z</cp:lastPrinted>
  <dcterms:created xsi:type="dcterms:W3CDTF">2024-05-11T10:55:51Z</dcterms:created>
  <dcterms:modified xsi:type="dcterms:W3CDTF">2024-05-16T15:44:37Z</dcterms:modified>
</cp:coreProperties>
</file>