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1" r:id="rId4"/>
    <p:sldId id="262" r:id="rId5"/>
    <p:sldId id="263" r:id="rId6"/>
    <p:sldId id="264" r:id="rId7"/>
    <p:sldId id="268" r:id="rId8"/>
    <p:sldId id="266" r:id="rId9"/>
    <p:sldId id="267" r:id="rId10"/>
    <p:sldId id="269" r:id="rId11"/>
    <p:sldId id="265" r:id="rId12"/>
    <p:sldId id="270" r:id="rId13"/>
    <p:sldId id="271" r:id="rId14"/>
    <p:sldId id="272" r:id="rId15"/>
    <p:sldId id="25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8B5"/>
    <a:srgbClr val="32A02C"/>
    <a:srgbClr val="FEB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7"/>
    <p:restoredTop sz="94694"/>
  </p:normalViewPr>
  <p:slideViewPr>
    <p:cSldViewPr snapToGrid="0">
      <p:cViewPr varScale="1">
        <p:scale>
          <a:sx n="103" d="100"/>
          <a:sy n="103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1EF85-1CA0-9349-8428-FF63B4B76357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69F5A-4740-0C47-8901-3C36761C77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explain validation and test set: While training you have a validation set, that you use to test the model after every training iteration. If the results stop getting better it’s a sign that the model starts overfitting on the training data. Final evaluation is done on a separate test set to not cherry pick the model, that best suits the test set.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BA2B-8B6A-DEB8-5A0C-E28A69A5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99EA45-3CDE-6CAE-8A7E-7BFDC2E6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ED6BB1-1059-397A-0B41-0124AC6A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9AD-4A9B-FA4E-B9CD-F9E9FFC24D44}" type="datetime1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4970D-2EE3-8A36-A103-30C6CCFA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AA0845-70A2-161E-DBDA-BC9E45EA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0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4E2C9-14C0-96A5-D634-74C3FBA7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7BC13B-A4D2-869D-EECE-7501DE08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35D16-25D4-F3B6-02AD-AC60AEE3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D3D5-5D5F-9841-B8AD-9296B0F2CC79}" type="datetime1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62C577-87BB-0402-92DA-7DCE0E37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BE72BD-38EF-960C-DEFF-19ECAFFF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6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C08C1-0A24-8FC3-3016-A6567A40B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E5C8F1-AA73-9859-6E2D-4E5BFE6B7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741F4-9FB7-C16A-0EBC-907EDF6B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0AD-F86D-7742-AC76-98D3781C5291}" type="datetime1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24429-BD5A-EA72-749C-4F1D3E5E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FCC4A-F339-E4F6-8F43-0E7B3174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5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2650F-BA66-EA53-E8FF-2BABBAB7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26254-4879-E4E9-F507-CBE8A2B7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8C80D4-1DB3-D29B-4971-E0133F6C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B2C-E35F-3F44-A222-5706A0A95DFA}" type="datetime1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CC830-8258-44E3-12FC-A1B7B4A7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ED70D2-1AB7-79E0-1744-06AAF85E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58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D4C40-2DF8-35EA-DAD8-6229D9E9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FF6219-6FD2-30BC-E91D-89E82DD7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66D17-D98C-44CB-84C9-D307F36D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DFF-8BCB-F04E-BEA9-F20D22EE2240}" type="datetime1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63B48-3365-DD13-CF84-08BA4943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B13F6-76D9-A59C-E44F-72F4C54A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8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D128F-AEFF-586C-13DD-57B6E0AC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4B10A-9553-DB9B-1D7F-6FEC80644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003496-F699-39BB-0527-233E1CC1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0D4056-1D48-8038-C3A3-78EF9183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238F-A945-DD42-AD0C-82AAC9A5186E}" type="datetime1">
              <a:rPr lang="de-DE" smtClean="0"/>
              <a:t>23.06.24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F96E9-A28E-C8AA-9BB4-F682FBFF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D9B82-03B3-4B82-F88A-08722FF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7F4FF-A5E2-7082-FB51-47A001FD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5590BE-BA0B-8640-510D-06BA6217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E0A098-BE8C-5B70-C915-E2DFDA1BD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A64447-6F51-961A-9D1B-D8D07DA47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F957D3-0BE3-81BC-5768-EF7EAF596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8832B0-254F-247E-0AB2-B52D670F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FC3-5049-B846-A69B-EB3036080AB3}" type="datetime1">
              <a:rPr lang="de-DE" smtClean="0"/>
              <a:t>23.06.24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D5EE1B-5076-D2CC-71E1-884D0E6A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9814E9-99F6-54AA-EF1B-3D2ACE28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8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B9CF6-6796-EE24-6C56-4DACF7D2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1B59D3-0410-2E61-1B71-CB24C1E7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16AB-0C33-D341-8A7D-D9D1B828050C}" type="datetime1">
              <a:rPr lang="de-DE" smtClean="0"/>
              <a:t>23.06.24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ECB713-E8D4-07E0-AE96-34FDDC97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F760B0-E196-9787-28F9-F5B75F6F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51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1F9780-5D0C-2523-69F8-B15FEE09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25BF-E695-C442-A855-7D3191E8267D}" type="datetime1">
              <a:rPr lang="de-DE" smtClean="0"/>
              <a:t>23.06.24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59532F-A929-54B1-DF9D-87E18613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C8CD31-E249-3A4D-673E-8071CF04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23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EB170-1828-CF88-155D-0405F6A1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0F8990-B9F5-AE2D-02C9-F245028B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BE6BCF-41F2-59ED-5190-53EB6D3C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BE40B-53D3-2D51-11A4-23EE4E8F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B615-7FF6-8542-A64F-1FACCA84B841}" type="datetime1">
              <a:rPr lang="de-DE" smtClean="0"/>
              <a:t>23.06.24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04B92A-BA8B-3237-9ECD-9755174C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930215-EE28-BB0D-654B-679E66CB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50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7E7BC-6AAE-4439-F795-E5FDB5AD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BEDA1C-7DDE-DB28-89AD-48C5E629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BD8D63-B6E4-0DA1-53CB-05963913D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C3D455-05DB-29DF-3750-9AFCD223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C04-FB0E-F947-AC55-2890DD9CA095}" type="datetime1">
              <a:rPr lang="de-DE" smtClean="0"/>
              <a:t>23.06.24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8A72D5-0F5B-EF68-723C-9AF13C2B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F2C23-D3C7-0F0D-04AD-EAAAC06C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43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36CDBB-1E3E-4C15-FB7D-C99C50BD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7B958-CD31-F1A3-8917-F53C4AB6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D3663-06E0-0442-70A8-5A6AC100C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EB347-55B1-064D-B225-85E3B3955E16}" type="datetime1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19700-BE38-44BF-A3B3-076A04E7E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1E005-15C0-6777-3C93-2BA4A7507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878093-88AC-C8C8-8137-D0EC024B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>
                <a:latin typeface="Söhne"/>
              </a:rPr>
              <a:t>Decoding </a:t>
            </a:r>
            <a:r>
              <a:rPr lang="de-DE" sz="6600" dirty="0" err="1">
                <a:latin typeface="Söhne"/>
              </a:rPr>
              <a:t>Alzheimer's</a:t>
            </a:r>
            <a:r>
              <a:rPr lang="de-DE" sz="6600" dirty="0">
                <a:latin typeface="Söhne"/>
              </a:rPr>
              <a:t>: </a:t>
            </a:r>
            <a:r>
              <a:rPr lang="de-DE" sz="6600" dirty="0" err="1">
                <a:latin typeface="Söhne"/>
              </a:rPr>
              <a:t>Advanced</a:t>
            </a:r>
            <a:r>
              <a:rPr lang="de-DE" sz="6600" dirty="0">
                <a:latin typeface="Söhne"/>
              </a:rPr>
              <a:t> MRI Analysis Through Computer Vision </a:t>
            </a:r>
            <a:r>
              <a:rPr lang="de-DE" sz="6600" dirty="0" err="1">
                <a:latin typeface="Söhne"/>
              </a:rPr>
              <a:t>Techniques</a:t>
            </a:r>
            <a:endParaRPr lang="en-US" sz="6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70CB4-9046-E658-9BAD-DA73A1E4D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Henri Smidt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25254F-6176-63D9-BF47-A474BEC1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61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0198E-C518-D911-DC66-9E8A7FAE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Distillation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EA1E5F-AC62-186B-289F-C8E9150E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10</a:t>
            </a:fld>
            <a:endParaRPr lang="de-DE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8A7E1E20-ED9C-2F53-2FD1-23A160E17210}"/>
              </a:ext>
            </a:extLst>
          </p:cNvPr>
          <p:cNvSpPr/>
          <p:nvPr/>
        </p:nvSpPr>
        <p:spPr>
          <a:xfrm>
            <a:off x="854101" y="1850366"/>
            <a:ext cx="1825310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Model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09877A70-4D7E-E697-B811-9E111108BA97}"/>
              </a:ext>
            </a:extLst>
          </p:cNvPr>
          <p:cNvSpPr/>
          <p:nvPr/>
        </p:nvSpPr>
        <p:spPr>
          <a:xfrm>
            <a:off x="837168" y="3554260"/>
            <a:ext cx="1825310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Model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61F2D067-20D1-D411-316E-4B4149B2AE8C}"/>
              </a:ext>
            </a:extLst>
          </p:cNvPr>
          <p:cNvSpPr/>
          <p:nvPr/>
        </p:nvSpPr>
        <p:spPr>
          <a:xfrm>
            <a:off x="3838774" y="1850366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Predictions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B5E3B17F-E4BC-3EB6-81CA-1761454DBE7C}"/>
              </a:ext>
            </a:extLst>
          </p:cNvPr>
          <p:cNvSpPr/>
          <p:nvPr/>
        </p:nvSpPr>
        <p:spPr>
          <a:xfrm>
            <a:off x="3834367" y="3554260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Predictions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E7C4587-9949-290F-561C-83AF6B6FFBD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662478" y="3899121"/>
            <a:ext cx="117188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8D033A4-82BF-AE36-F071-14F9804B230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679411" y="2195227"/>
            <a:ext cx="115936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Abgerundetes Rechteck 21">
                <a:extLst>
                  <a:ext uri="{FF2B5EF4-FFF2-40B4-BE49-F238E27FC236}">
                    <a16:creationId xmlns:a16="http://schemas.microsoft.com/office/drawing/2014/main" id="{061C786C-00B6-B90A-C12F-419D0C5760C0}"/>
                  </a:ext>
                </a:extLst>
              </p:cNvPr>
              <p:cNvSpPr/>
              <p:nvPr/>
            </p:nvSpPr>
            <p:spPr>
              <a:xfrm>
                <a:off x="3834367" y="2741239"/>
                <a:ext cx="1990236" cy="591460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KLD-Loss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Abgerundetes Rechteck 21">
                <a:extLst>
                  <a:ext uri="{FF2B5EF4-FFF2-40B4-BE49-F238E27FC236}">
                    <a16:creationId xmlns:a16="http://schemas.microsoft.com/office/drawing/2014/main" id="{061C786C-00B6-B90A-C12F-419D0C576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67" y="2741239"/>
                <a:ext cx="1990236" cy="59146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9A79BB2-8A7C-2229-0478-04AE758F0BA4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flipV="1">
            <a:off x="4829485" y="3332699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6B276BB-177F-9F2E-9BF6-45319D614D42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4829485" y="2540088"/>
            <a:ext cx="4407" cy="2011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bgerundetes Rechteck 36">
                <a:extLst>
                  <a:ext uri="{FF2B5EF4-FFF2-40B4-BE49-F238E27FC236}">
                    <a16:creationId xmlns:a16="http://schemas.microsoft.com/office/drawing/2014/main" id="{6BFA020A-0341-4769-79D0-1D4C1D53DE22}"/>
                  </a:ext>
                </a:extLst>
              </p:cNvPr>
              <p:cNvSpPr/>
              <p:nvPr/>
            </p:nvSpPr>
            <p:spPr>
              <a:xfrm>
                <a:off x="3834367" y="4465543"/>
                <a:ext cx="1990236" cy="591460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CE-Loss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Abgerundetes Rechteck 36">
                <a:extLst>
                  <a:ext uri="{FF2B5EF4-FFF2-40B4-BE49-F238E27FC236}">
                    <a16:creationId xmlns:a16="http://schemas.microsoft.com/office/drawing/2014/main" id="{6BFA020A-0341-4769-79D0-1D4C1D53D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67" y="4465543"/>
                <a:ext cx="1990236" cy="5914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CB1BB85-367E-62B6-AC92-F84B4DC71CC2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4829485" y="4243982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7BFD5ECC-CF95-2AA6-02BF-5A773FE25721}"/>
              </a:ext>
            </a:extLst>
          </p:cNvPr>
          <p:cNvSpPr/>
          <p:nvPr/>
        </p:nvSpPr>
        <p:spPr>
          <a:xfrm>
            <a:off x="3834367" y="5278564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Labels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A4FE12D-B9DB-1D96-BEEC-5B2FF253A409}"/>
              </a:ext>
            </a:extLst>
          </p:cNvPr>
          <p:cNvCxnSpPr>
            <a:cxnSpLocks/>
            <a:stCxn id="42" idx="0"/>
            <a:endCxn id="37" idx="2"/>
          </p:cNvCxnSpPr>
          <p:nvPr/>
        </p:nvCxnSpPr>
        <p:spPr>
          <a:xfrm flipV="1">
            <a:off x="4829485" y="5057003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krümmte Verbindung 53">
            <a:extLst>
              <a:ext uri="{FF2B5EF4-FFF2-40B4-BE49-F238E27FC236}">
                <a16:creationId xmlns:a16="http://schemas.microsoft.com/office/drawing/2014/main" id="{D02CA2EA-F05C-5806-1D2E-7920FA4E89EC}"/>
              </a:ext>
            </a:extLst>
          </p:cNvPr>
          <p:cNvCxnSpPr>
            <a:cxnSpLocks/>
            <a:stCxn id="37" idx="1"/>
            <a:endCxn id="9" idx="2"/>
          </p:cNvCxnSpPr>
          <p:nvPr/>
        </p:nvCxnSpPr>
        <p:spPr>
          <a:xfrm rot="10800000">
            <a:off x="1749823" y="4243983"/>
            <a:ext cx="2084544" cy="517291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Gekrümmte Verbindung 56">
            <a:extLst>
              <a:ext uri="{FF2B5EF4-FFF2-40B4-BE49-F238E27FC236}">
                <a16:creationId xmlns:a16="http://schemas.microsoft.com/office/drawing/2014/main" id="{141C7861-8865-8E4D-2B4A-E99A75A2E8F8}"/>
              </a:ext>
            </a:extLst>
          </p:cNvPr>
          <p:cNvCxnSpPr>
            <a:cxnSpLocks/>
            <a:stCxn id="22" idx="1"/>
            <a:endCxn id="9" idx="0"/>
          </p:cNvCxnSpPr>
          <p:nvPr/>
        </p:nvCxnSpPr>
        <p:spPr>
          <a:xfrm rot="10800000" flipV="1">
            <a:off x="1749823" y="3036968"/>
            <a:ext cx="2084544" cy="517291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Inhaltsplatzhalter 2">
            <a:extLst>
              <a:ext uri="{FF2B5EF4-FFF2-40B4-BE49-F238E27FC236}">
                <a16:creationId xmlns:a16="http://schemas.microsoft.com/office/drawing/2014/main" id="{14C53472-22F4-4276-1F81-62F2F33BA90D}"/>
              </a:ext>
            </a:extLst>
          </p:cNvPr>
          <p:cNvSpPr txBox="1">
            <a:spLocks/>
          </p:cNvSpPr>
          <p:nvPr/>
        </p:nvSpPr>
        <p:spPr>
          <a:xfrm>
            <a:off x="6096000" y="1716067"/>
            <a:ext cx="5567398" cy="456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latin typeface="-webkit-standard"/>
              </a:rPr>
              <a:t>Soft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labels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generated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by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the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teacher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model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capture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information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nonexistend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in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the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hard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labels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, such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as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data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ambiguities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.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-webkit-standard"/>
              </a:rPr>
              <a:t>Enhances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generalization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&amp;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robustness</a:t>
            </a:r>
            <a:endParaRPr lang="de-DE" dirty="0">
              <a:solidFill>
                <a:srgbClr val="000000"/>
              </a:solidFill>
              <a:latin typeface="-webkit-standard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-webkit-standard"/>
              </a:rPr>
              <a:t>Stabilizes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training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&amp;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prevents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overfitting</a:t>
            </a:r>
            <a:endParaRPr lang="de-DE" dirty="0">
              <a:solidFill>
                <a:srgbClr val="000000"/>
              </a:solidFill>
              <a:latin typeface="-webkit-standard"/>
            </a:endParaRP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33447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CDBB1-B43A-5D34-8356-D203BCA8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Prediction Fusion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2549E45-E364-88AC-E8E9-873B319668D0}"/>
              </a:ext>
            </a:extLst>
          </p:cNvPr>
          <p:cNvGrpSpPr/>
          <p:nvPr/>
        </p:nvGrpSpPr>
        <p:grpSpPr>
          <a:xfrm>
            <a:off x="4452301" y="1672660"/>
            <a:ext cx="825162" cy="825162"/>
            <a:chOff x="922071" y="1060952"/>
            <a:chExt cx="825162" cy="825162"/>
          </a:xfrm>
        </p:grpSpPr>
        <p:pic>
          <p:nvPicPr>
            <p:cNvPr id="34" name="Grafik 33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C872A4FC-95EA-7C4B-546B-6A1E10746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071" y="1060952"/>
              <a:ext cx="672762" cy="672762"/>
            </a:xfrm>
            <a:prstGeom prst="rect">
              <a:avLst/>
            </a:prstGeom>
          </p:spPr>
        </p:pic>
        <p:pic>
          <p:nvPicPr>
            <p:cNvPr id="35" name="Grafik 34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E151987-A6B1-AA83-A89B-4E1082636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122" y="1139780"/>
              <a:ext cx="672762" cy="672762"/>
            </a:xfrm>
            <a:prstGeom prst="rect">
              <a:avLst/>
            </a:prstGeom>
          </p:spPr>
        </p:pic>
        <p:pic>
          <p:nvPicPr>
            <p:cNvPr id="36" name="Grafik 3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36C8864F-7C40-6591-ADA5-29B700A44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47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1D9D647-EA73-5253-3EB5-6A76A92ABF94}"/>
              </a:ext>
            </a:extLst>
          </p:cNvPr>
          <p:cNvGrpSpPr/>
          <p:nvPr/>
        </p:nvGrpSpPr>
        <p:grpSpPr>
          <a:xfrm>
            <a:off x="5325506" y="1672660"/>
            <a:ext cx="825162" cy="825162"/>
            <a:chOff x="1795276" y="1060952"/>
            <a:chExt cx="825162" cy="825162"/>
          </a:xfrm>
        </p:grpSpPr>
        <p:pic>
          <p:nvPicPr>
            <p:cNvPr id="31" name="Grafik 30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2CD507DC-C21D-A4CA-326D-1EBF8DCD3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276" y="1060952"/>
              <a:ext cx="672762" cy="672762"/>
            </a:xfrm>
            <a:prstGeom prst="rect">
              <a:avLst/>
            </a:prstGeom>
          </p:spPr>
        </p:pic>
        <p:pic>
          <p:nvPicPr>
            <p:cNvPr id="32" name="Grafik 31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FBA747B2-5DAC-20D6-3BE6-90CBDFBB6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1327" y="1139780"/>
              <a:ext cx="672762" cy="672762"/>
            </a:xfrm>
            <a:prstGeom prst="rect">
              <a:avLst/>
            </a:prstGeom>
          </p:spPr>
        </p:pic>
        <p:pic>
          <p:nvPicPr>
            <p:cNvPr id="33" name="Grafik 3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8876C78-0F73-FB1D-7DBB-3924B62C4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676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81004B7-D638-FBEA-ECEE-E12B2E0E7D0B}"/>
              </a:ext>
            </a:extLst>
          </p:cNvPr>
          <p:cNvGrpSpPr/>
          <p:nvPr/>
        </p:nvGrpSpPr>
        <p:grpSpPr>
          <a:xfrm>
            <a:off x="6198711" y="1672660"/>
            <a:ext cx="825162" cy="825162"/>
            <a:chOff x="2668481" y="1060952"/>
            <a:chExt cx="825162" cy="825162"/>
          </a:xfrm>
        </p:grpSpPr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4DCFFBA2-B8AD-6CC3-C186-3E269FCD4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481" y="1060952"/>
              <a:ext cx="672762" cy="672762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E3E11C07-B584-6004-1391-6946DF96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4532" y="1139780"/>
              <a:ext cx="672762" cy="672762"/>
            </a:xfrm>
            <a:prstGeom prst="rect">
              <a:avLst/>
            </a:prstGeom>
          </p:spPr>
        </p:pic>
        <p:pic>
          <p:nvPicPr>
            <p:cNvPr id="30" name="Grafik 29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A26F698-EDFC-B0F0-83C2-2385BDD79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8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377104C-EBE4-6BED-9A25-C52D6356C2B1}"/>
              </a:ext>
            </a:extLst>
          </p:cNvPr>
          <p:cNvGrpSpPr/>
          <p:nvPr/>
        </p:nvGrpSpPr>
        <p:grpSpPr>
          <a:xfrm>
            <a:off x="7071916" y="1672660"/>
            <a:ext cx="825162" cy="825162"/>
            <a:chOff x="3541686" y="1060952"/>
            <a:chExt cx="825162" cy="825162"/>
          </a:xfrm>
        </p:grpSpPr>
        <p:pic>
          <p:nvPicPr>
            <p:cNvPr id="25" name="Grafik 24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1ECA9D78-158E-4A07-1A6F-28A8F3EF8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1686" y="1060952"/>
              <a:ext cx="672762" cy="672762"/>
            </a:xfrm>
            <a:prstGeom prst="rect">
              <a:avLst/>
            </a:prstGeom>
          </p:spPr>
        </p:pic>
        <p:pic>
          <p:nvPicPr>
            <p:cNvPr id="26" name="Grafik 2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C2A181F7-3FB5-30DC-0856-9AC56054F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7737" y="1139780"/>
              <a:ext cx="672762" cy="672762"/>
            </a:xfrm>
            <a:prstGeom prst="rect">
              <a:avLst/>
            </a:prstGeom>
          </p:spPr>
        </p:pic>
        <p:pic>
          <p:nvPicPr>
            <p:cNvPr id="27" name="Grafik 26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40C215A0-4DC2-168A-D1AA-6D2D2C1E9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4086" y="1213352"/>
              <a:ext cx="672762" cy="672762"/>
            </a:xfrm>
            <a:prstGeom prst="rect">
              <a:avLst/>
            </a:prstGeom>
          </p:spPr>
        </p:pic>
      </p:grp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1AB8696-4226-D751-48EE-E22B2A4B2665}"/>
              </a:ext>
            </a:extLst>
          </p:cNvPr>
          <p:cNvSpPr/>
          <p:nvPr/>
        </p:nvSpPr>
        <p:spPr>
          <a:xfrm>
            <a:off x="4456957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CV Model1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99FA9262-1175-5826-2CB5-18A5F91B6D3B}"/>
              </a:ext>
            </a:extLst>
          </p:cNvPr>
          <p:cNvSpPr/>
          <p:nvPr/>
        </p:nvSpPr>
        <p:spPr>
          <a:xfrm>
            <a:off x="5346102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CV Model2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F7A55A71-B933-7CEC-BBD4-404451909FC4}"/>
              </a:ext>
            </a:extLst>
          </p:cNvPr>
          <p:cNvSpPr/>
          <p:nvPr/>
        </p:nvSpPr>
        <p:spPr>
          <a:xfrm>
            <a:off x="6238933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25114917-42E0-EF7F-95EF-743AC535E84B}"/>
              </a:ext>
            </a:extLst>
          </p:cNvPr>
          <p:cNvSpPr/>
          <p:nvPr/>
        </p:nvSpPr>
        <p:spPr>
          <a:xfrm>
            <a:off x="7128078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CV Model10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46E174B-9064-5852-33F0-99F1B98A7CE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841456" y="2497822"/>
            <a:ext cx="1" cy="446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77B1D2A-68A0-F075-C05D-44E9FF0723B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27938" y="2401915"/>
            <a:ext cx="2664" cy="54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D80F0B2-9C52-BE57-97AA-B94CBF09B3AA}"/>
              </a:ext>
            </a:extLst>
          </p:cNvPr>
          <p:cNvCxnSpPr>
            <a:cxnSpLocks/>
          </p:cNvCxnSpPr>
          <p:nvPr/>
        </p:nvCxnSpPr>
        <p:spPr>
          <a:xfrm>
            <a:off x="6648763" y="2396363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D4FFCEF-5B23-755E-A666-5DC7CDE67172}"/>
              </a:ext>
            </a:extLst>
          </p:cNvPr>
          <p:cNvCxnSpPr>
            <a:cxnSpLocks/>
          </p:cNvCxnSpPr>
          <p:nvPr/>
        </p:nvCxnSpPr>
        <p:spPr>
          <a:xfrm>
            <a:off x="7519304" y="2396064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>
            <a:extLst>
              <a:ext uri="{FF2B5EF4-FFF2-40B4-BE49-F238E27FC236}">
                <a16:creationId xmlns:a16="http://schemas.microsoft.com/office/drawing/2014/main" id="{BF1F3E88-719A-8191-5E35-7BF465763D82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16200000" flipH="1">
            <a:off x="5168371" y="3307114"/>
            <a:ext cx="672169" cy="13259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BD3DC76C-988C-F3E1-8EFD-D5893770704E}"/>
              </a:ext>
            </a:extLst>
          </p:cNvPr>
          <p:cNvSpPr/>
          <p:nvPr/>
        </p:nvSpPr>
        <p:spPr>
          <a:xfrm>
            <a:off x="5110590" y="4306197"/>
            <a:ext cx="2113726" cy="7926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Averaging</a:t>
            </a:r>
          </a:p>
        </p:txBody>
      </p:sp>
      <p:cxnSp>
        <p:nvCxnSpPr>
          <p:cNvPr id="19" name="Gekrümmte Verbindung 18">
            <a:extLst>
              <a:ext uri="{FF2B5EF4-FFF2-40B4-BE49-F238E27FC236}">
                <a16:creationId xmlns:a16="http://schemas.microsoft.com/office/drawing/2014/main" id="{4113C410-71C5-C658-D269-9C8DD22449DB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16200000" flipH="1">
            <a:off x="5612943" y="3751686"/>
            <a:ext cx="672169" cy="43685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>
            <a:extLst>
              <a:ext uri="{FF2B5EF4-FFF2-40B4-BE49-F238E27FC236}">
                <a16:creationId xmlns:a16="http://schemas.microsoft.com/office/drawing/2014/main" id="{5A85BBA0-C3E4-5B88-FC4F-3ED48BFDCC14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5400000">
            <a:off x="6059359" y="3742122"/>
            <a:ext cx="672169" cy="4559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>
            <a:extLst>
              <a:ext uri="{FF2B5EF4-FFF2-40B4-BE49-F238E27FC236}">
                <a16:creationId xmlns:a16="http://schemas.microsoft.com/office/drawing/2014/main" id="{5D5B59E9-AC69-1192-A4B4-F823E3379BF3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5400000">
            <a:off x="6503932" y="3297550"/>
            <a:ext cx="672169" cy="134512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74F8407B-B34A-3355-3086-C35C5439590C}"/>
              </a:ext>
            </a:extLst>
          </p:cNvPr>
          <p:cNvSpPr/>
          <p:nvPr/>
        </p:nvSpPr>
        <p:spPr>
          <a:xfrm>
            <a:off x="5550431" y="5537234"/>
            <a:ext cx="1234044" cy="7926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Prediction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FD47FDA-21BC-3CD9-2ED0-570870EDD7A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6167453" y="5098891"/>
            <a:ext cx="0" cy="43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B24ADA4E-6DD1-1BBD-D0D3-7EA17675C098}"/>
              </a:ext>
            </a:extLst>
          </p:cNvPr>
          <p:cNvSpPr txBox="1"/>
          <p:nvPr/>
        </p:nvSpPr>
        <p:spPr>
          <a:xfrm>
            <a:off x="4087278" y="3856499"/>
            <a:ext cx="215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Predictions</a:t>
            </a:r>
            <a:endParaRPr lang="en-US" sz="12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8DD53CC-1319-F784-4983-AC21D427FC7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268487" y="1952225"/>
            <a:ext cx="1188470" cy="133694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89AA930-E09D-AB52-3C3C-072008201339}"/>
              </a:ext>
            </a:extLst>
          </p:cNvPr>
          <p:cNvSpPr txBox="1"/>
          <p:nvPr/>
        </p:nvSpPr>
        <p:spPr>
          <a:xfrm>
            <a:off x="383294" y="1176968"/>
            <a:ext cx="342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EfficientNet-b2</a:t>
            </a:r>
          </a:p>
          <a:p>
            <a:pPr algn="ctr"/>
            <a:r>
              <a:rPr lang="en-US" b="1" dirty="0"/>
              <a:t>(9.2 M parameters, CNN based)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D8448DB-E861-3D02-EE7C-CC3FB6E99A8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897078" y="1952225"/>
            <a:ext cx="1128361" cy="133694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537A019E-C0E5-A3E7-8278-988DDB158540}"/>
              </a:ext>
            </a:extLst>
          </p:cNvPr>
          <p:cNvSpPr txBox="1"/>
          <p:nvPr/>
        </p:nvSpPr>
        <p:spPr>
          <a:xfrm>
            <a:off x="8486221" y="1178729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MobileVit</a:t>
            </a:r>
            <a:r>
              <a:rPr lang="en-US" b="1" dirty="0"/>
              <a:t>-s</a:t>
            </a:r>
          </a:p>
          <a:p>
            <a:pPr algn="ctr"/>
            <a:r>
              <a:rPr lang="en-US" b="1" dirty="0"/>
              <a:t>(5.6 M parameters, </a:t>
            </a:r>
            <a:r>
              <a:rPr lang="en-US" b="1" dirty="0" err="1"/>
              <a:t>ViT</a:t>
            </a:r>
            <a:r>
              <a:rPr lang="en-US" b="1" dirty="0"/>
              <a:t> based)</a:t>
            </a:r>
          </a:p>
        </p:txBody>
      </p:sp>
      <p:sp>
        <p:nvSpPr>
          <p:cNvPr id="47" name="Foliennummernplatzhalter 46">
            <a:extLst>
              <a:ext uri="{FF2B5EF4-FFF2-40B4-BE49-F238E27FC236}">
                <a16:creationId xmlns:a16="http://schemas.microsoft.com/office/drawing/2014/main" id="{8956BAB7-3347-956B-D7AB-2068A87D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91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1D2CC-3A53-10CF-06CD-E9489BEBC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15777-0DFF-2A62-F07C-AD2D1FAE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Fusion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FB33C89-45ED-C2F6-31F3-AF87589D26DF}"/>
              </a:ext>
            </a:extLst>
          </p:cNvPr>
          <p:cNvGrpSpPr/>
          <p:nvPr/>
        </p:nvGrpSpPr>
        <p:grpSpPr>
          <a:xfrm>
            <a:off x="4452301" y="1672660"/>
            <a:ext cx="825162" cy="825162"/>
            <a:chOff x="922071" y="1060952"/>
            <a:chExt cx="825162" cy="825162"/>
          </a:xfrm>
        </p:grpSpPr>
        <p:pic>
          <p:nvPicPr>
            <p:cNvPr id="34" name="Grafik 33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A4D8183-3C91-8A7B-295E-E9417546A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071" y="1060952"/>
              <a:ext cx="672762" cy="672762"/>
            </a:xfrm>
            <a:prstGeom prst="rect">
              <a:avLst/>
            </a:prstGeom>
          </p:spPr>
        </p:pic>
        <p:pic>
          <p:nvPicPr>
            <p:cNvPr id="35" name="Grafik 34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819B27C5-F6C0-2025-2ED9-FC6CAA9DB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122" y="1139780"/>
              <a:ext cx="672762" cy="672762"/>
            </a:xfrm>
            <a:prstGeom prst="rect">
              <a:avLst/>
            </a:prstGeom>
          </p:spPr>
        </p:pic>
        <p:pic>
          <p:nvPicPr>
            <p:cNvPr id="36" name="Grafik 3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DF22AF9-7974-3719-6A7E-67BB539C2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47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0E7E5DA-2D1E-0C85-202C-B2148B6BF1B9}"/>
              </a:ext>
            </a:extLst>
          </p:cNvPr>
          <p:cNvGrpSpPr/>
          <p:nvPr/>
        </p:nvGrpSpPr>
        <p:grpSpPr>
          <a:xfrm>
            <a:off x="5325506" y="1672660"/>
            <a:ext cx="825162" cy="825162"/>
            <a:chOff x="1795276" y="1060952"/>
            <a:chExt cx="825162" cy="825162"/>
          </a:xfrm>
        </p:grpSpPr>
        <p:pic>
          <p:nvPicPr>
            <p:cNvPr id="31" name="Grafik 30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F88BFE1-E0CF-8260-A5DF-5ABA3850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276" y="1060952"/>
              <a:ext cx="672762" cy="672762"/>
            </a:xfrm>
            <a:prstGeom prst="rect">
              <a:avLst/>
            </a:prstGeom>
          </p:spPr>
        </p:pic>
        <p:pic>
          <p:nvPicPr>
            <p:cNvPr id="32" name="Grafik 31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4D71FDA8-60B2-8BC2-7A16-F6E0D6FE3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1327" y="1139780"/>
              <a:ext cx="672762" cy="672762"/>
            </a:xfrm>
            <a:prstGeom prst="rect">
              <a:avLst/>
            </a:prstGeom>
          </p:spPr>
        </p:pic>
        <p:pic>
          <p:nvPicPr>
            <p:cNvPr id="33" name="Grafik 3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1F4100B-66DB-E4B8-1BCF-1F18E7C3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676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C898CD0-4DB4-9013-4EB4-50BE685DBCD9}"/>
              </a:ext>
            </a:extLst>
          </p:cNvPr>
          <p:cNvGrpSpPr/>
          <p:nvPr/>
        </p:nvGrpSpPr>
        <p:grpSpPr>
          <a:xfrm>
            <a:off x="6198711" y="1672660"/>
            <a:ext cx="825162" cy="825162"/>
            <a:chOff x="2668481" y="1060952"/>
            <a:chExt cx="825162" cy="825162"/>
          </a:xfrm>
        </p:grpSpPr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C98F273B-8688-4879-DE15-70A0B4E65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481" y="1060952"/>
              <a:ext cx="672762" cy="672762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DDA393F-0AED-90B4-9543-E01DA405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4532" y="1139780"/>
              <a:ext cx="672762" cy="672762"/>
            </a:xfrm>
            <a:prstGeom prst="rect">
              <a:avLst/>
            </a:prstGeom>
          </p:spPr>
        </p:pic>
        <p:pic>
          <p:nvPicPr>
            <p:cNvPr id="30" name="Grafik 29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BA18123-A4D9-63EB-EAAE-581ADD7E5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8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B77810C-432A-97C3-ED45-288FEB717E95}"/>
              </a:ext>
            </a:extLst>
          </p:cNvPr>
          <p:cNvGrpSpPr/>
          <p:nvPr/>
        </p:nvGrpSpPr>
        <p:grpSpPr>
          <a:xfrm>
            <a:off x="7071916" y="1672660"/>
            <a:ext cx="825162" cy="825162"/>
            <a:chOff x="3541686" y="1060952"/>
            <a:chExt cx="825162" cy="825162"/>
          </a:xfrm>
        </p:grpSpPr>
        <p:pic>
          <p:nvPicPr>
            <p:cNvPr id="25" name="Grafik 24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799901B9-DD37-9F7F-CD4D-6B6CD1ABF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1686" y="1060952"/>
              <a:ext cx="672762" cy="672762"/>
            </a:xfrm>
            <a:prstGeom prst="rect">
              <a:avLst/>
            </a:prstGeom>
          </p:spPr>
        </p:pic>
        <p:pic>
          <p:nvPicPr>
            <p:cNvPr id="26" name="Grafik 2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06F41C3B-0B2F-9B7C-5D1A-C06CE4CF1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7737" y="1139780"/>
              <a:ext cx="672762" cy="672762"/>
            </a:xfrm>
            <a:prstGeom prst="rect">
              <a:avLst/>
            </a:prstGeom>
          </p:spPr>
        </p:pic>
        <p:pic>
          <p:nvPicPr>
            <p:cNvPr id="27" name="Grafik 26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500DBF37-8D32-C0DA-27A7-AD5CDD88B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4086" y="1213352"/>
              <a:ext cx="672762" cy="672762"/>
            </a:xfrm>
            <a:prstGeom prst="rect">
              <a:avLst/>
            </a:prstGeom>
          </p:spPr>
        </p:pic>
      </p:grp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60D8E13A-CA21-FC67-7575-295A2FB94649}"/>
              </a:ext>
            </a:extLst>
          </p:cNvPr>
          <p:cNvSpPr/>
          <p:nvPr/>
        </p:nvSpPr>
        <p:spPr>
          <a:xfrm>
            <a:off x="4456957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CV Model1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6DBEC56E-CD89-01C3-D914-0C1C9E1437B5}"/>
              </a:ext>
            </a:extLst>
          </p:cNvPr>
          <p:cNvSpPr/>
          <p:nvPr/>
        </p:nvSpPr>
        <p:spPr>
          <a:xfrm>
            <a:off x="5346102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CV Model2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5E0E1749-73E8-73EC-4BA3-927DB52345E0}"/>
              </a:ext>
            </a:extLst>
          </p:cNvPr>
          <p:cNvSpPr/>
          <p:nvPr/>
        </p:nvSpPr>
        <p:spPr>
          <a:xfrm>
            <a:off x="6238933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1E0F0BE9-E6A1-14E7-92FF-C58A802C8EE7}"/>
              </a:ext>
            </a:extLst>
          </p:cNvPr>
          <p:cNvSpPr/>
          <p:nvPr/>
        </p:nvSpPr>
        <p:spPr>
          <a:xfrm>
            <a:off x="7128078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CV Model10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75576FF-8673-9900-5725-4CB3B30862A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841456" y="2497822"/>
            <a:ext cx="1" cy="446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BD9BB67-E673-F99A-037F-E89BA6FAB83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27938" y="2401915"/>
            <a:ext cx="2664" cy="54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7C435D-C462-C7E8-7C65-B0BF72F9F3D9}"/>
              </a:ext>
            </a:extLst>
          </p:cNvPr>
          <p:cNvCxnSpPr>
            <a:cxnSpLocks/>
          </p:cNvCxnSpPr>
          <p:nvPr/>
        </p:nvCxnSpPr>
        <p:spPr>
          <a:xfrm>
            <a:off x="6648763" y="2396363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98247FA-7A91-8BC3-F891-9875A197CA56}"/>
              </a:ext>
            </a:extLst>
          </p:cNvPr>
          <p:cNvCxnSpPr>
            <a:cxnSpLocks/>
          </p:cNvCxnSpPr>
          <p:nvPr/>
        </p:nvCxnSpPr>
        <p:spPr>
          <a:xfrm>
            <a:off x="7519304" y="2396064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>
            <a:extLst>
              <a:ext uri="{FF2B5EF4-FFF2-40B4-BE49-F238E27FC236}">
                <a16:creationId xmlns:a16="http://schemas.microsoft.com/office/drawing/2014/main" id="{5A02A6C1-B6B5-3A76-F834-CA8F23B62AA5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16200000" flipH="1">
            <a:off x="5168371" y="3307114"/>
            <a:ext cx="672169" cy="13259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61FACCF5-3A1B-A766-61A1-C73E8FA154D3}"/>
              </a:ext>
            </a:extLst>
          </p:cNvPr>
          <p:cNvSpPr/>
          <p:nvPr/>
        </p:nvSpPr>
        <p:spPr>
          <a:xfrm>
            <a:off x="5110590" y="4306197"/>
            <a:ext cx="2113726" cy="792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Classification Head</a:t>
            </a:r>
          </a:p>
        </p:txBody>
      </p:sp>
      <p:cxnSp>
        <p:nvCxnSpPr>
          <p:cNvPr id="19" name="Gekrümmte Verbindung 18">
            <a:extLst>
              <a:ext uri="{FF2B5EF4-FFF2-40B4-BE49-F238E27FC236}">
                <a16:creationId xmlns:a16="http://schemas.microsoft.com/office/drawing/2014/main" id="{7667C81F-D4F2-E112-5949-E78B22BEECF7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16200000" flipH="1">
            <a:off x="5612943" y="3751686"/>
            <a:ext cx="672169" cy="43685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>
            <a:extLst>
              <a:ext uri="{FF2B5EF4-FFF2-40B4-BE49-F238E27FC236}">
                <a16:creationId xmlns:a16="http://schemas.microsoft.com/office/drawing/2014/main" id="{926E17C9-A01D-9F92-BEDE-121A03210863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5400000">
            <a:off x="6059359" y="3742122"/>
            <a:ext cx="672169" cy="4559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>
            <a:extLst>
              <a:ext uri="{FF2B5EF4-FFF2-40B4-BE49-F238E27FC236}">
                <a16:creationId xmlns:a16="http://schemas.microsoft.com/office/drawing/2014/main" id="{EDC7FDC5-6C14-DF5F-802E-CF1D5354781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5400000">
            <a:off x="6503932" y="3297550"/>
            <a:ext cx="672169" cy="134512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DE37ABB6-809E-482F-699F-418F70791BF2}"/>
              </a:ext>
            </a:extLst>
          </p:cNvPr>
          <p:cNvSpPr/>
          <p:nvPr/>
        </p:nvSpPr>
        <p:spPr>
          <a:xfrm>
            <a:off x="5550431" y="5537234"/>
            <a:ext cx="1234044" cy="792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Prediction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F833153-1EF6-4B26-5F49-7226E3DE3BFD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6167453" y="5098891"/>
            <a:ext cx="0" cy="43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C53AC4C-0965-E563-979A-496CAD080F29}"/>
              </a:ext>
            </a:extLst>
          </p:cNvPr>
          <p:cNvSpPr txBox="1"/>
          <p:nvPr/>
        </p:nvSpPr>
        <p:spPr>
          <a:xfrm>
            <a:off x="4087278" y="3856499"/>
            <a:ext cx="215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</a:t>
            </a:r>
            <a:endParaRPr lang="en-US" sz="12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88AB992-1FA6-A8A8-FFC6-864BDCF01EF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268487" y="1952225"/>
            <a:ext cx="1188470" cy="133694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4BBC3AE9-821E-D981-2555-76A1975B7D1C}"/>
              </a:ext>
            </a:extLst>
          </p:cNvPr>
          <p:cNvSpPr txBox="1"/>
          <p:nvPr/>
        </p:nvSpPr>
        <p:spPr>
          <a:xfrm>
            <a:off x="383294" y="1176968"/>
            <a:ext cx="3425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EfficientNet-b2</a:t>
            </a:r>
          </a:p>
          <a:p>
            <a:pPr algn="ctr"/>
            <a:r>
              <a:rPr lang="en-US" b="1" dirty="0"/>
              <a:t>(9.2 M parameters, CNN based)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dirty="0"/>
              <a:t>Feature size: 1408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5280477-45C3-7CAB-CB5A-4915D68A814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897078" y="1952225"/>
            <a:ext cx="1128361" cy="133694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7C711C22-2ED2-4728-C1B2-1A6FA6C22376}"/>
              </a:ext>
            </a:extLst>
          </p:cNvPr>
          <p:cNvSpPr txBox="1"/>
          <p:nvPr/>
        </p:nvSpPr>
        <p:spPr>
          <a:xfrm>
            <a:off x="8486221" y="1178729"/>
            <a:ext cx="3251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MobileVit</a:t>
            </a:r>
            <a:r>
              <a:rPr lang="en-US" b="1" dirty="0"/>
              <a:t>-s</a:t>
            </a:r>
          </a:p>
          <a:p>
            <a:pPr algn="ctr"/>
            <a:r>
              <a:rPr lang="en-US" b="1" dirty="0"/>
              <a:t>(5.6 M parameters, </a:t>
            </a:r>
            <a:r>
              <a:rPr lang="en-US" b="1" dirty="0" err="1"/>
              <a:t>ViT</a:t>
            </a:r>
            <a:r>
              <a:rPr lang="en-US" b="1" dirty="0"/>
              <a:t> based)</a:t>
            </a:r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Feature size: 160</a:t>
            </a:r>
          </a:p>
        </p:txBody>
      </p:sp>
      <p:sp>
        <p:nvSpPr>
          <p:cNvPr id="47" name="Foliennummernplatzhalter 46">
            <a:extLst>
              <a:ext uri="{FF2B5EF4-FFF2-40B4-BE49-F238E27FC236}">
                <a16:creationId xmlns:a16="http://schemas.microsoft.com/office/drawing/2014/main" id="{FAF30D25-C440-8736-8D69-AA544CB9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12</a:t>
            </a:fld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69DD0C-6891-1D67-8FAF-CB2F07B7CD99}"/>
              </a:ext>
            </a:extLst>
          </p:cNvPr>
          <p:cNvSpPr/>
          <p:nvPr/>
        </p:nvSpPr>
        <p:spPr>
          <a:xfrm>
            <a:off x="1096930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089BFE-41E1-0F65-01C9-B885A19955F4}"/>
              </a:ext>
            </a:extLst>
          </p:cNvPr>
          <p:cNvSpPr/>
          <p:nvPr/>
        </p:nvSpPr>
        <p:spPr>
          <a:xfrm>
            <a:off x="1096930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352CAC-D1C0-076E-21D5-150D3D153E63}"/>
              </a:ext>
            </a:extLst>
          </p:cNvPr>
          <p:cNvSpPr/>
          <p:nvPr/>
        </p:nvSpPr>
        <p:spPr>
          <a:xfrm>
            <a:off x="1096930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57D7CA-C65F-CACF-B47C-3D4863305DC3}"/>
              </a:ext>
            </a:extLst>
          </p:cNvPr>
          <p:cNvSpPr/>
          <p:nvPr/>
        </p:nvSpPr>
        <p:spPr>
          <a:xfrm>
            <a:off x="1096930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2D779D-E9BD-BF5A-D1D7-725E88C9E70D}"/>
              </a:ext>
            </a:extLst>
          </p:cNvPr>
          <p:cNvSpPr/>
          <p:nvPr/>
        </p:nvSpPr>
        <p:spPr>
          <a:xfrm>
            <a:off x="1561452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9FA3ACC-5E10-166C-B640-439966B5EA9E}"/>
              </a:ext>
            </a:extLst>
          </p:cNvPr>
          <p:cNvSpPr/>
          <p:nvPr/>
        </p:nvSpPr>
        <p:spPr>
          <a:xfrm>
            <a:off x="1561452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91D671-FBDF-B445-CB9D-C1BF9E510779}"/>
              </a:ext>
            </a:extLst>
          </p:cNvPr>
          <p:cNvSpPr/>
          <p:nvPr/>
        </p:nvSpPr>
        <p:spPr>
          <a:xfrm>
            <a:off x="1561452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1152F6-2E1E-FFA9-8038-673A8967C47E}"/>
              </a:ext>
            </a:extLst>
          </p:cNvPr>
          <p:cNvSpPr/>
          <p:nvPr/>
        </p:nvSpPr>
        <p:spPr>
          <a:xfrm>
            <a:off x="1561452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3E74138-9090-0AE0-CE14-ADFB46302934}"/>
              </a:ext>
            </a:extLst>
          </p:cNvPr>
          <p:cNvSpPr/>
          <p:nvPr/>
        </p:nvSpPr>
        <p:spPr>
          <a:xfrm>
            <a:off x="1561452" y="4299744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4F70BAD-F9CB-AE77-8995-F21D4043CA20}"/>
              </a:ext>
            </a:extLst>
          </p:cNvPr>
          <p:cNvSpPr/>
          <p:nvPr/>
        </p:nvSpPr>
        <p:spPr>
          <a:xfrm>
            <a:off x="1561452" y="5505697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96A9DE-274F-7061-A900-7B58DA1110D9}"/>
              </a:ext>
            </a:extLst>
          </p:cNvPr>
          <p:cNvSpPr/>
          <p:nvPr/>
        </p:nvSpPr>
        <p:spPr>
          <a:xfrm>
            <a:off x="2025974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E5DDEF-DEE2-2055-7C98-E91286C80F04}"/>
              </a:ext>
            </a:extLst>
          </p:cNvPr>
          <p:cNvSpPr/>
          <p:nvPr/>
        </p:nvSpPr>
        <p:spPr>
          <a:xfrm>
            <a:off x="2025974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373BDF-4319-C5FC-0DF3-18C8A3630CC0}"/>
              </a:ext>
            </a:extLst>
          </p:cNvPr>
          <p:cNvSpPr/>
          <p:nvPr/>
        </p:nvSpPr>
        <p:spPr>
          <a:xfrm>
            <a:off x="2025974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1E83F64-C907-4FDE-8E32-22460D5A5D0F}"/>
              </a:ext>
            </a:extLst>
          </p:cNvPr>
          <p:cNvSpPr/>
          <p:nvPr/>
        </p:nvSpPr>
        <p:spPr>
          <a:xfrm>
            <a:off x="2025974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75EDB2B-044B-70AA-8C97-721F3CCD0EEF}"/>
              </a:ext>
            </a:extLst>
          </p:cNvPr>
          <p:cNvSpPr/>
          <p:nvPr/>
        </p:nvSpPr>
        <p:spPr>
          <a:xfrm>
            <a:off x="2025974" y="4299744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9F53849-5B06-EFAC-A7C2-0C24C4957BC5}"/>
              </a:ext>
            </a:extLst>
          </p:cNvPr>
          <p:cNvSpPr/>
          <p:nvPr/>
        </p:nvSpPr>
        <p:spPr>
          <a:xfrm>
            <a:off x="2025974" y="5505697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59168974-1DC9-7C75-792A-11F96B1A7786}"/>
              </a:ext>
            </a:extLst>
          </p:cNvPr>
          <p:cNvCxnSpPr>
            <a:cxnSpLocks/>
            <a:stCxn id="3" idx="6"/>
            <a:endCxn id="49" idx="2"/>
          </p:cNvCxnSpPr>
          <p:nvPr/>
        </p:nvCxnSpPr>
        <p:spPr>
          <a:xfrm flipV="1">
            <a:off x="1296848" y="439970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C7807148-3E63-20FC-F7F1-F1038B11F976}"/>
              </a:ext>
            </a:extLst>
          </p:cNvPr>
          <p:cNvCxnSpPr>
            <a:cxnSpLocks/>
            <a:stCxn id="3" idx="6"/>
            <a:endCxn id="44" idx="2"/>
          </p:cNvCxnSpPr>
          <p:nvPr/>
        </p:nvCxnSpPr>
        <p:spPr>
          <a:xfrm>
            <a:off x="1296848" y="464098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322FA6EC-2C36-EC80-4DC8-D8FA6B120E1A}"/>
              </a:ext>
            </a:extLst>
          </p:cNvPr>
          <p:cNvCxnSpPr>
            <a:cxnSpLocks/>
            <a:stCxn id="3" idx="6"/>
            <a:endCxn id="43" idx="2"/>
          </p:cNvCxnSpPr>
          <p:nvPr/>
        </p:nvCxnSpPr>
        <p:spPr>
          <a:xfrm>
            <a:off x="1296848" y="464098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BD66E28A-8D3F-F449-CF7B-2BB20555694A}"/>
              </a:ext>
            </a:extLst>
          </p:cNvPr>
          <p:cNvCxnSpPr>
            <a:cxnSpLocks/>
            <a:stCxn id="3" idx="6"/>
            <a:endCxn id="45" idx="2"/>
          </p:cNvCxnSpPr>
          <p:nvPr/>
        </p:nvCxnSpPr>
        <p:spPr>
          <a:xfrm>
            <a:off x="1296848" y="464098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5F37EE25-FE01-9BC8-3127-5B9EA7EAB6D9}"/>
              </a:ext>
            </a:extLst>
          </p:cNvPr>
          <p:cNvCxnSpPr>
            <a:cxnSpLocks/>
            <a:stCxn id="3" idx="6"/>
            <a:endCxn id="48" idx="2"/>
          </p:cNvCxnSpPr>
          <p:nvPr/>
        </p:nvCxnSpPr>
        <p:spPr>
          <a:xfrm>
            <a:off x="1296848" y="4640984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7C85BB3D-160B-B32C-FB8D-0BFD67E9E798}"/>
              </a:ext>
            </a:extLst>
          </p:cNvPr>
          <p:cNvCxnSpPr>
            <a:cxnSpLocks/>
            <a:stCxn id="3" idx="6"/>
            <a:endCxn id="50" idx="2"/>
          </p:cNvCxnSpPr>
          <p:nvPr/>
        </p:nvCxnSpPr>
        <p:spPr>
          <a:xfrm>
            <a:off x="1296848" y="4640984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F5D0CC8D-EC27-9E9A-890E-19785FE01449}"/>
              </a:ext>
            </a:extLst>
          </p:cNvPr>
          <p:cNvCxnSpPr>
            <a:cxnSpLocks/>
            <a:stCxn id="37" idx="6"/>
            <a:endCxn id="49" idx="2"/>
          </p:cNvCxnSpPr>
          <p:nvPr/>
        </p:nvCxnSpPr>
        <p:spPr>
          <a:xfrm flipV="1">
            <a:off x="1296848" y="4399703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244369BE-FFB3-0CD1-D261-073DB8EA126E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>
            <a:off x="1296848" y="4882265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FFEA8716-9457-3343-A486-D4FE5EE871E5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 flipV="1">
            <a:off x="1296848" y="464098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70A57761-79DC-EE1B-910A-56D08D9128A1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>
            <a:off x="1296848" y="4882265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51D69EAE-A7DF-7A67-C6A4-C9F70A94EC7D}"/>
              </a:ext>
            </a:extLst>
          </p:cNvPr>
          <p:cNvCxnSpPr>
            <a:cxnSpLocks/>
            <a:stCxn id="37" idx="6"/>
            <a:endCxn id="48" idx="2"/>
          </p:cNvCxnSpPr>
          <p:nvPr/>
        </p:nvCxnSpPr>
        <p:spPr>
          <a:xfrm>
            <a:off x="1296848" y="4882265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38F2C691-C26F-646A-42AD-A01097A420E2}"/>
              </a:ext>
            </a:extLst>
          </p:cNvPr>
          <p:cNvCxnSpPr>
            <a:cxnSpLocks/>
            <a:stCxn id="37" idx="6"/>
            <a:endCxn id="50" idx="2"/>
          </p:cNvCxnSpPr>
          <p:nvPr/>
        </p:nvCxnSpPr>
        <p:spPr>
          <a:xfrm>
            <a:off x="1296848" y="4882265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18955904-AC7F-94A6-6E54-D53BC7C34EDF}"/>
              </a:ext>
            </a:extLst>
          </p:cNvPr>
          <p:cNvCxnSpPr>
            <a:cxnSpLocks/>
            <a:stCxn id="40" idx="6"/>
            <a:endCxn id="49" idx="2"/>
          </p:cNvCxnSpPr>
          <p:nvPr/>
        </p:nvCxnSpPr>
        <p:spPr>
          <a:xfrm flipV="1">
            <a:off x="1296848" y="439970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1D3E3D4B-37D9-8751-1EA9-6E8E1538A92B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 flipV="1">
            <a:off x="1296848" y="4882265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86EC4288-1CD7-1D8C-8965-45E2E244D90D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1296848" y="464098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F40618E4-FAEE-543B-354A-7C7306CC24E3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1296848" y="512264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0E2DD050-2ECA-00CD-F0C0-18370E2AC237}"/>
              </a:ext>
            </a:extLst>
          </p:cNvPr>
          <p:cNvCxnSpPr>
            <a:cxnSpLocks/>
            <a:stCxn id="40" idx="6"/>
            <a:endCxn id="48" idx="2"/>
          </p:cNvCxnSpPr>
          <p:nvPr/>
        </p:nvCxnSpPr>
        <p:spPr>
          <a:xfrm>
            <a:off x="1296848" y="512264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53C0F6D4-799B-86C4-9FFB-393BC1DCF233}"/>
              </a:ext>
            </a:extLst>
          </p:cNvPr>
          <p:cNvCxnSpPr>
            <a:cxnSpLocks/>
            <a:stCxn id="40" idx="6"/>
            <a:endCxn id="50" idx="2"/>
          </p:cNvCxnSpPr>
          <p:nvPr/>
        </p:nvCxnSpPr>
        <p:spPr>
          <a:xfrm>
            <a:off x="1296848" y="5122644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73B830DB-FD1F-2F87-CCE0-90D9B160BB07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 flipV="1">
            <a:off x="1296848" y="4399703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B2EFB598-AE6D-36F0-5876-397004A6759D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 flipV="1">
            <a:off x="1296848" y="4882265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1BC2EFAE-9BB6-3C96-FF40-2D3560F6B82C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1296848" y="4640984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48C184BA-7CDA-3155-EE98-C2EF582EDF49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1296848" y="512264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31C0209E-B91B-70A4-96C1-B89AE6358673}"/>
              </a:ext>
            </a:extLst>
          </p:cNvPr>
          <p:cNvCxnSpPr>
            <a:cxnSpLocks/>
            <a:stCxn id="42" idx="6"/>
            <a:endCxn id="48" idx="2"/>
          </p:cNvCxnSpPr>
          <p:nvPr/>
        </p:nvCxnSpPr>
        <p:spPr>
          <a:xfrm>
            <a:off x="1296848" y="5363925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>
            <a:extLst>
              <a:ext uri="{FF2B5EF4-FFF2-40B4-BE49-F238E27FC236}">
                <a16:creationId xmlns:a16="http://schemas.microsoft.com/office/drawing/2014/main" id="{441E5073-898E-330B-AD48-BD337AC6C066}"/>
              </a:ext>
            </a:extLst>
          </p:cNvPr>
          <p:cNvCxnSpPr>
            <a:cxnSpLocks/>
            <a:stCxn id="42" idx="6"/>
            <a:endCxn id="50" idx="2"/>
          </p:cNvCxnSpPr>
          <p:nvPr/>
        </p:nvCxnSpPr>
        <p:spPr>
          <a:xfrm>
            <a:off x="1296848" y="5363925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59A8080B-C5C4-BD9F-712B-AEA76282D3D7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48A4276B-28B4-D7A5-3A60-76E58D49BD4D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27F1F473-E271-C8FC-3267-0F596632C47C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3F1B89FF-0C35-F4A9-F539-A4B95B6956DA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D0CD87F4-E79B-B6C0-3195-BBEDBA72972E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>
            <a:extLst>
              <a:ext uri="{FF2B5EF4-FFF2-40B4-BE49-F238E27FC236}">
                <a16:creationId xmlns:a16="http://schemas.microsoft.com/office/drawing/2014/main" id="{87D4A6C1-C2B3-6403-78A8-9841D8909DD9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439EECD7-4C62-43DE-881E-F720F8BA4914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D27A9B00-60F2-2024-EEC2-030E8D65A953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AF73D984-3ECE-8B20-847E-F676644B93EC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49F1217F-4DBC-14A9-B118-91EB633D08EA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E3137C64-4CF7-D37B-158F-F54F183AFD91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507FA322-E487-CF3A-987D-BB04BFD0CCD0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B74A4E24-12A6-C3D4-F7BA-F841A23CBD92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>
            <a:extLst>
              <a:ext uri="{FF2B5EF4-FFF2-40B4-BE49-F238E27FC236}">
                <a16:creationId xmlns:a16="http://schemas.microsoft.com/office/drawing/2014/main" id="{919A5A63-8388-74B0-A5B9-303925B69264}"/>
              </a:ext>
            </a:extLst>
          </p:cNvPr>
          <p:cNvCxnSpPr>
            <a:cxnSpLocks/>
          </p:cNvCxnSpPr>
          <p:nvPr/>
        </p:nvCxnSpPr>
        <p:spPr>
          <a:xfrm flipV="1">
            <a:off x="1761370" y="4881814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964B955B-C12E-C25A-24B1-BBA836DF7F13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01C23A2-FB03-2303-A956-DB85A4693F8E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B7AC7BFF-6547-3C2B-3ED8-6AFEE89A6813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CA4F2A2D-DB66-E1E4-1D33-0317159F910A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51C828D0-D66A-9165-1498-7FD5FE613600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7FEA44F8-44E9-943B-9F56-4309184B193B}"/>
              </a:ext>
            </a:extLst>
          </p:cNvPr>
          <p:cNvCxnSpPr>
            <a:cxnSpLocks/>
          </p:cNvCxnSpPr>
          <p:nvPr/>
        </p:nvCxnSpPr>
        <p:spPr>
          <a:xfrm flipV="1">
            <a:off x="1761370" y="488181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45727BE0-9B47-7D86-35F4-07250E5975A2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6CBC86A3-5953-3874-CFEA-143AE4A97E97}"/>
              </a:ext>
            </a:extLst>
          </p:cNvPr>
          <p:cNvCxnSpPr>
            <a:cxnSpLocks/>
          </p:cNvCxnSpPr>
          <p:nvPr/>
        </p:nvCxnSpPr>
        <p:spPr>
          <a:xfrm flipV="1">
            <a:off x="1761370" y="512219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AEF3EAD6-C90D-988B-9CD3-B42954A72439}"/>
              </a:ext>
            </a:extLst>
          </p:cNvPr>
          <p:cNvCxnSpPr>
            <a:cxnSpLocks/>
          </p:cNvCxnSpPr>
          <p:nvPr/>
        </p:nvCxnSpPr>
        <p:spPr>
          <a:xfrm>
            <a:off x="1761370" y="536347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676A6F4E-75EE-C8BA-15E3-529454F04E62}"/>
              </a:ext>
            </a:extLst>
          </p:cNvPr>
          <p:cNvCxnSpPr>
            <a:cxnSpLocks/>
          </p:cNvCxnSpPr>
          <p:nvPr/>
        </p:nvCxnSpPr>
        <p:spPr>
          <a:xfrm>
            <a:off x="1761370" y="5363474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67CBE38F-5893-BD47-E140-17FB1F8BAE74}"/>
              </a:ext>
            </a:extLst>
          </p:cNvPr>
          <p:cNvCxnSpPr>
            <a:cxnSpLocks/>
            <a:stCxn id="49" idx="6"/>
            <a:endCxn id="55" idx="2"/>
          </p:cNvCxnSpPr>
          <p:nvPr/>
        </p:nvCxnSpPr>
        <p:spPr>
          <a:xfrm>
            <a:off x="1761370" y="439970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03E19E51-6086-75B8-31DA-563DA8ED5B4F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>
            <a:off x="1761370" y="439970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02A553EC-F359-BCFC-320D-0891CC69421F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1761370" y="4399703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5674AFF2-D8C9-9229-0364-3F200639AC27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1761370" y="439970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80198A54-D578-FBEE-E1E1-B87A0AFEC05F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1761370" y="4399703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189F736C-E95C-0AA6-E8EC-98313E6D8A44}"/>
              </a:ext>
            </a:extLst>
          </p:cNvPr>
          <p:cNvCxnSpPr>
            <a:cxnSpLocks/>
            <a:stCxn id="49" idx="6"/>
            <a:endCxn id="56" idx="2"/>
          </p:cNvCxnSpPr>
          <p:nvPr/>
        </p:nvCxnSpPr>
        <p:spPr>
          <a:xfrm>
            <a:off x="1761370" y="4399703"/>
            <a:ext cx="264603" cy="12059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>
            <a:extLst>
              <a:ext uri="{FF2B5EF4-FFF2-40B4-BE49-F238E27FC236}">
                <a16:creationId xmlns:a16="http://schemas.microsoft.com/office/drawing/2014/main" id="{8E8ED4DD-3DC3-5ADF-C602-776A009842CA}"/>
              </a:ext>
            </a:extLst>
          </p:cNvPr>
          <p:cNvCxnSpPr>
            <a:cxnSpLocks/>
            <a:stCxn id="55" idx="2"/>
            <a:endCxn id="50" idx="6"/>
          </p:cNvCxnSpPr>
          <p:nvPr/>
        </p:nvCxnSpPr>
        <p:spPr>
          <a:xfrm flipH="1">
            <a:off x="1761370" y="4399703"/>
            <a:ext cx="264603" cy="12059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BF2BA031-51F4-4FBB-1531-50FD3640AFD6}"/>
              </a:ext>
            </a:extLst>
          </p:cNvPr>
          <p:cNvCxnSpPr>
            <a:cxnSpLocks/>
            <a:stCxn id="51" idx="2"/>
            <a:endCxn id="50" idx="6"/>
          </p:cNvCxnSpPr>
          <p:nvPr/>
        </p:nvCxnSpPr>
        <p:spPr>
          <a:xfrm flipH="1">
            <a:off x="1761370" y="4640984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>
            <a:extLst>
              <a:ext uri="{FF2B5EF4-FFF2-40B4-BE49-F238E27FC236}">
                <a16:creationId xmlns:a16="http://schemas.microsoft.com/office/drawing/2014/main" id="{40030D35-A3A4-DA31-AEAB-FA9C3E536542}"/>
              </a:ext>
            </a:extLst>
          </p:cNvPr>
          <p:cNvCxnSpPr>
            <a:cxnSpLocks/>
            <a:stCxn id="52" idx="2"/>
            <a:endCxn id="50" idx="6"/>
          </p:cNvCxnSpPr>
          <p:nvPr/>
        </p:nvCxnSpPr>
        <p:spPr>
          <a:xfrm flipH="1">
            <a:off x="1761370" y="4882265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>
            <a:extLst>
              <a:ext uri="{FF2B5EF4-FFF2-40B4-BE49-F238E27FC236}">
                <a16:creationId xmlns:a16="http://schemas.microsoft.com/office/drawing/2014/main" id="{911E198C-85A2-1BF6-F834-A66283D006DE}"/>
              </a:ext>
            </a:extLst>
          </p:cNvPr>
          <p:cNvCxnSpPr>
            <a:cxnSpLocks/>
            <a:stCxn id="53" idx="2"/>
            <a:endCxn id="50" idx="6"/>
          </p:cNvCxnSpPr>
          <p:nvPr/>
        </p:nvCxnSpPr>
        <p:spPr>
          <a:xfrm flipH="1">
            <a:off x="1761370" y="5122644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>
            <a:extLst>
              <a:ext uri="{FF2B5EF4-FFF2-40B4-BE49-F238E27FC236}">
                <a16:creationId xmlns:a16="http://schemas.microsoft.com/office/drawing/2014/main" id="{0F6F26ED-735F-7925-5E24-0F2EFF1D8386}"/>
              </a:ext>
            </a:extLst>
          </p:cNvPr>
          <p:cNvCxnSpPr>
            <a:cxnSpLocks/>
            <a:stCxn id="54" idx="2"/>
            <a:endCxn id="50" idx="6"/>
          </p:cNvCxnSpPr>
          <p:nvPr/>
        </p:nvCxnSpPr>
        <p:spPr>
          <a:xfrm flipH="1">
            <a:off x="1761370" y="5363925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>
            <a:extLst>
              <a:ext uri="{FF2B5EF4-FFF2-40B4-BE49-F238E27FC236}">
                <a16:creationId xmlns:a16="http://schemas.microsoft.com/office/drawing/2014/main" id="{57D4B65D-183C-B62D-A604-A33031EC0105}"/>
              </a:ext>
            </a:extLst>
          </p:cNvPr>
          <p:cNvCxnSpPr>
            <a:cxnSpLocks/>
            <a:stCxn id="56" idx="2"/>
            <a:endCxn id="50" idx="6"/>
          </p:cNvCxnSpPr>
          <p:nvPr/>
        </p:nvCxnSpPr>
        <p:spPr>
          <a:xfrm flipH="1">
            <a:off x="1761370" y="5605656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A794397B-4732-680C-08E5-5AAECE5DC46E}"/>
              </a:ext>
            </a:extLst>
          </p:cNvPr>
          <p:cNvGrpSpPr/>
          <p:nvPr/>
        </p:nvGrpSpPr>
        <p:grpSpPr>
          <a:xfrm rot="10800000">
            <a:off x="2225892" y="4399252"/>
            <a:ext cx="464522" cy="1205953"/>
            <a:chOff x="9118199" y="2720185"/>
            <a:chExt cx="733514" cy="1904288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3597358-95B7-AEF4-9F9D-6DAC34766C5E}"/>
                </a:ext>
              </a:extLst>
            </p:cNvPr>
            <p:cNvSpPr/>
            <p:nvPr/>
          </p:nvSpPr>
          <p:spPr>
            <a:xfrm>
              <a:off x="9118199" y="2943342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3B48354-6737-6BF3-8248-9F12F199571B}"/>
                </a:ext>
              </a:extLst>
            </p:cNvPr>
            <p:cNvSpPr/>
            <p:nvPr/>
          </p:nvSpPr>
          <p:spPr>
            <a:xfrm>
              <a:off x="9118199" y="3324342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F606782-7AA5-0D95-17B1-00F5B07509D3}"/>
                </a:ext>
              </a:extLst>
            </p:cNvPr>
            <p:cNvSpPr/>
            <p:nvPr/>
          </p:nvSpPr>
          <p:spPr>
            <a:xfrm>
              <a:off x="9118199" y="3703918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0F159B1-782C-FE41-F9FD-340CCF2869B9}"/>
                </a:ext>
              </a:extLst>
            </p:cNvPr>
            <p:cNvSpPr/>
            <p:nvPr/>
          </p:nvSpPr>
          <p:spPr>
            <a:xfrm>
              <a:off x="9118199" y="4084918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22" name="Gerade Verbindung 121">
              <a:extLst>
                <a:ext uri="{FF2B5EF4-FFF2-40B4-BE49-F238E27FC236}">
                  <a16:creationId xmlns:a16="http://schemas.microsoft.com/office/drawing/2014/main" id="{867B4546-086F-5BEF-2A92-2B6765CE4BDD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 flipV="1">
              <a:off x="9433885" y="2720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AA3F0DA5-92D4-1DC3-E332-0F1F9378E962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E55DB3C6-D093-6335-4DC2-68FA22A547F3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>
              <a:extLst>
                <a:ext uri="{FF2B5EF4-FFF2-40B4-BE49-F238E27FC236}">
                  <a16:creationId xmlns:a16="http://schemas.microsoft.com/office/drawing/2014/main" id="{D7F69A3B-2D04-BE8A-B2FA-66FFB2F3BAAC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36B20052-11A7-D95C-8757-1801CD5E2770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1705B322-C3D2-868D-0F98-AB78D6CFED11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152328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>
              <a:extLst>
                <a:ext uri="{FF2B5EF4-FFF2-40B4-BE49-F238E27FC236}">
                  <a16:creationId xmlns:a16="http://schemas.microsoft.com/office/drawing/2014/main" id="{DDB2FBE9-919D-A3FE-2990-4715B248F98B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 flipV="1">
              <a:off x="9433885" y="2720185"/>
              <a:ext cx="417828" cy="762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>
              <a:extLst>
                <a:ext uri="{FF2B5EF4-FFF2-40B4-BE49-F238E27FC236}">
                  <a16:creationId xmlns:a16="http://schemas.microsoft.com/office/drawing/2014/main" id="{7780593F-E408-94D9-F945-201152388FD2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>
              <a:extLst>
                <a:ext uri="{FF2B5EF4-FFF2-40B4-BE49-F238E27FC236}">
                  <a16:creationId xmlns:a16="http://schemas.microsoft.com/office/drawing/2014/main" id="{6C8F34DE-AB97-EAEB-A7BA-0CEA45B8D676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 flipV="1">
              <a:off x="9433885" y="3101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>
              <a:extLst>
                <a:ext uri="{FF2B5EF4-FFF2-40B4-BE49-F238E27FC236}">
                  <a16:creationId xmlns:a16="http://schemas.microsoft.com/office/drawing/2014/main" id="{856A3E7C-A4B8-A9BC-BF2C-FE20EE0EEB3A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379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>
              <a:extLst>
                <a:ext uri="{FF2B5EF4-FFF2-40B4-BE49-F238E27FC236}">
                  <a16:creationId xmlns:a16="http://schemas.microsoft.com/office/drawing/2014/main" id="{EEC06DA6-B96C-C74B-56DC-B928A1192916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>
              <a:extLst>
                <a:ext uri="{FF2B5EF4-FFF2-40B4-BE49-F238E27FC236}">
                  <a16:creationId xmlns:a16="http://schemas.microsoft.com/office/drawing/2014/main" id="{F0E552BB-E95F-7E65-82D5-3874F28A140E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114228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>
              <a:extLst>
                <a:ext uri="{FF2B5EF4-FFF2-40B4-BE49-F238E27FC236}">
                  <a16:creationId xmlns:a16="http://schemas.microsoft.com/office/drawing/2014/main" id="{F879CC15-E0F2-7BE5-7E3B-B6F27E86314E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2720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>
              <a:extLst>
                <a:ext uri="{FF2B5EF4-FFF2-40B4-BE49-F238E27FC236}">
                  <a16:creationId xmlns:a16="http://schemas.microsoft.com/office/drawing/2014/main" id="{054DBE2A-1897-89F1-51FB-BE9FE789C2A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3482185"/>
              <a:ext cx="417828" cy="379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135">
              <a:extLst>
                <a:ext uri="{FF2B5EF4-FFF2-40B4-BE49-F238E27FC236}">
                  <a16:creationId xmlns:a16="http://schemas.microsoft.com/office/drawing/2014/main" id="{7C6151E2-57A9-F26D-C878-9F333AA8BED8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3101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136">
              <a:extLst>
                <a:ext uri="{FF2B5EF4-FFF2-40B4-BE49-F238E27FC236}">
                  <a16:creationId xmlns:a16="http://schemas.microsoft.com/office/drawing/2014/main" id="{010C1607-E75C-0C69-B237-09CEF894397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137">
              <a:extLst>
                <a:ext uri="{FF2B5EF4-FFF2-40B4-BE49-F238E27FC236}">
                  <a16:creationId xmlns:a16="http://schemas.microsoft.com/office/drawing/2014/main" id="{B450C485-ADFC-8A93-E59A-F0F61B20297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138">
              <a:extLst>
                <a:ext uri="{FF2B5EF4-FFF2-40B4-BE49-F238E27FC236}">
                  <a16:creationId xmlns:a16="http://schemas.microsoft.com/office/drawing/2014/main" id="{F8D771EE-0DC2-0C0D-256F-F46AD4720735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76271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1E2DDAB0-3C4D-54B9-8306-70896E8BAD15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2720185"/>
              <a:ext cx="417828" cy="1522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C8C6027A-B335-68FA-4B19-58C67AA98B67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482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141">
              <a:extLst>
                <a:ext uri="{FF2B5EF4-FFF2-40B4-BE49-F238E27FC236}">
                  <a16:creationId xmlns:a16="http://schemas.microsoft.com/office/drawing/2014/main" id="{DEB6C79B-CBF4-2F45-1682-0352499610C9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101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142">
              <a:extLst>
                <a:ext uri="{FF2B5EF4-FFF2-40B4-BE49-F238E27FC236}">
                  <a16:creationId xmlns:a16="http://schemas.microsoft.com/office/drawing/2014/main" id="{28B9661C-E454-A0A4-4D21-18DA3A771F58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861761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143">
              <a:extLst>
                <a:ext uri="{FF2B5EF4-FFF2-40B4-BE49-F238E27FC236}">
                  <a16:creationId xmlns:a16="http://schemas.microsoft.com/office/drawing/2014/main" id="{B91AF1F8-ED4E-FB51-3B54-E77BDE9D0970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9433885" y="4242761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144">
              <a:extLst>
                <a:ext uri="{FF2B5EF4-FFF2-40B4-BE49-F238E27FC236}">
                  <a16:creationId xmlns:a16="http://schemas.microsoft.com/office/drawing/2014/main" id="{63553D50-D904-C34D-EB58-5FB3EF7344BD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9433885" y="4242761"/>
              <a:ext cx="417828" cy="38171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feld 145">
            <a:extLst>
              <a:ext uri="{FF2B5EF4-FFF2-40B4-BE49-F238E27FC236}">
                <a16:creationId xmlns:a16="http://schemas.microsoft.com/office/drawing/2014/main" id="{E69F77A3-21BA-75E9-C735-B03477A48344}"/>
              </a:ext>
            </a:extLst>
          </p:cNvPr>
          <p:cNvSpPr txBox="1"/>
          <p:nvPr/>
        </p:nvSpPr>
        <p:spPr>
          <a:xfrm>
            <a:off x="571455" y="4525471"/>
            <a:ext cx="575568" cy="24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Input 1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BB6288CF-7400-36D3-8105-B7EDC060F963}"/>
              </a:ext>
            </a:extLst>
          </p:cNvPr>
          <p:cNvSpPr txBox="1"/>
          <p:nvPr/>
        </p:nvSpPr>
        <p:spPr>
          <a:xfrm>
            <a:off x="573314" y="4762825"/>
            <a:ext cx="575568" cy="24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Input 2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C08AEC96-13A3-6E03-556A-65AF3E625002}"/>
              </a:ext>
            </a:extLst>
          </p:cNvPr>
          <p:cNvSpPr txBox="1"/>
          <p:nvPr/>
        </p:nvSpPr>
        <p:spPr>
          <a:xfrm>
            <a:off x="569596" y="5009211"/>
            <a:ext cx="575568" cy="24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Input 3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932E3797-D546-EFD2-3DAE-779A09D76F6E}"/>
              </a:ext>
            </a:extLst>
          </p:cNvPr>
          <p:cNvSpPr txBox="1"/>
          <p:nvPr/>
        </p:nvSpPr>
        <p:spPr>
          <a:xfrm>
            <a:off x="571455" y="5246565"/>
            <a:ext cx="575568" cy="24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Input 4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E61AB2FF-5B0E-EADA-427A-75943DA521EE}"/>
              </a:ext>
            </a:extLst>
          </p:cNvPr>
          <p:cNvSpPr txBox="1"/>
          <p:nvPr/>
        </p:nvSpPr>
        <p:spPr>
          <a:xfrm>
            <a:off x="2690414" y="4523587"/>
            <a:ext cx="1371501" cy="24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Probability of class 1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FBFADE91-67CC-9C87-60B5-4ADB26B4F6AE}"/>
              </a:ext>
            </a:extLst>
          </p:cNvPr>
          <p:cNvSpPr txBox="1"/>
          <p:nvPr/>
        </p:nvSpPr>
        <p:spPr>
          <a:xfrm>
            <a:off x="2692272" y="4760942"/>
            <a:ext cx="1371501" cy="24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Probability of class 2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A526B46C-8480-D29E-44B0-3BA433F3262C}"/>
              </a:ext>
            </a:extLst>
          </p:cNvPr>
          <p:cNvSpPr txBox="1"/>
          <p:nvPr/>
        </p:nvSpPr>
        <p:spPr>
          <a:xfrm>
            <a:off x="2688556" y="5007327"/>
            <a:ext cx="1371501" cy="24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Probability of class 3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555BA158-58D5-7133-85E6-A393808D7021}"/>
              </a:ext>
            </a:extLst>
          </p:cNvPr>
          <p:cNvSpPr txBox="1"/>
          <p:nvPr/>
        </p:nvSpPr>
        <p:spPr>
          <a:xfrm>
            <a:off x="2690414" y="5244682"/>
            <a:ext cx="1371501" cy="24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Probability of class 4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5D70157C-BF6A-882D-9847-A09868322EE2}"/>
              </a:ext>
            </a:extLst>
          </p:cNvPr>
          <p:cNvSpPr/>
          <p:nvPr/>
        </p:nvSpPr>
        <p:spPr>
          <a:xfrm>
            <a:off x="2406367" y="4445539"/>
            <a:ext cx="362598" cy="113174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52B62A56-B2BB-9617-E52B-3EC091DA56FA}"/>
              </a:ext>
            </a:extLst>
          </p:cNvPr>
          <p:cNvSpPr/>
          <p:nvPr/>
        </p:nvSpPr>
        <p:spPr>
          <a:xfrm>
            <a:off x="1945669" y="4195053"/>
            <a:ext cx="362598" cy="1608251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0ED7C56F-BBD9-5C3A-0CE3-E01177B59BE6}"/>
              </a:ext>
            </a:extLst>
          </p:cNvPr>
          <p:cNvSpPr txBox="1"/>
          <p:nvPr/>
        </p:nvSpPr>
        <p:spPr>
          <a:xfrm>
            <a:off x="1236115" y="6084378"/>
            <a:ext cx="978860" cy="409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feature map/</a:t>
            </a:r>
          </a:p>
          <a:p>
            <a:r>
              <a:rPr lang="en-US" sz="1100" dirty="0"/>
              <a:t>feature vector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A31BDE7-61E7-B8AA-30DC-31544F81CD89}"/>
              </a:ext>
            </a:extLst>
          </p:cNvPr>
          <p:cNvSpPr txBox="1"/>
          <p:nvPr/>
        </p:nvSpPr>
        <p:spPr>
          <a:xfrm>
            <a:off x="2688556" y="5842486"/>
            <a:ext cx="829718" cy="24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predictions</a:t>
            </a:r>
          </a:p>
        </p:txBody>
      </p: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FFBAC573-A400-D830-EA86-6FFB45275183}"/>
              </a:ext>
            </a:extLst>
          </p:cNvPr>
          <p:cNvCxnSpPr>
            <a:cxnSpLocks/>
            <a:stCxn id="156" idx="0"/>
          </p:cNvCxnSpPr>
          <p:nvPr/>
        </p:nvCxnSpPr>
        <p:spPr>
          <a:xfrm flipV="1">
            <a:off x="1725546" y="5868731"/>
            <a:ext cx="401845" cy="215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8D7B08A9-ABBC-8847-F456-2E2F266B6E38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2598227" y="5655328"/>
            <a:ext cx="505189" cy="1871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487FA-8679-CBF6-77B0-A1979955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1751651"/>
            <a:ext cx="3157603" cy="450726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Fully Connected Layer (Feature Size x Num Classes)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6ABD2-B6D1-948A-8134-D3ED7F6F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13</a:t>
            </a:fld>
            <a:endParaRPr lang="de-DE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852F52B-DB3E-5EEF-851B-9768C7B17461}"/>
              </a:ext>
            </a:extLst>
          </p:cNvPr>
          <p:cNvGrpSpPr/>
          <p:nvPr/>
        </p:nvGrpSpPr>
        <p:grpSpPr>
          <a:xfrm>
            <a:off x="4283677" y="422913"/>
            <a:ext cx="3624648" cy="5832823"/>
            <a:chOff x="4283677" y="509412"/>
            <a:chExt cx="3624648" cy="5832823"/>
          </a:xfrm>
        </p:grpSpPr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EC41795B-93E7-300C-7CE3-6D630C6907D0}"/>
                </a:ext>
              </a:extLst>
            </p:cNvPr>
            <p:cNvSpPr txBox="1">
              <a:spLocks/>
            </p:cNvSpPr>
            <p:nvPr/>
          </p:nvSpPr>
          <p:spPr>
            <a:xfrm>
              <a:off x="4283677" y="509412"/>
              <a:ext cx="3624648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200" dirty="0"/>
                <a:t>Advanced Feature Fusion Head</a:t>
              </a:r>
            </a:p>
          </p:txBody>
        </p:sp>
        <p:sp>
          <p:nvSpPr>
            <p:cNvPr id="6" name="Inhaltsplatzhalter 2">
              <a:extLst>
                <a:ext uri="{FF2B5EF4-FFF2-40B4-BE49-F238E27FC236}">
                  <a16:creationId xmlns:a16="http://schemas.microsoft.com/office/drawing/2014/main" id="{D0D579DC-BD2F-53E3-DBCB-0161F7E7A88D}"/>
                </a:ext>
              </a:extLst>
            </p:cNvPr>
            <p:cNvSpPr txBox="1">
              <a:spLocks/>
            </p:cNvSpPr>
            <p:nvPr/>
          </p:nvSpPr>
          <p:spPr>
            <a:xfrm>
              <a:off x="4517199" y="1834974"/>
              <a:ext cx="3157603" cy="45072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Fully Connected Layer (Feature Size x 256)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Batch Normalization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err="1">
                  <a:solidFill>
                    <a:schemeClr val="accent5">
                      <a:lumMod val="75000"/>
                    </a:schemeClr>
                  </a:solidFill>
                </a:rPr>
                <a:t>ReLU</a:t>
              </a: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</a:rPr>
                <a:t> Activation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Dropout (0.5)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Fully Connected Layer (256 x 128)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Batch Normalization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err="1">
                  <a:solidFill>
                    <a:schemeClr val="accent5">
                      <a:lumMod val="75000"/>
                    </a:schemeClr>
                  </a:solidFill>
                </a:rPr>
                <a:t>ReLU</a:t>
              </a: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</a:rPr>
                <a:t> Activation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Dropout (0.5)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Fully Connected Layer (128 x Num Classes)</a:t>
              </a:r>
            </a:p>
          </p:txBody>
        </p:sp>
      </p:grpSp>
      <p:sp>
        <p:nvSpPr>
          <p:cNvPr id="7" name="Titel 1">
            <a:extLst>
              <a:ext uri="{FF2B5EF4-FFF2-40B4-BE49-F238E27FC236}">
                <a16:creationId xmlns:a16="http://schemas.microsoft.com/office/drawing/2014/main" id="{0355C2EF-5CCE-0076-B26E-FB7FE1295E0C}"/>
              </a:ext>
            </a:extLst>
          </p:cNvPr>
          <p:cNvSpPr txBox="1">
            <a:spLocks/>
          </p:cNvSpPr>
          <p:nvPr/>
        </p:nvSpPr>
        <p:spPr>
          <a:xfrm>
            <a:off x="8518742" y="422913"/>
            <a:ext cx="30699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Attention Feature Fusion Head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48EE81A-7598-12F7-5700-3BD7338517D9}"/>
              </a:ext>
            </a:extLst>
          </p:cNvPr>
          <p:cNvSpPr txBox="1">
            <a:spLocks/>
          </p:cNvSpPr>
          <p:nvPr/>
        </p:nvSpPr>
        <p:spPr>
          <a:xfrm>
            <a:off x="8474900" y="1748475"/>
            <a:ext cx="3157603" cy="450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Add Positional Encoding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Layer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Multi-Head Attention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Layer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Dropout (0.5)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Mean Across Sequence Dimension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Advanced Feature Fusion Head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10B75A-86AA-8A6D-66DE-B572DDE4BBAD}"/>
              </a:ext>
            </a:extLst>
          </p:cNvPr>
          <p:cNvSpPr/>
          <p:nvPr/>
        </p:nvSpPr>
        <p:spPr>
          <a:xfrm>
            <a:off x="8518742" y="1856257"/>
            <a:ext cx="3069921" cy="346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Attention Mechanism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C16C89DB-92FA-3C1F-262D-4BA621F8C28D}"/>
              </a:ext>
            </a:extLst>
          </p:cNvPr>
          <p:cNvSpPr txBox="1">
            <a:spLocks/>
          </p:cNvSpPr>
          <p:nvPr/>
        </p:nvSpPr>
        <p:spPr>
          <a:xfrm>
            <a:off x="565840" y="422913"/>
            <a:ext cx="30699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Simple Feature Fusion Head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EC37F296-7FF7-EF3B-ED69-58D3778495CD}"/>
              </a:ext>
            </a:extLst>
          </p:cNvPr>
          <p:cNvCxnSpPr>
            <a:cxnSpLocks/>
          </p:cNvCxnSpPr>
          <p:nvPr/>
        </p:nvCxnSpPr>
        <p:spPr>
          <a:xfrm>
            <a:off x="4064000" y="670304"/>
            <a:ext cx="0" cy="55173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7F73E62C-DDB6-BA9E-27CF-AD6A015E952C}"/>
              </a:ext>
            </a:extLst>
          </p:cNvPr>
          <p:cNvCxnSpPr>
            <a:cxnSpLocks/>
          </p:cNvCxnSpPr>
          <p:nvPr/>
        </p:nvCxnSpPr>
        <p:spPr>
          <a:xfrm>
            <a:off x="8128000" y="670304"/>
            <a:ext cx="0" cy="55173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7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C8E0B7-32B8-5726-AB42-2F03FB4A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E014EA5-C497-577E-343C-842AC8761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586" y="0"/>
            <a:ext cx="7772400" cy="32111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EC5087F-DE2E-9CBB-E0DC-2B726E322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586" y="3510343"/>
            <a:ext cx="7772400" cy="321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2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07B8580F-A79E-B179-2F1E-305508CF1474}"/>
              </a:ext>
            </a:extLst>
          </p:cNvPr>
          <p:cNvGrpSpPr/>
          <p:nvPr/>
        </p:nvGrpSpPr>
        <p:grpSpPr>
          <a:xfrm>
            <a:off x="7369019" y="1375335"/>
            <a:ext cx="4280661" cy="4657268"/>
            <a:chOff x="285883" y="1060952"/>
            <a:chExt cx="4280661" cy="4657268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6CFECF5C-7419-D013-01F9-E33CE132C31D}"/>
                </a:ext>
              </a:extLst>
            </p:cNvPr>
            <p:cNvGrpSpPr/>
            <p:nvPr/>
          </p:nvGrpSpPr>
          <p:grpSpPr>
            <a:xfrm>
              <a:off x="1121767" y="1060952"/>
              <a:ext cx="825162" cy="825162"/>
              <a:chOff x="922071" y="1060952"/>
              <a:chExt cx="825162" cy="825162"/>
            </a:xfrm>
          </p:grpSpPr>
          <p:pic>
            <p:nvPicPr>
              <p:cNvPr id="6" name="Grafik 5" descr="Ein Bild, das Erde, Krater, Schwarzweiß, Raum enthält.&#10;&#10;Automatisch generierte Beschreibung">
                <a:extLst>
                  <a:ext uri="{FF2B5EF4-FFF2-40B4-BE49-F238E27FC236}">
                    <a16:creationId xmlns:a16="http://schemas.microsoft.com/office/drawing/2014/main" id="{B61A20F4-943B-1976-9435-7944144EE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071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2" name="Grafik 11" descr="Ein Bild, das Erde, Krater, Schwarzweiß, Raum enthält.&#10;&#10;Automatisch generierte Beschreibung">
                <a:extLst>
                  <a:ext uri="{FF2B5EF4-FFF2-40B4-BE49-F238E27FC236}">
                    <a16:creationId xmlns:a16="http://schemas.microsoft.com/office/drawing/2014/main" id="{2D5ADFCF-A350-BF61-B0E8-6754C151F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122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6" name="Grafik 15" descr="Ein Bild, das Erde, Krater, Schwarzweiß, Raum enthält.&#10;&#10;Automatisch generierte Beschreibung">
                <a:extLst>
                  <a:ext uri="{FF2B5EF4-FFF2-40B4-BE49-F238E27FC236}">
                    <a16:creationId xmlns:a16="http://schemas.microsoft.com/office/drawing/2014/main" id="{0C4EB2A8-D16B-0171-C070-D1126509E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471" y="1213352"/>
                <a:ext cx="672762" cy="672762"/>
              </a:xfrm>
              <a:prstGeom prst="rect">
                <a:avLst/>
              </a:prstGeom>
            </p:spPr>
          </p:pic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354A7A84-DDCA-63F2-5621-7E3E695A8A20}"/>
                </a:ext>
              </a:extLst>
            </p:cNvPr>
            <p:cNvGrpSpPr/>
            <p:nvPr/>
          </p:nvGrpSpPr>
          <p:grpSpPr>
            <a:xfrm>
              <a:off x="1994972" y="1060952"/>
              <a:ext cx="825162" cy="825162"/>
              <a:chOff x="1795276" y="1060952"/>
              <a:chExt cx="825162" cy="825162"/>
            </a:xfrm>
          </p:grpSpPr>
          <p:pic>
            <p:nvPicPr>
              <p:cNvPr id="7" name="Grafik 6" descr="Ein Bild, das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1850D466-DDCE-6B76-B493-1D4A0CA12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5276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3" name="Grafik 12" descr="Ein Bild, das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60073161-A9D5-0152-CA47-EBC7CE55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1327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7" name="Grafik 16" descr="Ein Bild, das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ADEE8280-FCF5-B51D-2CF8-9FF504DD2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7676" y="1213352"/>
                <a:ext cx="672762" cy="672762"/>
              </a:xfrm>
              <a:prstGeom prst="rect">
                <a:avLst/>
              </a:prstGeom>
            </p:spPr>
          </p:pic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85D2E503-1647-E819-46BD-588298D7B79B}"/>
                </a:ext>
              </a:extLst>
            </p:cNvPr>
            <p:cNvGrpSpPr/>
            <p:nvPr/>
          </p:nvGrpSpPr>
          <p:grpSpPr>
            <a:xfrm>
              <a:off x="2868177" y="1060952"/>
              <a:ext cx="825162" cy="825162"/>
              <a:chOff x="2668481" y="1060952"/>
              <a:chExt cx="825162" cy="825162"/>
            </a:xfrm>
          </p:grpSpPr>
          <p:pic>
            <p:nvPicPr>
              <p:cNvPr id="8" name="Grafik 7" descr="Ein Bild, das Kreis,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95650B0C-9C0E-755C-7C38-06FC88DB4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8481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4" name="Grafik 13" descr="Ein Bild, das Kreis,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555F25AB-143F-DC1A-716F-0B6BA2D9F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4532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8" name="Grafik 17" descr="Ein Bild, das Kreis,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8A479AA0-D640-41D7-B8EF-7E68ABD9C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0881" y="1213352"/>
                <a:ext cx="672762" cy="672762"/>
              </a:xfrm>
              <a:prstGeom prst="rect">
                <a:avLst/>
              </a:prstGeom>
            </p:spPr>
          </p:pic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4795A578-FE79-AF18-F7AC-012B860FF969}"/>
                </a:ext>
              </a:extLst>
            </p:cNvPr>
            <p:cNvGrpSpPr/>
            <p:nvPr/>
          </p:nvGrpSpPr>
          <p:grpSpPr>
            <a:xfrm>
              <a:off x="3741382" y="1060952"/>
              <a:ext cx="825162" cy="825162"/>
              <a:chOff x="3541686" y="1060952"/>
              <a:chExt cx="825162" cy="825162"/>
            </a:xfrm>
          </p:grpSpPr>
          <p:pic>
            <p:nvPicPr>
              <p:cNvPr id="9" name="Grafik 8" descr="Ein Bild, das Wurm, Schwarzweiß, monochrom enthält.&#10;&#10;Automatisch generierte Beschreibung mit mittlerer Zuverlässigkeit">
                <a:extLst>
                  <a:ext uri="{FF2B5EF4-FFF2-40B4-BE49-F238E27FC236}">
                    <a16:creationId xmlns:a16="http://schemas.microsoft.com/office/drawing/2014/main" id="{12073C52-6E5B-7612-12F9-5AEEFD3BE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1686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5" name="Grafik 14" descr="Ein Bild, das Wurm, Schwarzweiß, monochrom enthält.&#10;&#10;Automatisch generierte Beschreibung mit mittlerer Zuverlässigkeit">
                <a:extLst>
                  <a:ext uri="{FF2B5EF4-FFF2-40B4-BE49-F238E27FC236}">
                    <a16:creationId xmlns:a16="http://schemas.microsoft.com/office/drawing/2014/main" id="{EB4778CD-094B-A476-5F68-62E835802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7737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9" name="Grafik 18" descr="Ein Bild, das Wurm, Schwarzweiß, monochrom enthält.&#10;&#10;Automatisch generierte Beschreibung mit mittlerer Zuverlässigkeit">
                <a:extLst>
                  <a:ext uri="{FF2B5EF4-FFF2-40B4-BE49-F238E27FC236}">
                    <a16:creationId xmlns:a16="http://schemas.microsoft.com/office/drawing/2014/main" id="{A467F6B3-E046-B817-CF1E-0FA8497AB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94086" y="1213352"/>
                <a:ext cx="672762" cy="672762"/>
              </a:xfrm>
              <a:prstGeom prst="rect">
                <a:avLst/>
              </a:prstGeom>
            </p:spPr>
          </p:pic>
        </p:grpSp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CA90C672-8F55-5F39-ADDE-5F8C7188E162}"/>
                </a:ext>
              </a:extLst>
            </p:cNvPr>
            <p:cNvSpPr/>
            <p:nvPr/>
          </p:nvSpPr>
          <p:spPr>
            <a:xfrm>
              <a:off x="1126423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CV Model1</a:t>
              </a:r>
            </a:p>
          </p:txBody>
        </p: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B77D9EB1-19E5-001E-CE61-7D4B2249F5EA}"/>
                </a:ext>
              </a:extLst>
            </p:cNvPr>
            <p:cNvSpPr/>
            <p:nvPr/>
          </p:nvSpPr>
          <p:spPr>
            <a:xfrm>
              <a:off x="2015568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CV Model2</a:t>
              </a:r>
            </a:p>
          </p:txBody>
        </p:sp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1A1F3A50-BC19-30D9-7817-DC4F11ADBFB3}"/>
                </a:ext>
              </a:extLst>
            </p:cNvPr>
            <p:cNvSpPr/>
            <p:nvPr/>
          </p:nvSpPr>
          <p:spPr>
            <a:xfrm>
              <a:off x="2908399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</a:t>
              </a: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A4791E86-446D-F15A-4338-74FF6D3483AC}"/>
                </a:ext>
              </a:extLst>
            </p:cNvPr>
            <p:cNvSpPr/>
            <p:nvPr/>
          </p:nvSpPr>
          <p:spPr>
            <a:xfrm>
              <a:off x="3797544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CV Model10</a:t>
              </a:r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C5D35968-F7B9-2B0F-D338-3B9ACB62DB12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510922" y="1886114"/>
              <a:ext cx="1" cy="44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58434AB9-F182-BA8F-2689-B5043C69CAB8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397404" y="1790207"/>
              <a:ext cx="2664" cy="5423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3ADDD330-B4DC-0393-910E-4AB1E5540CE8}"/>
                </a:ext>
              </a:extLst>
            </p:cNvPr>
            <p:cNvCxnSpPr>
              <a:cxnSpLocks/>
            </p:cNvCxnSpPr>
            <p:nvPr/>
          </p:nvCxnSpPr>
          <p:spPr>
            <a:xfrm>
              <a:off x="3318229" y="1784655"/>
              <a:ext cx="2664" cy="548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20DDA44-2FCD-99A0-B99B-ACC4ADC0726A}"/>
                </a:ext>
              </a:extLst>
            </p:cNvPr>
            <p:cNvCxnSpPr>
              <a:cxnSpLocks/>
            </p:cNvCxnSpPr>
            <p:nvPr/>
          </p:nvCxnSpPr>
          <p:spPr>
            <a:xfrm>
              <a:off x="4188770" y="1784356"/>
              <a:ext cx="2664" cy="548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krümmte Verbindung 45">
              <a:extLst>
                <a:ext uri="{FF2B5EF4-FFF2-40B4-BE49-F238E27FC236}">
                  <a16:creationId xmlns:a16="http://schemas.microsoft.com/office/drawing/2014/main" id="{3E5FB7FD-9259-A876-EC8C-65D12B92AD37}"/>
                </a:ext>
              </a:extLst>
            </p:cNvPr>
            <p:cNvCxnSpPr>
              <a:cxnSpLocks/>
              <a:stCxn id="20" idx="2"/>
              <a:endCxn id="47" idx="0"/>
            </p:cNvCxnSpPr>
            <p:nvPr/>
          </p:nvCxnSpPr>
          <p:spPr>
            <a:xfrm rot="16200000" flipH="1">
              <a:off x="1837837" y="2695406"/>
              <a:ext cx="672169" cy="132599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bgerundetes Rechteck 46">
              <a:extLst>
                <a:ext uri="{FF2B5EF4-FFF2-40B4-BE49-F238E27FC236}">
                  <a16:creationId xmlns:a16="http://schemas.microsoft.com/office/drawing/2014/main" id="{60207FD5-2703-87A0-1F19-2DE7321F4F34}"/>
                </a:ext>
              </a:extLst>
            </p:cNvPr>
            <p:cNvSpPr/>
            <p:nvPr/>
          </p:nvSpPr>
          <p:spPr>
            <a:xfrm>
              <a:off x="1780056" y="3694489"/>
              <a:ext cx="2113726" cy="7926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Prediction Aggregation (3.-5.) or Classification Head (6.)</a:t>
              </a:r>
            </a:p>
          </p:txBody>
        </p:sp>
        <p:cxnSp>
          <p:nvCxnSpPr>
            <p:cNvPr id="49" name="Gekrümmte Verbindung 48">
              <a:extLst>
                <a:ext uri="{FF2B5EF4-FFF2-40B4-BE49-F238E27FC236}">
                  <a16:creationId xmlns:a16="http://schemas.microsoft.com/office/drawing/2014/main" id="{EA13F107-747A-661C-54BF-B346A4CD2BBD}"/>
                </a:ext>
              </a:extLst>
            </p:cNvPr>
            <p:cNvCxnSpPr>
              <a:cxnSpLocks/>
              <a:stCxn id="22" idx="2"/>
              <a:endCxn id="47" idx="0"/>
            </p:cNvCxnSpPr>
            <p:nvPr/>
          </p:nvCxnSpPr>
          <p:spPr>
            <a:xfrm rot="16200000" flipH="1">
              <a:off x="2282409" y="3139978"/>
              <a:ext cx="672169" cy="436851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krümmte Verbindung 49">
              <a:extLst>
                <a:ext uri="{FF2B5EF4-FFF2-40B4-BE49-F238E27FC236}">
                  <a16:creationId xmlns:a16="http://schemas.microsoft.com/office/drawing/2014/main" id="{A6DCF840-6AB4-0AF2-4ED2-7B9C5C600C12}"/>
                </a:ext>
              </a:extLst>
            </p:cNvPr>
            <p:cNvCxnSpPr>
              <a:cxnSpLocks/>
              <a:stCxn id="24" idx="2"/>
              <a:endCxn id="47" idx="0"/>
            </p:cNvCxnSpPr>
            <p:nvPr/>
          </p:nvCxnSpPr>
          <p:spPr>
            <a:xfrm rot="5400000">
              <a:off x="2728825" y="3130414"/>
              <a:ext cx="672169" cy="455980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krümmte Verbindung 50">
              <a:extLst>
                <a:ext uri="{FF2B5EF4-FFF2-40B4-BE49-F238E27FC236}">
                  <a16:creationId xmlns:a16="http://schemas.microsoft.com/office/drawing/2014/main" id="{8BDA69B3-A073-1119-EB90-21FB070F1849}"/>
                </a:ext>
              </a:extLst>
            </p:cNvPr>
            <p:cNvCxnSpPr>
              <a:cxnSpLocks/>
              <a:stCxn id="25" idx="2"/>
              <a:endCxn id="47" idx="0"/>
            </p:cNvCxnSpPr>
            <p:nvPr/>
          </p:nvCxnSpPr>
          <p:spPr>
            <a:xfrm rot="5400000">
              <a:off x="3173398" y="2685842"/>
              <a:ext cx="672169" cy="1345125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bgerundetes Rechteck 57">
              <a:extLst>
                <a:ext uri="{FF2B5EF4-FFF2-40B4-BE49-F238E27FC236}">
                  <a16:creationId xmlns:a16="http://schemas.microsoft.com/office/drawing/2014/main" id="{AE61FEE7-7EDC-0BE0-AA49-033E923D1A1D}"/>
                </a:ext>
              </a:extLst>
            </p:cNvPr>
            <p:cNvSpPr/>
            <p:nvPr/>
          </p:nvSpPr>
          <p:spPr>
            <a:xfrm>
              <a:off x="2219897" y="4925526"/>
              <a:ext cx="1234044" cy="7926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Final Prediction</a:t>
              </a:r>
            </a:p>
          </p:txBody>
        </p: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53D3579A-7154-A41D-ED0E-6BD7407E8025}"/>
                </a:ext>
              </a:extLst>
            </p:cNvPr>
            <p:cNvCxnSpPr>
              <a:cxnSpLocks/>
              <a:stCxn id="47" idx="2"/>
              <a:endCxn id="58" idx="0"/>
            </p:cNvCxnSpPr>
            <p:nvPr/>
          </p:nvCxnSpPr>
          <p:spPr>
            <a:xfrm>
              <a:off x="2836919" y="4487183"/>
              <a:ext cx="0" cy="43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2E2ADA8-F6CF-C823-B266-F3C52A2D5EF3}"/>
                </a:ext>
              </a:extLst>
            </p:cNvPr>
            <p:cNvSpPr txBox="1"/>
            <p:nvPr/>
          </p:nvSpPr>
          <p:spPr>
            <a:xfrm>
              <a:off x="285883" y="3174719"/>
              <a:ext cx="2151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Predictions (3.-5.) or </a:t>
              </a:r>
            </a:p>
            <a:p>
              <a:r>
                <a:rPr lang="en-US" sz="1200" dirty="0"/>
                <a:t>feature representation (6.)</a:t>
              </a: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E8EE9106-D440-F35D-6EBE-4DD1442AF087}"/>
              </a:ext>
            </a:extLst>
          </p:cNvPr>
          <p:cNvGrpSpPr/>
          <p:nvPr/>
        </p:nvGrpSpPr>
        <p:grpSpPr>
          <a:xfrm>
            <a:off x="597921" y="1291753"/>
            <a:ext cx="6369269" cy="4740850"/>
            <a:chOff x="5433848" y="1262877"/>
            <a:chExt cx="6369269" cy="4740850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60A888B-086E-4E1C-DB23-94742FB5E4BE}"/>
                </a:ext>
              </a:extLst>
            </p:cNvPr>
            <p:cNvSpPr txBox="1"/>
            <p:nvPr/>
          </p:nvSpPr>
          <p:spPr>
            <a:xfrm>
              <a:off x="5707117" y="1262877"/>
              <a:ext cx="6096000" cy="47408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560"/>
                </a:lnSpc>
              </a:pPr>
              <a:r>
                <a:rPr lang="de-DE" sz="2000" b="1" dirty="0"/>
                <a:t>Roadmap: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 err="1"/>
                <a:t>Exploratory</a:t>
              </a:r>
              <a:r>
                <a:rPr lang="de-DE" dirty="0"/>
                <a:t> Data Analysis 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Data </a:t>
              </a:r>
              <a:r>
                <a:rPr lang="de-DE" dirty="0" err="1"/>
                <a:t>Preprocessing</a:t>
              </a:r>
              <a:endParaRPr lang="de-DE" dirty="0"/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Implement Baseline Model: Use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average</a:t>
              </a:r>
              <a:r>
                <a:rPr lang="de-DE" dirty="0"/>
                <a:t> </a:t>
              </a:r>
              <a:r>
                <a:rPr lang="de-DE" dirty="0" err="1"/>
                <a:t>prediction</a:t>
              </a:r>
              <a:r>
                <a:rPr lang="de-DE" dirty="0"/>
                <a:t> </a:t>
              </a:r>
              <a:r>
                <a:rPr lang="de-DE" dirty="0" err="1"/>
                <a:t>from</a:t>
              </a:r>
              <a:r>
                <a:rPr lang="de-DE" dirty="0"/>
                <a:t> 10 </a:t>
              </a:r>
              <a:r>
                <a:rPr lang="de-DE" dirty="0" err="1"/>
                <a:t>EfficientNets</a:t>
              </a:r>
              <a:r>
                <a:rPr lang="de-DE" dirty="0"/>
                <a:t> on </a:t>
              </a:r>
              <a:r>
                <a:rPr lang="de-DE" dirty="0" err="1"/>
                <a:t>the</a:t>
              </a:r>
              <a:r>
                <a:rPr lang="de-DE" dirty="0"/>
                <a:t> 10 </a:t>
              </a:r>
              <a:r>
                <a:rPr lang="de-DE" dirty="0" err="1"/>
                <a:t>most</a:t>
              </a:r>
              <a:r>
                <a:rPr lang="de-DE" dirty="0"/>
                <a:t> relevant </a:t>
              </a:r>
              <a:r>
                <a:rPr lang="de-DE" dirty="0" err="1"/>
                <a:t>slices</a:t>
              </a:r>
              <a:r>
                <a:rPr lang="de-DE" dirty="0"/>
                <a:t>.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 err="1"/>
                <a:t>Weighted</a:t>
              </a:r>
              <a:r>
                <a:rPr lang="de-DE" dirty="0"/>
                <a:t> </a:t>
              </a:r>
              <a:r>
                <a:rPr lang="de-DE" dirty="0" err="1"/>
                <a:t>Prediction</a:t>
              </a:r>
              <a:r>
                <a:rPr lang="de-DE" dirty="0"/>
                <a:t> Aggregation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 err="1"/>
                <a:t>Replace</a:t>
              </a:r>
              <a:r>
                <a:rPr lang="de-DE" dirty="0"/>
                <a:t> </a:t>
              </a:r>
              <a:r>
                <a:rPr lang="de-DE" dirty="0" err="1"/>
                <a:t>EfficientNets</a:t>
              </a:r>
              <a:r>
                <a:rPr lang="de-DE" dirty="0"/>
                <a:t> </a:t>
              </a:r>
              <a:r>
                <a:rPr lang="de-DE" dirty="0" err="1"/>
                <a:t>with</a:t>
              </a:r>
              <a:r>
                <a:rPr lang="de-DE" dirty="0"/>
                <a:t> Transformer-</a:t>
              </a:r>
              <a:r>
                <a:rPr lang="de-DE" dirty="0" err="1"/>
                <a:t>based</a:t>
              </a:r>
              <a:r>
                <a:rPr lang="de-DE" dirty="0"/>
                <a:t> </a:t>
              </a:r>
              <a:r>
                <a:rPr lang="de-DE" dirty="0" err="1"/>
                <a:t>model</a:t>
              </a:r>
              <a:endParaRPr lang="de-DE" dirty="0"/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Remove </a:t>
              </a:r>
              <a:r>
                <a:rPr lang="de-DE" dirty="0" err="1"/>
                <a:t>the</a:t>
              </a:r>
              <a:r>
                <a:rPr lang="de-DE" dirty="0"/>
                <a:t> Classification Head </a:t>
              </a:r>
              <a:r>
                <a:rPr lang="de-DE" dirty="0" err="1"/>
                <a:t>from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model</a:t>
              </a:r>
              <a:r>
                <a:rPr lang="de-DE" dirty="0"/>
                <a:t>, </a:t>
              </a:r>
              <a:r>
                <a:rPr lang="de-DE" dirty="0" err="1"/>
                <a:t>concatenate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feature </a:t>
              </a:r>
              <a:r>
                <a:rPr lang="de-DE" dirty="0" err="1"/>
                <a:t>representations</a:t>
              </a:r>
              <a:r>
                <a:rPr lang="de-DE" dirty="0"/>
                <a:t>, and </a:t>
              </a:r>
              <a:r>
                <a:rPr lang="de-DE" dirty="0" err="1"/>
                <a:t>use</a:t>
              </a:r>
              <a:r>
                <a:rPr lang="de-DE" dirty="0"/>
                <a:t> a </a:t>
              </a:r>
              <a:r>
                <a:rPr lang="de-DE" dirty="0" err="1"/>
                <a:t>new</a:t>
              </a:r>
              <a:r>
                <a:rPr lang="de-DE" dirty="0"/>
                <a:t> Classification Head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prediction</a:t>
              </a:r>
              <a:r>
                <a:rPr lang="de-DE" dirty="0"/>
                <a:t> </a:t>
              </a:r>
              <a:r>
                <a:rPr lang="de-DE" dirty="0" err="1"/>
                <a:t>based</a:t>
              </a:r>
              <a:r>
                <a:rPr lang="de-DE" dirty="0"/>
                <a:t> on </a:t>
              </a:r>
              <a:r>
                <a:rPr lang="de-DE" dirty="0" err="1"/>
                <a:t>these</a:t>
              </a:r>
              <a:r>
                <a:rPr lang="de-DE" dirty="0"/>
                <a:t> feature </a:t>
              </a:r>
              <a:r>
                <a:rPr lang="de-DE" dirty="0" err="1"/>
                <a:t>representations</a:t>
              </a:r>
              <a:r>
                <a:rPr lang="de-DE" dirty="0"/>
                <a:t>.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Implement Attention </a:t>
              </a:r>
              <a:r>
                <a:rPr lang="de-DE" dirty="0" err="1"/>
                <a:t>into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Classification Head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 err="1"/>
                <a:t>Self</a:t>
              </a:r>
              <a:r>
                <a:rPr lang="de-DE" dirty="0"/>
                <a:t> </a:t>
              </a:r>
              <a:r>
                <a:rPr lang="de-DE" dirty="0" err="1"/>
                <a:t>Distillation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Training Labels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Implement </a:t>
              </a:r>
              <a:r>
                <a:rPr lang="de-DE" dirty="0" err="1"/>
                <a:t>other</a:t>
              </a:r>
              <a:r>
                <a:rPr lang="de-DE" dirty="0"/>
                <a:t> </a:t>
              </a:r>
              <a:r>
                <a:rPr lang="de-DE" dirty="0" err="1"/>
                <a:t>state</a:t>
              </a:r>
              <a:r>
                <a:rPr lang="de-DE" dirty="0"/>
                <a:t>-</a:t>
              </a:r>
              <a:r>
                <a:rPr lang="de-DE" dirty="0" err="1"/>
                <a:t>of</a:t>
              </a:r>
              <a:r>
                <a:rPr lang="de-DE" dirty="0"/>
                <a:t>-</a:t>
              </a:r>
              <a:r>
                <a:rPr lang="de-DE" dirty="0" err="1"/>
                <a:t>the</a:t>
              </a:r>
              <a:r>
                <a:rPr lang="de-DE" dirty="0"/>
                <a:t>-art </a:t>
              </a:r>
              <a:r>
                <a:rPr lang="de-DE" dirty="0" err="1"/>
                <a:t>methodologies</a:t>
              </a:r>
              <a:endParaRPr lang="de-DE" dirty="0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2BB163DD-4991-DB00-4483-0101D8A91CC4}"/>
                </a:ext>
              </a:extLst>
            </p:cNvPr>
            <p:cNvSpPr/>
            <p:nvPr/>
          </p:nvSpPr>
          <p:spPr>
            <a:xfrm>
              <a:off x="5433848" y="1723204"/>
              <a:ext cx="273269" cy="1902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/>
                <a:t>Must have</a:t>
              </a: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33412D13-3A73-CB8E-58FF-EFB40A5BD154}"/>
                </a:ext>
              </a:extLst>
            </p:cNvPr>
            <p:cNvSpPr/>
            <p:nvPr/>
          </p:nvSpPr>
          <p:spPr>
            <a:xfrm>
              <a:off x="5433848" y="3636384"/>
              <a:ext cx="273269" cy="1289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/>
                <a:t>Nice to have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D5161A43-2CEF-32C4-8D34-B71C313AB9B5}"/>
                </a:ext>
              </a:extLst>
            </p:cNvPr>
            <p:cNvSpPr/>
            <p:nvPr/>
          </p:nvSpPr>
          <p:spPr>
            <a:xfrm>
              <a:off x="5433848" y="4940042"/>
              <a:ext cx="273269" cy="9641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/>
                <a:t>Let’s see</a:t>
              </a:r>
            </a:p>
          </p:txBody>
        </p:sp>
      </p:grpSp>
      <p:sp>
        <p:nvSpPr>
          <p:cNvPr id="104" name="Titel 1">
            <a:extLst>
              <a:ext uri="{FF2B5EF4-FFF2-40B4-BE49-F238E27FC236}">
                <a16:creationId xmlns:a16="http://schemas.microsoft.com/office/drawing/2014/main" id="{2BE328A2-E7A7-7E6D-AA6C-27FCB0E6D4D7}"/>
              </a:ext>
            </a:extLst>
          </p:cNvPr>
          <p:cNvSpPr txBox="1">
            <a:spLocks/>
          </p:cNvSpPr>
          <p:nvPr/>
        </p:nvSpPr>
        <p:spPr>
          <a:xfrm>
            <a:off x="1524000" y="323576"/>
            <a:ext cx="9144000" cy="937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>
                <a:latin typeface="Söhne"/>
              </a:rPr>
              <a:t>Decoding Alzheimer's: Advanced MRI Analysis Through Computer Vision Techniques</a:t>
            </a:r>
            <a:endParaRPr lang="de-DE" sz="32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F1B74CA-80C3-25E1-96D1-A10E73F8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31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089AD-FE41-B8DD-370B-78A228BB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Supervised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77823F-1D0D-DDAE-BEE4-8176D002AFD7}"/>
              </a:ext>
            </a:extLst>
          </p:cNvPr>
          <p:cNvSpPr/>
          <p:nvPr/>
        </p:nvSpPr>
        <p:spPr>
          <a:xfrm>
            <a:off x="6466215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94D029-AAA4-2EB5-EE55-F7203003AE6C}"/>
              </a:ext>
            </a:extLst>
          </p:cNvPr>
          <p:cNvSpPr/>
          <p:nvPr/>
        </p:nvSpPr>
        <p:spPr>
          <a:xfrm>
            <a:off x="6466215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8CCEB8-4BFC-6BAB-1882-C236247EBE5E}"/>
              </a:ext>
            </a:extLst>
          </p:cNvPr>
          <p:cNvSpPr/>
          <p:nvPr/>
        </p:nvSpPr>
        <p:spPr>
          <a:xfrm>
            <a:off x="6466215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EEA4A-7B3A-4857-771C-7EF9B0BA4717}"/>
              </a:ext>
            </a:extLst>
          </p:cNvPr>
          <p:cNvSpPr/>
          <p:nvPr/>
        </p:nvSpPr>
        <p:spPr>
          <a:xfrm>
            <a:off x="6466215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9EAFCC-B448-CE0B-B0C8-4B2046A97BD6}"/>
              </a:ext>
            </a:extLst>
          </p:cNvPr>
          <p:cNvSpPr/>
          <p:nvPr/>
        </p:nvSpPr>
        <p:spPr>
          <a:xfrm>
            <a:off x="7199729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0C64CA-5031-B6AB-6B8A-68B75645CF96}"/>
              </a:ext>
            </a:extLst>
          </p:cNvPr>
          <p:cNvSpPr/>
          <p:nvPr/>
        </p:nvSpPr>
        <p:spPr>
          <a:xfrm>
            <a:off x="7199729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53B00B-29AD-ECA2-6B31-0A529C1739A3}"/>
              </a:ext>
            </a:extLst>
          </p:cNvPr>
          <p:cNvSpPr/>
          <p:nvPr/>
        </p:nvSpPr>
        <p:spPr>
          <a:xfrm>
            <a:off x="7199729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312393-A172-CD0B-82BE-A3EEA9B660E5}"/>
              </a:ext>
            </a:extLst>
          </p:cNvPr>
          <p:cNvSpPr/>
          <p:nvPr/>
        </p:nvSpPr>
        <p:spPr>
          <a:xfrm>
            <a:off x="7199729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792664-04BC-4588-3EB7-35E0CA9EBDE1}"/>
              </a:ext>
            </a:extLst>
          </p:cNvPr>
          <p:cNvSpPr/>
          <p:nvPr/>
        </p:nvSpPr>
        <p:spPr>
          <a:xfrm>
            <a:off x="7199729" y="2305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8BBAE1-FF15-845C-9375-525B3B4AA2A6}"/>
              </a:ext>
            </a:extLst>
          </p:cNvPr>
          <p:cNvSpPr/>
          <p:nvPr/>
        </p:nvSpPr>
        <p:spPr>
          <a:xfrm>
            <a:off x="7199729" y="420970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B4C331-FB0D-6839-3BEB-5E1C10C2A3BB}"/>
              </a:ext>
            </a:extLst>
          </p:cNvPr>
          <p:cNvSpPr/>
          <p:nvPr/>
        </p:nvSpPr>
        <p:spPr>
          <a:xfrm>
            <a:off x="7933243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C304B3-BCF8-8A36-54B1-E7FECA57ED97}"/>
              </a:ext>
            </a:extLst>
          </p:cNvPr>
          <p:cNvSpPr/>
          <p:nvPr/>
        </p:nvSpPr>
        <p:spPr>
          <a:xfrm>
            <a:off x="7933243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588071-B6D8-99BB-0EC3-6EFD21EC35D5}"/>
              </a:ext>
            </a:extLst>
          </p:cNvPr>
          <p:cNvSpPr/>
          <p:nvPr/>
        </p:nvSpPr>
        <p:spPr>
          <a:xfrm>
            <a:off x="7933243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F4CF01-8E4D-EA1A-AE6D-6111D6DF747B}"/>
              </a:ext>
            </a:extLst>
          </p:cNvPr>
          <p:cNvSpPr/>
          <p:nvPr/>
        </p:nvSpPr>
        <p:spPr>
          <a:xfrm>
            <a:off x="7933243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6B4A37-7BA4-433A-0FB2-5ACE9AE4CC0B}"/>
              </a:ext>
            </a:extLst>
          </p:cNvPr>
          <p:cNvSpPr/>
          <p:nvPr/>
        </p:nvSpPr>
        <p:spPr>
          <a:xfrm>
            <a:off x="7933243" y="2305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D350AA-172F-445E-FFBB-B22821FCD706}"/>
              </a:ext>
            </a:extLst>
          </p:cNvPr>
          <p:cNvSpPr/>
          <p:nvPr/>
        </p:nvSpPr>
        <p:spPr>
          <a:xfrm>
            <a:off x="7933243" y="420970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B4AADE3F-D49B-3C9E-3955-971D9092FBFE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6781901" y="2463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A77ED4FE-B84F-CE88-F481-12C7DE2158D4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6781901" y="2844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8317CF24-8EFC-DD82-18B3-27D17743EC48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6781901" y="2844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DE83081-5903-362F-A6C5-60D133AA1F2D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6781901" y="2844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06AEACFB-A395-0855-0C21-E17A336B5B17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6781901" y="2844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898F3ADC-1C86-F2EF-7A63-FA0B1E586D56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6781901" y="2844256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14E91CF5-D09E-5F57-A18F-9ACDBF75565C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6781901" y="2463256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0AD415FC-E710-038B-6E5E-5DF4561C892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6781901" y="3225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98B49166-9C3B-36DC-1351-4A841A3EB15E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6781901" y="2844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FFDEAC1F-ED90-8083-1C2C-95DBA1D8CA4E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6781901" y="3225256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C857BE87-A357-CD56-9A3E-A9E0C6C7D305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6781901" y="3225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3AA9E483-29AB-27D9-8EA4-9A564FB3FD82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6781901" y="3225256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36E0CDA1-6CB2-511F-B7BD-D9541A9B88D8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6781901" y="2463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029AD624-946C-C698-52DF-E13406E1C064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6781901" y="3225256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49413BDA-D653-1991-9B70-5617F512E6E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781901" y="2844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D35085C7-32BA-D72A-D271-A9985FCDE841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6781901" y="3604832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0C0256DE-9721-76FA-0897-2CD3CA7B08D0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6781901" y="3604832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75FA0AE7-B281-C87B-2517-5B243398D8DF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6781901" y="3604832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E3D87344-45B0-6EAA-16A4-F0BA25C0596E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6781901" y="2463256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34F59FCA-EE09-EF4E-EDF7-9DF33E44F21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781901" y="3225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1FC21484-513A-3D3B-46BD-31CFE9BE1063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781901" y="2844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114F58AC-32E7-00F1-5B4B-8BE7A0DD0BC5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6781901" y="3604832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>
            <a:extLst>
              <a:ext uri="{FF2B5EF4-FFF2-40B4-BE49-F238E27FC236}">
                <a16:creationId xmlns:a16="http://schemas.microsoft.com/office/drawing/2014/main" id="{6014EAE1-870B-C99C-0BD1-8DF08F12D15B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6781901" y="3985832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>
            <a:extLst>
              <a:ext uri="{FF2B5EF4-FFF2-40B4-BE49-F238E27FC236}">
                <a16:creationId xmlns:a16="http://schemas.microsoft.com/office/drawing/2014/main" id="{F1033B0E-7A9D-1DAC-9591-9A9974F995B7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6781901" y="3985832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72372D3D-EFFB-76C2-AB3D-0510E8659B1C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>
            <a:extLst>
              <a:ext uri="{FF2B5EF4-FFF2-40B4-BE49-F238E27FC236}">
                <a16:creationId xmlns:a16="http://schemas.microsoft.com/office/drawing/2014/main" id="{9C137EC0-C7AB-D0AF-7237-F9D2D17D0252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B631043B-90AE-1C83-65FE-BA0DC93CE246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>
            <a:extLst>
              <a:ext uri="{FF2B5EF4-FFF2-40B4-BE49-F238E27FC236}">
                <a16:creationId xmlns:a16="http://schemas.microsoft.com/office/drawing/2014/main" id="{0F8E2B2C-44FF-B2C2-1DA3-994FFBBDD90F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04B15425-A2AB-99BD-557E-40426FE61C0C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>
            <a:extLst>
              <a:ext uri="{FF2B5EF4-FFF2-40B4-BE49-F238E27FC236}">
                <a16:creationId xmlns:a16="http://schemas.microsoft.com/office/drawing/2014/main" id="{6EDD1992-F69C-DEFE-C77D-9417B72F37EB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ABEFC9CC-C3D9-6B7F-B665-1031EA0A03E0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>
            <a:extLst>
              <a:ext uri="{FF2B5EF4-FFF2-40B4-BE49-F238E27FC236}">
                <a16:creationId xmlns:a16="http://schemas.microsoft.com/office/drawing/2014/main" id="{70D72DAC-5AFA-6230-B6C9-9D142DECE6A3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9D9DF3BA-88EE-884C-B921-C2F5B0BFA73F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21C8E891-3114-C9C5-EF80-7094DDA17C81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C88104C6-488C-4F55-335C-D7BBB86AF3F8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C93D4646-E9C7-B169-6402-23233038624D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>
            <a:extLst>
              <a:ext uri="{FF2B5EF4-FFF2-40B4-BE49-F238E27FC236}">
                <a16:creationId xmlns:a16="http://schemas.microsoft.com/office/drawing/2014/main" id="{78772954-A630-057A-ED51-77736365414D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F755391D-904B-52B7-B924-041F4B6EE31E}"/>
              </a:ext>
            </a:extLst>
          </p:cNvPr>
          <p:cNvCxnSpPr>
            <a:cxnSpLocks/>
          </p:cNvCxnSpPr>
          <p:nvPr/>
        </p:nvCxnSpPr>
        <p:spPr>
          <a:xfrm flipV="1">
            <a:off x="7515415" y="3224544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971BD8D0-65CE-85EE-DC12-98A9DC032B4D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>
            <a:extLst>
              <a:ext uri="{FF2B5EF4-FFF2-40B4-BE49-F238E27FC236}">
                <a16:creationId xmlns:a16="http://schemas.microsoft.com/office/drawing/2014/main" id="{81241A95-9479-17D0-792B-714EF4EFCCE9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>
            <a:extLst>
              <a:ext uri="{FF2B5EF4-FFF2-40B4-BE49-F238E27FC236}">
                <a16:creationId xmlns:a16="http://schemas.microsoft.com/office/drawing/2014/main" id="{7CEE4D06-F4E9-8D24-3649-94B3FFE03B10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A4303108-7A38-9A75-F37F-D71435019DA0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850CD797-B332-91A3-DA68-22A3CA68FC4F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>
            <a:extLst>
              <a:ext uri="{FF2B5EF4-FFF2-40B4-BE49-F238E27FC236}">
                <a16:creationId xmlns:a16="http://schemas.microsoft.com/office/drawing/2014/main" id="{A9865A76-3339-BAEB-9602-E986281C3BD0}"/>
              </a:ext>
            </a:extLst>
          </p:cNvPr>
          <p:cNvCxnSpPr>
            <a:cxnSpLocks/>
          </p:cNvCxnSpPr>
          <p:nvPr/>
        </p:nvCxnSpPr>
        <p:spPr>
          <a:xfrm flipV="1">
            <a:off x="7515415" y="3224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>
            <a:extLst>
              <a:ext uri="{FF2B5EF4-FFF2-40B4-BE49-F238E27FC236}">
                <a16:creationId xmlns:a16="http://schemas.microsoft.com/office/drawing/2014/main" id="{CEB63699-C3FE-0203-3B5F-5238DB2EDF6A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0B0B945A-D73D-C510-FBCF-82EFD20DB547}"/>
              </a:ext>
            </a:extLst>
          </p:cNvPr>
          <p:cNvCxnSpPr>
            <a:cxnSpLocks/>
          </p:cNvCxnSpPr>
          <p:nvPr/>
        </p:nvCxnSpPr>
        <p:spPr>
          <a:xfrm flipV="1">
            <a:off x="7515415" y="3604120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162">
            <a:extLst>
              <a:ext uri="{FF2B5EF4-FFF2-40B4-BE49-F238E27FC236}">
                <a16:creationId xmlns:a16="http://schemas.microsoft.com/office/drawing/2014/main" id="{E648D39E-5392-8F2C-9110-2FB7E1722AB2}"/>
              </a:ext>
            </a:extLst>
          </p:cNvPr>
          <p:cNvCxnSpPr>
            <a:cxnSpLocks/>
          </p:cNvCxnSpPr>
          <p:nvPr/>
        </p:nvCxnSpPr>
        <p:spPr>
          <a:xfrm>
            <a:off x="7515415" y="3985120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C45173D8-7676-F128-9642-E4A6AED1FBA9}"/>
              </a:ext>
            </a:extLst>
          </p:cNvPr>
          <p:cNvCxnSpPr>
            <a:cxnSpLocks/>
          </p:cNvCxnSpPr>
          <p:nvPr/>
        </p:nvCxnSpPr>
        <p:spPr>
          <a:xfrm>
            <a:off x="7515415" y="3985120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96DD5B4-3ED7-F4AD-F90C-D0116175EDB9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7515415" y="2463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167">
            <a:extLst>
              <a:ext uri="{FF2B5EF4-FFF2-40B4-BE49-F238E27FC236}">
                <a16:creationId xmlns:a16="http://schemas.microsoft.com/office/drawing/2014/main" id="{47C60A5B-2A29-A033-051F-281E90D448B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7515415" y="2463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>
            <a:extLst>
              <a:ext uri="{FF2B5EF4-FFF2-40B4-BE49-F238E27FC236}">
                <a16:creationId xmlns:a16="http://schemas.microsoft.com/office/drawing/2014/main" id="{39585FFC-F904-3558-CCAF-3C0BBC58BEE8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7515415" y="2463256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173">
            <a:extLst>
              <a:ext uri="{FF2B5EF4-FFF2-40B4-BE49-F238E27FC236}">
                <a16:creationId xmlns:a16="http://schemas.microsoft.com/office/drawing/2014/main" id="{23D5AC21-81E9-06E2-BDCC-CA1C81B7FB8A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7515415" y="2463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6AD71BF2-EEC6-2FBE-9FB8-28A52DD5A7BF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7515415" y="2463256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F820C40D-6A79-30C9-67BE-E44C2A52F7E4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7515415" y="2463256"/>
            <a:ext cx="417828" cy="190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BE1A35E1-CCE7-3C4A-9077-7E6A19B47AC0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7515415" y="2463256"/>
            <a:ext cx="417828" cy="190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9ACCF47D-047F-AD00-74B0-93AC3072A7D2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7515415" y="2844256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>
            <a:extLst>
              <a:ext uri="{FF2B5EF4-FFF2-40B4-BE49-F238E27FC236}">
                <a16:creationId xmlns:a16="http://schemas.microsoft.com/office/drawing/2014/main" id="{36006034-DF23-6CEE-8AF9-ABA0C23F0B52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7515415" y="3225256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49DFC2FC-A31E-2C72-C9BB-BA8437FFB368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7515415" y="3604832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>
            <a:extLst>
              <a:ext uri="{FF2B5EF4-FFF2-40B4-BE49-F238E27FC236}">
                <a16:creationId xmlns:a16="http://schemas.microsoft.com/office/drawing/2014/main" id="{5733FA30-6594-7A6C-FBF9-82B5F3CF292E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7515415" y="3985832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197">
            <a:extLst>
              <a:ext uri="{FF2B5EF4-FFF2-40B4-BE49-F238E27FC236}">
                <a16:creationId xmlns:a16="http://schemas.microsoft.com/office/drawing/2014/main" id="{E7D9038D-354C-B14B-C097-2D510A74785C}"/>
              </a:ext>
            </a:extLst>
          </p:cNvPr>
          <p:cNvCxnSpPr>
            <a:cxnSpLocks/>
            <a:stCxn id="21" idx="2"/>
            <a:endCxn id="15" idx="6"/>
          </p:cNvCxnSpPr>
          <p:nvPr/>
        </p:nvCxnSpPr>
        <p:spPr>
          <a:xfrm flipH="1">
            <a:off x="7515415" y="4367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E2B13BAF-ED16-172A-1AA2-F21BD9058CEB}"/>
              </a:ext>
            </a:extLst>
          </p:cNvPr>
          <p:cNvGrpSpPr/>
          <p:nvPr/>
        </p:nvGrpSpPr>
        <p:grpSpPr>
          <a:xfrm>
            <a:off x="1356967" y="2657305"/>
            <a:ext cx="2178567" cy="1446604"/>
            <a:chOff x="1615765" y="5139385"/>
            <a:chExt cx="1049200" cy="696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5418422C-7113-301A-8878-FF2F9397923B}"/>
                    </a:ext>
                  </a:extLst>
                </p:cNvPr>
                <p:cNvSpPr/>
                <p:nvPr/>
              </p:nvSpPr>
              <p:spPr>
                <a:xfrm>
                  <a:off x="1615765" y="5139385"/>
                  <a:ext cx="315686" cy="315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5418422C-7113-301A-8878-FF2F939792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765" y="5139385"/>
                  <a:ext cx="315686" cy="31568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CA63517-1FCD-DA83-B5BF-EB9DB882BDC2}"/>
                    </a:ext>
                  </a:extLst>
                </p:cNvPr>
                <p:cNvSpPr/>
                <p:nvPr/>
              </p:nvSpPr>
              <p:spPr>
                <a:xfrm>
                  <a:off x="1615765" y="5520385"/>
                  <a:ext cx="315686" cy="315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CA63517-1FCD-DA83-B5BF-EB9DB882BD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765" y="5520385"/>
                  <a:ext cx="315686" cy="31568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4CF5195F-DF21-2549-F1C5-98B75CD2787D}"/>
                    </a:ext>
                  </a:extLst>
                </p:cNvPr>
                <p:cNvSpPr/>
                <p:nvPr/>
              </p:nvSpPr>
              <p:spPr>
                <a:xfrm>
                  <a:off x="2349279" y="5139385"/>
                  <a:ext cx="315686" cy="315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4CF5195F-DF21-2549-F1C5-98B75CD278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279" y="5139385"/>
                  <a:ext cx="315686" cy="315686"/>
                </a:xfrm>
                <a:prstGeom prst="ellipse">
                  <a:avLst/>
                </a:prstGeom>
                <a:blipFill>
                  <a:blip r:embed="rId4"/>
                  <a:stretch>
                    <a:fillRect l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Gerade Verbindung 205">
              <a:extLst>
                <a:ext uri="{FF2B5EF4-FFF2-40B4-BE49-F238E27FC236}">
                  <a16:creationId xmlns:a16="http://schemas.microsoft.com/office/drawing/2014/main" id="{628E1027-14DD-6AAE-5F6E-8EB50E4AC73F}"/>
                </a:ext>
              </a:extLst>
            </p:cNvPr>
            <p:cNvCxnSpPr>
              <a:cxnSpLocks/>
              <a:stCxn id="201" idx="6"/>
              <a:endCxn id="203" idx="2"/>
            </p:cNvCxnSpPr>
            <p:nvPr/>
          </p:nvCxnSpPr>
          <p:spPr>
            <a:xfrm>
              <a:off x="1931451" y="5297228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>
              <a:extLst>
                <a:ext uri="{FF2B5EF4-FFF2-40B4-BE49-F238E27FC236}">
                  <a16:creationId xmlns:a16="http://schemas.microsoft.com/office/drawing/2014/main" id="{938AFD27-C570-AD7E-2F83-4B72AF7999DC}"/>
                </a:ext>
              </a:extLst>
            </p:cNvPr>
            <p:cNvCxnSpPr>
              <a:cxnSpLocks/>
              <a:stCxn id="202" idx="6"/>
              <a:endCxn id="203" idx="2"/>
            </p:cNvCxnSpPr>
            <p:nvPr/>
          </p:nvCxnSpPr>
          <p:spPr>
            <a:xfrm flipV="1">
              <a:off x="1931451" y="5297228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EBA5F4F7-D929-2EA2-E6FC-0B0BB7E8467D}"/>
                  </a:ext>
                </a:extLst>
              </p:cNvPr>
              <p:cNvSpPr txBox="1"/>
              <p:nvPr/>
            </p:nvSpPr>
            <p:spPr>
              <a:xfrm>
                <a:off x="2224548" y="2657304"/>
                <a:ext cx="495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EBA5F4F7-D929-2EA2-E6FC-0B0BB7E8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48" y="2657304"/>
                <a:ext cx="4953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B3F0BA7E-D4E8-A1A7-7932-07C8D13BD013}"/>
                  </a:ext>
                </a:extLst>
              </p:cNvPr>
              <p:cNvSpPr txBox="1"/>
              <p:nvPr/>
            </p:nvSpPr>
            <p:spPr>
              <a:xfrm>
                <a:off x="2224548" y="3348386"/>
                <a:ext cx="500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B3F0BA7E-D4E8-A1A7-7932-07C8D13BD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48" y="3348386"/>
                <a:ext cx="5007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04613B5A-71A5-0A8F-B012-3E23E68F3B10}"/>
                  </a:ext>
                </a:extLst>
              </p:cNvPr>
              <p:cNvSpPr txBox="1"/>
              <p:nvPr/>
            </p:nvSpPr>
            <p:spPr>
              <a:xfrm>
                <a:off x="911367" y="3742391"/>
                <a:ext cx="4473096" cy="187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input from dendrite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synaptic strength, </a:t>
                </a:r>
                <a:r>
                  <a:rPr lang="en-US" b="0" dirty="0"/>
                  <a:t>exhibitory/inhibitory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/>
                  <a:t> = resting potential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b="0" dirty="0"/>
                  <a:t> = </a:t>
                </a:r>
                <a:r>
                  <a:rPr lang="de-DE" b="0" dirty="0" err="1"/>
                  <a:t>action</a:t>
                </a:r>
                <a:r>
                  <a:rPr lang="de-DE" b="0" dirty="0"/>
                  <a:t> potential</a:t>
                </a:r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04613B5A-71A5-0A8F-B012-3E23E68F3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67" y="3742391"/>
                <a:ext cx="4473096" cy="1871025"/>
              </a:xfrm>
              <a:prstGeom prst="rect">
                <a:avLst/>
              </a:prstGeom>
              <a:blipFill>
                <a:blip r:embed="rId7"/>
                <a:stretch>
                  <a:fillRect l="-568" t="-50336" b="-10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7" name="Gruppieren 266">
            <a:extLst>
              <a:ext uri="{FF2B5EF4-FFF2-40B4-BE49-F238E27FC236}">
                <a16:creationId xmlns:a16="http://schemas.microsoft.com/office/drawing/2014/main" id="{3E7BE04C-5548-1682-200F-AF4FF5144641}"/>
              </a:ext>
            </a:extLst>
          </p:cNvPr>
          <p:cNvGrpSpPr/>
          <p:nvPr/>
        </p:nvGrpSpPr>
        <p:grpSpPr>
          <a:xfrm rot="10800000">
            <a:off x="8248929" y="2462544"/>
            <a:ext cx="733514" cy="1904288"/>
            <a:chOff x="9118199" y="2720185"/>
            <a:chExt cx="733514" cy="1904288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AF6B1CE1-70F0-884B-56C7-D6B348E5009C}"/>
                </a:ext>
              </a:extLst>
            </p:cNvPr>
            <p:cNvSpPr/>
            <p:nvPr/>
          </p:nvSpPr>
          <p:spPr>
            <a:xfrm>
              <a:off x="9118199" y="2943342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87EB9AD-F2F4-1CAB-DBE8-56780D89E739}"/>
                </a:ext>
              </a:extLst>
            </p:cNvPr>
            <p:cNvSpPr/>
            <p:nvPr/>
          </p:nvSpPr>
          <p:spPr>
            <a:xfrm>
              <a:off x="9118199" y="3324342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DC68279D-046F-0BF4-0F34-49206C07EBC0}"/>
                </a:ext>
              </a:extLst>
            </p:cNvPr>
            <p:cNvSpPr/>
            <p:nvPr/>
          </p:nvSpPr>
          <p:spPr>
            <a:xfrm>
              <a:off x="9118199" y="3703918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16F68E6C-531F-4FA7-2D75-84F6CA9C44F3}"/>
                </a:ext>
              </a:extLst>
            </p:cNvPr>
            <p:cNvSpPr/>
            <p:nvPr/>
          </p:nvSpPr>
          <p:spPr>
            <a:xfrm>
              <a:off x="9118199" y="4084918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Gerade Verbindung 218">
              <a:extLst>
                <a:ext uri="{FF2B5EF4-FFF2-40B4-BE49-F238E27FC236}">
                  <a16:creationId xmlns:a16="http://schemas.microsoft.com/office/drawing/2014/main" id="{48A52DF3-6DE3-E519-D1B5-CA6296FE99B8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 flipV="1">
              <a:off x="9433885" y="2720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>
              <a:extLst>
                <a:ext uri="{FF2B5EF4-FFF2-40B4-BE49-F238E27FC236}">
                  <a16:creationId xmlns:a16="http://schemas.microsoft.com/office/drawing/2014/main" id="{0727970A-6433-70E0-D37D-62726BD0FFF8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760C1065-BEB4-D299-A21F-58BE3475FF15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>
              <a:extLst>
                <a:ext uri="{FF2B5EF4-FFF2-40B4-BE49-F238E27FC236}">
                  <a16:creationId xmlns:a16="http://schemas.microsoft.com/office/drawing/2014/main" id="{C5E69087-1C68-98DA-BDD8-0E4853AAA138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 Verbindung 222">
              <a:extLst>
                <a:ext uri="{FF2B5EF4-FFF2-40B4-BE49-F238E27FC236}">
                  <a16:creationId xmlns:a16="http://schemas.microsoft.com/office/drawing/2014/main" id="{51360F5C-9454-A47F-69FE-6DA2488EF2CB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>
              <a:extLst>
                <a:ext uri="{FF2B5EF4-FFF2-40B4-BE49-F238E27FC236}">
                  <a16:creationId xmlns:a16="http://schemas.microsoft.com/office/drawing/2014/main" id="{E7F4DCB4-86BC-F20E-0F98-9B9386600057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1523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BB642031-83B6-6102-03C5-5280D64C7916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 flipV="1">
              <a:off x="9433885" y="2720185"/>
              <a:ext cx="417828" cy="762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>
              <a:extLst>
                <a:ext uri="{FF2B5EF4-FFF2-40B4-BE49-F238E27FC236}">
                  <a16:creationId xmlns:a16="http://schemas.microsoft.com/office/drawing/2014/main" id="{FBF796E5-A724-26A8-225F-083D150FBB30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>
              <a:extLst>
                <a:ext uri="{FF2B5EF4-FFF2-40B4-BE49-F238E27FC236}">
                  <a16:creationId xmlns:a16="http://schemas.microsoft.com/office/drawing/2014/main" id="{EF8D22D9-FFB8-1211-7755-B85735ECA0CD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 flipV="1">
              <a:off x="9433885" y="3101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>
              <a:extLst>
                <a:ext uri="{FF2B5EF4-FFF2-40B4-BE49-F238E27FC236}">
                  <a16:creationId xmlns:a16="http://schemas.microsoft.com/office/drawing/2014/main" id="{6A0C3A64-E963-0F92-5E27-6A37FCF58C68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379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 Verbindung 228">
              <a:extLst>
                <a:ext uri="{FF2B5EF4-FFF2-40B4-BE49-F238E27FC236}">
                  <a16:creationId xmlns:a16="http://schemas.microsoft.com/office/drawing/2014/main" id="{85BD206F-D30A-A9EA-1A75-82B8B46B88F7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229">
              <a:extLst>
                <a:ext uri="{FF2B5EF4-FFF2-40B4-BE49-F238E27FC236}">
                  <a16:creationId xmlns:a16="http://schemas.microsoft.com/office/drawing/2014/main" id="{9E24A5EA-3B0A-D529-6F60-238B80C620F5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1142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230">
              <a:extLst>
                <a:ext uri="{FF2B5EF4-FFF2-40B4-BE49-F238E27FC236}">
                  <a16:creationId xmlns:a16="http://schemas.microsoft.com/office/drawing/2014/main" id="{CEEBFADE-C050-87C6-9F14-F2BACDE6CDFE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2720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>
              <a:extLst>
                <a:ext uri="{FF2B5EF4-FFF2-40B4-BE49-F238E27FC236}">
                  <a16:creationId xmlns:a16="http://schemas.microsoft.com/office/drawing/2014/main" id="{45725818-9B1A-CE9B-82D4-F143A64380F5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3482185"/>
              <a:ext cx="417828" cy="379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>
              <a:extLst>
                <a:ext uri="{FF2B5EF4-FFF2-40B4-BE49-F238E27FC236}">
                  <a16:creationId xmlns:a16="http://schemas.microsoft.com/office/drawing/2014/main" id="{806ACEC9-AA05-3BBA-A561-58FFAF0F36AF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3101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>
              <a:extLst>
                <a:ext uri="{FF2B5EF4-FFF2-40B4-BE49-F238E27FC236}">
                  <a16:creationId xmlns:a16="http://schemas.microsoft.com/office/drawing/2014/main" id="{9941A46B-8234-B50E-DEA0-3136850C0207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>
              <a:extLst>
                <a:ext uri="{FF2B5EF4-FFF2-40B4-BE49-F238E27FC236}">
                  <a16:creationId xmlns:a16="http://schemas.microsoft.com/office/drawing/2014/main" id="{2047C9B2-B525-8DED-119C-7B16E2CFF827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>
              <a:extLst>
                <a:ext uri="{FF2B5EF4-FFF2-40B4-BE49-F238E27FC236}">
                  <a16:creationId xmlns:a16="http://schemas.microsoft.com/office/drawing/2014/main" id="{04B48646-1821-C231-3B0B-84F4A102F915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762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>
              <a:extLst>
                <a:ext uri="{FF2B5EF4-FFF2-40B4-BE49-F238E27FC236}">
                  <a16:creationId xmlns:a16="http://schemas.microsoft.com/office/drawing/2014/main" id="{52A0405F-C446-B856-0C01-4C6D33EE81DB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2720185"/>
              <a:ext cx="417828" cy="1522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237">
              <a:extLst>
                <a:ext uri="{FF2B5EF4-FFF2-40B4-BE49-F238E27FC236}">
                  <a16:creationId xmlns:a16="http://schemas.microsoft.com/office/drawing/2014/main" id="{637F3596-6CDB-09A4-F133-BCCF794B8204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482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>
              <a:extLst>
                <a:ext uri="{FF2B5EF4-FFF2-40B4-BE49-F238E27FC236}">
                  <a16:creationId xmlns:a16="http://schemas.microsoft.com/office/drawing/2014/main" id="{4980CBE6-9D03-8D66-7E82-7B3169B8A0E9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101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>
              <a:extLst>
                <a:ext uri="{FF2B5EF4-FFF2-40B4-BE49-F238E27FC236}">
                  <a16:creationId xmlns:a16="http://schemas.microsoft.com/office/drawing/2014/main" id="{BB265928-AE00-95B8-F048-021DBBD5351B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861761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>
              <a:extLst>
                <a:ext uri="{FF2B5EF4-FFF2-40B4-BE49-F238E27FC236}">
                  <a16:creationId xmlns:a16="http://schemas.microsoft.com/office/drawing/2014/main" id="{55FCA928-C0F8-6591-6414-575A6E3E8F70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>
              <a:off x="9433885" y="4242761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>
              <a:extLst>
                <a:ext uri="{FF2B5EF4-FFF2-40B4-BE49-F238E27FC236}">
                  <a16:creationId xmlns:a16="http://schemas.microsoft.com/office/drawing/2014/main" id="{136254D2-A2AF-6A5F-3AB7-0F362FF04C67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>
              <a:off x="9433885" y="4242761"/>
              <a:ext cx="417828" cy="381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feld 267">
            <a:extLst>
              <a:ext uri="{FF2B5EF4-FFF2-40B4-BE49-F238E27FC236}">
                <a16:creationId xmlns:a16="http://schemas.microsoft.com/office/drawing/2014/main" id="{A8582818-2696-939E-AA07-4325EBD304AB}"/>
              </a:ext>
            </a:extLst>
          </p:cNvPr>
          <p:cNvSpPr txBox="1"/>
          <p:nvPr/>
        </p:nvSpPr>
        <p:spPr>
          <a:xfrm>
            <a:off x="5636451" y="266185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1</a:t>
            </a:r>
          </a:p>
        </p:txBody>
      </p:sp>
      <p:sp>
        <p:nvSpPr>
          <p:cNvPr id="269" name="Textfeld 268">
            <a:extLst>
              <a:ext uri="{FF2B5EF4-FFF2-40B4-BE49-F238E27FC236}">
                <a16:creationId xmlns:a16="http://schemas.microsoft.com/office/drawing/2014/main" id="{26137314-2059-0436-B75A-9DA1ADEB5C71}"/>
              </a:ext>
            </a:extLst>
          </p:cNvPr>
          <p:cNvSpPr txBox="1"/>
          <p:nvPr/>
        </p:nvSpPr>
        <p:spPr>
          <a:xfrm>
            <a:off x="5639386" y="303665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2</a:t>
            </a:r>
          </a:p>
        </p:txBody>
      </p:sp>
      <p:sp>
        <p:nvSpPr>
          <p:cNvPr id="271" name="Textfeld 270">
            <a:extLst>
              <a:ext uri="{FF2B5EF4-FFF2-40B4-BE49-F238E27FC236}">
                <a16:creationId xmlns:a16="http://schemas.microsoft.com/office/drawing/2014/main" id="{C5B68713-5B72-88B2-9828-9DB5A9016DC3}"/>
              </a:ext>
            </a:extLst>
          </p:cNvPr>
          <p:cNvSpPr txBox="1"/>
          <p:nvPr/>
        </p:nvSpPr>
        <p:spPr>
          <a:xfrm>
            <a:off x="5633516" y="34257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3</a:t>
            </a:r>
          </a:p>
        </p:txBody>
      </p:sp>
      <p:sp>
        <p:nvSpPr>
          <p:cNvPr id="272" name="Textfeld 271">
            <a:extLst>
              <a:ext uri="{FF2B5EF4-FFF2-40B4-BE49-F238E27FC236}">
                <a16:creationId xmlns:a16="http://schemas.microsoft.com/office/drawing/2014/main" id="{8EFA62D5-89E7-D760-576C-680B1DC668AE}"/>
              </a:ext>
            </a:extLst>
          </p:cNvPr>
          <p:cNvSpPr txBox="1"/>
          <p:nvPr/>
        </p:nvSpPr>
        <p:spPr>
          <a:xfrm>
            <a:off x="5636451" y="38005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4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C9F9EA83-33A1-D1A8-5F66-08FD3212374D}"/>
              </a:ext>
            </a:extLst>
          </p:cNvPr>
          <p:cNvSpPr txBox="1"/>
          <p:nvPr/>
        </p:nvSpPr>
        <p:spPr>
          <a:xfrm>
            <a:off x="8982443" y="2658878"/>
            <a:ext cx="223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class 1</a:t>
            </a:r>
          </a:p>
        </p:txBody>
      </p:sp>
      <p:sp>
        <p:nvSpPr>
          <p:cNvPr id="274" name="Textfeld 273">
            <a:extLst>
              <a:ext uri="{FF2B5EF4-FFF2-40B4-BE49-F238E27FC236}">
                <a16:creationId xmlns:a16="http://schemas.microsoft.com/office/drawing/2014/main" id="{6C537ECA-FBC8-A1A6-F808-27D32953FD24}"/>
              </a:ext>
            </a:extLst>
          </p:cNvPr>
          <p:cNvSpPr txBox="1"/>
          <p:nvPr/>
        </p:nvSpPr>
        <p:spPr>
          <a:xfrm>
            <a:off x="8985378" y="3033678"/>
            <a:ext cx="223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class 2</a:t>
            </a:r>
          </a:p>
        </p:txBody>
      </p:sp>
      <p:sp>
        <p:nvSpPr>
          <p:cNvPr id="275" name="Textfeld 274">
            <a:extLst>
              <a:ext uri="{FF2B5EF4-FFF2-40B4-BE49-F238E27FC236}">
                <a16:creationId xmlns:a16="http://schemas.microsoft.com/office/drawing/2014/main" id="{CA7EDF3F-47CB-8720-15A1-D5EB52D59AEA}"/>
              </a:ext>
            </a:extLst>
          </p:cNvPr>
          <p:cNvSpPr txBox="1"/>
          <p:nvPr/>
        </p:nvSpPr>
        <p:spPr>
          <a:xfrm>
            <a:off x="8979508" y="3422739"/>
            <a:ext cx="223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class 3</a:t>
            </a:r>
          </a:p>
        </p:txBody>
      </p:sp>
      <p:sp>
        <p:nvSpPr>
          <p:cNvPr id="276" name="Textfeld 275">
            <a:extLst>
              <a:ext uri="{FF2B5EF4-FFF2-40B4-BE49-F238E27FC236}">
                <a16:creationId xmlns:a16="http://schemas.microsoft.com/office/drawing/2014/main" id="{56E76B26-3A33-588F-336A-ACB61F9CA812}"/>
              </a:ext>
            </a:extLst>
          </p:cNvPr>
          <p:cNvSpPr txBox="1"/>
          <p:nvPr/>
        </p:nvSpPr>
        <p:spPr>
          <a:xfrm>
            <a:off x="8982443" y="3797539"/>
            <a:ext cx="223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class 4</a:t>
            </a: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7331A74B-1CAE-141A-EE39-F6ADD3A15226}"/>
              </a:ext>
            </a:extLst>
          </p:cNvPr>
          <p:cNvSpPr/>
          <p:nvPr/>
        </p:nvSpPr>
        <p:spPr>
          <a:xfrm>
            <a:off x="8533913" y="2535634"/>
            <a:ext cx="572569" cy="178710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EDF40810-D02A-5F0A-144F-505DC5CDF5DF}"/>
              </a:ext>
            </a:extLst>
          </p:cNvPr>
          <p:cNvSpPr/>
          <p:nvPr/>
        </p:nvSpPr>
        <p:spPr>
          <a:xfrm>
            <a:off x="7806436" y="2140098"/>
            <a:ext cx="572569" cy="2539547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92904740-7C59-70E6-3133-8262150F8D16}"/>
              </a:ext>
            </a:extLst>
          </p:cNvPr>
          <p:cNvSpPr txBox="1"/>
          <p:nvPr/>
        </p:nvSpPr>
        <p:spPr>
          <a:xfrm>
            <a:off x="6686000" y="5123481"/>
            <a:ext cx="1562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map/</a:t>
            </a:r>
          </a:p>
          <a:p>
            <a:r>
              <a:rPr lang="en-US" dirty="0"/>
              <a:t>feature vector</a:t>
            </a: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85DD0616-D78E-5C7C-EEF2-F96B438D463F}"/>
              </a:ext>
            </a:extLst>
          </p:cNvPr>
          <p:cNvSpPr txBox="1"/>
          <p:nvPr/>
        </p:nvSpPr>
        <p:spPr>
          <a:xfrm>
            <a:off x="8979508" y="4741515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predictions</a:t>
            </a:r>
          </a:p>
        </p:txBody>
      </p:sp>
      <p:cxnSp>
        <p:nvCxnSpPr>
          <p:cNvPr id="283" name="Gerade Verbindung 282">
            <a:extLst>
              <a:ext uri="{FF2B5EF4-FFF2-40B4-BE49-F238E27FC236}">
                <a16:creationId xmlns:a16="http://schemas.microsoft.com/office/drawing/2014/main" id="{785C13B2-FA54-9063-E1F4-BBEA75D9D414}"/>
              </a:ext>
            </a:extLst>
          </p:cNvPr>
          <p:cNvCxnSpPr>
            <a:cxnSpLocks/>
            <a:stCxn id="280" idx="0"/>
          </p:cNvCxnSpPr>
          <p:nvPr/>
        </p:nvCxnSpPr>
        <p:spPr>
          <a:xfrm flipV="1">
            <a:off x="7467464" y="4782959"/>
            <a:ext cx="625925" cy="3405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Gerade Verbindung 286">
            <a:extLst>
              <a:ext uri="{FF2B5EF4-FFF2-40B4-BE49-F238E27FC236}">
                <a16:creationId xmlns:a16="http://schemas.microsoft.com/office/drawing/2014/main" id="{E059688F-4777-7FCC-FB9C-936C18944E18}"/>
              </a:ext>
            </a:extLst>
          </p:cNvPr>
          <p:cNvCxnSpPr>
            <a:cxnSpLocks/>
            <a:endCxn id="281" idx="0"/>
          </p:cNvCxnSpPr>
          <p:nvPr/>
        </p:nvCxnSpPr>
        <p:spPr>
          <a:xfrm>
            <a:off x="8836873" y="4445980"/>
            <a:ext cx="798456" cy="295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BEE38D1-EE7E-24EC-E82A-0DB8CEEA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20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23F2C-D9D5-3E7E-9B0B-F16BFFD1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8AD7D-D55E-69E8-DC0D-AED60244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6371"/>
            <a:ext cx="10515600" cy="2747963"/>
          </a:xfrm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000000"/>
                </a:solidFill>
                <a:latin typeface="-webkit-standard"/>
              </a:rPr>
              <a:t>T1-weighted MRI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scans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from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416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individuals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, 100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with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AD </a:t>
            </a:r>
          </a:p>
          <a:p>
            <a:r>
              <a:rPr lang="de-DE" dirty="0" err="1">
                <a:solidFill>
                  <a:srgbClr val="000000"/>
                </a:solidFill>
                <a:latin typeface="-webkit-standard"/>
              </a:rPr>
              <a:t>C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orrected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for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head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movement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spatially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aligned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Talairach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Tournoux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atlas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space</a:t>
            </a:r>
            <a:endParaRPr lang="de-DE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de-DE" dirty="0" err="1">
                <a:solidFill>
                  <a:srgbClr val="000000"/>
                </a:solidFill>
                <a:latin typeface="-webkit-standard"/>
              </a:rPr>
              <a:t>C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ombined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template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atlas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from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young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elderly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subjects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without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dementia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was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used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minimize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age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biases</a:t>
            </a:r>
            <a:endParaRPr lang="de-DE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dirty="0"/>
              <a:t>Versions with and without skull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D67815-C85E-F504-7092-B94DAE90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83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1C86A-3430-D845-5F68-917DF222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7A962C-0DF5-C857-1608-3E26E14C3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3"/>
          <a:stretch/>
        </p:blipFill>
        <p:spPr>
          <a:xfrm>
            <a:off x="796115" y="2564483"/>
            <a:ext cx="4889978" cy="317936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4547B78-75B5-D1E7-37DB-6E6E9091AEE2}"/>
              </a:ext>
            </a:extLst>
          </p:cNvPr>
          <p:cNvSpPr txBox="1"/>
          <p:nvPr/>
        </p:nvSpPr>
        <p:spPr>
          <a:xfrm>
            <a:off x="486105" y="1622811"/>
            <a:ext cx="5199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Imbalance with few individual samples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462BC0E9-861C-740A-547A-655C89F7C51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492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CBC02BF-C6B6-07CB-1790-4CFA59216789}"/>
              </a:ext>
            </a:extLst>
          </p:cNvPr>
          <p:cNvSpPr txBox="1"/>
          <p:nvPr/>
        </p:nvSpPr>
        <p:spPr>
          <a:xfrm>
            <a:off x="6662057" y="1622811"/>
            <a:ext cx="4887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Large Data Volume &amp; Computational Restrictions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72BD773-27EB-79CE-9A61-E6A71977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057" y="2731349"/>
            <a:ext cx="4593771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-webkit-standard"/>
            </a:endParaRP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MRI Scans </a:t>
            </a:r>
            <a:r>
              <a:rPr lang="de-DE" sz="2000" dirty="0" err="1">
                <a:solidFill>
                  <a:srgbClr val="000000"/>
                </a:solidFill>
                <a:latin typeface="-webkit-standard"/>
              </a:rPr>
              <a:t>r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equire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-webkit-standard"/>
              </a:rPr>
              <a:t>s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ignificant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memory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resources</a:t>
            </a:r>
            <a:endParaRPr lang="de-DE" sz="20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Single GPU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with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14 GB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memory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-webkit-standard"/>
              </a:rPr>
              <a:t>c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apacity</a:t>
            </a:r>
            <a:endParaRPr lang="de-DE" sz="3200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254D75-11DB-06DF-B77E-9149DFDB5D1F}"/>
              </a:ext>
            </a:extLst>
          </p:cNvPr>
          <p:cNvSpPr txBox="1"/>
          <p:nvPr/>
        </p:nvSpPr>
        <p:spPr>
          <a:xfrm>
            <a:off x="38100" y="5693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 err="1">
                <a:solidFill>
                  <a:srgbClr val="000000"/>
                </a:solidFill>
                <a:latin typeface="-webkit-standard"/>
              </a:rPr>
              <a:t>Only</a:t>
            </a:r>
            <a:r>
              <a:rPr lang="de-DE" sz="1800" dirty="0">
                <a:solidFill>
                  <a:srgbClr val="000000"/>
                </a:solidFill>
                <a:latin typeface="-webkit-standard"/>
              </a:rPr>
              <a:t> 416 </a:t>
            </a:r>
            <a:r>
              <a:rPr lang="de-DE" sz="1800" dirty="0" err="1">
                <a:solidFill>
                  <a:srgbClr val="000000"/>
                </a:solidFill>
                <a:latin typeface="-webkit-standard"/>
              </a:rPr>
              <a:t>independent</a:t>
            </a:r>
            <a:r>
              <a:rPr lang="de-DE" sz="18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-webkit-standard"/>
              </a:rPr>
              <a:t>samples</a:t>
            </a:r>
            <a:endParaRPr lang="en-US" sz="1800" dirty="0"/>
          </a:p>
        </p:txBody>
      </p:sp>
      <p:pic>
        <p:nvPicPr>
          <p:cNvPr id="12" name="Grafik 11" descr="Computer mit einfarbiger Füllung">
            <a:extLst>
              <a:ext uri="{FF2B5EF4-FFF2-40B4-BE49-F238E27FC236}">
                <a16:creationId xmlns:a16="http://schemas.microsoft.com/office/drawing/2014/main" id="{262B80FA-4A0A-0A53-7C47-DB511D4D3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8700" y="4676270"/>
            <a:ext cx="914400" cy="914400"/>
          </a:xfrm>
          <a:prstGeom prst="rect">
            <a:avLst/>
          </a:prstGeom>
        </p:spPr>
      </p:pic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AB81FE8-CA64-948A-5182-E358CBA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6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132A3-4D29-4EC0-7BEC-F36410EA8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>
            <a:extLst>
              <a:ext uri="{FF2B5EF4-FFF2-40B4-BE49-F238E27FC236}">
                <a16:creationId xmlns:a16="http://schemas.microsoft.com/office/drawing/2014/main" id="{4136B6AD-9B56-85BF-D642-F966CD044F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Preprocessing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3392DC1-D701-654E-C3E9-209379ECA4D1}"/>
              </a:ext>
            </a:extLst>
          </p:cNvPr>
          <p:cNvGrpSpPr/>
          <p:nvPr/>
        </p:nvGrpSpPr>
        <p:grpSpPr>
          <a:xfrm>
            <a:off x="564977" y="2940166"/>
            <a:ext cx="1556219" cy="1556219"/>
            <a:chOff x="588921" y="2377126"/>
            <a:chExt cx="1556219" cy="1556219"/>
          </a:xfrm>
        </p:grpSpPr>
        <p:pic>
          <p:nvPicPr>
            <p:cNvPr id="21" name="Grafik 20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18497727-FD94-EEA0-5429-B550D7693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921" y="2377126"/>
              <a:ext cx="1371739" cy="1371739"/>
            </a:xfrm>
            <a:prstGeom prst="rect">
              <a:avLst/>
            </a:prstGeom>
          </p:spPr>
        </p:pic>
        <p:pic>
          <p:nvPicPr>
            <p:cNvPr id="22" name="Grafik 21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E7FA2B2-36C3-EE7C-61BA-B102207F2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161" y="2469366"/>
              <a:ext cx="1371739" cy="1371739"/>
            </a:xfrm>
            <a:prstGeom prst="rect">
              <a:avLst/>
            </a:prstGeom>
          </p:spPr>
        </p:pic>
        <p:pic>
          <p:nvPicPr>
            <p:cNvPr id="23" name="Grafik 22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A56FAAD-359B-D21F-9A28-126DC83CA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401" y="25616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1AB1B53-86E1-F56E-A12D-544520911400}"/>
              </a:ext>
            </a:extLst>
          </p:cNvPr>
          <p:cNvGrpSpPr/>
          <p:nvPr/>
        </p:nvGrpSpPr>
        <p:grpSpPr>
          <a:xfrm>
            <a:off x="828337" y="3227367"/>
            <a:ext cx="1556219" cy="1556219"/>
            <a:chOff x="1300121" y="3037526"/>
            <a:chExt cx="1556219" cy="1556219"/>
          </a:xfrm>
        </p:grpSpPr>
        <p:pic>
          <p:nvPicPr>
            <p:cNvPr id="24" name="Grafik 23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54EFA2AB-BF4B-1617-A1AE-8858C6936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0121" y="3037526"/>
              <a:ext cx="1371739" cy="1371739"/>
            </a:xfrm>
            <a:prstGeom prst="rect">
              <a:avLst/>
            </a:prstGeom>
          </p:spPr>
        </p:pic>
        <p:pic>
          <p:nvPicPr>
            <p:cNvPr id="25" name="Grafik 24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2B0A6E2-5A00-96EC-DB05-A6C173388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2361" y="3129766"/>
              <a:ext cx="1371739" cy="1371739"/>
            </a:xfrm>
            <a:prstGeom prst="rect">
              <a:avLst/>
            </a:prstGeom>
          </p:spPr>
        </p:pic>
        <p:pic>
          <p:nvPicPr>
            <p:cNvPr id="26" name="Grafik 25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771728CB-44BB-7DE4-5E7C-2CF03831C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4601" y="32220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59108B3-EB25-ACA8-A6D0-A391BBCDB776}"/>
              </a:ext>
            </a:extLst>
          </p:cNvPr>
          <p:cNvGrpSpPr/>
          <p:nvPr/>
        </p:nvGrpSpPr>
        <p:grpSpPr>
          <a:xfrm>
            <a:off x="1104292" y="3533795"/>
            <a:ext cx="1556219" cy="1556219"/>
            <a:chOff x="2011321" y="3697926"/>
            <a:chExt cx="1556219" cy="1556219"/>
          </a:xfrm>
        </p:grpSpPr>
        <p:pic>
          <p:nvPicPr>
            <p:cNvPr id="27" name="Grafik 26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6165694-21C3-B38F-5128-6F7FF6264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1321" y="3697926"/>
              <a:ext cx="1371739" cy="1371739"/>
            </a:xfrm>
            <a:prstGeom prst="rect">
              <a:avLst/>
            </a:prstGeom>
          </p:spPr>
        </p:pic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D971B56A-A70E-3F1A-4921-B92460054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3561" y="3790166"/>
              <a:ext cx="1371739" cy="1371739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E06D9C7-569C-D79F-7957-9379FFE7E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5801" y="38824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EC9FCB0-2218-A68B-EF62-2AD1E73704C5}"/>
              </a:ext>
            </a:extLst>
          </p:cNvPr>
          <p:cNvGrpSpPr/>
          <p:nvPr/>
        </p:nvGrpSpPr>
        <p:grpSpPr>
          <a:xfrm>
            <a:off x="1385136" y="3807559"/>
            <a:ext cx="1556219" cy="1556219"/>
            <a:chOff x="2722521" y="4358326"/>
            <a:chExt cx="1556219" cy="1556219"/>
          </a:xfrm>
        </p:grpSpPr>
        <p:pic>
          <p:nvPicPr>
            <p:cNvPr id="30" name="Grafik 29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8DAA5717-C106-3820-63DE-C8CD56D24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2521" y="4358326"/>
              <a:ext cx="1371739" cy="1371739"/>
            </a:xfrm>
            <a:prstGeom prst="rect">
              <a:avLst/>
            </a:prstGeom>
          </p:spPr>
        </p:pic>
        <p:pic>
          <p:nvPicPr>
            <p:cNvPr id="31" name="Grafik 30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DB86B8D1-7080-3056-4845-8A985CBF8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4761" y="4450566"/>
              <a:ext cx="1371739" cy="1371739"/>
            </a:xfrm>
            <a:prstGeom prst="rect">
              <a:avLst/>
            </a:prstGeom>
          </p:spPr>
        </p:pic>
        <p:pic>
          <p:nvPicPr>
            <p:cNvPr id="32" name="Grafik 31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929F6225-6703-92E2-63F8-22A19952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7001" y="4542806"/>
              <a:ext cx="1371739" cy="1371739"/>
            </a:xfrm>
            <a:prstGeom prst="rect">
              <a:avLst/>
            </a:prstGeom>
          </p:spPr>
        </p:pic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3E148AD6-C884-E7CF-0F64-D614BBDE05DB}"/>
              </a:ext>
            </a:extLst>
          </p:cNvPr>
          <p:cNvSpPr txBox="1"/>
          <p:nvPr/>
        </p:nvSpPr>
        <p:spPr>
          <a:xfrm>
            <a:off x="2386980" y="2187873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 0, Slice 1, Slice 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DD3D2C3-998D-9D74-FFE7-AD072865A2EE}"/>
              </a:ext>
            </a:extLst>
          </p:cNvPr>
          <p:cNvSpPr txBox="1"/>
          <p:nvPr/>
        </p:nvSpPr>
        <p:spPr>
          <a:xfrm>
            <a:off x="3098180" y="2875423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 3, Slice 4, Slice 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0DF5215-AC4D-FC7F-5051-F8549401921F}"/>
              </a:ext>
            </a:extLst>
          </p:cNvPr>
          <p:cNvSpPr txBox="1"/>
          <p:nvPr/>
        </p:nvSpPr>
        <p:spPr>
          <a:xfrm>
            <a:off x="4560945" y="4419315"/>
            <a:ext cx="1200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 174, </a:t>
            </a:r>
          </a:p>
          <a:p>
            <a:r>
              <a:rPr lang="en-US" dirty="0"/>
              <a:t>Slice 175, </a:t>
            </a:r>
          </a:p>
          <a:p>
            <a:r>
              <a:rPr lang="en-US" dirty="0"/>
              <a:t>Slice 176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836CFEF-61F0-CEBF-1B35-E5A60D5C44D3}"/>
              </a:ext>
            </a:extLst>
          </p:cNvPr>
          <p:cNvSpPr txBox="1">
            <a:spLocks/>
          </p:cNvSpPr>
          <p:nvPr/>
        </p:nvSpPr>
        <p:spPr>
          <a:xfrm>
            <a:off x="6113465" y="570018"/>
            <a:ext cx="5712771" cy="5811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dirty="0" err="1">
                <a:solidFill>
                  <a:srgbClr val="000000"/>
                </a:solidFill>
                <a:latin typeface="-webkit-standard"/>
              </a:rPr>
              <a:t>Dividing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MRI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scans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into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176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manageable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slices</a:t>
            </a:r>
            <a:endParaRPr lang="de-DE" dirty="0">
              <a:solidFill>
                <a:srgbClr val="000000"/>
              </a:solidFill>
              <a:latin typeface="-webkit-standard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dirty="0" err="1">
                <a:solidFill>
                  <a:srgbClr val="000000"/>
                </a:solidFill>
                <a:latin typeface="-webkit-standard"/>
              </a:rPr>
              <a:t>Combining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3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adjacent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slices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into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a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single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3-channel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image</a:t>
            </a:r>
            <a:endParaRPr lang="de-DE" dirty="0">
              <a:solidFill>
                <a:srgbClr val="000000"/>
              </a:solidFill>
              <a:latin typeface="-webkit-standard"/>
            </a:endParaRPr>
          </a:p>
          <a:p>
            <a:pPr algn="l"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  <a:latin typeface="-webkit-standard"/>
              </a:rPr>
              <a:t>Advantages: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-webkit-standard"/>
              </a:rPr>
              <a:t>Reduces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input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size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to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a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manageable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level</a:t>
            </a:r>
            <a:endParaRPr lang="de-DE" dirty="0">
              <a:solidFill>
                <a:srgbClr val="000000"/>
              </a:solidFill>
              <a:latin typeface="-webkit-standard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-webkit-standard"/>
              </a:rPr>
              <a:t>Enables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use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of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pretrained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models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and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their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learned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features</a:t>
            </a:r>
            <a:endParaRPr lang="de-DE" dirty="0">
              <a:solidFill>
                <a:srgbClr val="000000"/>
              </a:solidFill>
              <a:latin typeface="-webkit-standard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-webkit-standard"/>
              </a:rPr>
              <a:t>Preserves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some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three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-dimensional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structural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information</a:t>
            </a: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-webkit-standard"/>
            </a:endParaRP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AAD29236-AD91-559E-38A7-022DD591873D}"/>
              </a:ext>
            </a:extLst>
          </p:cNvPr>
          <p:cNvCxnSpPr>
            <a:cxnSpLocks/>
          </p:cNvCxnSpPr>
          <p:nvPr/>
        </p:nvCxnSpPr>
        <p:spPr>
          <a:xfrm>
            <a:off x="5906000" y="589281"/>
            <a:ext cx="0" cy="5593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oliennummernplatzhalter 38">
            <a:extLst>
              <a:ext uri="{FF2B5EF4-FFF2-40B4-BE49-F238E27FC236}">
                <a16:creationId xmlns:a16="http://schemas.microsoft.com/office/drawing/2014/main" id="{7D4BC486-21CD-6A37-8043-F83DD5D9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57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8 -0.00185 L 0.09101 -0.013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5521 -0.065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32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85 L 0.12422 0.04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213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3.7037E-7 L 0.01862 -0.1178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B8944-D513-2DBA-B3B9-9FE856007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180352D-6A1A-F12C-41E0-1A94E18383F4}"/>
              </a:ext>
            </a:extLst>
          </p:cNvPr>
          <p:cNvGrpSpPr/>
          <p:nvPr/>
        </p:nvGrpSpPr>
        <p:grpSpPr>
          <a:xfrm>
            <a:off x="791036" y="2133546"/>
            <a:ext cx="1556219" cy="1556219"/>
            <a:chOff x="1052286" y="2121671"/>
            <a:chExt cx="1556219" cy="1556219"/>
          </a:xfrm>
        </p:grpSpPr>
        <p:pic>
          <p:nvPicPr>
            <p:cNvPr id="11" name="Grafik 10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BDE2110-49F0-D5DB-84C3-8CF5FCB13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286" y="2121671"/>
              <a:ext cx="1371739" cy="1371739"/>
            </a:xfrm>
            <a:prstGeom prst="rect">
              <a:avLst/>
            </a:prstGeom>
          </p:spPr>
        </p:pic>
        <p:pic>
          <p:nvPicPr>
            <p:cNvPr id="2" name="Grafik 1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981CD098-9822-D15E-4562-C00F3EA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4526" y="2213911"/>
              <a:ext cx="1371739" cy="1371739"/>
            </a:xfrm>
            <a:prstGeom prst="rect">
              <a:avLst/>
            </a:prstGeom>
          </p:spPr>
        </p:pic>
        <p:pic>
          <p:nvPicPr>
            <p:cNvPr id="16" name="Grafik 1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5384C9D-C7F5-78F0-DCD4-4BCADF7DA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766" y="2306151"/>
              <a:ext cx="1371739" cy="1371739"/>
            </a:xfrm>
            <a:prstGeom prst="rect">
              <a:avLst/>
            </a:prstGeom>
          </p:spPr>
        </p:pic>
      </p:grpSp>
      <p:sp>
        <p:nvSpPr>
          <p:cNvPr id="91" name="Multiplizieren 90">
            <a:extLst>
              <a:ext uri="{FF2B5EF4-FFF2-40B4-BE49-F238E27FC236}">
                <a16:creationId xmlns:a16="http://schemas.microsoft.com/office/drawing/2014/main" id="{A8045180-8BCE-8606-5123-E94B20C24330}"/>
              </a:ext>
            </a:extLst>
          </p:cNvPr>
          <p:cNvSpPr/>
          <p:nvPr/>
        </p:nvSpPr>
        <p:spPr>
          <a:xfrm>
            <a:off x="376640" y="1695491"/>
            <a:ext cx="2379335" cy="2379335"/>
          </a:xfrm>
          <a:prstGeom prst="mathMultiply">
            <a:avLst>
              <a:gd name="adj1" fmla="val 90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1B2DCF9-FA53-C238-775D-86742D11C9BB}"/>
              </a:ext>
            </a:extLst>
          </p:cNvPr>
          <p:cNvGrpSpPr/>
          <p:nvPr/>
        </p:nvGrpSpPr>
        <p:grpSpPr>
          <a:xfrm>
            <a:off x="1502236" y="2782071"/>
            <a:ext cx="1556219" cy="1556219"/>
            <a:chOff x="1763486" y="2782071"/>
            <a:chExt cx="1556219" cy="1556219"/>
          </a:xfrm>
        </p:grpSpPr>
        <p:pic>
          <p:nvPicPr>
            <p:cNvPr id="5" name="Grafik 4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65818A94-16BC-27E6-FDDC-AD52748D3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3486" y="2782071"/>
              <a:ext cx="1371739" cy="1371739"/>
            </a:xfrm>
            <a:prstGeom prst="rect">
              <a:avLst/>
            </a:prstGeom>
          </p:spPr>
        </p:pic>
        <p:pic>
          <p:nvPicPr>
            <p:cNvPr id="3" name="Grafik 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5EE8425-92C2-33B3-D891-89E3EB923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5726" y="2874311"/>
              <a:ext cx="1371739" cy="1371739"/>
            </a:xfrm>
            <a:prstGeom prst="rect">
              <a:avLst/>
            </a:prstGeom>
          </p:spPr>
        </p:pic>
        <p:pic>
          <p:nvPicPr>
            <p:cNvPr id="17" name="Grafik 16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6DA61CEA-9639-28AE-C683-5E591B6C9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966" y="2966551"/>
              <a:ext cx="1371739" cy="1371739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C3F460D-23D0-BC84-2A65-0CB295103AC5}"/>
              </a:ext>
            </a:extLst>
          </p:cNvPr>
          <p:cNvGrpSpPr/>
          <p:nvPr/>
        </p:nvGrpSpPr>
        <p:grpSpPr>
          <a:xfrm>
            <a:off x="2213436" y="3442471"/>
            <a:ext cx="1556219" cy="1556219"/>
            <a:chOff x="2474686" y="3442471"/>
            <a:chExt cx="1556219" cy="1556219"/>
          </a:xfrm>
        </p:grpSpPr>
        <p:pic>
          <p:nvPicPr>
            <p:cNvPr id="7" name="Grafik 6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CD26475-7875-076E-B0F5-D4FF3533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4686" y="3442471"/>
              <a:ext cx="1371739" cy="1371739"/>
            </a:xfrm>
            <a:prstGeom prst="rect">
              <a:avLst/>
            </a:prstGeom>
          </p:spPr>
        </p:pic>
        <p:pic>
          <p:nvPicPr>
            <p:cNvPr id="4" name="Grafik 3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CBBB4431-88BE-5FB8-BC50-0202CCA92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6926" y="3534711"/>
              <a:ext cx="1371739" cy="1371739"/>
            </a:xfrm>
            <a:prstGeom prst="rect">
              <a:avLst/>
            </a:prstGeom>
          </p:spPr>
        </p:pic>
        <p:pic>
          <p:nvPicPr>
            <p:cNvPr id="18" name="Grafik 1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1BFF97E-FE05-6F50-3C8F-167B663B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9166" y="3626951"/>
              <a:ext cx="1371739" cy="1371739"/>
            </a:xfrm>
            <a:prstGeom prst="rect">
              <a:avLst/>
            </a:prstGeom>
          </p:spPr>
        </p:pic>
      </p:grpSp>
      <p:sp>
        <p:nvSpPr>
          <p:cNvPr id="20" name="Titel 1">
            <a:extLst>
              <a:ext uri="{FF2B5EF4-FFF2-40B4-BE49-F238E27FC236}">
                <a16:creationId xmlns:a16="http://schemas.microsoft.com/office/drawing/2014/main" id="{479804AE-CF50-3AA6-421A-9423447B4E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Preprocessing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1ED1E762-C7C5-0840-1643-08C34F143976}"/>
              </a:ext>
            </a:extLst>
          </p:cNvPr>
          <p:cNvSpPr/>
          <p:nvPr/>
        </p:nvSpPr>
        <p:spPr>
          <a:xfrm>
            <a:off x="4903218" y="2474520"/>
            <a:ext cx="1920494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MobileVit-xs</a:t>
            </a:r>
            <a:r>
              <a:rPr lang="en-US" sz="2000" dirty="0"/>
              <a:t> 1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8AE8443-CD1A-383F-BE50-53DFD3A01245}"/>
              </a:ext>
            </a:extLst>
          </p:cNvPr>
          <p:cNvSpPr/>
          <p:nvPr/>
        </p:nvSpPr>
        <p:spPr>
          <a:xfrm>
            <a:off x="4903218" y="3159218"/>
            <a:ext cx="1920494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MobileVit-xs</a:t>
            </a:r>
            <a:r>
              <a:rPr lang="en-US" sz="2000" dirty="0"/>
              <a:t> 2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EBDA6BBA-BF5B-ED16-70B8-241899808249}"/>
              </a:ext>
            </a:extLst>
          </p:cNvPr>
          <p:cNvSpPr/>
          <p:nvPr/>
        </p:nvSpPr>
        <p:spPr>
          <a:xfrm>
            <a:off x="4903218" y="3830031"/>
            <a:ext cx="1920494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…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17B1F8DE-B1D9-DC96-805E-4B3F243B789F}"/>
              </a:ext>
            </a:extLst>
          </p:cNvPr>
          <p:cNvSpPr/>
          <p:nvPr/>
        </p:nvSpPr>
        <p:spPr>
          <a:xfrm>
            <a:off x="4903218" y="4513151"/>
            <a:ext cx="1920494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MobileVit-xs</a:t>
            </a:r>
            <a:r>
              <a:rPr lang="en-US" sz="2000" dirty="0"/>
              <a:t> 59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7949818-4747-BE73-8916-1BFCE57938C4}"/>
              </a:ext>
            </a:extLst>
          </p:cNvPr>
          <p:cNvCxnSpPr>
            <a:cxnSpLocks/>
          </p:cNvCxnSpPr>
          <p:nvPr/>
        </p:nvCxnSpPr>
        <p:spPr>
          <a:xfrm>
            <a:off x="1791572" y="2771313"/>
            <a:ext cx="312095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5EC2B2FD-9519-5B01-8D93-9E264DD5C393}"/>
              </a:ext>
            </a:extLst>
          </p:cNvPr>
          <p:cNvCxnSpPr>
            <a:cxnSpLocks/>
          </p:cNvCxnSpPr>
          <p:nvPr/>
        </p:nvCxnSpPr>
        <p:spPr>
          <a:xfrm flipV="1">
            <a:off x="2564544" y="3456011"/>
            <a:ext cx="2347987" cy="99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E0F4FE3-4C36-D688-EA0B-4E498BA1F247}"/>
              </a:ext>
            </a:extLst>
          </p:cNvPr>
          <p:cNvCxnSpPr>
            <a:cxnSpLocks/>
          </p:cNvCxnSpPr>
          <p:nvPr/>
        </p:nvCxnSpPr>
        <p:spPr>
          <a:xfrm>
            <a:off x="3291792" y="4126824"/>
            <a:ext cx="162073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8AA63E4-B673-2B58-E85C-743BA002EF99}"/>
              </a:ext>
            </a:extLst>
          </p:cNvPr>
          <p:cNvCxnSpPr>
            <a:cxnSpLocks/>
          </p:cNvCxnSpPr>
          <p:nvPr/>
        </p:nvCxnSpPr>
        <p:spPr>
          <a:xfrm>
            <a:off x="3925172" y="4809944"/>
            <a:ext cx="98735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>
            <a:extLst>
              <a:ext uri="{FF2B5EF4-FFF2-40B4-BE49-F238E27FC236}">
                <a16:creationId xmlns:a16="http://schemas.microsoft.com/office/drawing/2014/main" id="{CADE0EB2-490C-FE1A-07DD-0EC82020AB71}"/>
              </a:ext>
            </a:extLst>
          </p:cNvPr>
          <p:cNvSpPr/>
          <p:nvPr/>
        </p:nvSpPr>
        <p:spPr>
          <a:xfrm>
            <a:off x="7404655" y="2474520"/>
            <a:ext cx="1296546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F1-Score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7EFE0DA-C18B-775F-25A2-C16F9412CCD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6826273" y="2771313"/>
            <a:ext cx="57838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5B3F4418-5C82-5306-36FF-65B950026ABA}"/>
              </a:ext>
            </a:extLst>
          </p:cNvPr>
          <p:cNvSpPr/>
          <p:nvPr/>
        </p:nvSpPr>
        <p:spPr>
          <a:xfrm>
            <a:off x="7408079" y="3153699"/>
            <a:ext cx="1296546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F1-Score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F46FE4B9-13F7-AD89-10F6-2405EC1D08A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6826273" y="3450492"/>
            <a:ext cx="581806" cy="55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DF80347A-ED31-AE56-9FE8-C675462688E0}"/>
              </a:ext>
            </a:extLst>
          </p:cNvPr>
          <p:cNvSpPr/>
          <p:nvPr/>
        </p:nvSpPr>
        <p:spPr>
          <a:xfrm>
            <a:off x="7404655" y="3830031"/>
            <a:ext cx="1296546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F1-Score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18E95F-757C-C541-1F70-68ADF2A107FC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826273" y="4126824"/>
            <a:ext cx="57838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Abgerundetes Rechteck 81">
            <a:extLst>
              <a:ext uri="{FF2B5EF4-FFF2-40B4-BE49-F238E27FC236}">
                <a16:creationId xmlns:a16="http://schemas.microsoft.com/office/drawing/2014/main" id="{80051722-EA02-BC4B-D0C4-5D60C2D12BAD}"/>
              </a:ext>
            </a:extLst>
          </p:cNvPr>
          <p:cNvSpPr/>
          <p:nvPr/>
        </p:nvSpPr>
        <p:spPr>
          <a:xfrm>
            <a:off x="7408079" y="4513151"/>
            <a:ext cx="1296546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F1-Score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98BFA37B-4072-8637-D192-7346EB7372D3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826273" y="4809944"/>
            <a:ext cx="58180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B4C0AD38-1874-E117-4996-92810CF11C1D}"/>
              </a:ext>
            </a:extLst>
          </p:cNvPr>
          <p:cNvSpPr txBox="1"/>
          <p:nvPr/>
        </p:nvSpPr>
        <p:spPr>
          <a:xfrm>
            <a:off x="4811067" y="5403530"/>
            <a:ext cx="213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1. </a:t>
            </a:r>
            <a:r>
              <a:rPr lang="en-US" dirty="0"/>
              <a:t>Train one model per slice group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B917AEDF-DBA0-13FA-25D4-6514E632AB22}"/>
              </a:ext>
            </a:extLst>
          </p:cNvPr>
          <p:cNvSpPr txBox="1"/>
          <p:nvPr/>
        </p:nvSpPr>
        <p:spPr>
          <a:xfrm>
            <a:off x="7130430" y="5309470"/>
            <a:ext cx="185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</a:t>
            </a:r>
            <a:r>
              <a:rPr lang="en-US" dirty="0"/>
              <a:t>Evaluate individual models</a:t>
            </a:r>
          </a:p>
        </p:txBody>
      </p:sp>
      <p:sp>
        <p:nvSpPr>
          <p:cNvPr id="93" name="Multiplizieren 92">
            <a:extLst>
              <a:ext uri="{FF2B5EF4-FFF2-40B4-BE49-F238E27FC236}">
                <a16:creationId xmlns:a16="http://schemas.microsoft.com/office/drawing/2014/main" id="{06B6AC5A-04E4-E02C-5C77-C84B0CD466EB}"/>
              </a:ext>
            </a:extLst>
          </p:cNvPr>
          <p:cNvSpPr/>
          <p:nvPr/>
        </p:nvSpPr>
        <p:spPr>
          <a:xfrm>
            <a:off x="1804370" y="3019037"/>
            <a:ext cx="2379335" cy="2379335"/>
          </a:xfrm>
          <a:prstGeom prst="mathMultiply">
            <a:avLst>
              <a:gd name="adj1" fmla="val 90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A909F31-8B62-E633-C490-976978873B75}"/>
              </a:ext>
            </a:extLst>
          </p:cNvPr>
          <p:cNvGrpSpPr/>
          <p:nvPr/>
        </p:nvGrpSpPr>
        <p:grpSpPr>
          <a:xfrm>
            <a:off x="2900886" y="4114746"/>
            <a:ext cx="1556219" cy="1556219"/>
            <a:chOff x="3185886" y="4102871"/>
            <a:chExt cx="1556219" cy="1556219"/>
          </a:xfrm>
        </p:grpSpPr>
        <p:pic>
          <p:nvPicPr>
            <p:cNvPr id="9" name="Grafik 8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EBD7C981-9C90-DA40-99BA-91EE19B8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5886" y="4102871"/>
              <a:ext cx="1371739" cy="1371739"/>
            </a:xfrm>
            <a:prstGeom prst="rect">
              <a:avLst/>
            </a:prstGeom>
          </p:spPr>
        </p:pic>
        <p:pic>
          <p:nvPicPr>
            <p:cNvPr id="6" name="Grafik 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8CEB859D-AA6F-2DB2-F601-A64A28F3B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8126" y="4195111"/>
              <a:ext cx="1371739" cy="1371739"/>
            </a:xfrm>
            <a:prstGeom prst="rect">
              <a:avLst/>
            </a:prstGeom>
          </p:spPr>
        </p:pic>
        <p:pic>
          <p:nvPicPr>
            <p:cNvPr id="19" name="Grafik 18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1EC98DAA-6BF4-94BC-4B47-09FA7466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0366" y="4287351"/>
              <a:ext cx="1371739" cy="1371739"/>
            </a:xfrm>
            <a:prstGeom prst="rect">
              <a:avLst/>
            </a:prstGeom>
          </p:spPr>
        </p:pic>
      </p:grpSp>
      <p:cxnSp>
        <p:nvCxnSpPr>
          <p:cNvPr id="95" name="Gekrümmte Verbindung 94">
            <a:extLst>
              <a:ext uri="{FF2B5EF4-FFF2-40B4-BE49-F238E27FC236}">
                <a16:creationId xmlns:a16="http://schemas.microsoft.com/office/drawing/2014/main" id="{75511F58-587C-5D5B-02AB-D42E41E8CB4B}"/>
              </a:ext>
            </a:extLst>
          </p:cNvPr>
          <p:cNvCxnSpPr>
            <a:cxnSpLocks/>
            <a:stCxn id="88" idx="2"/>
            <a:endCxn id="96" idx="2"/>
          </p:cNvCxnSpPr>
          <p:nvPr/>
        </p:nvCxnSpPr>
        <p:spPr>
          <a:xfrm rot="5400000" flipH="1">
            <a:off x="4718375" y="2891227"/>
            <a:ext cx="218540" cy="6464606"/>
          </a:xfrm>
          <a:prstGeom prst="curvedConnector3">
            <a:avLst>
              <a:gd name="adj1" fmla="val -1046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935765A7-F66F-1E95-466E-16E2D1EB1591}"/>
              </a:ext>
            </a:extLst>
          </p:cNvPr>
          <p:cNvSpPr txBox="1"/>
          <p:nvPr/>
        </p:nvSpPr>
        <p:spPr>
          <a:xfrm>
            <a:off x="526562" y="5090930"/>
            <a:ext cx="2137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</a:t>
            </a:r>
            <a:r>
              <a:rPr lang="en-US" dirty="0"/>
              <a:t>Proceed only with best scoring slice groups</a:t>
            </a:r>
          </a:p>
        </p:txBody>
      </p:sp>
      <p:sp>
        <p:nvSpPr>
          <p:cNvPr id="105" name="Inhaltsplatzhalter 2">
            <a:extLst>
              <a:ext uri="{FF2B5EF4-FFF2-40B4-BE49-F238E27FC236}">
                <a16:creationId xmlns:a16="http://schemas.microsoft.com/office/drawing/2014/main" id="{B59F1724-4081-2C6C-F87C-CA1357692686}"/>
              </a:ext>
            </a:extLst>
          </p:cNvPr>
          <p:cNvSpPr txBox="1">
            <a:spLocks/>
          </p:cNvSpPr>
          <p:nvPr/>
        </p:nvSpPr>
        <p:spPr>
          <a:xfrm>
            <a:off x="8981061" y="1356509"/>
            <a:ext cx="2872672" cy="4540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  <a:latin typeface="-webkit-standard"/>
              </a:rPr>
              <a:t>Advantages: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-webkit-standard"/>
              </a:rPr>
              <a:t>Further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reduce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the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computational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burden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of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a large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dataset</a:t>
            </a:r>
            <a:endParaRPr lang="de-DE" sz="2200" dirty="0">
              <a:solidFill>
                <a:srgbClr val="000000"/>
              </a:solidFill>
              <a:latin typeface="-webkit-standard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-webkit-standard"/>
              </a:rPr>
              <a:t>Keep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slices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presumed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to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have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diagnostic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value</a:t>
            </a:r>
            <a:endParaRPr lang="de-DE" sz="2200" dirty="0">
              <a:solidFill>
                <a:srgbClr val="000000"/>
              </a:solidFill>
              <a:latin typeface="-webkit-standard"/>
            </a:endParaRP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109" name="Foliennummernplatzhalter 108">
            <a:extLst>
              <a:ext uri="{FF2B5EF4-FFF2-40B4-BE49-F238E27FC236}">
                <a16:creationId xmlns:a16="http://schemas.microsoft.com/office/drawing/2014/main" id="{D8953438-6D2F-FD22-97AD-6AA87993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25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2C47F-9452-D215-5765-833404CB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314786-4199-D0B1-8F14-4EB877839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6405"/>
                <a:ext cx="4113797" cy="3107836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de-DE" dirty="0" err="1"/>
                  <a:t>Conventional</a:t>
                </a:r>
                <a:r>
                  <a:rPr lang="de-DE" dirty="0"/>
                  <a:t> Sampling </a:t>
                </a:r>
                <a:r>
                  <a:rPr lang="de-DE" dirty="0" err="1"/>
                  <a:t>Strategies</a:t>
                </a:r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de-DE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de-DE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den>
                    </m:f>
                  </m:oMath>
                </a14:m>
                <a:endParaRPr lang="de-DE" b="0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314786-4199-D0B1-8F14-4EB877839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6405"/>
                <a:ext cx="4113797" cy="3107836"/>
              </a:xfrm>
              <a:blipFill>
                <a:blip r:embed="rId3"/>
                <a:stretch>
                  <a:fillRect t="-4472" r="-617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A788FB-3621-F0D7-574A-ABDEAE1E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EAD796A-4F99-D4EC-E709-BCCA14EEA131}"/>
                  </a:ext>
                </a:extLst>
              </p:cNvPr>
              <p:cNvSpPr txBox="1"/>
              <p:nvPr/>
            </p:nvSpPr>
            <p:spPr>
              <a:xfrm>
                <a:off x="838200" y="5288989"/>
                <a:ext cx="40555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Instances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Class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EAD796A-4F99-D4EC-E709-BCCA14EE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88989"/>
                <a:ext cx="4055533" cy="400110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6137BAC-EE25-8F25-BE49-0E76BE5BBCB2}"/>
              </a:ext>
            </a:extLst>
          </p:cNvPr>
          <p:cNvCxnSpPr>
            <a:cxnSpLocks/>
          </p:cNvCxnSpPr>
          <p:nvPr/>
        </p:nvCxnSpPr>
        <p:spPr>
          <a:xfrm>
            <a:off x="5437467" y="1724554"/>
            <a:ext cx="13200" cy="4410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3805CA0-989F-7C2B-AA24-823C37A628B1}"/>
              </a:ext>
            </a:extLst>
          </p:cNvPr>
          <p:cNvSpPr txBox="1">
            <a:spLocks/>
          </p:cNvSpPr>
          <p:nvPr/>
        </p:nvSpPr>
        <p:spPr>
          <a:xfrm>
            <a:off x="5943600" y="2026405"/>
            <a:ext cx="5794270" cy="310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/>
              <a:t>Custom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Random Search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  <a:p>
            <a:pPr marL="514350" indent="-514350" algn="ctr">
              <a:buFont typeface="+mj-lt"/>
              <a:buAutoNum type="arabicPeriod"/>
            </a:pPr>
            <a:r>
              <a:rPr lang="de-DE" sz="2400" dirty="0"/>
              <a:t>20 Trainings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set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random</a:t>
            </a:r>
            <a:r>
              <a:rPr lang="de-DE" sz="2400" dirty="0"/>
              <a:t> </a:t>
            </a:r>
            <a:r>
              <a:rPr lang="de-DE" sz="2400" dirty="0" err="1"/>
              <a:t>weights</a:t>
            </a:r>
            <a:endParaRPr lang="de-DE" sz="2400" dirty="0"/>
          </a:p>
          <a:p>
            <a:pPr marL="514350" indent="-514350" algn="ctr">
              <a:buFont typeface="+mj-lt"/>
              <a:buAutoNum type="arabicPeriod"/>
            </a:pPr>
            <a:r>
              <a:rPr lang="de-DE" sz="2400" dirty="0"/>
              <a:t>Average top 3 </a:t>
            </a:r>
            <a:r>
              <a:rPr lang="de-DE" sz="2400" dirty="0" err="1"/>
              <a:t>weights</a:t>
            </a:r>
            <a:r>
              <a:rPr lang="de-DE" sz="2400" dirty="0"/>
              <a:t> </a:t>
            </a:r>
            <a:r>
              <a:rPr lang="de-DE" sz="2400" dirty="0" err="1"/>
              <a:t>according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validation</a:t>
            </a:r>
            <a:r>
              <a:rPr lang="de-DE" sz="2400" dirty="0"/>
              <a:t> </a:t>
            </a:r>
            <a:r>
              <a:rPr lang="de-DE" sz="2400" dirty="0" err="1"/>
              <a:t>loss</a:t>
            </a:r>
            <a:endParaRPr lang="de-DE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94F8FA-EEB6-0497-CFEB-1D158D692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130" y="2979225"/>
            <a:ext cx="5794270" cy="31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245C-9593-DA5A-03DA-F12F3C28E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fik 64">
            <a:extLst>
              <a:ext uri="{FF2B5EF4-FFF2-40B4-BE49-F238E27FC236}">
                <a16:creationId xmlns:a16="http://schemas.microsoft.com/office/drawing/2014/main" id="{0DEE3E10-2144-4EF0-A32E-153B5DB0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36C71153-D9D9-829C-B1BE-5449C8F9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BE2210E0-0D93-45FC-7187-32862C170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02258710-3A02-76EF-EB37-F0CB02F55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49FE0AEE-5F44-DE0B-4A05-F2FB53826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586A43E-3DAF-6B4D-4D14-B7FEF909112B}"/>
              </a:ext>
            </a:extLst>
          </p:cNvPr>
          <p:cNvSpPr txBox="1"/>
          <p:nvPr/>
        </p:nvSpPr>
        <p:spPr>
          <a:xfrm>
            <a:off x="13241122" y="3413103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MobileVit</a:t>
            </a:r>
            <a:endParaRPr lang="en-US" dirty="0"/>
          </a:p>
          <a:p>
            <a:r>
              <a:rPr lang="en-US" dirty="0"/>
              <a:t>Custom:0.86</a:t>
            </a:r>
          </a:p>
          <a:p>
            <a:r>
              <a:rPr lang="en-US" dirty="0"/>
              <a:t>Log:0.78</a:t>
            </a:r>
          </a:p>
          <a:p>
            <a:r>
              <a:rPr lang="en-US" dirty="0"/>
              <a:t>Sqrt:0.75</a:t>
            </a:r>
          </a:p>
          <a:p>
            <a:r>
              <a:rPr lang="en-US" dirty="0"/>
              <a:t>Inverse:0.77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92A5993-8DF4-5466-2E0A-26757567BFC2}"/>
              </a:ext>
            </a:extLst>
          </p:cNvPr>
          <p:cNvSpPr txBox="1"/>
          <p:nvPr/>
        </p:nvSpPr>
        <p:spPr>
          <a:xfrm>
            <a:off x="13231154" y="1590498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EfficientNet</a:t>
            </a:r>
            <a:endParaRPr lang="en-US" dirty="0"/>
          </a:p>
          <a:p>
            <a:r>
              <a:rPr lang="en-US" dirty="0"/>
              <a:t>Custom:0.83</a:t>
            </a:r>
          </a:p>
          <a:p>
            <a:r>
              <a:rPr lang="en-US" dirty="0"/>
              <a:t>Log: 0.79</a:t>
            </a:r>
          </a:p>
          <a:p>
            <a:r>
              <a:rPr lang="en-US" dirty="0"/>
              <a:t>Sqrt: 0.78</a:t>
            </a:r>
          </a:p>
          <a:p>
            <a:r>
              <a:rPr lang="en-US" dirty="0"/>
              <a:t>Inverse: 0.71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FE3C6FB-AE1F-1B42-49EC-ABEFBCE4A1A1}"/>
              </a:ext>
            </a:extLst>
          </p:cNvPr>
          <p:cNvSpPr txBox="1"/>
          <p:nvPr/>
        </p:nvSpPr>
        <p:spPr>
          <a:xfrm>
            <a:off x="13231154" y="-440827"/>
            <a:ext cx="2116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316 Non Demented</a:t>
            </a:r>
          </a:p>
          <a:p>
            <a:r>
              <a:rPr lang="en-US" dirty="0"/>
              <a:t>70 Very Mild AD</a:t>
            </a:r>
          </a:p>
          <a:p>
            <a:r>
              <a:rPr lang="en-US" dirty="0"/>
              <a:t>28 Mild AD</a:t>
            </a:r>
          </a:p>
          <a:p>
            <a:r>
              <a:rPr lang="en-US" dirty="0"/>
              <a:t>2 </a:t>
            </a:r>
            <a:r>
              <a:rPr lang="en-US" dirty="0" err="1"/>
              <a:t>Moderat</a:t>
            </a:r>
            <a:r>
              <a:rPr lang="en-US" dirty="0"/>
              <a:t> AD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lain" startAt="67"/>
            </a:pPr>
            <a:endParaRPr lang="en-US" dirty="0"/>
          </a:p>
        </p:txBody>
      </p:sp>
      <p:sp>
        <p:nvSpPr>
          <p:cNvPr id="81" name="Foliennummernplatzhalter 80">
            <a:extLst>
              <a:ext uri="{FF2B5EF4-FFF2-40B4-BE49-F238E27FC236}">
                <a16:creationId xmlns:a16="http://schemas.microsoft.com/office/drawing/2014/main" id="{CA6467C5-069F-BFF4-1D0F-A2633DB5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3D296-6248-41AD-499B-5A9D95E4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1065A4B-8C79-38E9-638A-65D491A1F6E0}"/>
              </a:ext>
            </a:extLst>
          </p:cNvPr>
          <p:cNvSpPr txBox="1"/>
          <p:nvPr/>
        </p:nvSpPr>
        <p:spPr>
          <a:xfrm>
            <a:off x="12914689" y="2717736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MobileVit</a:t>
            </a:r>
            <a:endParaRPr lang="en-US" dirty="0"/>
          </a:p>
          <a:p>
            <a:r>
              <a:rPr lang="en-US" dirty="0"/>
              <a:t>Custom:0.86</a:t>
            </a:r>
          </a:p>
          <a:p>
            <a:r>
              <a:rPr lang="en-US" dirty="0"/>
              <a:t>Log:0.78</a:t>
            </a:r>
          </a:p>
          <a:p>
            <a:r>
              <a:rPr lang="en-US" dirty="0"/>
              <a:t>Sqrt:0.75</a:t>
            </a:r>
          </a:p>
          <a:p>
            <a:r>
              <a:rPr lang="en-US" dirty="0"/>
              <a:t>Inverse:0.77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2653273-42B8-C963-55A4-61EA1D6F2963}"/>
              </a:ext>
            </a:extLst>
          </p:cNvPr>
          <p:cNvSpPr txBox="1"/>
          <p:nvPr/>
        </p:nvSpPr>
        <p:spPr>
          <a:xfrm>
            <a:off x="12914689" y="661011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EfficientNet</a:t>
            </a:r>
            <a:endParaRPr lang="en-US" dirty="0"/>
          </a:p>
          <a:p>
            <a:r>
              <a:rPr lang="en-US" dirty="0"/>
              <a:t>Custom:0.83</a:t>
            </a:r>
          </a:p>
          <a:p>
            <a:r>
              <a:rPr lang="en-US" dirty="0"/>
              <a:t>Log: 0.79</a:t>
            </a:r>
          </a:p>
          <a:p>
            <a:r>
              <a:rPr lang="en-US" dirty="0"/>
              <a:t>Sqrt: 0.78</a:t>
            </a:r>
          </a:p>
          <a:p>
            <a:r>
              <a:rPr lang="en-US" dirty="0"/>
              <a:t>Inverse: 0.71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F8FC2C0-E4F4-F381-F834-FF96F184562E}"/>
              </a:ext>
            </a:extLst>
          </p:cNvPr>
          <p:cNvSpPr txBox="1"/>
          <p:nvPr/>
        </p:nvSpPr>
        <p:spPr>
          <a:xfrm>
            <a:off x="12914689" y="-796427"/>
            <a:ext cx="2116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316 Non Demented</a:t>
            </a:r>
          </a:p>
          <a:p>
            <a:r>
              <a:rPr lang="en-US" dirty="0"/>
              <a:t>70 Very Mild AD</a:t>
            </a:r>
          </a:p>
          <a:p>
            <a:r>
              <a:rPr lang="en-US" dirty="0"/>
              <a:t>28 Mild AD</a:t>
            </a:r>
          </a:p>
          <a:p>
            <a:r>
              <a:rPr lang="en-US" dirty="0"/>
              <a:t>2 </a:t>
            </a:r>
            <a:r>
              <a:rPr lang="en-US" dirty="0" err="1"/>
              <a:t>Moderat</a:t>
            </a:r>
            <a:r>
              <a:rPr lang="en-US" dirty="0"/>
              <a:t> AD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lain" startAt="67"/>
            </a:pPr>
            <a:endParaRPr lang="en-US" dirty="0"/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00E91991-5253-AF5D-C866-521C3926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53" y="346264"/>
            <a:ext cx="10773326" cy="6268117"/>
          </a:xfrm>
          <a:prstGeom prst="rect">
            <a:avLst/>
          </a:prstGeom>
        </p:spPr>
      </p:pic>
      <p:sp>
        <p:nvSpPr>
          <p:cNvPr id="81" name="Foliennummernplatzhalter 80">
            <a:extLst>
              <a:ext uri="{FF2B5EF4-FFF2-40B4-BE49-F238E27FC236}">
                <a16:creationId xmlns:a16="http://schemas.microsoft.com/office/drawing/2014/main" id="{015EB4F7-BF1F-A0C2-BBD0-3566D8BB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Macintosh PowerPoint</Application>
  <PresentationFormat>Breitbild</PresentationFormat>
  <Paragraphs>222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-webkit-standard</vt:lpstr>
      <vt:lpstr>Aptos</vt:lpstr>
      <vt:lpstr>Aptos Display</vt:lpstr>
      <vt:lpstr>Arial</vt:lpstr>
      <vt:lpstr>Cambria Math</vt:lpstr>
      <vt:lpstr>Söhne</vt:lpstr>
      <vt:lpstr>Office</vt:lpstr>
      <vt:lpstr>Decoding Alzheimer's: Advanced MRI Analysis Through Computer Vision Techniques</vt:lpstr>
      <vt:lpstr>Background: Supervised Learning</vt:lpstr>
      <vt:lpstr>Data</vt:lpstr>
      <vt:lpstr>Challenges</vt:lpstr>
      <vt:lpstr>PowerPoint-Präsentation</vt:lpstr>
      <vt:lpstr>PowerPoint-Präsentation</vt:lpstr>
      <vt:lpstr>Sampling Methods</vt:lpstr>
      <vt:lpstr>PowerPoint-Präsentation</vt:lpstr>
      <vt:lpstr>PowerPoint-Präsentation</vt:lpstr>
      <vt:lpstr>Self Distillation</vt:lpstr>
      <vt:lpstr>Prediction Fusion</vt:lpstr>
      <vt:lpstr>Features Fusion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 Smidt</dc:creator>
  <cp:lastModifiedBy>Henri Smidt</cp:lastModifiedBy>
  <cp:revision>13</cp:revision>
  <cp:lastPrinted>2024-05-11T12:38:39Z</cp:lastPrinted>
  <dcterms:created xsi:type="dcterms:W3CDTF">2024-05-11T10:55:51Z</dcterms:created>
  <dcterms:modified xsi:type="dcterms:W3CDTF">2024-06-23T12:36:16Z</dcterms:modified>
</cp:coreProperties>
</file>