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>
        <p:scale>
          <a:sx n="75" d="100"/>
          <a:sy n="75" d="100"/>
        </p:scale>
        <p:origin x="136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1EF85-1CA0-9349-8428-FF63B4B76357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69F5A-4740-0C47-8901-3C36761C77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 validation and test set: While training you have a validation set, that you use to test the model after every training iteration. If the results stop getting better it’s a sign that the model starts overfitting on the training data. Final evaluation is done on a separate test set to not cherry pick the model, that best suits the test set.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BA2B-8B6A-DEB8-5A0C-E28A69A5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99EA45-3CDE-6CAE-8A7E-7BFDC2E6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D6BB1-1059-397A-0B41-0124AC6A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9AD-4A9B-FA4E-B9CD-F9E9FFC24D44}" type="datetime1">
              <a:rPr lang="de-DE" smtClean="0"/>
              <a:t>21.06.24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4970D-2EE3-8A36-A103-30C6CCFA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A0845-70A2-161E-DBDA-BC9E45E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4E2C9-14C0-96A5-D634-74C3FBA7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7BC13B-A4D2-869D-EECE-7501DE08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35D16-25D4-F3B6-02AD-AC60AEE3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D3D5-5D5F-9841-B8AD-9296B0F2CC79}" type="datetime1">
              <a:rPr lang="de-DE" smtClean="0"/>
              <a:t>21.06.24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2C577-87BB-0402-92DA-7DCE0E37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E72BD-38EF-960C-DEFF-19ECAFF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6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C08C1-0A24-8FC3-3016-A6567A40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E5C8F1-AA73-9859-6E2D-4E5BFE6B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741F4-9FB7-C16A-0EBC-907EDF6B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0AD-F86D-7742-AC76-98D3781C5291}" type="datetime1">
              <a:rPr lang="de-DE" smtClean="0"/>
              <a:t>21.06.24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24429-BD5A-EA72-749C-4F1D3E5E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FCC4A-F339-E4F6-8F43-0E7B317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2650F-BA66-EA53-E8FF-2BABBAB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26254-4879-E4E9-F507-CBE8A2B7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C80D4-1DB3-D29B-4971-E0133F6C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B2C-E35F-3F44-A222-5706A0A95DFA}" type="datetime1">
              <a:rPr lang="de-DE" smtClean="0"/>
              <a:t>21.06.24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CC830-8258-44E3-12FC-A1B7B4A7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D70D2-1AB7-79E0-1744-06AAF85E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8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D4C40-2DF8-35EA-DAD8-6229D9E9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FF6219-6FD2-30BC-E91D-89E82DD7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66D17-D98C-44CB-84C9-D307F36D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DFF-8BCB-F04E-BEA9-F20D22EE2240}" type="datetime1">
              <a:rPr lang="de-DE" smtClean="0"/>
              <a:t>21.06.24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63B48-3365-DD13-CF84-08BA494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B13F6-76D9-A59C-E44F-72F4C54A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D128F-AEFF-586C-13DD-57B6E0AC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4B10A-9553-DB9B-1D7F-6FEC80644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03496-F699-39BB-0527-233E1CC1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D4056-1D48-8038-C3A3-78EF9183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38F-A945-DD42-AD0C-82AAC9A5186E}" type="datetime1">
              <a:rPr lang="de-DE" smtClean="0"/>
              <a:t>21.06.24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F96E9-A28E-C8AA-9BB4-F682FBFF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D9B82-03B3-4B82-F88A-08722FF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7F4FF-A5E2-7082-FB51-47A001FD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5590BE-BA0B-8640-510D-06BA6217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E0A098-BE8C-5B70-C915-E2DFDA1BD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A64447-6F51-961A-9D1B-D8D07DA47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957D3-0BE3-81BC-5768-EF7EAF59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832B0-254F-247E-0AB2-B52D670F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FC3-5049-B846-A69B-EB3036080AB3}" type="datetime1">
              <a:rPr lang="de-DE" smtClean="0"/>
              <a:t>21.06.24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D5EE1B-5076-D2CC-71E1-884D0E6A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814E9-99F6-54AA-EF1B-3D2ACE28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9CF6-6796-EE24-6C56-4DACF7D2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1B59D3-0410-2E61-1B71-CB24C1E7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16AB-0C33-D341-8A7D-D9D1B828050C}" type="datetime1">
              <a:rPr lang="de-DE" smtClean="0"/>
              <a:t>21.06.24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ECB713-E8D4-07E0-AE96-34FDDC97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760B0-E196-9787-28F9-F5B75F6F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F9780-5D0C-2523-69F8-B15FEE09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25BF-E695-C442-A855-7D3191E8267D}" type="datetime1">
              <a:rPr lang="de-DE" smtClean="0"/>
              <a:t>21.06.24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59532F-A929-54B1-DF9D-87E18613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C8CD31-E249-3A4D-673E-8071CF04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2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EB170-1828-CF88-155D-0405F6A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F8990-B9F5-AE2D-02C9-F245028B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E6BCF-41F2-59ED-5190-53EB6D3C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BE40B-53D3-2D51-11A4-23EE4E8F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B615-7FF6-8542-A64F-1FACCA84B841}" type="datetime1">
              <a:rPr lang="de-DE" smtClean="0"/>
              <a:t>21.06.24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04B92A-BA8B-3237-9ECD-9755174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30215-EE28-BB0D-654B-679E66CB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50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7E7BC-6AAE-4439-F795-E5FDB5AD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BEDA1C-7DDE-DB28-89AD-48C5E62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BD8D63-B6E4-0DA1-53CB-05963913D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3D455-05DB-29DF-3750-9AFCD223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C04-FB0E-F947-AC55-2890DD9CA095}" type="datetime1">
              <a:rPr lang="de-DE" smtClean="0"/>
              <a:t>21.06.24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A72D5-0F5B-EF68-723C-9AF13C2B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F2C23-D3C7-0F0D-04AD-EAAAC06C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4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36CDBB-1E3E-4C15-FB7D-C99C50BD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7B958-CD31-F1A3-8917-F53C4AB6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3663-06E0-0442-70A8-5A6AC100C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EB347-55B1-064D-B225-85E3B3955E16}" type="datetime1">
              <a:rPr lang="de-DE" smtClean="0"/>
              <a:t>21.06.24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19700-BE38-44BF-A3B3-076A04E7E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1E005-15C0-6777-3C93-2BA4A750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878093-88AC-C8C8-8137-D0EC024B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latin typeface="Söhne"/>
              </a:rPr>
              <a:t>Decoding </a:t>
            </a:r>
            <a:r>
              <a:rPr lang="de-DE" sz="6600" dirty="0" err="1">
                <a:latin typeface="Söhne"/>
              </a:rPr>
              <a:t>Alzheimer's</a:t>
            </a:r>
            <a:r>
              <a:rPr lang="de-DE" sz="6600" dirty="0">
                <a:latin typeface="Söhne"/>
              </a:rPr>
              <a:t>: </a:t>
            </a:r>
            <a:r>
              <a:rPr lang="de-DE" sz="6600" dirty="0" err="1">
                <a:latin typeface="Söhne"/>
              </a:rPr>
              <a:t>Advanced</a:t>
            </a:r>
            <a:r>
              <a:rPr lang="de-DE" sz="6600" dirty="0">
                <a:latin typeface="Söhne"/>
              </a:rPr>
              <a:t> MRI Analysis Through Computer Vision </a:t>
            </a:r>
            <a:r>
              <a:rPr lang="de-DE" sz="6600" dirty="0" err="1">
                <a:latin typeface="Söhne"/>
              </a:rPr>
              <a:t>Techniques</a:t>
            </a:r>
            <a:endParaRPr lang="en-US" sz="6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70CB4-9046-E658-9BAD-DA73A1E4D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Henri Smidt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25254F-6176-63D9-BF47-A474BEC1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61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D296-6248-41AD-499B-5A9D95E4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1065A4B-8C79-38E9-638A-65D491A1F6E0}"/>
              </a:ext>
            </a:extLst>
          </p:cNvPr>
          <p:cNvSpPr txBox="1"/>
          <p:nvPr/>
        </p:nvSpPr>
        <p:spPr>
          <a:xfrm>
            <a:off x="13241122" y="3413103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653273-42B8-C963-55A4-61EA1D6F2963}"/>
              </a:ext>
            </a:extLst>
          </p:cNvPr>
          <p:cNvSpPr txBox="1"/>
          <p:nvPr/>
        </p:nvSpPr>
        <p:spPr>
          <a:xfrm>
            <a:off x="13231154" y="1590498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F8FC2C0-E4F4-F381-F834-FF96F184562E}"/>
              </a:ext>
            </a:extLst>
          </p:cNvPr>
          <p:cNvSpPr txBox="1"/>
          <p:nvPr/>
        </p:nvSpPr>
        <p:spPr>
          <a:xfrm>
            <a:off x="13231154" y="-4408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00E91991-5253-AF5D-C866-521C3926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3" y="346264"/>
            <a:ext cx="10773326" cy="6268117"/>
          </a:xfrm>
          <a:prstGeom prst="rect">
            <a:avLst/>
          </a:prstGeom>
        </p:spPr>
      </p:pic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015EB4F7-BF1F-A0C2-BBD0-3566D8BB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07B8580F-A79E-B179-2F1E-305508CF1474}"/>
              </a:ext>
            </a:extLst>
          </p:cNvPr>
          <p:cNvGrpSpPr/>
          <p:nvPr/>
        </p:nvGrpSpPr>
        <p:grpSpPr>
          <a:xfrm>
            <a:off x="7369019" y="1375335"/>
            <a:ext cx="4280661" cy="4657268"/>
            <a:chOff x="285883" y="1060952"/>
            <a:chExt cx="4280661" cy="4657268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6CFECF5C-7419-D013-01F9-E33CE132C31D}"/>
                </a:ext>
              </a:extLst>
            </p:cNvPr>
            <p:cNvGrpSpPr/>
            <p:nvPr/>
          </p:nvGrpSpPr>
          <p:grpSpPr>
            <a:xfrm>
              <a:off x="1121767" y="1060952"/>
              <a:ext cx="825162" cy="825162"/>
              <a:chOff x="922071" y="1060952"/>
              <a:chExt cx="825162" cy="825162"/>
            </a:xfrm>
          </p:grpSpPr>
          <p:pic>
            <p:nvPicPr>
              <p:cNvPr id="6" name="Grafik 5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B61A20F4-943B-1976-9435-7944144EE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071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2" name="Grafik 11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2D5ADFCF-A350-BF61-B0E8-6754C151F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122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6" name="Grafik 15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0C4EB2A8-D16B-0171-C070-D1126509E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471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354A7A84-DDCA-63F2-5621-7E3E695A8A20}"/>
                </a:ext>
              </a:extLst>
            </p:cNvPr>
            <p:cNvGrpSpPr/>
            <p:nvPr/>
          </p:nvGrpSpPr>
          <p:grpSpPr>
            <a:xfrm>
              <a:off x="1994972" y="1060952"/>
              <a:ext cx="825162" cy="825162"/>
              <a:chOff x="1795276" y="1060952"/>
              <a:chExt cx="825162" cy="825162"/>
            </a:xfrm>
          </p:grpSpPr>
          <p:pic>
            <p:nvPicPr>
              <p:cNvPr id="7" name="Grafik 6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1850D466-DDCE-6B76-B493-1D4A0CA12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5276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3" name="Grafik 12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60073161-A9D5-0152-CA47-EBC7CE55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1327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7" name="Grafik 16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ADEE8280-FCF5-B51D-2CF8-9FF504DD2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7676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85D2E503-1647-E819-46BD-588298D7B79B}"/>
                </a:ext>
              </a:extLst>
            </p:cNvPr>
            <p:cNvGrpSpPr/>
            <p:nvPr/>
          </p:nvGrpSpPr>
          <p:grpSpPr>
            <a:xfrm>
              <a:off x="2868177" y="1060952"/>
              <a:ext cx="825162" cy="825162"/>
              <a:chOff x="2668481" y="1060952"/>
              <a:chExt cx="825162" cy="825162"/>
            </a:xfrm>
          </p:grpSpPr>
          <p:pic>
            <p:nvPicPr>
              <p:cNvPr id="8" name="Grafik 7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95650B0C-9C0E-755C-7C38-06FC88DB4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8481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4" name="Grafik 13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555F25AB-143F-DC1A-716F-0B6BA2D9F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4532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8" name="Grafik 17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8A479AA0-D640-41D7-B8EF-7E68ABD9C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0881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4795A578-FE79-AF18-F7AC-012B860FF969}"/>
                </a:ext>
              </a:extLst>
            </p:cNvPr>
            <p:cNvGrpSpPr/>
            <p:nvPr/>
          </p:nvGrpSpPr>
          <p:grpSpPr>
            <a:xfrm>
              <a:off x="3741382" y="1060952"/>
              <a:ext cx="825162" cy="825162"/>
              <a:chOff x="3541686" y="1060952"/>
              <a:chExt cx="825162" cy="825162"/>
            </a:xfrm>
          </p:grpSpPr>
          <p:pic>
            <p:nvPicPr>
              <p:cNvPr id="9" name="Grafik 8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12073C52-6E5B-7612-12F9-5AEEFD3BE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1686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5" name="Grafik 14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EB4778CD-094B-A476-5F68-62E835802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7737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9" name="Grafik 18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A467F6B3-E046-B817-CF1E-0FA8497AB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4086" y="1213352"/>
                <a:ext cx="672762" cy="672762"/>
              </a:xfrm>
              <a:prstGeom prst="rect">
                <a:avLst/>
              </a:prstGeom>
            </p:spPr>
          </p:pic>
        </p:grp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CA90C672-8F55-5F39-ADDE-5F8C7188E162}"/>
                </a:ext>
              </a:extLst>
            </p:cNvPr>
            <p:cNvSpPr/>
            <p:nvPr/>
          </p:nvSpPr>
          <p:spPr>
            <a:xfrm>
              <a:off x="1126423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Model1</a:t>
              </a:r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B77D9EB1-19E5-001E-CE61-7D4B2249F5EA}"/>
                </a:ext>
              </a:extLst>
            </p:cNvPr>
            <p:cNvSpPr/>
            <p:nvPr/>
          </p:nvSpPr>
          <p:spPr>
            <a:xfrm>
              <a:off x="2015568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Model2</a:t>
              </a:r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1A1F3A50-BC19-30D9-7817-DC4F11ADBFB3}"/>
                </a:ext>
              </a:extLst>
            </p:cNvPr>
            <p:cNvSpPr/>
            <p:nvPr/>
          </p:nvSpPr>
          <p:spPr>
            <a:xfrm>
              <a:off x="2908399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A4791E86-446D-F15A-4338-74FF6D3483AC}"/>
                </a:ext>
              </a:extLst>
            </p:cNvPr>
            <p:cNvSpPr/>
            <p:nvPr/>
          </p:nvSpPr>
          <p:spPr>
            <a:xfrm>
              <a:off x="3797544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Model10</a:t>
              </a:r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C5D35968-F7B9-2B0F-D338-3B9ACB62DB1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510922" y="1886114"/>
              <a:ext cx="1" cy="44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58434AB9-F182-BA8F-2689-B5043C69CAB8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397404" y="1790207"/>
              <a:ext cx="2664" cy="5423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ADDD330-B4DC-0393-910E-4AB1E5540CE8}"/>
                </a:ext>
              </a:extLst>
            </p:cNvPr>
            <p:cNvCxnSpPr>
              <a:cxnSpLocks/>
            </p:cNvCxnSpPr>
            <p:nvPr/>
          </p:nvCxnSpPr>
          <p:spPr>
            <a:xfrm>
              <a:off x="3318229" y="1784655"/>
              <a:ext cx="2664" cy="54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20DDA44-2FCD-99A0-B99B-ACC4ADC0726A}"/>
                </a:ext>
              </a:extLst>
            </p:cNvPr>
            <p:cNvCxnSpPr>
              <a:cxnSpLocks/>
            </p:cNvCxnSpPr>
            <p:nvPr/>
          </p:nvCxnSpPr>
          <p:spPr>
            <a:xfrm>
              <a:off x="4188770" y="1784356"/>
              <a:ext cx="2664" cy="54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krümmte Verbindung 45">
              <a:extLst>
                <a:ext uri="{FF2B5EF4-FFF2-40B4-BE49-F238E27FC236}">
                  <a16:creationId xmlns:a16="http://schemas.microsoft.com/office/drawing/2014/main" id="{3E5FB7FD-9259-A876-EC8C-65D12B92AD37}"/>
                </a:ext>
              </a:extLst>
            </p:cNvPr>
            <p:cNvCxnSpPr>
              <a:cxnSpLocks/>
              <a:stCxn id="20" idx="2"/>
              <a:endCxn id="47" idx="0"/>
            </p:cNvCxnSpPr>
            <p:nvPr/>
          </p:nvCxnSpPr>
          <p:spPr>
            <a:xfrm rot="16200000" flipH="1">
              <a:off x="1837837" y="2695406"/>
              <a:ext cx="672169" cy="132599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bgerundetes Rechteck 46">
              <a:extLst>
                <a:ext uri="{FF2B5EF4-FFF2-40B4-BE49-F238E27FC236}">
                  <a16:creationId xmlns:a16="http://schemas.microsoft.com/office/drawing/2014/main" id="{60207FD5-2703-87A0-1F19-2DE7321F4F34}"/>
                </a:ext>
              </a:extLst>
            </p:cNvPr>
            <p:cNvSpPr/>
            <p:nvPr/>
          </p:nvSpPr>
          <p:spPr>
            <a:xfrm>
              <a:off x="1780056" y="3694489"/>
              <a:ext cx="2113726" cy="7926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Prediction Aggregation (3.-5.) or Classification Head (6.)</a:t>
              </a:r>
            </a:p>
          </p:txBody>
        </p:sp>
        <p:cxnSp>
          <p:nvCxnSpPr>
            <p:cNvPr id="49" name="Gekrümmte Verbindung 48">
              <a:extLst>
                <a:ext uri="{FF2B5EF4-FFF2-40B4-BE49-F238E27FC236}">
                  <a16:creationId xmlns:a16="http://schemas.microsoft.com/office/drawing/2014/main" id="{EA13F107-747A-661C-54BF-B346A4CD2BBD}"/>
                </a:ext>
              </a:extLst>
            </p:cNvPr>
            <p:cNvCxnSpPr>
              <a:cxnSpLocks/>
              <a:stCxn id="22" idx="2"/>
              <a:endCxn id="47" idx="0"/>
            </p:cNvCxnSpPr>
            <p:nvPr/>
          </p:nvCxnSpPr>
          <p:spPr>
            <a:xfrm rot="16200000" flipH="1">
              <a:off x="2282409" y="3139978"/>
              <a:ext cx="672169" cy="436851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krümmte Verbindung 49">
              <a:extLst>
                <a:ext uri="{FF2B5EF4-FFF2-40B4-BE49-F238E27FC236}">
                  <a16:creationId xmlns:a16="http://schemas.microsoft.com/office/drawing/2014/main" id="{A6DCF840-6AB4-0AF2-4ED2-7B9C5C600C12}"/>
                </a:ext>
              </a:extLst>
            </p:cNvPr>
            <p:cNvCxnSpPr>
              <a:cxnSpLocks/>
              <a:stCxn id="24" idx="2"/>
              <a:endCxn id="47" idx="0"/>
            </p:cNvCxnSpPr>
            <p:nvPr/>
          </p:nvCxnSpPr>
          <p:spPr>
            <a:xfrm rot="5400000">
              <a:off x="2728825" y="3130414"/>
              <a:ext cx="672169" cy="45598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krümmte Verbindung 50">
              <a:extLst>
                <a:ext uri="{FF2B5EF4-FFF2-40B4-BE49-F238E27FC236}">
                  <a16:creationId xmlns:a16="http://schemas.microsoft.com/office/drawing/2014/main" id="{8BDA69B3-A073-1119-EB90-21FB070F1849}"/>
                </a:ext>
              </a:extLst>
            </p:cNvPr>
            <p:cNvCxnSpPr>
              <a:cxnSpLocks/>
              <a:stCxn id="25" idx="2"/>
              <a:endCxn id="47" idx="0"/>
            </p:cNvCxnSpPr>
            <p:nvPr/>
          </p:nvCxnSpPr>
          <p:spPr>
            <a:xfrm rot="5400000">
              <a:off x="3173398" y="2685842"/>
              <a:ext cx="672169" cy="1345125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>
              <a:extLst>
                <a:ext uri="{FF2B5EF4-FFF2-40B4-BE49-F238E27FC236}">
                  <a16:creationId xmlns:a16="http://schemas.microsoft.com/office/drawing/2014/main" id="{AE61FEE7-7EDC-0BE0-AA49-033E923D1A1D}"/>
                </a:ext>
              </a:extLst>
            </p:cNvPr>
            <p:cNvSpPr/>
            <p:nvPr/>
          </p:nvSpPr>
          <p:spPr>
            <a:xfrm>
              <a:off x="2219897" y="4925526"/>
              <a:ext cx="1234044" cy="7926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Final Prediction</a:t>
              </a:r>
            </a:p>
          </p:txBody>
        </p: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53D3579A-7154-A41D-ED0E-6BD7407E8025}"/>
                </a:ext>
              </a:extLst>
            </p:cNvPr>
            <p:cNvCxnSpPr>
              <a:cxnSpLocks/>
              <a:stCxn id="47" idx="2"/>
              <a:endCxn id="58" idx="0"/>
            </p:cNvCxnSpPr>
            <p:nvPr/>
          </p:nvCxnSpPr>
          <p:spPr>
            <a:xfrm>
              <a:off x="2836919" y="4487183"/>
              <a:ext cx="0" cy="43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2E2ADA8-F6CF-C823-B266-F3C52A2D5EF3}"/>
                </a:ext>
              </a:extLst>
            </p:cNvPr>
            <p:cNvSpPr txBox="1"/>
            <p:nvPr/>
          </p:nvSpPr>
          <p:spPr>
            <a:xfrm>
              <a:off x="285883" y="3174719"/>
              <a:ext cx="2151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Predictions (3.-5.) or </a:t>
              </a:r>
            </a:p>
            <a:p>
              <a:r>
                <a:rPr lang="en-US" sz="1200" dirty="0"/>
                <a:t>feature representation (6.)</a:t>
              </a: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E8EE9106-D440-F35D-6EBE-4DD1442AF087}"/>
              </a:ext>
            </a:extLst>
          </p:cNvPr>
          <p:cNvGrpSpPr/>
          <p:nvPr/>
        </p:nvGrpSpPr>
        <p:grpSpPr>
          <a:xfrm>
            <a:off x="597921" y="1291753"/>
            <a:ext cx="6369269" cy="4740850"/>
            <a:chOff x="5433848" y="1262877"/>
            <a:chExt cx="6369269" cy="474085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60A888B-086E-4E1C-DB23-94742FB5E4BE}"/>
                </a:ext>
              </a:extLst>
            </p:cNvPr>
            <p:cNvSpPr txBox="1"/>
            <p:nvPr/>
          </p:nvSpPr>
          <p:spPr>
            <a:xfrm>
              <a:off x="5707117" y="1262877"/>
              <a:ext cx="6096000" cy="47408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de-DE" sz="2000" b="1" dirty="0"/>
                <a:t>Roadmap: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Exploratory</a:t>
              </a:r>
              <a:r>
                <a:rPr lang="de-DE" dirty="0"/>
                <a:t> Data Analysis 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Data </a:t>
              </a:r>
              <a:r>
                <a:rPr lang="de-DE" dirty="0" err="1"/>
                <a:t>Preprocessing</a:t>
              </a:r>
              <a:endParaRPr lang="de-DE" dirty="0"/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Implement Baseline Model: Use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average</a:t>
              </a:r>
              <a:r>
                <a:rPr lang="de-DE" dirty="0"/>
                <a:t> </a:t>
              </a:r>
              <a:r>
                <a:rPr lang="de-DE" dirty="0" err="1"/>
                <a:t>prediction</a:t>
              </a:r>
              <a:r>
                <a:rPr lang="de-DE" dirty="0"/>
                <a:t> </a:t>
              </a:r>
              <a:r>
                <a:rPr lang="de-DE" dirty="0" err="1"/>
                <a:t>from</a:t>
              </a:r>
              <a:r>
                <a:rPr lang="de-DE" dirty="0"/>
                <a:t> 10 </a:t>
              </a:r>
              <a:r>
                <a:rPr lang="de-DE" dirty="0" err="1"/>
                <a:t>EfficientNets</a:t>
              </a:r>
              <a:r>
                <a:rPr lang="de-DE" dirty="0"/>
                <a:t> on </a:t>
              </a:r>
              <a:r>
                <a:rPr lang="de-DE" dirty="0" err="1"/>
                <a:t>the</a:t>
              </a:r>
              <a:r>
                <a:rPr lang="de-DE" dirty="0"/>
                <a:t> 10 </a:t>
              </a:r>
              <a:r>
                <a:rPr lang="de-DE" dirty="0" err="1"/>
                <a:t>most</a:t>
              </a:r>
              <a:r>
                <a:rPr lang="de-DE" dirty="0"/>
                <a:t> relevant </a:t>
              </a:r>
              <a:r>
                <a:rPr lang="de-DE" dirty="0" err="1"/>
                <a:t>slices</a:t>
              </a:r>
              <a:r>
                <a:rPr lang="de-DE" dirty="0"/>
                <a:t>.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Weighted</a:t>
              </a:r>
              <a:r>
                <a:rPr lang="de-DE" dirty="0"/>
                <a:t> </a:t>
              </a:r>
              <a:r>
                <a:rPr lang="de-DE" dirty="0" err="1"/>
                <a:t>Prediction</a:t>
              </a:r>
              <a:r>
                <a:rPr lang="de-DE" dirty="0"/>
                <a:t> Aggregation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Replace</a:t>
              </a:r>
              <a:r>
                <a:rPr lang="de-DE" dirty="0"/>
                <a:t> </a:t>
              </a:r>
              <a:r>
                <a:rPr lang="de-DE" dirty="0" err="1"/>
                <a:t>EfficientNets</a:t>
              </a:r>
              <a:r>
                <a:rPr lang="de-DE" dirty="0"/>
                <a:t> </a:t>
              </a:r>
              <a:r>
                <a:rPr lang="de-DE" dirty="0" err="1"/>
                <a:t>with</a:t>
              </a:r>
              <a:r>
                <a:rPr lang="de-DE" dirty="0"/>
                <a:t> Transformer-</a:t>
              </a:r>
              <a:r>
                <a:rPr lang="de-DE" dirty="0" err="1"/>
                <a:t>based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endParaRPr lang="de-DE" dirty="0"/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Remove </a:t>
              </a:r>
              <a:r>
                <a:rPr lang="de-DE" dirty="0" err="1"/>
                <a:t>the</a:t>
              </a:r>
              <a:r>
                <a:rPr lang="de-DE" dirty="0"/>
                <a:t> Classification Head </a:t>
              </a:r>
              <a:r>
                <a:rPr lang="de-DE" dirty="0" err="1"/>
                <a:t>from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r>
                <a:rPr lang="de-DE" dirty="0"/>
                <a:t>, </a:t>
              </a:r>
              <a:r>
                <a:rPr lang="de-DE" dirty="0" err="1"/>
                <a:t>concatenate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feature </a:t>
              </a:r>
              <a:r>
                <a:rPr lang="de-DE" dirty="0" err="1"/>
                <a:t>representations</a:t>
              </a:r>
              <a:r>
                <a:rPr lang="de-DE" dirty="0"/>
                <a:t>, and </a:t>
              </a:r>
              <a:r>
                <a:rPr lang="de-DE" dirty="0" err="1"/>
                <a:t>use</a:t>
              </a:r>
              <a:r>
                <a:rPr lang="de-DE" dirty="0"/>
                <a:t> a </a:t>
              </a:r>
              <a:r>
                <a:rPr lang="de-DE" dirty="0" err="1"/>
                <a:t>new</a:t>
              </a:r>
              <a:r>
                <a:rPr lang="de-DE" dirty="0"/>
                <a:t> Classification Head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prediction</a:t>
              </a:r>
              <a:r>
                <a:rPr lang="de-DE" dirty="0"/>
                <a:t> </a:t>
              </a:r>
              <a:r>
                <a:rPr lang="de-DE" dirty="0" err="1"/>
                <a:t>based</a:t>
              </a:r>
              <a:r>
                <a:rPr lang="de-DE" dirty="0"/>
                <a:t> on </a:t>
              </a:r>
              <a:r>
                <a:rPr lang="de-DE" dirty="0" err="1"/>
                <a:t>these</a:t>
              </a:r>
              <a:r>
                <a:rPr lang="de-DE" dirty="0"/>
                <a:t> feature </a:t>
              </a:r>
              <a:r>
                <a:rPr lang="de-DE" dirty="0" err="1"/>
                <a:t>representations</a:t>
              </a:r>
              <a:r>
                <a:rPr lang="de-DE" dirty="0"/>
                <a:t>.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Implement Attention </a:t>
              </a:r>
              <a:r>
                <a:rPr lang="de-DE" dirty="0" err="1"/>
                <a:t>into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Classification Head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Self</a:t>
              </a:r>
              <a:r>
                <a:rPr lang="de-DE" dirty="0"/>
                <a:t> </a:t>
              </a:r>
              <a:r>
                <a:rPr lang="de-DE" dirty="0" err="1"/>
                <a:t>Distillation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Training Labels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Implement </a:t>
              </a:r>
              <a:r>
                <a:rPr lang="de-DE" dirty="0" err="1"/>
                <a:t>other</a:t>
              </a:r>
              <a:r>
                <a:rPr lang="de-DE" dirty="0"/>
                <a:t> </a:t>
              </a:r>
              <a:r>
                <a:rPr lang="de-DE" dirty="0" err="1"/>
                <a:t>state</a:t>
              </a:r>
              <a:r>
                <a:rPr lang="de-DE" dirty="0"/>
                <a:t>-</a:t>
              </a:r>
              <a:r>
                <a:rPr lang="de-DE" dirty="0" err="1"/>
                <a:t>of</a:t>
              </a:r>
              <a:r>
                <a:rPr lang="de-DE" dirty="0"/>
                <a:t>-</a:t>
              </a:r>
              <a:r>
                <a:rPr lang="de-DE" dirty="0" err="1"/>
                <a:t>the</a:t>
              </a:r>
              <a:r>
                <a:rPr lang="de-DE" dirty="0"/>
                <a:t>-art </a:t>
              </a:r>
              <a:r>
                <a:rPr lang="de-DE" dirty="0" err="1"/>
                <a:t>methodologies</a:t>
              </a:r>
              <a:endParaRPr lang="de-DE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2BB163DD-4991-DB00-4483-0101D8A91CC4}"/>
                </a:ext>
              </a:extLst>
            </p:cNvPr>
            <p:cNvSpPr/>
            <p:nvPr/>
          </p:nvSpPr>
          <p:spPr>
            <a:xfrm>
              <a:off x="5433848" y="1723204"/>
              <a:ext cx="273269" cy="1902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Must have</a:t>
              </a: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33412D13-3A73-CB8E-58FF-EFB40A5BD154}"/>
                </a:ext>
              </a:extLst>
            </p:cNvPr>
            <p:cNvSpPr/>
            <p:nvPr/>
          </p:nvSpPr>
          <p:spPr>
            <a:xfrm>
              <a:off x="5433848" y="3636384"/>
              <a:ext cx="273269" cy="1289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Nice to have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D5161A43-2CEF-32C4-8D34-B71C313AB9B5}"/>
                </a:ext>
              </a:extLst>
            </p:cNvPr>
            <p:cNvSpPr/>
            <p:nvPr/>
          </p:nvSpPr>
          <p:spPr>
            <a:xfrm>
              <a:off x="5433848" y="4940042"/>
              <a:ext cx="273269" cy="9641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Let’s see</a:t>
              </a:r>
            </a:p>
          </p:txBody>
        </p:sp>
      </p:grpSp>
      <p:sp>
        <p:nvSpPr>
          <p:cNvPr id="104" name="Titel 1">
            <a:extLst>
              <a:ext uri="{FF2B5EF4-FFF2-40B4-BE49-F238E27FC236}">
                <a16:creationId xmlns:a16="http://schemas.microsoft.com/office/drawing/2014/main" id="{2BE328A2-E7A7-7E6D-AA6C-27FCB0E6D4D7}"/>
              </a:ext>
            </a:extLst>
          </p:cNvPr>
          <p:cNvSpPr txBox="1">
            <a:spLocks/>
          </p:cNvSpPr>
          <p:nvPr/>
        </p:nvSpPr>
        <p:spPr>
          <a:xfrm>
            <a:off x="1524000" y="323576"/>
            <a:ext cx="9144000" cy="93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>
                <a:latin typeface="Söhne"/>
              </a:rPr>
              <a:t>Decoding Alzheimer's: Advanced MRI Analysis Through Computer Vision Techniques</a:t>
            </a:r>
            <a:endParaRPr lang="de-DE" sz="32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F1B74CA-80C3-25E1-96D1-A10E73F8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1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089AD-FE41-B8DD-370B-78A228BB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Supervised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77823F-1D0D-DDAE-BEE4-8176D002AFD7}"/>
              </a:ext>
            </a:extLst>
          </p:cNvPr>
          <p:cNvSpPr/>
          <p:nvPr/>
        </p:nvSpPr>
        <p:spPr>
          <a:xfrm>
            <a:off x="6466215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94D029-AAA4-2EB5-EE55-F7203003AE6C}"/>
              </a:ext>
            </a:extLst>
          </p:cNvPr>
          <p:cNvSpPr/>
          <p:nvPr/>
        </p:nvSpPr>
        <p:spPr>
          <a:xfrm>
            <a:off x="6466215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8CCEB8-4BFC-6BAB-1882-C236247EBE5E}"/>
              </a:ext>
            </a:extLst>
          </p:cNvPr>
          <p:cNvSpPr/>
          <p:nvPr/>
        </p:nvSpPr>
        <p:spPr>
          <a:xfrm>
            <a:off x="6466215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EEA4A-7B3A-4857-771C-7EF9B0BA4717}"/>
              </a:ext>
            </a:extLst>
          </p:cNvPr>
          <p:cNvSpPr/>
          <p:nvPr/>
        </p:nvSpPr>
        <p:spPr>
          <a:xfrm>
            <a:off x="6466215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9EAFCC-B448-CE0B-B0C8-4B2046A97BD6}"/>
              </a:ext>
            </a:extLst>
          </p:cNvPr>
          <p:cNvSpPr/>
          <p:nvPr/>
        </p:nvSpPr>
        <p:spPr>
          <a:xfrm>
            <a:off x="7199729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0C64CA-5031-B6AB-6B8A-68B75645CF96}"/>
              </a:ext>
            </a:extLst>
          </p:cNvPr>
          <p:cNvSpPr/>
          <p:nvPr/>
        </p:nvSpPr>
        <p:spPr>
          <a:xfrm>
            <a:off x="7199729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53B00B-29AD-ECA2-6B31-0A529C1739A3}"/>
              </a:ext>
            </a:extLst>
          </p:cNvPr>
          <p:cNvSpPr/>
          <p:nvPr/>
        </p:nvSpPr>
        <p:spPr>
          <a:xfrm>
            <a:off x="7199729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312393-A172-CD0B-82BE-A3EEA9B660E5}"/>
              </a:ext>
            </a:extLst>
          </p:cNvPr>
          <p:cNvSpPr/>
          <p:nvPr/>
        </p:nvSpPr>
        <p:spPr>
          <a:xfrm>
            <a:off x="7199729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92664-04BC-4588-3EB7-35E0CA9EBDE1}"/>
              </a:ext>
            </a:extLst>
          </p:cNvPr>
          <p:cNvSpPr/>
          <p:nvPr/>
        </p:nvSpPr>
        <p:spPr>
          <a:xfrm>
            <a:off x="7199729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8BBAE1-FF15-845C-9375-525B3B4AA2A6}"/>
              </a:ext>
            </a:extLst>
          </p:cNvPr>
          <p:cNvSpPr/>
          <p:nvPr/>
        </p:nvSpPr>
        <p:spPr>
          <a:xfrm>
            <a:off x="7199729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B4C331-FB0D-6839-3BEB-5E1C10C2A3BB}"/>
              </a:ext>
            </a:extLst>
          </p:cNvPr>
          <p:cNvSpPr/>
          <p:nvPr/>
        </p:nvSpPr>
        <p:spPr>
          <a:xfrm>
            <a:off x="7933243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C304B3-BCF8-8A36-54B1-E7FECA57ED97}"/>
              </a:ext>
            </a:extLst>
          </p:cNvPr>
          <p:cNvSpPr/>
          <p:nvPr/>
        </p:nvSpPr>
        <p:spPr>
          <a:xfrm>
            <a:off x="7933243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588071-B6D8-99BB-0EC3-6EFD21EC35D5}"/>
              </a:ext>
            </a:extLst>
          </p:cNvPr>
          <p:cNvSpPr/>
          <p:nvPr/>
        </p:nvSpPr>
        <p:spPr>
          <a:xfrm>
            <a:off x="7933243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F4CF01-8E4D-EA1A-AE6D-6111D6DF747B}"/>
              </a:ext>
            </a:extLst>
          </p:cNvPr>
          <p:cNvSpPr/>
          <p:nvPr/>
        </p:nvSpPr>
        <p:spPr>
          <a:xfrm>
            <a:off x="7933243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6B4A37-7BA4-433A-0FB2-5ACE9AE4CC0B}"/>
              </a:ext>
            </a:extLst>
          </p:cNvPr>
          <p:cNvSpPr/>
          <p:nvPr/>
        </p:nvSpPr>
        <p:spPr>
          <a:xfrm>
            <a:off x="7933243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350AA-172F-445E-FFBB-B22821FCD706}"/>
              </a:ext>
            </a:extLst>
          </p:cNvPr>
          <p:cNvSpPr/>
          <p:nvPr/>
        </p:nvSpPr>
        <p:spPr>
          <a:xfrm>
            <a:off x="7933243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B4AADE3F-D49B-3C9E-3955-971D9092FBFE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6781901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A77ED4FE-B84F-CE88-F481-12C7DE2158D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8317CF24-8EFC-DD82-18B3-27D17743EC48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6781901" y="2844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DE83081-5903-362F-A6C5-60D133AA1F2D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06AEACFB-A395-0855-0C21-E17A336B5B17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898F3ADC-1C86-F2EF-7A63-FA0B1E586D56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6781901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14E91CF5-D09E-5F57-A18F-9ACDBF75565C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6781901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0AD415FC-E710-038B-6E5E-5DF4561C892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6781901" y="3225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98B49166-9C3B-36DC-1351-4A841A3EB15E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FFDEAC1F-ED90-8083-1C2C-95DBA1D8CA4E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C857BE87-A357-CD56-9A3E-A9E0C6C7D30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3AA9E483-29AB-27D9-8EA4-9A564FB3FD82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6781901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36E0CDA1-6CB2-511F-B7BD-D9541A9B88D8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6781901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029AD624-946C-C698-52DF-E13406E1C064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49413BDA-D653-1991-9B70-5617F512E6E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D35085C7-32BA-D72A-D271-A9985FCDE84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6781901" y="3604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0C0256DE-9721-76FA-0897-2CD3CA7B08D0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75FA0AE7-B281-C87B-2517-5B243398D8DF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6781901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E3D87344-45B0-6EAA-16A4-F0BA25C0596E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6781901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34F59FCA-EE09-EF4E-EDF7-9DF33E44F21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1FC21484-513A-3D3B-46BD-31CFE9BE1063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114F58AC-32E7-00F1-5B4B-8BE7A0DD0BC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>
            <a:extLst>
              <a:ext uri="{FF2B5EF4-FFF2-40B4-BE49-F238E27FC236}">
                <a16:creationId xmlns:a16="http://schemas.microsoft.com/office/drawing/2014/main" id="{6014EAE1-870B-C99C-0BD1-8DF08F12D15B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6781901" y="3985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F1033B0E-7A9D-1DAC-9591-9A9974F995B7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6781901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72372D3D-EFFB-76C2-AB3D-0510E8659B1C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>
            <a:extLst>
              <a:ext uri="{FF2B5EF4-FFF2-40B4-BE49-F238E27FC236}">
                <a16:creationId xmlns:a16="http://schemas.microsoft.com/office/drawing/2014/main" id="{9C137EC0-C7AB-D0AF-7237-F9D2D17D0252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B631043B-90AE-1C83-65FE-BA0DC93CE246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>
            <a:extLst>
              <a:ext uri="{FF2B5EF4-FFF2-40B4-BE49-F238E27FC236}">
                <a16:creationId xmlns:a16="http://schemas.microsoft.com/office/drawing/2014/main" id="{0F8E2B2C-44FF-B2C2-1DA3-994FFBBDD90F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04B15425-A2AB-99BD-557E-40426FE61C0C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>
            <a:extLst>
              <a:ext uri="{FF2B5EF4-FFF2-40B4-BE49-F238E27FC236}">
                <a16:creationId xmlns:a16="http://schemas.microsoft.com/office/drawing/2014/main" id="{6EDD1992-F69C-DEFE-C77D-9417B72F37EB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ABEFC9CC-C3D9-6B7F-B665-1031EA0A03E0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70D72DAC-5AFA-6230-B6C9-9D142DECE6A3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9D9DF3BA-88EE-884C-B921-C2F5B0BFA73F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21C8E891-3114-C9C5-EF80-7094DDA17C81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C88104C6-488C-4F55-335C-D7BBB86AF3F8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C93D4646-E9C7-B169-6402-23233038624D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>
            <a:extLst>
              <a:ext uri="{FF2B5EF4-FFF2-40B4-BE49-F238E27FC236}">
                <a16:creationId xmlns:a16="http://schemas.microsoft.com/office/drawing/2014/main" id="{78772954-A630-057A-ED51-77736365414D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F755391D-904B-52B7-B924-041F4B6EE31E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971BD8D0-65CE-85EE-DC12-98A9DC032B4D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>
            <a:extLst>
              <a:ext uri="{FF2B5EF4-FFF2-40B4-BE49-F238E27FC236}">
                <a16:creationId xmlns:a16="http://schemas.microsoft.com/office/drawing/2014/main" id="{81241A95-9479-17D0-792B-714EF4EFCCE9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>
            <a:extLst>
              <a:ext uri="{FF2B5EF4-FFF2-40B4-BE49-F238E27FC236}">
                <a16:creationId xmlns:a16="http://schemas.microsoft.com/office/drawing/2014/main" id="{7CEE4D06-F4E9-8D24-3649-94B3FFE03B10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A4303108-7A38-9A75-F37F-D71435019DA0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850CD797-B332-91A3-DA68-22A3CA68FC4F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>
            <a:extLst>
              <a:ext uri="{FF2B5EF4-FFF2-40B4-BE49-F238E27FC236}">
                <a16:creationId xmlns:a16="http://schemas.microsoft.com/office/drawing/2014/main" id="{A9865A76-3339-BAEB-9602-E986281C3BD0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>
            <a:extLst>
              <a:ext uri="{FF2B5EF4-FFF2-40B4-BE49-F238E27FC236}">
                <a16:creationId xmlns:a16="http://schemas.microsoft.com/office/drawing/2014/main" id="{CEB63699-C3FE-0203-3B5F-5238DB2EDF6A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0B0B945A-D73D-C510-FBCF-82EFD20DB547}"/>
              </a:ext>
            </a:extLst>
          </p:cNvPr>
          <p:cNvCxnSpPr>
            <a:cxnSpLocks/>
          </p:cNvCxnSpPr>
          <p:nvPr/>
        </p:nvCxnSpPr>
        <p:spPr>
          <a:xfrm flipV="1"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>
            <a:extLst>
              <a:ext uri="{FF2B5EF4-FFF2-40B4-BE49-F238E27FC236}">
                <a16:creationId xmlns:a16="http://schemas.microsoft.com/office/drawing/2014/main" id="{E648D39E-5392-8F2C-9110-2FB7E1722AB2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C45173D8-7676-F128-9642-E4A6AED1FBA9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96DD5B4-3ED7-F4AD-F90C-D0116175EDB9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7515415" y="2463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47C60A5B-2A29-A033-051F-281E90D448B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515415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39585FFC-F904-3558-CCAF-3C0BBC58BEE8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7515415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>
            <a:extLst>
              <a:ext uri="{FF2B5EF4-FFF2-40B4-BE49-F238E27FC236}">
                <a16:creationId xmlns:a16="http://schemas.microsoft.com/office/drawing/2014/main" id="{23D5AC21-81E9-06E2-BDCC-CA1C81B7FB8A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7515415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6AD71BF2-EEC6-2FBE-9FB8-28A52DD5A7BF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7515415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F820C40D-6A79-30C9-67BE-E44C2A52F7E4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BE1A35E1-CCE7-3C4A-9077-7E6A19B47AC0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9ACCF47D-047F-AD00-74B0-93AC3072A7D2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7515415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36006034-DF23-6CEE-8AF9-ABA0C23F0B52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7515415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49DFC2FC-A31E-2C72-C9BB-BA8437FFB368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7515415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>
            <a:extLst>
              <a:ext uri="{FF2B5EF4-FFF2-40B4-BE49-F238E27FC236}">
                <a16:creationId xmlns:a16="http://schemas.microsoft.com/office/drawing/2014/main" id="{5733FA30-6594-7A6C-FBF9-82B5F3CF292E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7515415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E7D9038D-354C-B14B-C097-2D510A74785C}"/>
              </a:ext>
            </a:extLst>
          </p:cNvPr>
          <p:cNvCxnSpPr>
            <a:cxnSpLocks/>
            <a:stCxn id="21" idx="2"/>
            <a:endCxn id="15" idx="6"/>
          </p:cNvCxnSpPr>
          <p:nvPr/>
        </p:nvCxnSpPr>
        <p:spPr>
          <a:xfrm flipH="1">
            <a:off x="7515415" y="4367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E2B13BAF-ED16-172A-1AA2-F21BD9058CEB}"/>
              </a:ext>
            </a:extLst>
          </p:cNvPr>
          <p:cNvGrpSpPr/>
          <p:nvPr/>
        </p:nvGrpSpPr>
        <p:grpSpPr>
          <a:xfrm>
            <a:off x="1356967" y="2657305"/>
            <a:ext cx="2178567" cy="1446604"/>
            <a:chOff x="1615765" y="5139385"/>
            <a:chExt cx="1049200" cy="696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5418422C-7113-301A-8878-FF2F9397923B}"/>
                    </a:ext>
                  </a:extLst>
                </p:cNvPr>
                <p:cNvSpPr/>
                <p:nvPr/>
              </p:nvSpPr>
              <p:spPr>
                <a:xfrm>
                  <a:off x="1615765" y="5139385"/>
                  <a:ext cx="315686" cy="315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5418422C-7113-301A-8878-FF2F939792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765" y="5139385"/>
                  <a:ext cx="315686" cy="31568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CA63517-1FCD-DA83-B5BF-EB9DB882BDC2}"/>
                    </a:ext>
                  </a:extLst>
                </p:cNvPr>
                <p:cNvSpPr/>
                <p:nvPr/>
              </p:nvSpPr>
              <p:spPr>
                <a:xfrm>
                  <a:off x="1615765" y="5520385"/>
                  <a:ext cx="315686" cy="315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CA63517-1FCD-DA83-B5BF-EB9DB882BD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765" y="5520385"/>
                  <a:ext cx="315686" cy="31568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4CF5195F-DF21-2549-F1C5-98B75CD2787D}"/>
                    </a:ext>
                  </a:extLst>
                </p:cNvPr>
                <p:cNvSpPr/>
                <p:nvPr/>
              </p:nvSpPr>
              <p:spPr>
                <a:xfrm>
                  <a:off x="2349279" y="5139385"/>
                  <a:ext cx="315686" cy="315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4CF5195F-DF21-2549-F1C5-98B75CD278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279" y="5139385"/>
                  <a:ext cx="315686" cy="315686"/>
                </a:xfrm>
                <a:prstGeom prst="ellipse">
                  <a:avLst/>
                </a:prstGeom>
                <a:blipFill>
                  <a:blip r:embed="rId4"/>
                  <a:stretch>
                    <a:fillRect l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Gerade Verbindung 205">
              <a:extLst>
                <a:ext uri="{FF2B5EF4-FFF2-40B4-BE49-F238E27FC236}">
                  <a16:creationId xmlns:a16="http://schemas.microsoft.com/office/drawing/2014/main" id="{628E1027-14DD-6AAE-5F6E-8EB50E4AC73F}"/>
                </a:ext>
              </a:extLst>
            </p:cNvPr>
            <p:cNvCxnSpPr>
              <a:cxnSpLocks/>
              <a:stCxn id="201" idx="6"/>
              <a:endCxn id="203" idx="2"/>
            </p:cNvCxnSpPr>
            <p:nvPr/>
          </p:nvCxnSpPr>
          <p:spPr>
            <a:xfrm>
              <a:off x="1931451" y="5297228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>
              <a:extLst>
                <a:ext uri="{FF2B5EF4-FFF2-40B4-BE49-F238E27FC236}">
                  <a16:creationId xmlns:a16="http://schemas.microsoft.com/office/drawing/2014/main" id="{938AFD27-C570-AD7E-2F83-4B72AF7999DC}"/>
                </a:ext>
              </a:extLst>
            </p:cNvPr>
            <p:cNvCxnSpPr>
              <a:cxnSpLocks/>
              <a:stCxn id="202" idx="6"/>
              <a:endCxn id="203" idx="2"/>
            </p:cNvCxnSpPr>
            <p:nvPr/>
          </p:nvCxnSpPr>
          <p:spPr>
            <a:xfrm flipV="1">
              <a:off x="1931451" y="5297228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EBA5F4F7-D929-2EA2-E6FC-0B0BB7E8467D}"/>
                  </a:ext>
                </a:extLst>
              </p:cNvPr>
              <p:cNvSpPr txBox="1"/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EBA5F4F7-D929-2EA2-E6FC-0B0BB7E8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B3F0BA7E-D4E8-A1A7-7932-07C8D13BD013}"/>
                  </a:ext>
                </a:extLst>
              </p:cNvPr>
              <p:cNvSpPr txBox="1"/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B3F0BA7E-D4E8-A1A7-7932-07C8D13BD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04613B5A-71A5-0A8F-B012-3E23E68F3B10}"/>
                  </a:ext>
                </a:extLst>
              </p:cNvPr>
              <p:cNvSpPr txBox="1"/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input from dendrite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synaptic strength, </a:t>
                </a:r>
                <a:r>
                  <a:rPr lang="en-US" b="0" dirty="0"/>
                  <a:t>exhibitory/inhibitory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/>
                  <a:t> = resting potential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b="0" dirty="0"/>
                  <a:t> = </a:t>
                </a:r>
                <a:r>
                  <a:rPr lang="de-DE" b="0" dirty="0" err="1"/>
                  <a:t>action</a:t>
                </a:r>
                <a:r>
                  <a:rPr lang="de-DE" b="0" dirty="0"/>
                  <a:t> potential</a:t>
                </a:r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04613B5A-71A5-0A8F-B012-3E23E68F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blipFill>
                <a:blip r:embed="rId7"/>
                <a:stretch>
                  <a:fillRect l="-568" t="-50336" b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Gruppieren 266">
            <a:extLst>
              <a:ext uri="{FF2B5EF4-FFF2-40B4-BE49-F238E27FC236}">
                <a16:creationId xmlns:a16="http://schemas.microsoft.com/office/drawing/2014/main" id="{3E7BE04C-5548-1682-200F-AF4FF5144641}"/>
              </a:ext>
            </a:extLst>
          </p:cNvPr>
          <p:cNvGrpSpPr/>
          <p:nvPr/>
        </p:nvGrpSpPr>
        <p:grpSpPr>
          <a:xfrm rot="10800000">
            <a:off x="8248929" y="2462544"/>
            <a:ext cx="733514" cy="1904288"/>
            <a:chOff x="9118199" y="2720185"/>
            <a:chExt cx="733514" cy="1904288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AF6B1CE1-70F0-884B-56C7-D6B348E5009C}"/>
                </a:ext>
              </a:extLst>
            </p:cNvPr>
            <p:cNvSpPr/>
            <p:nvPr/>
          </p:nvSpPr>
          <p:spPr>
            <a:xfrm>
              <a:off x="9118199" y="2943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87EB9AD-F2F4-1CAB-DBE8-56780D89E739}"/>
                </a:ext>
              </a:extLst>
            </p:cNvPr>
            <p:cNvSpPr/>
            <p:nvPr/>
          </p:nvSpPr>
          <p:spPr>
            <a:xfrm>
              <a:off x="9118199" y="3324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C68279D-046F-0BF4-0F34-49206C07EBC0}"/>
                </a:ext>
              </a:extLst>
            </p:cNvPr>
            <p:cNvSpPr/>
            <p:nvPr/>
          </p:nvSpPr>
          <p:spPr>
            <a:xfrm>
              <a:off x="9118199" y="3703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16F68E6C-531F-4FA7-2D75-84F6CA9C44F3}"/>
                </a:ext>
              </a:extLst>
            </p:cNvPr>
            <p:cNvSpPr/>
            <p:nvPr/>
          </p:nvSpPr>
          <p:spPr>
            <a:xfrm>
              <a:off x="9118199" y="4084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Gerade Verbindung 218">
              <a:extLst>
                <a:ext uri="{FF2B5EF4-FFF2-40B4-BE49-F238E27FC236}">
                  <a16:creationId xmlns:a16="http://schemas.microsoft.com/office/drawing/2014/main" id="{48A52DF3-6DE3-E519-D1B5-CA6296FE99B8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 flipV="1">
              <a:off x="9433885" y="2720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>
              <a:extLst>
                <a:ext uri="{FF2B5EF4-FFF2-40B4-BE49-F238E27FC236}">
                  <a16:creationId xmlns:a16="http://schemas.microsoft.com/office/drawing/2014/main" id="{0727970A-6433-70E0-D37D-62726BD0FFF8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760C1065-BEB4-D299-A21F-58BE3475FF15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>
              <a:extLst>
                <a:ext uri="{FF2B5EF4-FFF2-40B4-BE49-F238E27FC236}">
                  <a16:creationId xmlns:a16="http://schemas.microsoft.com/office/drawing/2014/main" id="{C5E69087-1C68-98DA-BDD8-0E4853AAA138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222">
              <a:extLst>
                <a:ext uri="{FF2B5EF4-FFF2-40B4-BE49-F238E27FC236}">
                  <a16:creationId xmlns:a16="http://schemas.microsoft.com/office/drawing/2014/main" id="{51360F5C-9454-A47F-69FE-6DA2488EF2CB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>
              <a:extLst>
                <a:ext uri="{FF2B5EF4-FFF2-40B4-BE49-F238E27FC236}">
                  <a16:creationId xmlns:a16="http://schemas.microsoft.com/office/drawing/2014/main" id="{E7F4DCB4-86BC-F20E-0F98-9B9386600057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523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BB642031-83B6-6102-03C5-5280D64C7916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2720185"/>
              <a:ext cx="417828" cy="762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>
              <a:extLst>
                <a:ext uri="{FF2B5EF4-FFF2-40B4-BE49-F238E27FC236}">
                  <a16:creationId xmlns:a16="http://schemas.microsoft.com/office/drawing/2014/main" id="{FBF796E5-A724-26A8-225F-083D150FBB30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>
              <a:extLst>
                <a:ext uri="{FF2B5EF4-FFF2-40B4-BE49-F238E27FC236}">
                  <a16:creationId xmlns:a16="http://schemas.microsoft.com/office/drawing/2014/main" id="{EF8D22D9-FFB8-1211-7755-B85735ECA0CD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>
              <a:extLst>
                <a:ext uri="{FF2B5EF4-FFF2-40B4-BE49-F238E27FC236}">
                  <a16:creationId xmlns:a16="http://schemas.microsoft.com/office/drawing/2014/main" id="{6A0C3A64-E963-0F92-5E27-6A37FCF58C68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228">
              <a:extLst>
                <a:ext uri="{FF2B5EF4-FFF2-40B4-BE49-F238E27FC236}">
                  <a16:creationId xmlns:a16="http://schemas.microsoft.com/office/drawing/2014/main" id="{85BD206F-D30A-A9EA-1A75-82B8B46B88F7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229">
              <a:extLst>
                <a:ext uri="{FF2B5EF4-FFF2-40B4-BE49-F238E27FC236}">
                  <a16:creationId xmlns:a16="http://schemas.microsoft.com/office/drawing/2014/main" id="{9E24A5EA-3B0A-D529-6F60-238B80C620F5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1142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230">
              <a:extLst>
                <a:ext uri="{FF2B5EF4-FFF2-40B4-BE49-F238E27FC236}">
                  <a16:creationId xmlns:a16="http://schemas.microsoft.com/office/drawing/2014/main" id="{CEEBFADE-C050-87C6-9F14-F2BACDE6CDFE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2720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>
              <a:extLst>
                <a:ext uri="{FF2B5EF4-FFF2-40B4-BE49-F238E27FC236}">
                  <a16:creationId xmlns:a16="http://schemas.microsoft.com/office/drawing/2014/main" id="{45725818-9B1A-CE9B-82D4-F143A64380F5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>
              <a:extLst>
                <a:ext uri="{FF2B5EF4-FFF2-40B4-BE49-F238E27FC236}">
                  <a16:creationId xmlns:a16="http://schemas.microsoft.com/office/drawing/2014/main" id="{806ACEC9-AA05-3BBA-A561-58FFAF0F36AF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>
              <a:extLst>
                <a:ext uri="{FF2B5EF4-FFF2-40B4-BE49-F238E27FC236}">
                  <a16:creationId xmlns:a16="http://schemas.microsoft.com/office/drawing/2014/main" id="{9941A46B-8234-B50E-DEA0-3136850C0207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>
              <a:extLst>
                <a:ext uri="{FF2B5EF4-FFF2-40B4-BE49-F238E27FC236}">
                  <a16:creationId xmlns:a16="http://schemas.microsoft.com/office/drawing/2014/main" id="{2047C9B2-B525-8DED-119C-7B16E2CFF827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>
              <a:extLst>
                <a:ext uri="{FF2B5EF4-FFF2-40B4-BE49-F238E27FC236}">
                  <a16:creationId xmlns:a16="http://schemas.microsoft.com/office/drawing/2014/main" id="{04B48646-1821-C231-3B0B-84F4A102F915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762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>
              <a:extLst>
                <a:ext uri="{FF2B5EF4-FFF2-40B4-BE49-F238E27FC236}">
                  <a16:creationId xmlns:a16="http://schemas.microsoft.com/office/drawing/2014/main" id="{52A0405F-C446-B856-0C01-4C6D33EE81DB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2720185"/>
              <a:ext cx="417828" cy="1522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>
              <a:extLst>
                <a:ext uri="{FF2B5EF4-FFF2-40B4-BE49-F238E27FC236}">
                  <a16:creationId xmlns:a16="http://schemas.microsoft.com/office/drawing/2014/main" id="{637F3596-6CDB-09A4-F133-BCCF794B8204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>
              <a:extLst>
                <a:ext uri="{FF2B5EF4-FFF2-40B4-BE49-F238E27FC236}">
                  <a16:creationId xmlns:a16="http://schemas.microsoft.com/office/drawing/2014/main" id="{4980CBE6-9D03-8D66-7E82-7B3169B8A0E9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>
              <a:extLst>
                <a:ext uri="{FF2B5EF4-FFF2-40B4-BE49-F238E27FC236}">
                  <a16:creationId xmlns:a16="http://schemas.microsoft.com/office/drawing/2014/main" id="{BB265928-AE00-95B8-F048-021DBBD5351B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>
              <a:extLst>
                <a:ext uri="{FF2B5EF4-FFF2-40B4-BE49-F238E27FC236}">
                  <a16:creationId xmlns:a16="http://schemas.microsoft.com/office/drawing/2014/main" id="{55FCA928-C0F8-6591-6414-575A6E3E8F70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>
              <a:extLst>
                <a:ext uri="{FF2B5EF4-FFF2-40B4-BE49-F238E27FC236}">
                  <a16:creationId xmlns:a16="http://schemas.microsoft.com/office/drawing/2014/main" id="{136254D2-A2AF-6A5F-3AB7-0F362FF04C67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381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feld 267">
            <a:extLst>
              <a:ext uri="{FF2B5EF4-FFF2-40B4-BE49-F238E27FC236}">
                <a16:creationId xmlns:a16="http://schemas.microsoft.com/office/drawing/2014/main" id="{A8582818-2696-939E-AA07-4325EBD304AB}"/>
              </a:ext>
            </a:extLst>
          </p:cNvPr>
          <p:cNvSpPr txBox="1"/>
          <p:nvPr/>
        </p:nvSpPr>
        <p:spPr>
          <a:xfrm>
            <a:off x="5636451" y="26618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</a:t>
            </a:r>
          </a:p>
        </p:txBody>
      </p:sp>
      <p:sp>
        <p:nvSpPr>
          <p:cNvPr id="269" name="Textfeld 268">
            <a:extLst>
              <a:ext uri="{FF2B5EF4-FFF2-40B4-BE49-F238E27FC236}">
                <a16:creationId xmlns:a16="http://schemas.microsoft.com/office/drawing/2014/main" id="{26137314-2059-0436-B75A-9DA1ADEB5C71}"/>
              </a:ext>
            </a:extLst>
          </p:cNvPr>
          <p:cNvSpPr txBox="1"/>
          <p:nvPr/>
        </p:nvSpPr>
        <p:spPr>
          <a:xfrm>
            <a:off x="5639386" y="30366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2</a:t>
            </a:r>
          </a:p>
        </p:txBody>
      </p:sp>
      <p:sp>
        <p:nvSpPr>
          <p:cNvPr id="271" name="Textfeld 270">
            <a:extLst>
              <a:ext uri="{FF2B5EF4-FFF2-40B4-BE49-F238E27FC236}">
                <a16:creationId xmlns:a16="http://schemas.microsoft.com/office/drawing/2014/main" id="{C5B68713-5B72-88B2-9828-9DB5A9016DC3}"/>
              </a:ext>
            </a:extLst>
          </p:cNvPr>
          <p:cNvSpPr txBox="1"/>
          <p:nvPr/>
        </p:nvSpPr>
        <p:spPr>
          <a:xfrm>
            <a:off x="5633516" y="34257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3</a:t>
            </a:r>
          </a:p>
        </p:txBody>
      </p:sp>
      <p:sp>
        <p:nvSpPr>
          <p:cNvPr id="272" name="Textfeld 271">
            <a:extLst>
              <a:ext uri="{FF2B5EF4-FFF2-40B4-BE49-F238E27FC236}">
                <a16:creationId xmlns:a16="http://schemas.microsoft.com/office/drawing/2014/main" id="{8EFA62D5-89E7-D760-576C-680B1DC668AE}"/>
              </a:ext>
            </a:extLst>
          </p:cNvPr>
          <p:cNvSpPr txBox="1"/>
          <p:nvPr/>
        </p:nvSpPr>
        <p:spPr>
          <a:xfrm>
            <a:off x="5636451" y="38005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4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C9F9EA83-33A1-D1A8-5F66-08FD3212374D}"/>
              </a:ext>
            </a:extLst>
          </p:cNvPr>
          <p:cNvSpPr txBox="1"/>
          <p:nvPr/>
        </p:nvSpPr>
        <p:spPr>
          <a:xfrm>
            <a:off x="8982443" y="2658878"/>
            <a:ext cx="223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class 1</a:t>
            </a:r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6C537ECA-FBC8-A1A6-F808-27D32953FD24}"/>
              </a:ext>
            </a:extLst>
          </p:cNvPr>
          <p:cNvSpPr txBox="1"/>
          <p:nvPr/>
        </p:nvSpPr>
        <p:spPr>
          <a:xfrm>
            <a:off x="8985378" y="3033678"/>
            <a:ext cx="223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class 2</a:t>
            </a:r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CA7EDF3F-47CB-8720-15A1-D5EB52D59AEA}"/>
              </a:ext>
            </a:extLst>
          </p:cNvPr>
          <p:cNvSpPr txBox="1"/>
          <p:nvPr/>
        </p:nvSpPr>
        <p:spPr>
          <a:xfrm>
            <a:off x="8979508" y="3422739"/>
            <a:ext cx="223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class 3</a:t>
            </a:r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56E76B26-3A33-588F-336A-ACB61F9CA812}"/>
              </a:ext>
            </a:extLst>
          </p:cNvPr>
          <p:cNvSpPr txBox="1"/>
          <p:nvPr/>
        </p:nvSpPr>
        <p:spPr>
          <a:xfrm>
            <a:off x="8982443" y="3797539"/>
            <a:ext cx="223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class 4</a:t>
            </a: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7331A74B-1CAE-141A-EE39-F6ADD3A15226}"/>
              </a:ext>
            </a:extLst>
          </p:cNvPr>
          <p:cNvSpPr/>
          <p:nvPr/>
        </p:nvSpPr>
        <p:spPr>
          <a:xfrm>
            <a:off x="8533913" y="2535634"/>
            <a:ext cx="572569" cy="178710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EDF40810-D02A-5F0A-144F-505DC5CDF5DF}"/>
              </a:ext>
            </a:extLst>
          </p:cNvPr>
          <p:cNvSpPr/>
          <p:nvPr/>
        </p:nvSpPr>
        <p:spPr>
          <a:xfrm>
            <a:off x="7806436" y="2140098"/>
            <a:ext cx="572569" cy="2539547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92904740-7C59-70E6-3133-8262150F8D16}"/>
              </a:ext>
            </a:extLst>
          </p:cNvPr>
          <p:cNvSpPr txBox="1"/>
          <p:nvPr/>
        </p:nvSpPr>
        <p:spPr>
          <a:xfrm>
            <a:off x="6686000" y="5123481"/>
            <a:ext cx="1562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map/</a:t>
            </a:r>
          </a:p>
          <a:p>
            <a:r>
              <a:rPr lang="en-US" dirty="0"/>
              <a:t>feature vector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85DD0616-D78E-5C7C-EEF2-F96B438D463F}"/>
              </a:ext>
            </a:extLst>
          </p:cNvPr>
          <p:cNvSpPr txBox="1"/>
          <p:nvPr/>
        </p:nvSpPr>
        <p:spPr>
          <a:xfrm>
            <a:off x="8979508" y="4741515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predictions</a:t>
            </a:r>
          </a:p>
        </p:txBody>
      </p:sp>
      <p:cxnSp>
        <p:nvCxnSpPr>
          <p:cNvPr id="283" name="Gerade Verbindung 282">
            <a:extLst>
              <a:ext uri="{FF2B5EF4-FFF2-40B4-BE49-F238E27FC236}">
                <a16:creationId xmlns:a16="http://schemas.microsoft.com/office/drawing/2014/main" id="{785C13B2-FA54-9063-E1F4-BBEA75D9D414}"/>
              </a:ext>
            </a:extLst>
          </p:cNvPr>
          <p:cNvCxnSpPr>
            <a:cxnSpLocks/>
            <a:stCxn id="280" idx="0"/>
          </p:cNvCxnSpPr>
          <p:nvPr/>
        </p:nvCxnSpPr>
        <p:spPr>
          <a:xfrm flipV="1">
            <a:off x="7467464" y="4782959"/>
            <a:ext cx="625925" cy="3405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E059688F-4777-7FCC-FB9C-936C18944E18}"/>
              </a:ext>
            </a:extLst>
          </p:cNvPr>
          <p:cNvCxnSpPr>
            <a:cxnSpLocks/>
            <a:endCxn id="281" idx="0"/>
          </p:cNvCxnSpPr>
          <p:nvPr/>
        </p:nvCxnSpPr>
        <p:spPr>
          <a:xfrm>
            <a:off x="8836873" y="4445980"/>
            <a:ext cx="798456" cy="295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BEE38D1-EE7E-24EC-E82A-0DB8CEEA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20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23F2C-D9D5-3E7E-9B0B-F16BFFD1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8AD7D-D55E-69E8-DC0D-AED60244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6371"/>
            <a:ext cx="10515600" cy="2747963"/>
          </a:xfrm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000000"/>
                </a:solidFill>
                <a:latin typeface="-webkit-standard"/>
              </a:rPr>
              <a:t>T1-weighted MRI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from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416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individuals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, 100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with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AD </a:t>
            </a:r>
          </a:p>
          <a:p>
            <a:r>
              <a:rPr lang="de-DE" dirty="0" err="1">
                <a:solidFill>
                  <a:srgbClr val="000000"/>
                </a:solidFill>
                <a:latin typeface="-webkit-standard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orrected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for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head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movement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spatially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aligned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Talairach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Tournoux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space</a:t>
            </a:r>
            <a:endParaRPr lang="de-DE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de-DE" dirty="0" err="1">
                <a:solidFill>
                  <a:srgbClr val="000000"/>
                </a:solidFill>
                <a:latin typeface="-webkit-standard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ombined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template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from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young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elderly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subjects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without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dementia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was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used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minimize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age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biases</a:t>
            </a:r>
            <a:endParaRPr lang="de-DE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dirty="0"/>
              <a:t>Versions with and without skull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D67815-C85E-F504-7092-B94DAE90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83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1C86A-3430-D845-5F68-917DF222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7A962C-0DF5-C857-1608-3E26E14C3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3"/>
          <a:stretch/>
        </p:blipFill>
        <p:spPr>
          <a:xfrm>
            <a:off x="796115" y="2564483"/>
            <a:ext cx="4889978" cy="317936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547B78-75B5-D1E7-37DB-6E6E9091AEE2}"/>
              </a:ext>
            </a:extLst>
          </p:cNvPr>
          <p:cNvSpPr txBox="1"/>
          <p:nvPr/>
        </p:nvSpPr>
        <p:spPr>
          <a:xfrm>
            <a:off x="486105" y="1622811"/>
            <a:ext cx="5199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Imbalance with few individual samples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462BC0E9-861C-740A-547A-655C89F7C51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492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CBC02BF-C6B6-07CB-1790-4CFA59216789}"/>
              </a:ext>
            </a:extLst>
          </p:cNvPr>
          <p:cNvSpPr txBox="1"/>
          <p:nvPr/>
        </p:nvSpPr>
        <p:spPr>
          <a:xfrm>
            <a:off x="6662057" y="1622811"/>
            <a:ext cx="488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Large Data Volume &amp; Computational Restrictions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72BD773-27EB-79CE-9A61-E6A71977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57" y="2731349"/>
            <a:ext cx="4593771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-webkit-standard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MRI Scans </a:t>
            </a:r>
            <a:r>
              <a:rPr lang="de-DE" sz="2000" dirty="0" err="1">
                <a:solidFill>
                  <a:srgbClr val="000000"/>
                </a:solidFill>
                <a:latin typeface="-webkit-standard"/>
              </a:rPr>
              <a:t>r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equire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-webkit-standard"/>
              </a:rPr>
              <a:t>s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ignificant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resources</a:t>
            </a:r>
            <a:endParaRPr lang="de-DE" sz="20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Single GPU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with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14 GB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-webkit-standard"/>
              </a:rPr>
              <a:t>c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apacity</a:t>
            </a:r>
            <a:endParaRPr lang="de-DE" sz="3200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54D75-11DB-06DF-B77E-9149DFDB5D1F}"/>
              </a:ext>
            </a:extLst>
          </p:cNvPr>
          <p:cNvSpPr txBox="1"/>
          <p:nvPr/>
        </p:nvSpPr>
        <p:spPr>
          <a:xfrm>
            <a:off x="38100" y="5693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 err="1">
                <a:solidFill>
                  <a:srgbClr val="000000"/>
                </a:solidFill>
                <a:latin typeface="-webkit-standard"/>
              </a:rPr>
              <a:t>Only</a:t>
            </a:r>
            <a:r>
              <a:rPr lang="de-DE" sz="1800" dirty="0">
                <a:solidFill>
                  <a:srgbClr val="000000"/>
                </a:solidFill>
                <a:latin typeface="-webkit-standard"/>
              </a:rPr>
              <a:t> 416 </a:t>
            </a:r>
            <a:r>
              <a:rPr lang="de-DE" sz="1800" dirty="0" err="1">
                <a:solidFill>
                  <a:srgbClr val="000000"/>
                </a:solidFill>
                <a:latin typeface="-webkit-standard"/>
              </a:rPr>
              <a:t>independent</a:t>
            </a:r>
            <a:r>
              <a:rPr lang="de-DE" sz="18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-webkit-standard"/>
              </a:rPr>
              <a:t>samples</a:t>
            </a:r>
            <a:endParaRPr lang="en-US" sz="1800" dirty="0"/>
          </a:p>
        </p:txBody>
      </p:sp>
      <p:pic>
        <p:nvPicPr>
          <p:cNvPr id="12" name="Grafik 11" descr="Computer mit einfarbiger Füllung">
            <a:extLst>
              <a:ext uri="{FF2B5EF4-FFF2-40B4-BE49-F238E27FC236}">
                <a16:creationId xmlns:a16="http://schemas.microsoft.com/office/drawing/2014/main" id="{262B80FA-4A0A-0A53-7C47-DB511D4D3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8700" y="4676270"/>
            <a:ext cx="914400" cy="914400"/>
          </a:xfrm>
          <a:prstGeom prst="rect">
            <a:avLst/>
          </a:prstGeom>
        </p:spPr>
      </p:pic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AB81FE8-CA64-948A-5182-E358CBA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132A3-4D29-4EC0-7BEC-F36410EA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4136B6AD-9B56-85BF-D642-F966CD044F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Preprocessing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3392DC1-D701-654E-C3E9-209379ECA4D1}"/>
              </a:ext>
            </a:extLst>
          </p:cNvPr>
          <p:cNvGrpSpPr/>
          <p:nvPr/>
        </p:nvGrpSpPr>
        <p:grpSpPr>
          <a:xfrm>
            <a:off x="564977" y="2940166"/>
            <a:ext cx="1556219" cy="1556219"/>
            <a:chOff x="588921" y="2377126"/>
            <a:chExt cx="1556219" cy="1556219"/>
          </a:xfrm>
        </p:grpSpPr>
        <p:pic>
          <p:nvPicPr>
            <p:cNvPr id="21" name="Grafik 2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18497727-FD94-EEA0-5429-B550D7693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921" y="2377126"/>
              <a:ext cx="1371739" cy="1371739"/>
            </a:xfrm>
            <a:prstGeom prst="rect">
              <a:avLst/>
            </a:prstGeom>
          </p:spPr>
        </p:pic>
        <p:pic>
          <p:nvPicPr>
            <p:cNvPr id="22" name="Grafik 2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E7FA2B2-36C3-EE7C-61BA-B102207F2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161" y="2469366"/>
              <a:ext cx="1371739" cy="1371739"/>
            </a:xfrm>
            <a:prstGeom prst="rect">
              <a:avLst/>
            </a:prstGeom>
          </p:spPr>
        </p:pic>
        <p:pic>
          <p:nvPicPr>
            <p:cNvPr id="23" name="Grafik 22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A56FAAD-359B-D21F-9A28-126DC83CA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401" y="25616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1AB1B53-86E1-F56E-A12D-544520911400}"/>
              </a:ext>
            </a:extLst>
          </p:cNvPr>
          <p:cNvGrpSpPr/>
          <p:nvPr/>
        </p:nvGrpSpPr>
        <p:grpSpPr>
          <a:xfrm>
            <a:off x="828337" y="3227367"/>
            <a:ext cx="1556219" cy="1556219"/>
            <a:chOff x="1300121" y="3037526"/>
            <a:chExt cx="1556219" cy="1556219"/>
          </a:xfrm>
        </p:grpSpPr>
        <p:pic>
          <p:nvPicPr>
            <p:cNvPr id="24" name="Grafik 23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54EFA2AB-BF4B-1617-A1AE-8858C6936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121" y="3037526"/>
              <a:ext cx="1371739" cy="1371739"/>
            </a:xfrm>
            <a:prstGeom prst="rect">
              <a:avLst/>
            </a:prstGeom>
          </p:spPr>
        </p:pic>
        <p:pic>
          <p:nvPicPr>
            <p:cNvPr id="25" name="Grafik 2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2B0A6E2-5A00-96EC-DB05-A6C17338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2361" y="3129766"/>
              <a:ext cx="1371739" cy="1371739"/>
            </a:xfrm>
            <a:prstGeom prst="rect">
              <a:avLst/>
            </a:prstGeom>
          </p:spPr>
        </p:pic>
        <p:pic>
          <p:nvPicPr>
            <p:cNvPr id="26" name="Grafik 25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771728CB-44BB-7DE4-5E7C-2CF03831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601" y="32220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59108B3-EB25-ACA8-A6D0-A391BBCDB776}"/>
              </a:ext>
            </a:extLst>
          </p:cNvPr>
          <p:cNvGrpSpPr/>
          <p:nvPr/>
        </p:nvGrpSpPr>
        <p:grpSpPr>
          <a:xfrm>
            <a:off x="1104292" y="3533795"/>
            <a:ext cx="1556219" cy="1556219"/>
            <a:chOff x="2011321" y="3697926"/>
            <a:chExt cx="1556219" cy="1556219"/>
          </a:xfrm>
        </p:grpSpPr>
        <p:pic>
          <p:nvPicPr>
            <p:cNvPr id="27" name="Grafik 2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6165694-21C3-B38F-5128-6F7FF6264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1321" y="3697926"/>
              <a:ext cx="1371739" cy="1371739"/>
            </a:xfrm>
            <a:prstGeom prst="rect">
              <a:avLst/>
            </a:prstGeom>
          </p:spPr>
        </p:pic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D971B56A-A70E-3F1A-4921-B92460054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3561" y="3790166"/>
              <a:ext cx="1371739" cy="1371739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E06D9C7-569C-D79F-7957-9379FFE7E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5801" y="38824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EC9FCB0-2218-A68B-EF62-2AD1E73704C5}"/>
              </a:ext>
            </a:extLst>
          </p:cNvPr>
          <p:cNvGrpSpPr/>
          <p:nvPr/>
        </p:nvGrpSpPr>
        <p:grpSpPr>
          <a:xfrm>
            <a:off x="1385136" y="3807559"/>
            <a:ext cx="1556219" cy="1556219"/>
            <a:chOff x="2722521" y="4358326"/>
            <a:chExt cx="1556219" cy="1556219"/>
          </a:xfrm>
        </p:grpSpPr>
        <p:pic>
          <p:nvPicPr>
            <p:cNvPr id="30" name="Grafik 29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DAA5717-C106-3820-63DE-C8CD56D24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2521" y="4358326"/>
              <a:ext cx="1371739" cy="1371739"/>
            </a:xfrm>
            <a:prstGeom prst="rect">
              <a:avLst/>
            </a:prstGeom>
          </p:spPr>
        </p:pic>
        <p:pic>
          <p:nvPicPr>
            <p:cNvPr id="31" name="Grafik 30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DB86B8D1-7080-3056-4845-8A985CBF8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4761" y="4450566"/>
              <a:ext cx="1371739" cy="1371739"/>
            </a:xfrm>
            <a:prstGeom prst="rect">
              <a:avLst/>
            </a:prstGeom>
          </p:spPr>
        </p:pic>
        <p:pic>
          <p:nvPicPr>
            <p:cNvPr id="32" name="Grafik 31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929F6225-6703-92E2-63F8-22A19952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7001" y="4542806"/>
              <a:ext cx="1371739" cy="1371739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3E148AD6-C884-E7CF-0F64-D614BBDE05DB}"/>
              </a:ext>
            </a:extLst>
          </p:cNvPr>
          <p:cNvSpPr txBox="1"/>
          <p:nvPr/>
        </p:nvSpPr>
        <p:spPr>
          <a:xfrm>
            <a:off x="2386980" y="2187873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 0, Slice 1, Slice 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DD3D2C3-998D-9D74-FFE7-AD072865A2EE}"/>
              </a:ext>
            </a:extLst>
          </p:cNvPr>
          <p:cNvSpPr txBox="1"/>
          <p:nvPr/>
        </p:nvSpPr>
        <p:spPr>
          <a:xfrm>
            <a:off x="3098180" y="2875423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 3, Slice 4, Slice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0DF5215-AC4D-FC7F-5051-F8549401921F}"/>
              </a:ext>
            </a:extLst>
          </p:cNvPr>
          <p:cNvSpPr txBox="1"/>
          <p:nvPr/>
        </p:nvSpPr>
        <p:spPr>
          <a:xfrm>
            <a:off x="4560945" y="4419315"/>
            <a:ext cx="1200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 174, </a:t>
            </a:r>
          </a:p>
          <a:p>
            <a:r>
              <a:rPr lang="en-US" dirty="0"/>
              <a:t>Slice 175, </a:t>
            </a:r>
          </a:p>
          <a:p>
            <a:r>
              <a:rPr lang="en-US" dirty="0"/>
              <a:t>Slice 176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836CFEF-61F0-CEBF-1B35-E5A60D5C44D3}"/>
              </a:ext>
            </a:extLst>
          </p:cNvPr>
          <p:cNvSpPr txBox="1">
            <a:spLocks/>
          </p:cNvSpPr>
          <p:nvPr/>
        </p:nvSpPr>
        <p:spPr>
          <a:xfrm>
            <a:off x="6113465" y="570018"/>
            <a:ext cx="5712771" cy="5811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-webkit-standard"/>
              </a:rPr>
              <a:t>Dividing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MRI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into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176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slices</a:t>
            </a:r>
            <a:endParaRPr lang="de-DE" dirty="0">
              <a:solidFill>
                <a:srgbClr val="000000"/>
              </a:solidFill>
              <a:latin typeface="-webkit-standard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-webkit-standard"/>
              </a:rPr>
              <a:t>Combining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3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adjacent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slices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into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single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3-channel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image</a:t>
            </a:r>
            <a:endParaRPr lang="de-DE" dirty="0">
              <a:solidFill>
                <a:srgbClr val="000000"/>
              </a:solidFill>
              <a:latin typeface="-webkit-standard"/>
            </a:endParaRPr>
          </a:p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-webkit-standard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-webkit-standard"/>
              </a:rPr>
              <a:t>Reduces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size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to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level</a:t>
            </a:r>
            <a:endParaRPr lang="de-DE" dirty="0">
              <a:solidFill>
                <a:srgbClr val="000000"/>
              </a:solidFill>
              <a:latin typeface="-webkit-standard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-webkit-standard"/>
              </a:rPr>
              <a:t>Enables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use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of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pretrained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models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their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learned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features</a:t>
            </a:r>
            <a:endParaRPr lang="de-DE" dirty="0">
              <a:solidFill>
                <a:srgbClr val="000000"/>
              </a:solidFill>
              <a:latin typeface="-webkit-standard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-webkit-standard"/>
              </a:rPr>
              <a:t>Preserves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some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three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-dimensional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structural</a:t>
            </a:r>
            <a:r>
              <a:rPr lang="de-D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-webkit-standard"/>
              </a:rPr>
              <a:t>information</a:t>
            </a: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-webkit-standard"/>
            </a:endParaRP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AD29236-AD91-559E-38A7-022DD591873D}"/>
              </a:ext>
            </a:extLst>
          </p:cNvPr>
          <p:cNvCxnSpPr>
            <a:cxnSpLocks/>
          </p:cNvCxnSpPr>
          <p:nvPr/>
        </p:nvCxnSpPr>
        <p:spPr>
          <a:xfrm>
            <a:off x="5906000" y="589281"/>
            <a:ext cx="0" cy="5593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38">
            <a:extLst>
              <a:ext uri="{FF2B5EF4-FFF2-40B4-BE49-F238E27FC236}">
                <a16:creationId xmlns:a16="http://schemas.microsoft.com/office/drawing/2014/main" id="{7D4BC486-21CD-6A37-8043-F83DD5D9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7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8 -0.00185 L 0.09101 -0.013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5521 -0.065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32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85 L 0.12422 0.04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21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3.7037E-7 L 0.01862 -0.1178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B8944-D513-2DBA-B3B9-9FE85600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180352D-6A1A-F12C-41E0-1A94E18383F4}"/>
              </a:ext>
            </a:extLst>
          </p:cNvPr>
          <p:cNvGrpSpPr/>
          <p:nvPr/>
        </p:nvGrpSpPr>
        <p:grpSpPr>
          <a:xfrm>
            <a:off x="791036" y="2133546"/>
            <a:ext cx="1556219" cy="1556219"/>
            <a:chOff x="1052286" y="2121671"/>
            <a:chExt cx="1556219" cy="1556219"/>
          </a:xfrm>
        </p:grpSpPr>
        <p:pic>
          <p:nvPicPr>
            <p:cNvPr id="11" name="Grafik 1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BDE2110-49F0-D5DB-84C3-8CF5FCB13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286" y="2121671"/>
              <a:ext cx="1371739" cy="1371739"/>
            </a:xfrm>
            <a:prstGeom prst="rect">
              <a:avLst/>
            </a:prstGeom>
          </p:spPr>
        </p:pic>
        <p:pic>
          <p:nvPicPr>
            <p:cNvPr id="2" name="Grafik 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981CD098-9822-D15E-4562-C00F3EA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4526" y="2213911"/>
              <a:ext cx="1371739" cy="1371739"/>
            </a:xfrm>
            <a:prstGeom prst="rect">
              <a:avLst/>
            </a:prstGeom>
          </p:spPr>
        </p:pic>
        <p:pic>
          <p:nvPicPr>
            <p:cNvPr id="16" name="Grafik 1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5384C9D-C7F5-78F0-DCD4-4BCADF7DA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766" y="2306151"/>
              <a:ext cx="1371739" cy="1371739"/>
            </a:xfrm>
            <a:prstGeom prst="rect">
              <a:avLst/>
            </a:prstGeom>
          </p:spPr>
        </p:pic>
      </p:grpSp>
      <p:sp>
        <p:nvSpPr>
          <p:cNvPr id="91" name="Multiplizieren 90">
            <a:extLst>
              <a:ext uri="{FF2B5EF4-FFF2-40B4-BE49-F238E27FC236}">
                <a16:creationId xmlns:a16="http://schemas.microsoft.com/office/drawing/2014/main" id="{A8045180-8BCE-8606-5123-E94B20C24330}"/>
              </a:ext>
            </a:extLst>
          </p:cNvPr>
          <p:cNvSpPr/>
          <p:nvPr/>
        </p:nvSpPr>
        <p:spPr>
          <a:xfrm>
            <a:off x="376640" y="1695491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1B2DCF9-FA53-C238-775D-86742D11C9BB}"/>
              </a:ext>
            </a:extLst>
          </p:cNvPr>
          <p:cNvGrpSpPr/>
          <p:nvPr/>
        </p:nvGrpSpPr>
        <p:grpSpPr>
          <a:xfrm>
            <a:off x="1502236" y="2782071"/>
            <a:ext cx="1556219" cy="1556219"/>
            <a:chOff x="1763486" y="2782071"/>
            <a:chExt cx="1556219" cy="1556219"/>
          </a:xfrm>
        </p:grpSpPr>
        <p:pic>
          <p:nvPicPr>
            <p:cNvPr id="5" name="Grafik 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5818A94-16BC-27E6-FDDC-AD52748D3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3486" y="2782071"/>
              <a:ext cx="1371739" cy="1371739"/>
            </a:xfrm>
            <a:prstGeom prst="rect">
              <a:avLst/>
            </a:prstGeom>
          </p:spPr>
        </p:pic>
        <p:pic>
          <p:nvPicPr>
            <p:cNvPr id="3" name="Grafik 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5EE8425-92C2-33B3-D891-89E3EB923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5726" y="2874311"/>
              <a:ext cx="1371739" cy="1371739"/>
            </a:xfrm>
            <a:prstGeom prst="rect">
              <a:avLst/>
            </a:prstGeom>
          </p:spPr>
        </p:pic>
        <p:pic>
          <p:nvPicPr>
            <p:cNvPr id="17" name="Grafik 16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DA61CEA-9639-28AE-C683-5E591B6C9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966" y="2966551"/>
              <a:ext cx="1371739" cy="1371739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C3F460D-23D0-BC84-2A65-0CB295103AC5}"/>
              </a:ext>
            </a:extLst>
          </p:cNvPr>
          <p:cNvGrpSpPr/>
          <p:nvPr/>
        </p:nvGrpSpPr>
        <p:grpSpPr>
          <a:xfrm>
            <a:off x="2213436" y="3442471"/>
            <a:ext cx="1556219" cy="1556219"/>
            <a:chOff x="2474686" y="3442471"/>
            <a:chExt cx="1556219" cy="1556219"/>
          </a:xfrm>
        </p:grpSpPr>
        <p:pic>
          <p:nvPicPr>
            <p:cNvPr id="7" name="Grafik 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CD26475-7875-076E-B0F5-D4FF3533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4686" y="3442471"/>
              <a:ext cx="1371739" cy="1371739"/>
            </a:xfrm>
            <a:prstGeom prst="rect">
              <a:avLst/>
            </a:prstGeom>
          </p:spPr>
        </p:pic>
        <p:pic>
          <p:nvPicPr>
            <p:cNvPr id="4" name="Grafik 3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CBBB4431-88BE-5FB8-BC50-0202CCA9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6926" y="3534711"/>
              <a:ext cx="1371739" cy="1371739"/>
            </a:xfrm>
            <a:prstGeom prst="rect">
              <a:avLst/>
            </a:prstGeom>
          </p:spPr>
        </p:pic>
        <p:pic>
          <p:nvPicPr>
            <p:cNvPr id="18" name="Grafik 1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1BFF97E-FE05-6F50-3C8F-167B663B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9166" y="3626951"/>
              <a:ext cx="1371739" cy="1371739"/>
            </a:xfrm>
            <a:prstGeom prst="rect">
              <a:avLst/>
            </a:prstGeom>
          </p:spPr>
        </p:pic>
      </p:grpSp>
      <p:sp>
        <p:nvSpPr>
          <p:cNvPr id="20" name="Titel 1">
            <a:extLst>
              <a:ext uri="{FF2B5EF4-FFF2-40B4-BE49-F238E27FC236}">
                <a16:creationId xmlns:a16="http://schemas.microsoft.com/office/drawing/2014/main" id="{479804AE-CF50-3AA6-421A-9423447B4E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Preprocessing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ED1E762-C7C5-0840-1643-08C34F143976}"/>
              </a:ext>
            </a:extLst>
          </p:cNvPr>
          <p:cNvSpPr/>
          <p:nvPr/>
        </p:nvSpPr>
        <p:spPr>
          <a:xfrm>
            <a:off x="4903218" y="2474520"/>
            <a:ext cx="1920494" cy="593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MobileVit-xs</a:t>
            </a:r>
            <a:r>
              <a:rPr lang="en-US" sz="2000" dirty="0"/>
              <a:t> 1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8AE8443-CD1A-383F-BE50-53DFD3A01245}"/>
              </a:ext>
            </a:extLst>
          </p:cNvPr>
          <p:cNvSpPr/>
          <p:nvPr/>
        </p:nvSpPr>
        <p:spPr>
          <a:xfrm>
            <a:off x="4903218" y="3159218"/>
            <a:ext cx="1920494" cy="593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MobileVit-xs</a:t>
            </a:r>
            <a:r>
              <a:rPr lang="en-US" sz="2000" dirty="0"/>
              <a:t> 2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EBDA6BBA-BF5B-ED16-70B8-241899808249}"/>
              </a:ext>
            </a:extLst>
          </p:cNvPr>
          <p:cNvSpPr/>
          <p:nvPr/>
        </p:nvSpPr>
        <p:spPr>
          <a:xfrm>
            <a:off x="4903218" y="3830031"/>
            <a:ext cx="1920494" cy="593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…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17B1F8DE-B1D9-DC96-805E-4B3F243B789F}"/>
              </a:ext>
            </a:extLst>
          </p:cNvPr>
          <p:cNvSpPr/>
          <p:nvPr/>
        </p:nvSpPr>
        <p:spPr>
          <a:xfrm>
            <a:off x="4903218" y="4513151"/>
            <a:ext cx="1920494" cy="593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MobileVit-xs</a:t>
            </a:r>
            <a:r>
              <a:rPr lang="en-US" sz="2000" dirty="0"/>
              <a:t> 59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7949818-4747-BE73-8916-1BFCE57938C4}"/>
              </a:ext>
            </a:extLst>
          </p:cNvPr>
          <p:cNvCxnSpPr>
            <a:cxnSpLocks/>
          </p:cNvCxnSpPr>
          <p:nvPr/>
        </p:nvCxnSpPr>
        <p:spPr>
          <a:xfrm>
            <a:off x="1791572" y="2771313"/>
            <a:ext cx="31209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EC2B2FD-9519-5B01-8D93-9E264DD5C393}"/>
              </a:ext>
            </a:extLst>
          </p:cNvPr>
          <p:cNvCxnSpPr>
            <a:cxnSpLocks/>
          </p:cNvCxnSpPr>
          <p:nvPr/>
        </p:nvCxnSpPr>
        <p:spPr>
          <a:xfrm flipV="1">
            <a:off x="2564544" y="3456011"/>
            <a:ext cx="2347987" cy="99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E0F4FE3-4C36-D688-EA0B-4E498BA1F247}"/>
              </a:ext>
            </a:extLst>
          </p:cNvPr>
          <p:cNvCxnSpPr>
            <a:cxnSpLocks/>
          </p:cNvCxnSpPr>
          <p:nvPr/>
        </p:nvCxnSpPr>
        <p:spPr>
          <a:xfrm>
            <a:off x="3291792" y="4126824"/>
            <a:ext cx="162073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8AA63E4-B673-2B58-E85C-743BA002EF99}"/>
              </a:ext>
            </a:extLst>
          </p:cNvPr>
          <p:cNvCxnSpPr>
            <a:cxnSpLocks/>
          </p:cNvCxnSpPr>
          <p:nvPr/>
        </p:nvCxnSpPr>
        <p:spPr>
          <a:xfrm>
            <a:off x="3925172" y="4809944"/>
            <a:ext cx="9873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>
            <a:extLst>
              <a:ext uri="{FF2B5EF4-FFF2-40B4-BE49-F238E27FC236}">
                <a16:creationId xmlns:a16="http://schemas.microsoft.com/office/drawing/2014/main" id="{CADE0EB2-490C-FE1A-07DD-0EC82020AB71}"/>
              </a:ext>
            </a:extLst>
          </p:cNvPr>
          <p:cNvSpPr/>
          <p:nvPr/>
        </p:nvSpPr>
        <p:spPr>
          <a:xfrm>
            <a:off x="7404655" y="2474520"/>
            <a:ext cx="1296546" cy="593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F1-Score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7EFE0DA-C18B-775F-25A2-C16F9412CCD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6826273" y="2771313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5B3F4418-5C82-5306-36FF-65B950026ABA}"/>
              </a:ext>
            </a:extLst>
          </p:cNvPr>
          <p:cNvSpPr/>
          <p:nvPr/>
        </p:nvSpPr>
        <p:spPr>
          <a:xfrm>
            <a:off x="7408079" y="3153699"/>
            <a:ext cx="1296546" cy="593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F1-Score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46FE4B9-13F7-AD89-10F6-2405EC1D08A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6826273" y="3450492"/>
            <a:ext cx="581806" cy="55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DF80347A-ED31-AE56-9FE8-C675462688E0}"/>
              </a:ext>
            </a:extLst>
          </p:cNvPr>
          <p:cNvSpPr/>
          <p:nvPr/>
        </p:nvSpPr>
        <p:spPr>
          <a:xfrm>
            <a:off x="7404655" y="3830031"/>
            <a:ext cx="1296546" cy="593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F1-Score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8E95F-757C-C541-1F70-68ADF2A107FC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826273" y="4126824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80051722-EA02-BC4B-D0C4-5D60C2D12BAD}"/>
              </a:ext>
            </a:extLst>
          </p:cNvPr>
          <p:cNvSpPr/>
          <p:nvPr/>
        </p:nvSpPr>
        <p:spPr>
          <a:xfrm>
            <a:off x="7408079" y="4513151"/>
            <a:ext cx="1296546" cy="593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F1-Score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8BFA37B-4072-8637-D192-7346EB7372D3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826273" y="4809944"/>
            <a:ext cx="58180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B4C0AD38-1874-E117-4996-92810CF11C1D}"/>
              </a:ext>
            </a:extLst>
          </p:cNvPr>
          <p:cNvSpPr txBox="1"/>
          <p:nvPr/>
        </p:nvSpPr>
        <p:spPr>
          <a:xfrm>
            <a:off x="4811067" y="5403530"/>
            <a:ext cx="213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1. </a:t>
            </a:r>
            <a:r>
              <a:rPr lang="en-US" dirty="0"/>
              <a:t>Train one model per slice group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B917AEDF-DBA0-13FA-25D4-6514E632AB22}"/>
              </a:ext>
            </a:extLst>
          </p:cNvPr>
          <p:cNvSpPr txBox="1"/>
          <p:nvPr/>
        </p:nvSpPr>
        <p:spPr>
          <a:xfrm>
            <a:off x="7130430" y="5309470"/>
            <a:ext cx="185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</a:t>
            </a:r>
            <a:r>
              <a:rPr lang="en-US" dirty="0"/>
              <a:t>Evaluate individual models</a:t>
            </a:r>
          </a:p>
        </p:txBody>
      </p:sp>
      <p:sp>
        <p:nvSpPr>
          <p:cNvPr id="93" name="Multiplizieren 92">
            <a:extLst>
              <a:ext uri="{FF2B5EF4-FFF2-40B4-BE49-F238E27FC236}">
                <a16:creationId xmlns:a16="http://schemas.microsoft.com/office/drawing/2014/main" id="{06B6AC5A-04E4-E02C-5C77-C84B0CD466EB}"/>
              </a:ext>
            </a:extLst>
          </p:cNvPr>
          <p:cNvSpPr/>
          <p:nvPr/>
        </p:nvSpPr>
        <p:spPr>
          <a:xfrm>
            <a:off x="1804370" y="3019037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A909F31-8B62-E633-C490-976978873B75}"/>
              </a:ext>
            </a:extLst>
          </p:cNvPr>
          <p:cNvGrpSpPr/>
          <p:nvPr/>
        </p:nvGrpSpPr>
        <p:grpSpPr>
          <a:xfrm>
            <a:off x="2900886" y="4114746"/>
            <a:ext cx="1556219" cy="1556219"/>
            <a:chOff x="3185886" y="4102871"/>
            <a:chExt cx="1556219" cy="1556219"/>
          </a:xfrm>
        </p:grpSpPr>
        <p:pic>
          <p:nvPicPr>
            <p:cNvPr id="9" name="Grafik 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EBD7C981-9C90-DA40-99BA-91EE19B8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5886" y="4102871"/>
              <a:ext cx="1371739" cy="1371739"/>
            </a:xfrm>
            <a:prstGeom prst="rect">
              <a:avLst/>
            </a:prstGeom>
          </p:spPr>
        </p:pic>
        <p:pic>
          <p:nvPicPr>
            <p:cNvPr id="6" name="Grafik 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CEB859D-AA6F-2DB2-F601-A64A28F3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8126" y="4195111"/>
              <a:ext cx="1371739" cy="1371739"/>
            </a:xfrm>
            <a:prstGeom prst="rect">
              <a:avLst/>
            </a:prstGeom>
          </p:spPr>
        </p:pic>
        <p:pic>
          <p:nvPicPr>
            <p:cNvPr id="19" name="Grafik 1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1EC98DAA-6BF4-94BC-4B47-09FA7466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0366" y="4287351"/>
              <a:ext cx="1371739" cy="1371739"/>
            </a:xfrm>
            <a:prstGeom prst="rect">
              <a:avLst/>
            </a:prstGeom>
          </p:spPr>
        </p:pic>
      </p:grpSp>
      <p:cxnSp>
        <p:nvCxnSpPr>
          <p:cNvPr id="95" name="Gekrümmte Verbindung 94">
            <a:extLst>
              <a:ext uri="{FF2B5EF4-FFF2-40B4-BE49-F238E27FC236}">
                <a16:creationId xmlns:a16="http://schemas.microsoft.com/office/drawing/2014/main" id="{75511F58-587C-5D5B-02AB-D42E41E8CB4B}"/>
              </a:ext>
            </a:extLst>
          </p:cNvPr>
          <p:cNvCxnSpPr>
            <a:cxnSpLocks/>
            <a:stCxn id="88" idx="2"/>
            <a:endCxn id="96" idx="2"/>
          </p:cNvCxnSpPr>
          <p:nvPr/>
        </p:nvCxnSpPr>
        <p:spPr>
          <a:xfrm rot="5400000" flipH="1">
            <a:off x="4718375" y="2891227"/>
            <a:ext cx="218540" cy="6464606"/>
          </a:xfrm>
          <a:prstGeom prst="curvedConnector3">
            <a:avLst>
              <a:gd name="adj1" fmla="val -1046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935765A7-F66F-1E95-466E-16E2D1EB1591}"/>
              </a:ext>
            </a:extLst>
          </p:cNvPr>
          <p:cNvSpPr txBox="1"/>
          <p:nvPr/>
        </p:nvSpPr>
        <p:spPr>
          <a:xfrm>
            <a:off x="526562" y="5090930"/>
            <a:ext cx="213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</a:t>
            </a:r>
            <a:r>
              <a:rPr lang="en-US" dirty="0"/>
              <a:t>Proceed only with best scoring slice groups</a:t>
            </a:r>
          </a:p>
        </p:txBody>
      </p:sp>
      <p:sp>
        <p:nvSpPr>
          <p:cNvPr id="105" name="Inhaltsplatzhalter 2">
            <a:extLst>
              <a:ext uri="{FF2B5EF4-FFF2-40B4-BE49-F238E27FC236}">
                <a16:creationId xmlns:a16="http://schemas.microsoft.com/office/drawing/2014/main" id="{B59F1724-4081-2C6C-F87C-CA1357692686}"/>
              </a:ext>
            </a:extLst>
          </p:cNvPr>
          <p:cNvSpPr txBox="1">
            <a:spLocks/>
          </p:cNvSpPr>
          <p:nvPr/>
        </p:nvSpPr>
        <p:spPr>
          <a:xfrm>
            <a:off x="8981061" y="1356509"/>
            <a:ext cx="2872672" cy="454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-webkit-standard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-webkit-standard"/>
              </a:rPr>
              <a:t>Further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reduce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the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computational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burden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of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a large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dataset</a:t>
            </a:r>
            <a:endParaRPr lang="de-DE" sz="2200" dirty="0">
              <a:solidFill>
                <a:srgbClr val="000000"/>
              </a:solidFill>
              <a:latin typeface="-webkit-standard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-webkit-standard"/>
              </a:rPr>
              <a:t>Keep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slices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presumed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to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have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diagnostic</a:t>
            </a:r>
            <a:r>
              <a:rPr lang="de-DE" sz="2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-webkit-standard"/>
              </a:rPr>
              <a:t>value</a:t>
            </a:r>
            <a:endParaRPr lang="de-DE" sz="2200" dirty="0">
              <a:solidFill>
                <a:srgbClr val="000000"/>
              </a:solidFill>
              <a:latin typeface="-webkit-standard"/>
            </a:endParaRP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109" name="Foliennummernplatzhalter 108">
            <a:extLst>
              <a:ext uri="{FF2B5EF4-FFF2-40B4-BE49-F238E27FC236}">
                <a16:creationId xmlns:a16="http://schemas.microsoft.com/office/drawing/2014/main" id="{D8953438-6D2F-FD22-97AD-6AA87993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25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CDBB1-B43A-5D34-8356-D203BCA8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Prediction Fusion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5672F2B-7F98-DE2F-A5FC-60991482B3E9}"/>
              </a:ext>
            </a:extLst>
          </p:cNvPr>
          <p:cNvGrpSpPr/>
          <p:nvPr/>
        </p:nvGrpSpPr>
        <p:grpSpPr>
          <a:xfrm>
            <a:off x="4087278" y="1672660"/>
            <a:ext cx="3809800" cy="4657268"/>
            <a:chOff x="756744" y="1060952"/>
            <a:chExt cx="3809800" cy="4657268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2549E45-E364-88AC-E8E9-873B319668D0}"/>
                </a:ext>
              </a:extLst>
            </p:cNvPr>
            <p:cNvGrpSpPr/>
            <p:nvPr/>
          </p:nvGrpSpPr>
          <p:grpSpPr>
            <a:xfrm>
              <a:off x="1121767" y="1060952"/>
              <a:ext cx="825162" cy="825162"/>
              <a:chOff x="922071" y="1060952"/>
              <a:chExt cx="825162" cy="825162"/>
            </a:xfrm>
          </p:grpSpPr>
          <p:pic>
            <p:nvPicPr>
              <p:cNvPr id="34" name="Grafik 33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C872A4FC-95EA-7C4B-546B-6A1E10746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2071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35" name="Grafik 34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6E151987-A6B1-AA83-A89B-4E1082636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8122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36" name="Grafik 35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36C8864F-7C40-6591-ADA5-29B700A44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4471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E1D9D647-EA73-5253-3EB5-6A76A92ABF94}"/>
                </a:ext>
              </a:extLst>
            </p:cNvPr>
            <p:cNvGrpSpPr/>
            <p:nvPr/>
          </p:nvGrpSpPr>
          <p:grpSpPr>
            <a:xfrm>
              <a:off x="1994972" y="1060952"/>
              <a:ext cx="825162" cy="825162"/>
              <a:chOff x="1795276" y="1060952"/>
              <a:chExt cx="825162" cy="825162"/>
            </a:xfrm>
          </p:grpSpPr>
          <p:pic>
            <p:nvPicPr>
              <p:cNvPr id="31" name="Grafik 30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2CD507DC-C21D-A4CA-326D-1EBF8DCD3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5276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32" name="Grafik 31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FBA747B2-5DAC-20D6-3BE6-90CBDFBB6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1327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33" name="Grafik 32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38876C78-0F73-FB1D-7DBB-3924B62C4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676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D81004B7-D638-FBEA-ECEE-E12B2E0E7D0B}"/>
                </a:ext>
              </a:extLst>
            </p:cNvPr>
            <p:cNvGrpSpPr/>
            <p:nvPr/>
          </p:nvGrpSpPr>
          <p:grpSpPr>
            <a:xfrm>
              <a:off x="2868177" y="1060952"/>
              <a:ext cx="825162" cy="825162"/>
              <a:chOff x="2668481" y="1060952"/>
              <a:chExt cx="825162" cy="825162"/>
            </a:xfrm>
          </p:grpSpPr>
          <p:pic>
            <p:nvPicPr>
              <p:cNvPr id="28" name="Grafik 27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4DCFFBA2-B8AD-6CC3-C186-3E269FCD4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8481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29" name="Grafik 28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E3E11C07-B584-6004-1391-6946DF969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4532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30" name="Grafik 29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8A26F698-EDFC-B0F0-83C2-2385BDD79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0881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5377104C-EBE4-6BED-9A25-C52D6356C2B1}"/>
                </a:ext>
              </a:extLst>
            </p:cNvPr>
            <p:cNvGrpSpPr/>
            <p:nvPr/>
          </p:nvGrpSpPr>
          <p:grpSpPr>
            <a:xfrm>
              <a:off x="3741382" y="1060952"/>
              <a:ext cx="825162" cy="825162"/>
              <a:chOff x="3541686" y="1060952"/>
              <a:chExt cx="825162" cy="825162"/>
            </a:xfrm>
          </p:grpSpPr>
          <p:pic>
            <p:nvPicPr>
              <p:cNvPr id="25" name="Grafik 24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1ECA9D78-158E-4A07-1A6F-28A8F3EF8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686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26" name="Grafik 25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C2A181F7-3FB5-30DC-0856-9AC56054F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7737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27" name="Grafik 26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40C215A0-4DC2-168A-D1AA-6D2D2C1E9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4086" y="1213352"/>
                <a:ext cx="672762" cy="672762"/>
              </a:xfrm>
              <a:prstGeom prst="rect">
                <a:avLst/>
              </a:prstGeom>
            </p:spPr>
          </p:pic>
        </p:grp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81AB8696-4226-D751-48EE-E22B2A4B2665}"/>
                </a:ext>
              </a:extLst>
            </p:cNvPr>
            <p:cNvSpPr/>
            <p:nvPr/>
          </p:nvSpPr>
          <p:spPr>
            <a:xfrm>
              <a:off x="1126423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Model1</a:t>
              </a:r>
            </a:p>
          </p:txBody>
        </p:sp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9FA9262-1175-5826-2CB5-18A5F91B6D3B}"/>
                </a:ext>
              </a:extLst>
            </p:cNvPr>
            <p:cNvSpPr/>
            <p:nvPr/>
          </p:nvSpPr>
          <p:spPr>
            <a:xfrm>
              <a:off x="2015568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Model2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F7A55A71-B933-7CEC-BBD4-404451909FC4}"/>
                </a:ext>
              </a:extLst>
            </p:cNvPr>
            <p:cNvSpPr/>
            <p:nvPr/>
          </p:nvSpPr>
          <p:spPr>
            <a:xfrm>
              <a:off x="2908399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25114917-42E0-EF7F-95EF-743AC535E84B}"/>
                </a:ext>
              </a:extLst>
            </p:cNvPr>
            <p:cNvSpPr/>
            <p:nvPr/>
          </p:nvSpPr>
          <p:spPr>
            <a:xfrm>
              <a:off x="3797544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Model10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B46E174B-9064-5852-33F0-99F1B98A7CEE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510922" y="1886114"/>
              <a:ext cx="1" cy="44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077B1D2A-68A0-F075-C05D-44E9FF0723B4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397404" y="1790207"/>
              <a:ext cx="2664" cy="5423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D80F0B2-9C52-BE57-97AA-B94CBF09B3AA}"/>
                </a:ext>
              </a:extLst>
            </p:cNvPr>
            <p:cNvCxnSpPr>
              <a:cxnSpLocks/>
            </p:cNvCxnSpPr>
            <p:nvPr/>
          </p:nvCxnSpPr>
          <p:spPr>
            <a:xfrm>
              <a:off x="3318229" y="1784655"/>
              <a:ext cx="2664" cy="54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6D4FFCEF-5B23-755E-A666-5DC7CDE67172}"/>
                </a:ext>
              </a:extLst>
            </p:cNvPr>
            <p:cNvCxnSpPr>
              <a:cxnSpLocks/>
            </p:cNvCxnSpPr>
            <p:nvPr/>
          </p:nvCxnSpPr>
          <p:spPr>
            <a:xfrm>
              <a:off x="4188770" y="1784356"/>
              <a:ext cx="2664" cy="54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krümmte Verbindung 16">
              <a:extLst>
                <a:ext uri="{FF2B5EF4-FFF2-40B4-BE49-F238E27FC236}">
                  <a16:creationId xmlns:a16="http://schemas.microsoft.com/office/drawing/2014/main" id="{BF1F3E88-719A-8191-5E35-7BF465763D82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 rot="16200000" flipH="1">
              <a:off x="1837837" y="2695406"/>
              <a:ext cx="672169" cy="132599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BD3DC76C-988C-F3E1-8EFD-D5893770704E}"/>
                </a:ext>
              </a:extLst>
            </p:cNvPr>
            <p:cNvSpPr/>
            <p:nvPr/>
          </p:nvSpPr>
          <p:spPr>
            <a:xfrm>
              <a:off x="1780056" y="3694489"/>
              <a:ext cx="2113726" cy="7926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Averaging</a:t>
              </a:r>
            </a:p>
          </p:txBody>
        </p:sp>
        <p:cxnSp>
          <p:nvCxnSpPr>
            <p:cNvPr id="19" name="Gekrümmte Verbindung 18">
              <a:extLst>
                <a:ext uri="{FF2B5EF4-FFF2-40B4-BE49-F238E27FC236}">
                  <a16:creationId xmlns:a16="http://schemas.microsoft.com/office/drawing/2014/main" id="{4113C410-71C5-C658-D269-9C8DD22449DB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rot="16200000" flipH="1">
              <a:off x="2282409" y="3139978"/>
              <a:ext cx="672169" cy="436851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krümmte Verbindung 19">
              <a:extLst>
                <a:ext uri="{FF2B5EF4-FFF2-40B4-BE49-F238E27FC236}">
                  <a16:creationId xmlns:a16="http://schemas.microsoft.com/office/drawing/2014/main" id="{5A85BBA0-C3E4-5B88-FC4F-3ED48BFDCC14}"/>
                </a:ext>
              </a:extLst>
            </p:cNvPr>
            <p:cNvCxnSpPr>
              <a:cxnSpLocks/>
              <a:stCxn id="11" idx="2"/>
              <a:endCxn id="18" idx="0"/>
            </p:cNvCxnSpPr>
            <p:nvPr/>
          </p:nvCxnSpPr>
          <p:spPr>
            <a:xfrm rot="5400000">
              <a:off x="2728825" y="3130414"/>
              <a:ext cx="672169" cy="45598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krümmte Verbindung 20">
              <a:extLst>
                <a:ext uri="{FF2B5EF4-FFF2-40B4-BE49-F238E27FC236}">
                  <a16:creationId xmlns:a16="http://schemas.microsoft.com/office/drawing/2014/main" id="{5D5B59E9-AC69-1192-A4B4-F823E3379BF3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 rot="5400000">
              <a:off x="3173398" y="2685842"/>
              <a:ext cx="672169" cy="1345125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74F8407B-B34A-3355-3086-C35C5439590C}"/>
                </a:ext>
              </a:extLst>
            </p:cNvPr>
            <p:cNvSpPr/>
            <p:nvPr/>
          </p:nvSpPr>
          <p:spPr>
            <a:xfrm>
              <a:off x="2219897" y="4925526"/>
              <a:ext cx="1234044" cy="7926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Final Prediction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2FD47FDA-21BC-3CD9-2ED0-570870EDD7A5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>
              <a:off x="2836919" y="4487183"/>
              <a:ext cx="0" cy="43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24ADA4E-6DD1-1BBD-D0D3-7EA17675C098}"/>
                </a:ext>
              </a:extLst>
            </p:cNvPr>
            <p:cNvSpPr txBox="1"/>
            <p:nvPr/>
          </p:nvSpPr>
          <p:spPr>
            <a:xfrm>
              <a:off x="756744" y="3244791"/>
              <a:ext cx="21516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Predictions</a:t>
              </a:r>
              <a:endParaRPr lang="en-US" sz="1200" dirty="0"/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8DD53CC-1319-F784-4983-AC21D427FC7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268487" y="1952225"/>
            <a:ext cx="1188470" cy="133694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89AA930-E09D-AB52-3C3C-072008201339}"/>
              </a:ext>
            </a:extLst>
          </p:cNvPr>
          <p:cNvSpPr txBox="1"/>
          <p:nvPr/>
        </p:nvSpPr>
        <p:spPr>
          <a:xfrm>
            <a:off x="383294" y="1176968"/>
            <a:ext cx="342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EfficientNet-b2</a:t>
            </a:r>
          </a:p>
          <a:p>
            <a:pPr algn="ctr"/>
            <a:r>
              <a:rPr lang="en-US" b="1" dirty="0"/>
              <a:t>(9.2 M parameters, CNN based)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D8448DB-E861-3D02-EE7C-CC3FB6E99A8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897078" y="1952225"/>
            <a:ext cx="1128361" cy="133694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537A019E-C0E5-A3E7-8278-988DDB158540}"/>
              </a:ext>
            </a:extLst>
          </p:cNvPr>
          <p:cNvSpPr txBox="1"/>
          <p:nvPr/>
        </p:nvSpPr>
        <p:spPr>
          <a:xfrm>
            <a:off x="8486221" y="1178729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MobileVit</a:t>
            </a:r>
            <a:r>
              <a:rPr lang="en-US" b="1" dirty="0"/>
              <a:t>-s</a:t>
            </a:r>
          </a:p>
          <a:p>
            <a:pPr algn="ctr"/>
            <a:r>
              <a:rPr lang="en-US" b="1" dirty="0"/>
              <a:t>(5.6 M parameters, </a:t>
            </a:r>
            <a:r>
              <a:rPr lang="en-US" b="1" dirty="0" err="1"/>
              <a:t>ViT</a:t>
            </a:r>
            <a:r>
              <a:rPr lang="en-US" b="1" dirty="0"/>
              <a:t> based)</a:t>
            </a:r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8956BAB7-3347-956B-D7AB-2068A87D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91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2C47F-9452-D215-5765-833404CB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de-DE" dirty="0" err="1"/>
                  <a:t>Conventional</a:t>
                </a:r>
                <a:r>
                  <a:rPr lang="de-DE" dirty="0"/>
                  <a:t> Sampling </a:t>
                </a:r>
                <a:r>
                  <a:rPr lang="de-DE" dirty="0" err="1"/>
                  <a:t>Strategies</a:t>
                </a:r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de-DE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de-DE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den>
                    </m:f>
                  </m:oMath>
                </a14:m>
                <a:endParaRPr lang="de-DE" b="0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  <a:blipFill>
                <a:blip r:embed="rId3"/>
                <a:stretch>
                  <a:fillRect t="-4472" r="-617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788FB-3621-F0D7-574A-ABDEAE1E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94F8FA-EEB6-0497-CFEB-1D158D692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737" y="3113648"/>
            <a:ext cx="5794270" cy="31078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/>
              <p:nvPr/>
            </p:nvSpPr>
            <p:spPr>
              <a:xfrm>
                <a:off x="838200" y="5288989"/>
                <a:ext cx="40555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Instances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Class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88989"/>
                <a:ext cx="4055533" cy="400110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6137BAC-EE25-8F25-BE49-0E76BE5BBCB2}"/>
              </a:ext>
            </a:extLst>
          </p:cNvPr>
          <p:cNvCxnSpPr>
            <a:cxnSpLocks/>
          </p:cNvCxnSpPr>
          <p:nvPr/>
        </p:nvCxnSpPr>
        <p:spPr>
          <a:xfrm>
            <a:off x="5437467" y="1724554"/>
            <a:ext cx="13200" cy="4410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3805CA0-989F-7C2B-AA24-823C37A628B1}"/>
              </a:ext>
            </a:extLst>
          </p:cNvPr>
          <p:cNvSpPr txBox="1">
            <a:spLocks/>
          </p:cNvSpPr>
          <p:nvPr/>
        </p:nvSpPr>
        <p:spPr>
          <a:xfrm>
            <a:off x="6096000" y="2026405"/>
            <a:ext cx="5794270" cy="310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/>
              <a:t>Custom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Random Search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245C-9593-DA5A-03DA-F12F3C28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0DEE3E10-2144-4EF0-A32E-153B5DB0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36C71153-D9D9-829C-B1BE-5449C8F9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BE2210E0-0D93-45FC-7187-32862C170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02258710-3A02-76EF-EB37-F0CB02F55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49FE0AEE-5F44-DE0B-4A05-F2FB53826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586A43E-3DAF-6B4D-4D14-B7FEF909112B}"/>
              </a:ext>
            </a:extLst>
          </p:cNvPr>
          <p:cNvSpPr txBox="1"/>
          <p:nvPr/>
        </p:nvSpPr>
        <p:spPr>
          <a:xfrm>
            <a:off x="13241122" y="3413103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92A5993-8DF4-5466-2E0A-26757567BFC2}"/>
              </a:ext>
            </a:extLst>
          </p:cNvPr>
          <p:cNvSpPr txBox="1"/>
          <p:nvPr/>
        </p:nvSpPr>
        <p:spPr>
          <a:xfrm>
            <a:off x="13231154" y="1590498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FE3C6FB-AE1F-1B42-49EC-ABEFBCE4A1A1}"/>
              </a:ext>
            </a:extLst>
          </p:cNvPr>
          <p:cNvSpPr txBox="1"/>
          <p:nvPr/>
        </p:nvSpPr>
        <p:spPr>
          <a:xfrm>
            <a:off x="13231154" y="-4408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CA6467C5-069F-BFF4-1D0F-A2633DB5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Macintosh PowerPoint</Application>
  <PresentationFormat>Breitbild</PresentationFormat>
  <Paragraphs>154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-webkit-standard</vt:lpstr>
      <vt:lpstr>Aptos</vt:lpstr>
      <vt:lpstr>Aptos Display</vt:lpstr>
      <vt:lpstr>Arial</vt:lpstr>
      <vt:lpstr>Cambria Math</vt:lpstr>
      <vt:lpstr>Söhne</vt:lpstr>
      <vt:lpstr>Office</vt:lpstr>
      <vt:lpstr>Decoding Alzheimer's: Advanced MRI Analysis Through Computer Vision Techniques</vt:lpstr>
      <vt:lpstr>Background: Supervised Learning</vt:lpstr>
      <vt:lpstr>Data</vt:lpstr>
      <vt:lpstr>Challenges</vt:lpstr>
      <vt:lpstr>PowerPoint-Präsentation</vt:lpstr>
      <vt:lpstr>PowerPoint-Präsentation</vt:lpstr>
      <vt:lpstr>Prediction Fusion</vt:lpstr>
      <vt:lpstr>Sampling Methods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 Smidt</dc:creator>
  <cp:lastModifiedBy>Henri Smidt</cp:lastModifiedBy>
  <cp:revision>8</cp:revision>
  <cp:lastPrinted>2024-05-11T12:38:39Z</cp:lastPrinted>
  <dcterms:created xsi:type="dcterms:W3CDTF">2024-05-11T10:55:51Z</dcterms:created>
  <dcterms:modified xsi:type="dcterms:W3CDTF">2024-06-21T12:18:01Z</dcterms:modified>
</cp:coreProperties>
</file>