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3EEA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5CC5-B104-4DD1-9507-F06CA9293F14}" v="40" dt="2021-11-30T11:58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6433" autoAdjust="0"/>
  </p:normalViewPr>
  <p:slideViewPr>
    <p:cSldViewPr snapToGrid="0" snapToObjects="1">
      <p:cViewPr>
        <p:scale>
          <a:sx n="50" d="100"/>
          <a:sy n="50" d="100"/>
        </p:scale>
        <p:origin x="21" y="-4854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Hedeboe" userId="4caa2cd0-823d-4a72-96fa-9bd0ca6a6eec" providerId="ADAL" clId="{0F665CC5-B104-4DD1-9507-F06CA9293F14}"/>
    <pc:docChg chg="undo custSel modSld">
      <pc:chgData name="Ella Hedeboe" userId="4caa2cd0-823d-4a72-96fa-9bd0ca6a6eec" providerId="ADAL" clId="{0F665CC5-B104-4DD1-9507-F06CA9293F14}" dt="2021-11-30T11:59:10.126" v="425" actId="122"/>
      <pc:docMkLst>
        <pc:docMk/>
      </pc:docMkLst>
      <pc:sldChg chg="addSp delSp modSp mod">
        <pc:chgData name="Ella Hedeboe" userId="4caa2cd0-823d-4a72-96fa-9bd0ca6a6eec" providerId="ADAL" clId="{0F665CC5-B104-4DD1-9507-F06CA9293F14}" dt="2021-11-30T11:59:10.126" v="425" actId="122"/>
        <pc:sldMkLst>
          <pc:docMk/>
          <pc:sldMk cId="1159526982" sldId="257"/>
        </pc:sldMkLst>
        <pc:spChg chg="add del mod">
          <ac:chgData name="Ella Hedeboe" userId="4caa2cd0-823d-4a72-96fa-9bd0ca6a6eec" providerId="ADAL" clId="{0F665CC5-B104-4DD1-9507-F06CA9293F14}" dt="2021-11-30T11:46:36.031" v="51"/>
          <ac:spMkLst>
            <pc:docMk/>
            <pc:sldMk cId="1159526982" sldId="257"/>
            <ac:spMk id="6" creationId="{3C930E48-AF6A-4EFD-AC10-B54602C877F8}"/>
          </ac:spMkLst>
        </pc:spChg>
        <pc:spChg chg="add del mod">
          <ac:chgData name="Ella Hedeboe" userId="4caa2cd0-823d-4a72-96fa-9bd0ca6a6eec" providerId="ADAL" clId="{0F665CC5-B104-4DD1-9507-F06CA9293F14}" dt="2021-11-30T11:46:49.076" v="53"/>
          <ac:spMkLst>
            <pc:docMk/>
            <pc:sldMk cId="1159526982" sldId="257"/>
            <ac:spMk id="9" creationId="{F5CB519A-3413-4F66-A392-86353C379555}"/>
          </ac:spMkLst>
        </pc:spChg>
        <pc:spChg chg="add del mod">
          <ac:chgData name="Ella Hedeboe" userId="4caa2cd0-823d-4a72-96fa-9bd0ca6a6eec" providerId="ADAL" clId="{0F665CC5-B104-4DD1-9507-F06CA9293F14}" dt="2021-11-30T11:47:09.081" v="61"/>
          <ac:spMkLst>
            <pc:docMk/>
            <pc:sldMk cId="1159526982" sldId="257"/>
            <ac:spMk id="11" creationId="{25EFBFF3-3021-41CC-9FE0-71FB0FCF1BF5}"/>
          </ac:spMkLst>
        </pc:spChg>
        <pc:spChg chg="mod">
          <ac:chgData name="Ella Hedeboe" userId="4caa2cd0-823d-4a72-96fa-9bd0ca6a6eec" providerId="ADAL" clId="{0F665CC5-B104-4DD1-9507-F06CA9293F14}" dt="2021-11-30T11:55:06.210" v="361" actId="1076"/>
          <ac:spMkLst>
            <pc:docMk/>
            <pc:sldMk cId="1159526982" sldId="257"/>
            <ac:spMk id="1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29T15:14:22.837" v="5" actId="1076"/>
          <ac:spMkLst>
            <pc:docMk/>
            <pc:sldMk cId="1159526982" sldId="257"/>
            <ac:spMk id="39" creationId="{E416DD2D-00A9-4581-8B16-BB3C03226A4A}"/>
          </ac:spMkLst>
        </pc:spChg>
        <pc:spChg chg="mod">
          <ac:chgData name="Ella Hedeboe" userId="4caa2cd0-823d-4a72-96fa-9bd0ca6a6eec" providerId="ADAL" clId="{0F665CC5-B104-4DD1-9507-F06CA9293F14}" dt="2021-11-30T08:16:15.382" v="27" actId="1076"/>
          <ac:spMkLst>
            <pc:docMk/>
            <pc:sldMk cId="1159526982" sldId="257"/>
            <ac:spMk id="5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30T08:16:02.790" v="26" actId="1076"/>
          <ac:spMkLst>
            <pc:docMk/>
            <pc:sldMk cId="1159526982" sldId="257"/>
            <ac:spMk id="68" creationId="{E416DD2D-00A9-4581-8B16-BB3C03226A4A}"/>
          </ac:spMkLst>
        </pc:spChg>
        <pc:graphicFrameChg chg="add del mod modGraphic">
          <ac:chgData name="Ella Hedeboe" userId="4caa2cd0-823d-4a72-96fa-9bd0ca6a6eec" providerId="ADAL" clId="{0F665CC5-B104-4DD1-9507-F06CA9293F14}" dt="2021-11-30T11:46:36.031" v="51"/>
          <ac:graphicFrameMkLst>
            <pc:docMk/>
            <pc:sldMk cId="1159526982" sldId="257"/>
            <ac:graphicFrameMk id="4" creationId="{3C77AFE5-3681-4B0F-833B-FDB30071C82E}"/>
          </ac:graphicFrameMkLst>
        </pc:graphicFrameChg>
        <pc:graphicFrameChg chg="add del mod">
          <ac:chgData name="Ella Hedeboe" userId="4caa2cd0-823d-4a72-96fa-9bd0ca6a6eec" providerId="ADAL" clId="{0F665CC5-B104-4DD1-9507-F06CA9293F14}" dt="2021-11-30T11:46:49.076" v="53"/>
          <ac:graphicFrameMkLst>
            <pc:docMk/>
            <pc:sldMk cId="1159526982" sldId="257"/>
            <ac:graphicFrameMk id="7" creationId="{99A16C78-1DC6-4993-BB59-A4E2B384C550}"/>
          </ac:graphicFrameMkLst>
        </pc:graphicFrameChg>
        <pc:graphicFrameChg chg="add del mod modGraphic">
          <ac:chgData name="Ella Hedeboe" userId="4caa2cd0-823d-4a72-96fa-9bd0ca6a6eec" providerId="ADAL" clId="{0F665CC5-B104-4DD1-9507-F06CA9293F14}" dt="2021-11-30T11:47:09.081" v="61"/>
          <ac:graphicFrameMkLst>
            <pc:docMk/>
            <pc:sldMk cId="1159526982" sldId="257"/>
            <ac:graphicFrameMk id="10" creationId="{DD77A2A2-DABD-4752-B084-A928C12BD36F}"/>
          </ac:graphicFrameMkLst>
        </pc:graphicFrameChg>
        <pc:graphicFrameChg chg="del mod modGraphic">
          <ac:chgData name="Ella Hedeboe" userId="4caa2cd0-823d-4a72-96fa-9bd0ca6a6eec" providerId="ADAL" clId="{0F665CC5-B104-4DD1-9507-F06CA9293F14}" dt="2021-11-30T11:45:34.626" v="29" actId="478"/>
          <ac:graphicFrameMkLst>
            <pc:docMk/>
            <pc:sldMk cId="1159526982" sldId="257"/>
            <ac:graphicFrameMk id="13" creationId="{00000000-0000-0000-0000-000000000000}"/>
          </ac:graphicFrameMkLst>
        </pc:graphicFrameChg>
        <pc:graphicFrameChg chg="add mod modGraphic">
          <ac:chgData name="Ella Hedeboe" userId="4caa2cd0-823d-4a72-96fa-9bd0ca6a6eec" providerId="ADAL" clId="{0F665CC5-B104-4DD1-9507-F06CA9293F14}" dt="2021-11-30T11:59:10.126" v="425" actId="122"/>
          <ac:graphicFrameMkLst>
            <pc:docMk/>
            <pc:sldMk cId="1159526982" sldId="257"/>
            <ac:graphicFrameMk id="16" creationId="{B3DD0E64-0B7C-4139-8170-FF729427F72A}"/>
          </ac:graphicFrameMkLst>
        </pc:graphicFrameChg>
        <pc:picChg chg="mod">
          <ac:chgData name="Ella Hedeboe" userId="4caa2cd0-823d-4a72-96fa-9bd0ca6a6eec" providerId="ADAL" clId="{0F665CC5-B104-4DD1-9507-F06CA9293F14}" dt="2021-11-29T15:15:31.301" v="11" actId="1076"/>
          <ac:picMkLst>
            <pc:docMk/>
            <pc:sldMk cId="1159526982" sldId="257"/>
            <ac:picMk id="15" creationId="{3BC95CEC-30C8-4CC6-9A6F-CEA5128B28D7}"/>
          </ac:picMkLst>
        </pc:picChg>
        <pc:picChg chg="mod">
          <ac:chgData name="Ella Hedeboe" userId="4caa2cd0-823d-4a72-96fa-9bd0ca6a6eec" providerId="ADAL" clId="{0F665CC5-B104-4DD1-9507-F06CA9293F14}" dt="2021-11-29T15:15:25.797" v="10" actId="14100"/>
          <ac:picMkLst>
            <pc:docMk/>
            <pc:sldMk cId="1159526982" sldId="257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11/30/2021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ettaHolze/TCR-pMHC-predictio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95226" y="234140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525682" y="2839332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https://github.com/HenriettaHolze/TCR-pMHC-prediction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4273147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52605" y="4449749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309341" y="11619344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309341" y="19388344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8C58B8-C0BC-CE41-9C20-5C588C41F47C}"/>
              </a:ext>
            </a:extLst>
          </p:cNvPr>
          <p:cNvSpPr txBox="1"/>
          <p:nvPr/>
        </p:nvSpPr>
        <p:spPr>
          <a:xfrm>
            <a:off x="20165285" y="2953656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aa-ET" dirty="0">
                <a:latin typeface="Arial" panose="020B0604020202020204" pitchFamily="34" charset="0"/>
                <a:cs typeface="Arial" panose="020B0604020202020204" pitchFamily="34" charset="0"/>
              </a:rPr>
              <a:t>ex code color 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#990000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#2F3EEA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1" y="354355"/>
            <a:ext cx="2361742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DBE74-403C-4246-B0C1-4F2AAF162AFF}"/>
              </a:ext>
            </a:extLst>
          </p:cNvPr>
          <p:cNvSpPr txBox="1"/>
          <p:nvPr/>
        </p:nvSpPr>
        <p:spPr>
          <a:xfrm>
            <a:off x="229641" y="5032193"/>
            <a:ext cx="12466451" cy="423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Recent advances within biological sequencing and deep learning methods have made it possible to investigate key interactions of the immune system computationally.</a:t>
            </a:r>
          </a:p>
          <a:p>
            <a:pPr>
              <a:spcAft>
                <a:spcPts val="10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adaptive immune system is a key element for fighting diseases and the T-cells are responsible for cell-mediated immune response via their surface T-cell receptors  (TCR).</a:t>
            </a:r>
          </a:p>
          <a:p>
            <a:pPr>
              <a:spcAft>
                <a:spcPts val="10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TCRs bind to peptide-Major Histocompatibility Complexes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to form a complex that triggers an immune response.</a:t>
            </a:r>
          </a:p>
          <a:p>
            <a:pPr>
              <a:spcAft>
                <a:spcPts val="100"/>
              </a:spcAft>
            </a:pP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 TCR-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binding using molecular modeling and recurrent neural networks (RNN).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FA47-F412-41BA-9674-4AB98ABB11FF}"/>
              </a:ext>
            </a:extLst>
          </p:cNvPr>
          <p:cNvSpPr txBox="1"/>
          <p:nvPr/>
        </p:nvSpPr>
        <p:spPr>
          <a:xfrm>
            <a:off x="281270" y="29211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[1] Magnus H.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Link: https://github.com/CBH2021/tcr-pmhc </a:t>
            </a: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[2] Ida Kristine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Sandford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 Rives, A. et al. (2021). Biological structure and function emerge from scaling unsupervised learning to 250 million protein 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51020" y="28454316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0F50DE13-E128-4F41-B202-B86A9CAA9FC5}"/>
              </a:ext>
            </a:extLst>
          </p:cNvPr>
          <p:cNvSpPr txBox="1"/>
          <p:nvPr/>
        </p:nvSpPr>
        <p:spPr>
          <a:xfrm>
            <a:off x="15572764" y="22622274"/>
            <a:ext cx="35915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MCC on test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AUC plot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839674" y="20677013"/>
            <a:ext cx="42210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Comparison with Ida [2]</a:t>
            </a: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51020" y="26605166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7812" y="27435881"/>
            <a:ext cx="7990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High number of negative</a:t>
            </a: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BERT</a:t>
            </a: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Graph based approach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7812" y="18851332"/>
            <a:ext cx="31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Figure 2. Pipeline for the data.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3488278" y="8738754"/>
            <a:ext cx="667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1. 3D-visualization of the TCR-</a:t>
            </a:r>
            <a:r>
              <a:rPr lang="fr-FR" i="1" dirty="0" err="1"/>
              <a:t>pMHC</a:t>
            </a:r>
            <a:r>
              <a:rPr lang="fr-FR" i="1" dirty="0"/>
              <a:t> </a:t>
            </a:r>
            <a:r>
              <a:rPr lang="fr-FR" i="1" dirty="0" err="1"/>
              <a:t>complex</a:t>
            </a:r>
            <a:r>
              <a:rPr lang="fr-FR" i="1" dirty="0"/>
              <a:t>. Blue: TCR-</a:t>
            </a:r>
            <a:r>
              <a:rPr lang="el-GR" dirty="0"/>
              <a:t>α</a:t>
            </a:r>
            <a:r>
              <a:rPr lang="fr-FR" i="1" dirty="0"/>
              <a:t>, </a:t>
            </a:r>
            <a:r>
              <a:rPr lang="fr-FR" i="1" dirty="0" err="1"/>
              <a:t>Purple</a:t>
            </a:r>
            <a:r>
              <a:rPr lang="fr-FR" i="1" dirty="0"/>
              <a:t>: TCR-</a:t>
            </a:r>
            <a:r>
              <a:rPr lang="el-GR" dirty="0"/>
              <a:t>β</a:t>
            </a:r>
            <a:r>
              <a:rPr lang="fr-FR" i="1" dirty="0"/>
              <a:t>, Green: Peptide, Grey: MHC.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25" y="14029036"/>
            <a:ext cx="12675345" cy="527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945640" y="18867631"/>
            <a:ext cx="432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Figure 3. Architecture of the neural network.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746" y="26140729"/>
            <a:ext cx="8228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Table 1. </a:t>
            </a:r>
            <a:r>
              <a:rPr lang="fr-FR" i="1" dirty="0" err="1"/>
              <a:t>Comparison</a:t>
            </a:r>
            <a:r>
              <a:rPr lang="fr-FR" i="1" dirty="0"/>
              <a:t> </a:t>
            </a:r>
            <a:r>
              <a:rPr lang="fr-FR" i="1" dirty="0" err="1"/>
              <a:t>between</a:t>
            </a:r>
            <a:r>
              <a:rPr lang="fr-FR" i="1" dirty="0"/>
              <a:t> the </a:t>
            </a:r>
            <a:r>
              <a:rPr lang="fr-FR" i="1" dirty="0" err="1"/>
              <a:t>different</a:t>
            </a:r>
            <a:r>
              <a:rPr lang="fr-FR" i="1" dirty="0"/>
              <a:t> networks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we</a:t>
            </a:r>
            <a:r>
              <a:rPr lang="fr-FR" i="1" dirty="0"/>
              <a:t> </a:t>
            </a:r>
            <a:r>
              <a:rPr lang="fr-FR" i="1" dirty="0" err="1"/>
              <a:t>constructed</a:t>
            </a:r>
            <a:r>
              <a:rPr lang="fr-FR" i="1" dirty="0"/>
              <a:t> in </a:t>
            </a:r>
            <a:r>
              <a:rPr lang="fr-FR" i="1" dirty="0" err="1"/>
              <a:t>this</a:t>
            </a:r>
            <a:r>
              <a:rPr lang="fr-FR" i="1" dirty="0"/>
              <a:t> </a:t>
            </a:r>
            <a:r>
              <a:rPr lang="fr-FR" i="1" dirty="0" err="1"/>
              <a:t>project</a:t>
            </a:r>
            <a:endParaRPr lang="fr-FR" i="1" dirty="0"/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BC95CEC-30C8-4CC6-9A6F-CEA5128B2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47" y="16466064"/>
            <a:ext cx="6863763" cy="2499220"/>
          </a:xfrm>
          <a:prstGeom prst="rect">
            <a:avLst/>
          </a:prstGeom>
        </p:spPr>
      </p:pic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4979058" y="3342190"/>
            <a:ext cx="3886583" cy="715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D25C8AF-29B9-4B5F-A484-1C152F2D45F1}"/>
              </a:ext>
            </a:extLst>
          </p:cNvPr>
          <p:cNvSpPr txBox="1"/>
          <p:nvPr/>
        </p:nvSpPr>
        <p:spPr>
          <a:xfrm>
            <a:off x="10689258" y="9642407"/>
            <a:ext cx="1050008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6913 observations (4180 training, 1526 validation, 1207 test)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419 peptide positions (zero-padding where sequences are shorter)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54 channels (including sequence embedding and energy terms)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CE40A-6812-4241-9AFC-C4527E1E08D6}"/>
              </a:ext>
            </a:extLst>
          </p:cNvPr>
          <p:cNvSpPr txBox="1"/>
          <p:nvPr/>
        </p:nvSpPr>
        <p:spPr>
          <a:xfrm>
            <a:off x="229641" y="12361309"/>
            <a:ext cx="10459617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 with protein embedding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BLOSUM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ESM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9703E-C0FE-42AC-9186-837AE535C777}"/>
              </a:ext>
            </a:extLst>
          </p:cNvPr>
          <p:cNvSpPr txBox="1"/>
          <p:nvPr/>
        </p:nvSpPr>
        <p:spPr>
          <a:xfrm>
            <a:off x="10689258" y="12361308"/>
            <a:ext cx="10459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architecture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8BED85-75EA-4BFC-BF85-417C54E59FAC}"/>
              </a:ext>
            </a:extLst>
          </p:cNvPr>
          <p:cNvSpPr txBox="1"/>
          <p:nvPr/>
        </p:nvSpPr>
        <p:spPr>
          <a:xfrm>
            <a:off x="309341" y="9596186"/>
            <a:ext cx="1037991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data [1]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Protein sequence (one-hot-encoding)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Per-residue energy terms  (one value per row)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energy terms (constant, one value per column)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DD0E64-0B7C-4139-8170-FF729427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89850"/>
              </p:ext>
            </p:extLst>
          </p:nvPr>
        </p:nvGraphicFramePr>
        <p:xfrm>
          <a:off x="558746" y="22502322"/>
          <a:ext cx="9118043" cy="356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9178">
                  <a:extLst>
                    <a:ext uri="{9D8B030D-6E8A-4147-A177-3AD203B41FA5}">
                      <a16:colId xmlns:a16="http://schemas.microsoft.com/office/drawing/2014/main" val="630018940"/>
                    </a:ext>
                  </a:extLst>
                </a:gridCol>
                <a:gridCol w="1239773">
                  <a:extLst>
                    <a:ext uri="{9D8B030D-6E8A-4147-A177-3AD203B41FA5}">
                      <a16:colId xmlns:a16="http://schemas.microsoft.com/office/drawing/2014/main" val="1361621000"/>
                    </a:ext>
                  </a:extLst>
                </a:gridCol>
                <a:gridCol w="1239773">
                  <a:extLst>
                    <a:ext uri="{9D8B030D-6E8A-4147-A177-3AD203B41FA5}">
                      <a16:colId xmlns:a16="http://schemas.microsoft.com/office/drawing/2014/main" val="3966724582"/>
                    </a:ext>
                  </a:extLst>
                </a:gridCol>
                <a:gridCol w="1239773">
                  <a:extLst>
                    <a:ext uri="{9D8B030D-6E8A-4147-A177-3AD203B41FA5}">
                      <a16:colId xmlns:a16="http://schemas.microsoft.com/office/drawing/2014/main" val="2736714997"/>
                    </a:ext>
                  </a:extLst>
                </a:gridCol>
                <a:gridCol w="1239773">
                  <a:extLst>
                    <a:ext uri="{9D8B030D-6E8A-4147-A177-3AD203B41FA5}">
                      <a16:colId xmlns:a16="http://schemas.microsoft.com/office/drawing/2014/main" val="3764394228"/>
                    </a:ext>
                  </a:extLst>
                </a:gridCol>
                <a:gridCol w="1239773">
                  <a:extLst>
                    <a:ext uri="{9D8B030D-6E8A-4147-A177-3AD203B41FA5}">
                      <a16:colId xmlns:a16="http://schemas.microsoft.com/office/drawing/2014/main" val="4125354729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Network architecture</a:t>
                      </a:r>
                      <a:endParaRPr lang="da-DK" sz="2200" dirty="0"/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AUC</a:t>
                      </a:r>
                      <a:endParaRPr lang="da-DK" sz="2200" b="1" dirty="0"/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MCC</a:t>
                      </a:r>
                      <a:endParaRPr lang="da-DK" sz="2200" dirty="0"/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Precision</a:t>
                      </a:r>
                      <a:endParaRPr lang="da-DK" sz="2200" dirty="0"/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Recall</a:t>
                      </a:r>
                      <a:endParaRPr lang="da-DK" sz="2200" dirty="0"/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F1</a:t>
                      </a:r>
                      <a:endParaRPr lang="da-DK" sz="2200" dirty="0"/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327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Vanilla architecture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0.82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0.473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0.572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0.658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0.612</a:t>
                      </a:r>
                      <a:endParaRPr lang="da-DK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4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Improved architecture 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0.86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0.452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0.468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0.833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0.600</a:t>
                      </a:r>
                      <a:endParaRPr lang="da-DK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6263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Improved architecture with BLOSUM encoding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0.88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0.568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0.632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0.741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0.682</a:t>
                      </a:r>
                      <a:endParaRPr lang="da-DK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07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Improved architecture with ESM encoding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0.9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0.612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0.676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0.753</a:t>
                      </a:r>
                      <a:endParaRPr lang="da-DK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0.712</a:t>
                      </a:r>
                      <a:endParaRPr lang="da-DK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2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6533</TotalTime>
  <Words>427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Ella Hedeboe</cp:lastModifiedBy>
  <cp:revision>357</cp:revision>
  <dcterms:created xsi:type="dcterms:W3CDTF">2021-11-04T10:26:32Z</dcterms:created>
  <dcterms:modified xsi:type="dcterms:W3CDTF">2021-11-30T11:59:19Z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