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3EEA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65CC5-B104-4DD1-9507-F06CA9293F14}" v="40" dt="2021-11-30T11:58:36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952" autoAdjust="0"/>
  </p:normalViewPr>
  <p:slideViewPr>
    <p:cSldViewPr snapToGrid="0" snapToObjects="1">
      <p:cViewPr>
        <p:scale>
          <a:sx n="77" d="100"/>
          <a:sy n="77" d="100"/>
        </p:scale>
        <p:origin x="224" y="-9592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a Hedeboe" userId="4caa2cd0-823d-4a72-96fa-9bd0ca6a6eec" providerId="ADAL" clId="{0F665CC5-B104-4DD1-9507-F06CA9293F14}"/>
    <pc:docChg chg="undo custSel modSld">
      <pc:chgData name="Ella Hedeboe" userId="4caa2cd0-823d-4a72-96fa-9bd0ca6a6eec" providerId="ADAL" clId="{0F665CC5-B104-4DD1-9507-F06CA9293F14}" dt="2021-11-30T11:59:10.126" v="425" actId="122"/>
      <pc:docMkLst>
        <pc:docMk/>
      </pc:docMkLst>
      <pc:sldChg chg="addSp delSp modSp mod">
        <pc:chgData name="Ella Hedeboe" userId="4caa2cd0-823d-4a72-96fa-9bd0ca6a6eec" providerId="ADAL" clId="{0F665CC5-B104-4DD1-9507-F06CA9293F14}" dt="2021-11-30T11:59:10.126" v="425" actId="122"/>
        <pc:sldMkLst>
          <pc:docMk/>
          <pc:sldMk cId="1159526982" sldId="257"/>
        </pc:sldMkLst>
        <pc:spChg chg="add del mod">
          <ac:chgData name="Ella Hedeboe" userId="4caa2cd0-823d-4a72-96fa-9bd0ca6a6eec" providerId="ADAL" clId="{0F665CC5-B104-4DD1-9507-F06CA9293F14}" dt="2021-11-30T11:46:36.031" v="51"/>
          <ac:spMkLst>
            <pc:docMk/>
            <pc:sldMk cId="1159526982" sldId="257"/>
            <ac:spMk id="6" creationId="{3C930E48-AF6A-4EFD-AC10-B54602C877F8}"/>
          </ac:spMkLst>
        </pc:spChg>
        <pc:spChg chg="add del mod">
          <ac:chgData name="Ella Hedeboe" userId="4caa2cd0-823d-4a72-96fa-9bd0ca6a6eec" providerId="ADAL" clId="{0F665CC5-B104-4DD1-9507-F06CA9293F14}" dt="2021-11-30T11:46:49.076" v="53"/>
          <ac:spMkLst>
            <pc:docMk/>
            <pc:sldMk cId="1159526982" sldId="257"/>
            <ac:spMk id="9" creationId="{F5CB519A-3413-4F66-A392-86353C379555}"/>
          </ac:spMkLst>
        </pc:spChg>
        <pc:spChg chg="add del mod">
          <ac:chgData name="Ella Hedeboe" userId="4caa2cd0-823d-4a72-96fa-9bd0ca6a6eec" providerId="ADAL" clId="{0F665CC5-B104-4DD1-9507-F06CA9293F14}" dt="2021-11-30T11:47:09.081" v="61"/>
          <ac:spMkLst>
            <pc:docMk/>
            <pc:sldMk cId="1159526982" sldId="257"/>
            <ac:spMk id="11" creationId="{25EFBFF3-3021-41CC-9FE0-71FB0FCF1BF5}"/>
          </ac:spMkLst>
        </pc:spChg>
        <pc:spChg chg="mod">
          <ac:chgData name="Ella Hedeboe" userId="4caa2cd0-823d-4a72-96fa-9bd0ca6a6eec" providerId="ADAL" clId="{0F665CC5-B104-4DD1-9507-F06CA9293F14}" dt="2021-11-30T11:55:06.210" v="361" actId="1076"/>
          <ac:spMkLst>
            <pc:docMk/>
            <pc:sldMk cId="1159526982" sldId="257"/>
            <ac:spMk id="1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29T15:14:22.837" v="5" actId="1076"/>
          <ac:spMkLst>
            <pc:docMk/>
            <pc:sldMk cId="1159526982" sldId="257"/>
            <ac:spMk id="39" creationId="{E416DD2D-00A9-4581-8B16-BB3C03226A4A}"/>
          </ac:spMkLst>
        </pc:spChg>
        <pc:spChg chg="mod">
          <ac:chgData name="Ella Hedeboe" userId="4caa2cd0-823d-4a72-96fa-9bd0ca6a6eec" providerId="ADAL" clId="{0F665CC5-B104-4DD1-9507-F06CA9293F14}" dt="2021-11-30T08:16:15.382" v="27" actId="1076"/>
          <ac:spMkLst>
            <pc:docMk/>
            <pc:sldMk cId="1159526982" sldId="257"/>
            <ac:spMk id="54" creationId="{00000000-0000-0000-0000-000000000000}"/>
          </ac:spMkLst>
        </pc:spChg>
        <pc:spChg chg="mod">
          <ac:chgData name="Ella Hedeboe" userId="4caa2cd0-823d-4a72-96fa-9bd0ca6a6eec" providerId="ADAL" clId="{0F665CC5-B104-4DD1-9507-F06CA9293F14}" dt="2021-11-30T08:16:02.790" v="26" actId="1076"/>
          <ac:spMkLst>
            <pc:docMk/>
            <pc:sldMk cId="1159526982" sldId="257"/>
            <ac:spMk id="68" creationId="{E416DD2D-00A9-4581-8B16-BB3C03226A4A}"/>
          </ac:spMkLst>
        </pc:spChg>
        <pc:graphicFrameChg chg="add del mod modGraphic">
          <ac:chgData name="Ella Hedeboe" userId="4caa2cd0-823d-4a72-96fa-9bd0ca6a6eec" providerId="ADAL" clId="{0F665CC5-B104-4DD1-9507-F06CA9293F14}" dt="2021-11-30T11:46:36.031" v="51"/>
          <ac:graphicFrameMkLst>
            <pc:docMk/>
            <pc:sldMk cId="1159526982" sldId="257"/>
            <ac:graphicFrameMk id="4" creationId="{3C77AFE5-3681-4B0F-833B-FDB30071C82E}"/>
          </ac:graphicFrameMkLst>
        </pc:graphicFrameChg>
        <pc:graphicFrameChg chg="add del mod">
          <ac:chgData name="Ella Hedeboe" userId="4caa2cd0-823d-4a72-96fa-9bd0ca6a6eec" providerId="ADAL" clId="{0F665CC5-B104-4DD1-9507-F06CA9293F14}" dt="2021-11-30T11:46:49.076" v="53"/>
          <ac:graphicFrameMkLst>
            <pc:docMk/>
            <pc:sldMk cId="1159526982" sldId="257"/>
            <ac:graphicFrameMk id="7" creationId="{99A16C78-1DC6-4993-BB59-A4E2B384C550}"/>
          </ac:graphicFrameMkLst>
        </pc:graphicFrameChg>
        <pc:graphicFrameChg chg="add del mod modGraphic">
          <ac:chgData name="Ella Hedeboe" userId="4caa2cd0-823d-4a72-96fa-9bd0ca6a6eec" providerId="ADAL" clId="{0F665CC5-B104-4DD1-9507-F06CA9293F14}" dt="2021-11-30T11:47:09.081" v="61"/>
          <ac:graphicFrameMkLst>
            <pc:docMk/>
            <pc:sldMk cId="1159526982" sldId="257"/>
            <ac:graphicFrameMk id="10" creationId="{DD77A2A2-DABD-4752-B084-A928C12BD36F}"/>
          </ac:graphicFrameMkLst>
        </pc:graphicFrameChg>
        <pc:graphicFrameChg chg="del mod modGraphic">
          <ac:chgData name="Ella Hedeboe" userId="4caa2cd0-823d-4a72-96fa-9bd0ca6a6eec" providerId="ADAL" clId="{0F665CC5-B104-4DD1-9507-F06CA9293F14}" dt="2021-11-30T11:45:34.626" v="29" actId="478"/>
          <ac:graphicFrameMkLst>
            <pc:docMk/>
            <pc:sldMk cId="1159526982" sldId="257"/>
            <ac:graphicFrameMk id="13" creationId="{00000000-0000-0000-0000-000000000000}"/>
          </ac:graphicFrameMkLst>
        </pc:graphicFrameChg>
        <pc:graphicFrameChg chg="add mod modGraphic">
          <ac:chgData name="Ella Hedeboe" userId="4caa2cd0-823d-4a72-96fa-9bd0ca6a6eec" providerId="ADAL" clId="{0F665CC5-B104-4DD1-9507-F06CA9293F14}" dt="2021-11-30T11:59:10.126" v="425" actId="122"/>
          <ac:graphicFrameMkLst>
            <pc:docMk/>
            <pc:sldMk cId="1159526982" sldId="257"/>
            <ac:graphicFrameMk id="16" creationId="{B3DD0E64-0B7C-4139-8170-FF729427F72A}"/>
          </ac:graphicFrameMkLst>
        </pc:graphicFrameChg>
        <pc:picChg chg="mod">
          <ac:chgData name="Ella Hedeboe" userId="4caa2cd0-823d-4a72-96fa-9bd0ca6a6eec" providerId="ADAL" clId="{0F665CC5-B104-4DD1-9507-F06CA9293F14}" dt="2021-11-29T15:15:31.301" v="11" actId="1076"/>
          <ac:picMkLst>
            <pc:docMk/>
            <pc:sldMk cId="1159526982" sldId="257"/>
            <ac:picMk id="15" creationId="{3BC95CEC-30C8-4CC6-9A6F-CEA5128B28D7}"/>
          </ac:picMkLst>
        </pc:picChg>
        <pc:picChg chg="mod">
          <ac:chgData name="Ella Hedeboe" userId="4caa2cd0-823d-4a72-96fa-9bd0ca6a6eec" providerId="ADAL" clId="{0F665CC5-B104-4DD1-9507-F06CA9293F14}" dt="2021-11-29T15:15:25.797" v="10" actId="14100"/>
          <ac:picMkLst>
            <pc:docMk/>
            <pc:sldMk cId="1159526982" sldId="257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aa-ET" smtClean="0"/>
              <a:t>12/7/21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HenriettaHolze/TCR-pMHC-prediction" TargetMode="External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github.com/CBH2021/tcr-pmhc" TargetMode="External"/><Relationship Id="rId10" Type="http://schemas.openxmlformats.org/officeDocument/2006/relationships/image" Target="../media/image6.emf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76866" y="80951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207322" y="2686143"/>
            <a:ext cx="15277831" cy="11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US" altLang="en-US" sz="4000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Hedeboe</a:t>
            </a: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s211253, Henrietta </a:t>
            </a:r>
            <a:r>
              <a:rPr lang="en-US" altLang="en-US" sz="4000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Holze</a:t>
            </a: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https://github.com/HenriettaHolze/TCR-pMHC-prediction</a:t>
            </a:r>
            <a:r>
              <a:rPr lang="en-US" alt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3928821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:a16="http://schemas.microsoft.com/office/drawing/2014/main" id="{85003210-220B-9A49-8091-B1A85DD76CE8}"/>
              </a:ext>
            </a:extLst>
          </p:cNvPr>
          <p:cNvSpPr/>
          <p:nvPr/>
        </p:nvSpPr>
        <p:spPr>
          <a:xfrm>
            <a:off x="270283" y="4105423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:a16="http://schemas.microsoft.com/office/drawing/2014/main" id="{7226A277-A8A7-9549-8FCF-1175CB0CE7B6}"/>
              </a:ext>
            </a:extLst>
          </p:cNvPr>
          <p:cNvSpPr/>
          <p:nvPr/>
        </p:nvSpPr>
        <p:spPr>
          <a:xfrm>
            <a:off x="269490" y="10986633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:a16="http://schemas.microsoft.com/office/drawing/2014/main" id="{0D73ACE7-C686-234D-9978-B3229B92843A}"/>
              </a:ext>
            </a:extLst>
          </p:cNvPr>
          <p:cNvSpPr/>
          <p:nvPr/>
        </p:nvSpPr>
        <p:spPr>
          <a:xfrm>
            <a:off x="269490" y="19044018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" name="Billede 6">
            <a:extLst>
              <a:ext uri="{FF2B5EF4-FFF2-40B4-BE49-F238E27FC236}">
                <a16:creationId xmlns:a16="http://schemas.microsoft.com/office/drawing/2014/main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49" y="240008"/>
            <a:ext cx="2361742" cy="3446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5DBE74-403C-4246-B0C1-4F2AAF162AFF}"/>
              </a:ext>
            </a:extLst>
          </p:cNvPr>
          <p:cNvSpPr txBox="1"/>
          <p:nvPr/>
        </p:nvSpPr>
        <p:spPr>
          <a:xfrm>
            <a:off x="229642" y="4833341"/>
            <a:ext cx="10460930" cy="42857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Recent advances within biological sequencing and deep learning methods have made it possible to investigate key interactions of the immune system computationally.</a:t>
            </a:r>
          </a:p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adaptive immune system is a key element for fighting diseases and the T-cells are responsible for cell-mediated immune response via their surface T-cell receptors (TCR).</a:t>
            </a:r>
          </a:p>
          <a:p>
            <a:pPr marL="285750" indent="-285750" algn="just">
              <a:spcAft>
                <a:spcPts val="1300"/>
              </a:spcAft>
              <a:buFont typeface="Arial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TCRs bind to peptide-Major Histocompatibility Complexes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to form a complex that triggers an immune response.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TCR-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binding using molecular modeling and recurrent neural networks (RNN).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7FA47-F412-41BA-9674-4AB98ABB11FF}"/>
              </a:ext>
            </a:extLst>
          </p:cNvPr>
          <p:cNvSpPr txBox="1"/>
          <p:nvPr/>
        </p:nvSpPr>
        <p:spPr>
          <a:xfrm>
            <a:off x="235849" y="28957249"/>
            <a:ext cx="20409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Magnus H.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Høie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T-cell binding prediction challenge (TCR-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).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repository,  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5"/>
              </a:rPr>
              <a:t>https://github.com/CBH2021/tcr-pmhc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Rives, A. et al. (2021). Biological structure and function emerge from scaling unsupervised learning to 250 million protein sequences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 Proceedings of the National Academy of Sciences, 118(15).</a:t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Ida Kristine Sandford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Meitil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Using deep learning for improving TCR homology modeling and its application to immunogenicity prediction [Master’s Thesis, DTU]</a:t>
            </a:r>
          </a:p>
          <a:p>
            <a:r>
              <a:rPr lang="en-US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4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Wu, K. et al. (2021). TCR-BERT: learning the grammar of T-cell receptors for flexible antigen-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xbinding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analyses. </a:t>
            </a:r>
            <a:r>
              <a:rPr lang="en-US" i="1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bioRxiv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69490" y="2831003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68" name="Round Same Side Corner Rectangle 137">
            <a:extLst>
              <a:ext uri="{FF2B5EF4-FFF2-40B4-BE49-F238E27FC236}">
                <a16:creationId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69490" y="24931231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2652" y="25556472"/>
            <a:ext cx="209383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(Challenge of imbalance of dataset) The dataset is really skewed towards negative (75%) which makes metrics like accuracy less reliable. Changing the threshold gives a better MCC because the model tends to predict more negatives. The best threshold is found to be 0.63 during validation and is applied for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model overfits the dataset. If we were to predict binding for other peptides, the model would likely fail. This can be shown by leave-one-out cross-validation</a:t>
            </a:r>
            <a:r>
              <a:rPr lang="en-US" sz="2400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TCR-BERT “outlook” embeddings work well 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 would be good to have TCR-specific embeddings (e.g. transfer learning) (like in preprint) but data availability is major challenge</a:t>
            </a:r>
            <a:r>
              <a:rPr lang="en-US" sz="2400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4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. The ESM Transformer is trained using evolutionary sequences. To improve our model a TCR-specific transformer such as TCR-BERT could be used to generate </a:t>
            </a:r>
            <a:r>
              <a:rPr lang="en-US" sz="240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TCR-specific embeddings</a:t>
            </a:r>
            <a:r>
              <a:rPr lang="en-US" sz="2400" baseline="3000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4</a:t>
            </a:r>
            <a:r>
              <a:rPr lang="en-US" sz="240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  <a:sym typeface="Wingdings" pitchFamily="2" charset="2"/>
              </a:rPr>
              <a:t>These embeddings should be more specific for our problem than ESM.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9925" y="18491999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2. Pipeline for the pre-processing of the data.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9274589" y="5018197"/>
            <a:ext cx="1818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1. 3D-visualization of the TCR-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complex. Blue and purple: TCR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chain, Green: Peptide, Grey: MHC.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63981" y="18327712"/>
            <a:ext cx="10210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3. Architecture of the neural network. 2 convolutional layers with max pooling followed by Long short-term memory (LSTM) and dense feed forward neural network.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341" y="23695084"/>
            <a:ext cx="834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Table 1. Comparison of the performance on test set between different data preprocessing methods and network architectures.</a:t>
            </a:r>
          </a:p>
        </p:txBody>
      </p:sp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2752" r="34089" b="13954"/>
          <a:stretch/>
        </p:blipFill>
        <p:spPr bwMode="auto">
          <a:xfrm rot="16200000">
            <a:off x="12897544" y="3063361"/>
            <a:ext cx="4186050" cy="770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D25C8AF-29B9-4B5F-A484-1C152F2D45F1}"/>
              </a:ext>
            </a:extLst>
          </p:cNvPr>
          <p:cNvSpPr txBox="1"/>
          <p:nvPr/>
        </p:nvSpPr>
        <p:spPr>
          <a:xfrm>
            <a:off x="10690571" y="9225409"/>
            <a:ext cx="10500083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dimensions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6913 observations (4180 training, 1526 validation, 1207 test)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419 peptide positions (zero-padding where sequences are shorter)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54 channels (including sequence embedding and energy terms)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CE40A-6812-4241-9AFC-C4527E1E08D6}"/>
              </a:ext>
            </a:extLst>
          </p:cNvPr>
          <p:cNvSpPr txBox="1"/>
          <p:nvPr/>
        </p:nvSpPr>
        <p:spPr>
          <a:xfrm>
            <a:off x="251021" y="11694611"/>
            <a:ext cx="10358537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 with protein embedding</a:t>
            </a: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BLOSUM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Matrix):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Captures the biochemical properties of amino acids. It turns one-hot encoding into a non sparse vector.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ESM (Evolutionary Scale Modeling)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transformer, i.e. a series of blocks that alternate self-attention with feed-forward connections. It has been trained beforehand with 250 million sequences and has 650 million weights. The output is a vector of size 1280 for each amino acid position.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C9703E-C0FE-42AC-9186-837AE535C777}"/>
              </a:ext>
            </a:extLst>
          </p:cNvPr>
          <p:cNvSpPr txBox="1"/>
          <p:nvPr/>
        </p:nvSpPr>
        <p:spPr>
          <a:xfrm>
            <a:off x="10691813" y="11694611"/>
            <a:ext cx="10497528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 architecture and training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Early stopping, Adam optimizer with weight decay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Improvements: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dense layers, division into local and global features, more drop out, additional batch normalization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8BED85-75EA-4BFC-BF85-417C54E59FAC}"/>
              </a:ext>
            </a:extLst>
          </p:cNvPr>
          <p:cNvSpPr txBox="1"/>
          <p:nvPr/>
        </p:nvSpPr>
        <p:spPr>
          <a:xfrm>
            <a:off x="229641" y="9225409"/>
            <a:ext cx="1037991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Protein sequence of TCR, peptide, MHC (one-hot-encoding)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Per-residue energy terms  (one value per row)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energy terms (constant, one value per column)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B3DD0E64-0B7C-4139-8170-FF729427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29370"/>
              </p:ext>
            </p:extLst>
          </p:nvPr>
        </p:nvGraphicFramePr>
        <p:xfrm>
          <a:off x="298584" y="20020833"/>
          <a:ext cx="8022762" cy="3562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5949">
                  <a:extLst>
                    <a:ext uri="{9D8B030D-6E8A-4147-A177-3AD203B41FA5}">
                      <a16:colId xmlns:a16="http://schemas.microsoft.com/office/drawing/2014/main" val="63001894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1361621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3966724582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736714997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3764394228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4125354729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architecture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da-DK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MCC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da-D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327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Vanilla architecture</a:t>
                      </a:r>
                      <a:endParaRPr lang="en-GB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0.473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0.572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0.658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0.612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244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</a:t>
                      </a:r>
                      <a:endParaRPr lang="en-GB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0.469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0.794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0.614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0562631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 with BLOSUM encoding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0.559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0.623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0.738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0.676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226079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Improved architecture with ESM encoding</a:t>
                      </a:r>
                      <a:endParaRPr lang="en-GB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0.584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0.678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0.700</a:t>
                      </a:r>
                      <a:endParaRPr lang="aa-ET" sz="20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0.689</a:t>
                      </a:r>
                      <a:endParaRPr lang="aa-ET" sz="20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73323118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009AA18F-AFE2-5D47-9309-6D28CEF1A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3980" y="13643578"/>
            <a:ext cx="10358538" cy="4529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05FA10-9288-7B48-90B7-C15D115D1054}"/>
              </a:ext>
            </a:extLst>
          </p:cNvPr>
          <p:cNvSpPr txBox="1"/>
          <p:nvPr/>
        </p:nvSpPr>
        <p:spPr>
          <a:xfrm>
            <a:off x="14928577" y="22763053"/>
            <a:ext cx="6164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changes in network architecture and protein sequence embeddings improve prediction of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highest MCC is obtained by setting the threshold to 0.7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9D5055-0619-1C43-BE80-475271362937}"/>
              </a:ext>
            </a:extLst>
          </p:cNvPr>
          <p:cNvSpPr/>
          <p:nvPr/>
        </p:nvSpPr>
        <p:spPr>
          <a:xfrm>
            <a:off x="12540867" y="19896278"/>
            <a:ext cx="228060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Figure 4. Evaluation of training and performance of improved architecture model with ESM encoding. Top: Receiver operating characteristic (ROC) curve on the test set.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Bottom: Cross entropy loss of training and validation set and point of early stopping.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9F01C9-07DA-264D-BEC8-52DCD921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640" y="22209530"/>
            <a:ext cx="3782199" cy="25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60B689-1A4D-3246-9088-5992D7F63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6021"/>
              </p:ext>
            </p:extLst>
          </p:nvPr>
        </p:nvGraphicFramePr>
        <p:xfrm>
          <a:off x="15163765" y="19796358"/>
          <a:ext cx="5929323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6441">
                  <a:extLst>
                    <a:ext uri="{9D8B030D-6E8A-4147-A177-3AD203B41FA5}">
                      <a16:colId xmlns:a16="http://schemas.microsoft.com/office/drawing/2014/main" val="2349603488"/>
                    </a:ext>
                  </a:extLst>
                </a:gridCol>
                <a:gridCol w="1976441">
                  <a:extLst>
                    <a:ext uri="{9D8B030D-6E8A-4147-A177-3AD203B41FA5}">
                      <a16:colId xmlns:a16="http://schemas.microsoft.com/office/drawing/2014/main" val="3515897520"/>
                    </a:ext>
                  </a:extLst>
                </a:gridCol>
                <a:gridCol w="1976441">
                  <a:extLst>
                    <a:ext uri="{9D8B030D-6E8A-4147-A177-3AD203B41FA5}">
                      <a16:colId xmlns:a16="http://schemas.microsoft.com/office/drawing/2014/main" val="336329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Predicted: Negative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Predicted: Positive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9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Actual: Negative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4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Actual: Positive</a:t>
                      </a: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a-ET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40977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964E3663-361F-234F-8DB1-125E94CA453E}"/>
              </a:ext>
            </a:extLst>
          </p:cNvPr>
          <p:cNvSpPr/>
          <p:nvPr/>
        </p:nvSpPr>
        <p:spPr>
          <a:xfrm>
            <a:off x="15104132" y="22017731"/>
            <a:ext cx="59293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Table 2. Confusion matrix on test set for model with improved architecture and ESM encoded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ED7200-7C92-B14A-84E4-06156227898D}"/>
              </a:ext>
            </a:extLst>
          </p:cNvPr>
          <p:cNvGrpSpPr/>
          <p:nvPr/>
        </p:nvGrpSpPr>
        <p:grpSpPr>
          <a:xfrm>
            <a:off x="8758664" y="19712968"/>
            <a:ext cx="3782199" cy="2521467"/>
            <a:chOff x="8758664" y="19786120"/>
            <a:chExt cx="3782199" cy="2521467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A70BCE07-72DC-0247-A3B9-AB0B19DA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8664" y="19786121"/>
              <a:ext cx="3782199" cy="2521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A57E36-D0AE-F64A-8DC0-85C4FBDEDA93}"/>
                </a:ext>
              </a:extLst>
            </p:cNvPr>
            <p:cNvSpPr/>
            <p:nvPr/>
          </p:nvSpPr>
          <p:spPr>
            <a:xfrm>
              <a:off x="10377275" y="19786120"/>
              <a:ext cx="1200641" cy="234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1D7E7CE-F29E-0E48-AB01-D8F922CEE7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925" y="15370674"/>
            <a:ext cx="9865487" cy="29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7726</TotalTime>
  <Words>819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Christian Johansen</cp:lastModifiedBy>
  <cp:revision>385</cp:revision>
  <dcterms:created xsi:type="dcterms:W3CDTF">2021-11-04T10:26:32Z</dcterms:created>
  <dcterms:modified xsi:type="dcterms:W3CDTF">2021-12-07T08:44:39Z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