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952" autoAdjust="0"/>
  </p:normalViewPr>
  <p:slideViewPr>
    <p:cSldViewPr snapToGrid="0" snapToObjects="1">
      <p:cViewPr>
        <p:scale>
          <a:sx n="45" d="100"/>
          <a:sy n="45" d="100"/>
        </p:scale>
        <p:origin x="2368" y="-230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12/2/21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76866" y="80951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207322" y="2686143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3928821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52605" y="4105423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309341" y="11205292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309341" y="1904401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8C58B8-C0BC-CE41-9C20-5C588C41F47C}"/>
              </a:ext>
            </a:extLst>
          </p:cNvPr>
          <p:cNvSpPr txBox="1"/>
          <p:nvPr/>
        </p:nvSpPr>
        <p:spPr>
          <a:xfrm>
            <a:off x="19846925" y="2448363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aa-ET" dirty="0">
                <a:latin typeface="Arial" panose="020B0604020202020204" pitchFamily="34" charset="0"/>
                <a:cs typeface="Arial" panose="020B0604020202020204" pitchFamily="34" charset="0"/>
              </a:rPr>
              <a:t>ex code color 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#990000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#2F3EEA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240008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229641" y="4687867"/>
            <a:ext cx="12466451" cy="423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  (TCR).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form a complex that triggers an immune response.</a:t>
            </a:r>
          </a:p>
          <a:p>
            <a:pPr>
              <a:spcAft>
                <a:spcPts val="100"/>
              </a:spcAft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172349" y="29211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[1] 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Link: https://github.com/CBH2021/tcr-pmhc 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[2] Ida Kristine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Sandford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 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29640" y="285894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0F50DE13-E128-4F41-B202-B86A9CAA9FC5}"/>
              </a:ext>
            </a:extLst>
          </p:cNvPr>
          <p:cNvSpPr txBox="1"/>
          <p:nvPr/>
        </p:nvSpPr>
        <p:spPr>
          <a:xfrm>
            <a:off x="12609741" y="21445101"/>
            <a:ext cx="488184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From 2</a:t>
            </a:r>
            <a:r>
              <a:rPr lang="en-GB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architecture, dropout is applied to avoid overfitting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MCC on test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AUC plot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52605" y="25991103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9640" y="26631311"/>
            <a:ext cx="209013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is really skewed towards negative (75%) which makes metrics like accuracy less reliable. Changing the threshold gives a better MCC because the model tends to predict more negatives. The best threshold is found to be 0.63 during validation and is applied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overfits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the dataset. If we were to predict binding for other peptides, the model would likely fail. This can be shown by leave-one-out cross-validation [2].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TCR-BERT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51020" y="1849199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2. Pipeline for the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of the data.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3488278" y="8394428"/>
            <a:ext cx="667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1. 3D-visualization of the TCR-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. Blue: TCR-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: TCR-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, Green: Peptide, Grey: MHC.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119" y="14363511"/>
            <a:ext cx="9944222" cy="41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245119" y="18507006"/>
            <a:ext cx="466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3. Architecture of the neural network.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41" y="23695084"/>
            <a:ext cx="834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Table 1.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networks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BC95CEC-30C8-4CC6-9A6F-CEA5128B2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5" y="14260665"/>
            <a:ext cx="10628481" cy="3859584"/>
          </a:xfrm>
          <a:prstGeom prst="rect">
            <a:avLst/>
          </a:prstGeom>
        </p:spPr>
      </p:pic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4979058" y="2997864"/>
            <a:ext cx="3886583" cy="71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D25C8AF-29B9-4B5F-A484-1C152F2D45F1}"/>
              </a:ext>
            </a:extLst>
          </p:cNvPr>
          <p:cNvSpPr txBox="1"/>
          <p:nvPr/>
        </p:nvSpPr>
        <p:spPr>
          <a:xfrm>
            <a:off x="10630937" y="9257692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CE40A-6812-4241-9AFC-C4527E1E08D6}"/>
              </a:ext>
            </a:extLst>
          </p:cNvPr>
          <p:cNvSpPr txBox="1"/>
          <p:nvPr/>
        </p:nvSpPr>
        <p:spPr>
          <a:xfrm>
            <a:off x="251020" y="11913270"/>
            <a:ext cx="20938321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BLOSUM (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Matrix):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Captures the biochemical properties of amino acids. It turns one-hot encoding into a non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sparse vector.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ESM (Evolutionary Scale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 [3]: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transformer, i.e.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series of blocks that alternate self-attention with feed-forward connections. It has been trained beforehand with 250 million sequences and has 650 million weights. The output is a vector of size 1280 for each amino acid position.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9703E-C0FE-42AC-9186-837AE535C777}"/>
              </a:ext>
            </a:extLst>
          </p:cNvPr>
          <p:cNvSpPr txBox="1"/>
          <p:nvPr/>
        </p:nvSpPr>
        <p:spPr>
          <a:xfrm>
            <a:off x="5519532" y="13801143"/>
            <a:ext cx="10459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8BED85-75EA-4BFC-BF85-417C54E59FAC}"/>
              </a:ext>
            </a:extLst>
          </p:cNvPr>
          <p:cNvSpPr txBox="1"/>
          <p:nvPr/>
        </p:nvSpPr>
        <p:spPr>
          <a:xfrm>
            <a:off x="229641" y="9225409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 [1]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sequence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0618"/>
              </p:ext>
            </p:extLst>
          </p:nvPr>
        </p:nvGraphicFramePr>
        <p:xfrm>
          <a:off x="309341" y="20020833"/>
          <a:ext cx="8347903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1090">
                  <a:extLst>
                    <a:ext uri="{9D8B030D-6E8A-4147-A177-3AD203B41FA5}">
                      <a16:colId xmlns:a16="http://schemas.microsoft.com/office/drawing/2014/main" val="63001894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361621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96672458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736714997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376439422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da-DK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0.600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with BLOSUM encoding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with ESM encoding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0.676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2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6581</TotalTime>
  <Words>596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Christian Johansen</cp:lastModifiedBy>
  <cp:revision>363</cp:revision>
  <dcterms:created xsi:type="dcterms:W3CDTF">2021-11-04T10:26:32Z</dcterms:created>
  <dcterms:modified xsi:type="dcterms:W3CDTF">2021-12-02T14:08:03Z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