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3EEA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5CC5-B104-4DD1-9507-F06CA9293F14}" v="40" dt="2021-11-30T11:58:3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6433" autoAdjust="0"/>
  </p:normalViewPr>
  <p:slideViewPr>
    <p:cSldViewPr snapToGrid="0" snapToObjects="1">
      <p:cViewPr>
        <p:scale>
          <a:sx n="33" d="100"/>
          <a:sy n="33" d="100"/>
        </p:scale>
        <p:origin x="2430" y="-1182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Hedeboe" userId="4caa2cd0-823d-4a72-96fa-9bd0ca6a6eec" providerId="ADAL" clId="{0F665CC5-B104-4DD1-9507-F06CA9293F14}"/>
    <pc:docChg chg="undo custSel modSld">
      <pc:chgData name="Ella Hedeboe" userId="4caa2cd0-823d-4a72-96fa-9bd0ca6a6eec" providerId="ADAL" clId="{0F665CC5-B104-4DD1-9507-F06CA9293F14}" dt="2021-11-30T11:59:10.126" v="425" actId="122"/>
      <pc:docMkLst>
        <pc:docMk/>
      </pc:docMkLst>
      <pc:sldChg chg="addSp delSp modSp mod">
        <pc:chgData name="Ella Hedeboe" userId="4caa2cd0-823d-4a72-96fa-9bd0ca6a6eec" providerId="ADAL" clId="{0F665CC5-B104-4DD1-9507-F06CA9293F14}" dt="2021-11-30T11:59:10.126" v="425" actId="122"/>
        <pc:sldMkLst>
          <pc:docMk/>
          <pc:sldMk cId="1159526982" sldId="257"/>
        </pc:sldMkLst>
        <pc:spChg chg="add del mod">
          <ac:chgData name="Ella Hedeboe" userId="4caa2cd0-823d-4a72-96fa-9bd0ca6a6eec" providerId="ADAL" clId="{0F665CC5-B104-4DD1-9507-F06CA9293F14}" dt="2021-11-30T11:46:36.031" v="51"/>
          <ac:spMkLst>
            <pc:docMk/>
            <pc:sldMk cId="1159526982" sldId="257"/>
            <ac:spMk id="6" creationId="{3C930E48-AF6A-4EFD-AC10-B54602C877F8}"/>
          </ac:spMkLst>
        </pc:spChg>
        <pc:spChg chg="add del mod">
          <ac:chgData name="Ella Hedeboe" userId="4caa2cd0-823d-4a72-96fa-9bd0ca6a6eec" providerId="ADAL" clId="{0F665CC5-B104-4DD1-9507-F06CA9293F14}" dt="2021-11-30T11:46:49.076" v="53"/>
          <ac:spMkLst>
            <pc:docMk/>
            <pc:sldMk cId="1159526982" sldId="257"/>
            <ac:spMk id="9" creationId="{F5CB519A-3413-4F66-A392-86353C379555}"/>
          </ac:spMkLst>
        </pc:spChg>
        <pc:spChg chg="add del mod">
          <ac:chgData name="Ella Hedeboe" userId="4caa2cd0-823d-4a72-96fa-9bd0ca6a6eec" providerId="ADAL" clId="{0F665CC5-B104-4DD1-9507-F06CA9293F14}" dt="2021-11-30T11:47:09.081" v="61"/>
          <ac:spMkLst>
            <pc:docMk/>
            <pc:sldMk cId="1159526982" sldId="257"/>
            <ac:spMk id="11" creationId="{25EFBFF3-3021-41CC-9FE0-71FB0FCF1BF5}"/>
          </ac:spMkLst>
        </pc:spChg>
        <pc:spChg chg="mod">
          <ac:chgData name="Ella Hedeboe" userId="4caa2cd0-823d-4a72-96fa-9bd0ca6a6eec" providerId="ADAL" clId="{0F665CC5-B104-4DD1-9507-F06CA9293F14}" dt="2021-11-30T11:55:06.210" v="361" actId="1076"/>
          <ac:spMkLst>
            <pc:docMk/>
            <pc:sldMk cId="1159526982" sldId="257"/>
            <ac:spMk id="1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29T15:14:22.837" v="5" actId="1076"/>
          <ac:spMkLst>
            <pc:docMk/>
            <pc:sldMk cId="1159526982" sldId="257"/>
            <ac:spMk id="39" creationId="{E416DD2D-00A9-4581-8B16-BB3C03226A4A}"/>
          </ac:spMkLst>
        </pc:spChg>
        <pc:spChg chg="mod">
          <ac:chgData name="Ella Hedeboe" userId="4caa2cd0-823d-4a72-96fa-9bd0ca6a6eec" providerId="ADAL" clId="{0F665CC5-B104-4DD1-9507-F06CA9293F14}" dt="2021-11-30T08:16:15.382" v="27" actId="1076"/>
          <ac:spMkLst>
            <pc:docMk/>
            <pc:sldMk cId="1159526982" sldId="257"/>
            <ac:spMk id="5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30T08:16:02.790" v="26" actId="1076"/>
          <ac:spMkLst>
            <pc:docMk/>
            <pc:sldMk cId="1159526982" sldId="257"/>
            <ac:spMk id="68" creationId="{E416DD2D-00A9-4581-8B16-BB3C03226A4A}"/>
          </ac:spMkLst>
        </pc:spChg>
        <pc:graphicFrameChg chg="add del mod modGraphic">
          <ac:chgData name="Ella Hedeboe" userId="4caa2cd0-823d-4a72-96fa-9bd0ca6a6eec" providerId="ADAL" clId="{0F665CC5-B104-4DD1-9507-F06CA9293F14}" dt="2021-11-30T11:46:36.031" v="51"/>
          <ac:graphicFrameMkLst>
            <pc:docMk/>
            <pc:sldMk cId="1159526982" sldId="257"/>
            <ac:graphicFrameMk id="4" creationId="{3C77AFE5-3681-4B0F-833B-FDB30071C82E}"/>
          </ac:graphicFrameMkLst>
        </pc:graphicFrameChg>
        <pc:graphicFrameChg chg="add del mod">
          <ac:chgData name="Ella Hedeboe" userId="4caa2cd0-823d-4a72-96fa-9bd0ca6a6eec" providerId="ADAL" clId="{0F665CC5-B104-4DD1-9507-F06CA9293F14}" dt="2021-11-30T11:46:49.076" v="53"/>
          <ac:graphicFrameMkLst>
            <pc:docMk/>
            <pc:sldMk cId="1159526982" sldId="257"/>
            <ac:graphicFrameMk id="7" creationId="{99A16C78-1DC6-4993-BB59-A4E2B384C550}"/>
          </ac:graphicFrameMkLst>
        </pc:graphicFrameChg>
        <pc:graphicFrameChg chg="add del mod modGraphic">
          <ac:chgData name="Ella Hedeboe" userId="4caa2cd0-823d-4a72-96fa-9bd0ca6a6eec" providerId="ADAL" clId="{0F665CC5-B104-4DD1-9507-F06CA9293F14}" dt="2021-11-30T11:47:09.081" v="61"/>
          <ac:graphicFrameMkLst>
            <pc:docMk/>
            <pc:sldMk cId="1159526982" sldId="257"/>
            <ac:graphicFrameMk id="10" creationId="{DD77A2A2-DABD-4752-B084-A928C12BD36F}"/>
          </ac:graphicFrameMkLst>
        </pc:graphicFrameChg>
        <pc:graphicFrameChg chg="del mod modGraphic">
          <ac:chgData name="Ella Hedeboe" userId="4caa2cd0-823d-4a72-96fa-9bd0ca6a6eec" providerId="ADAL" clId="{0F665CC5-B104-4DD1-9507-F06CA9293F14}" dt="2021-11-30T11:45:34.626" v="29" actId="478"/>
          <ac:graphicFrameMkLst>
            <pc:docMk/>
            <pc:sldMk cId="1159526982" sldId="257"/>
            <ac:graphicFrameMk id="13" creationId="{00000000-0000-0000-0000-000000000000}"/>
          </ac:graphicFrameMkLst>
        </pc:graphicFrameChg>
        <pc:graphicFrameChg chg="add mod modGraphic">
          <ac:chgData name="Ella Hedeboe" userId="4caa2cd0-823d-4a72-96fa-9bd0ca6a6eec" providerId="ADAL" clId="{0F665CC5-B104-4DD1-9507-F06CA9293F14}" dt="2021-11-30T11:59:10.126" v="425" actId="122"/>
          <ac:graphicFrameMkLst>
            <pc:docMk/>
            <pc:sldMk cId="1159526982" sldId="257"/>
            <ac:graphicFrameMk id="16" creationId="{B3DD0E64-0B7C-4139-8170-FF729427F72A}"/>
          </ac:graphicFrameMkLst>
        </pc:graphicFrameChg>
        <pc:picChg chg="mod">
          <ac:chgData name="Ella Hedeboe" userId="4caa2cd0-823d-4a72-96fa-9bd0ca6a6eec" providerId="ADAL" clId="{0F665CC5-B104-4DD1-9507-F06CA9293F14}" dt="2021-11-29T15:15:31.301" v="11" actId="1076"/>
          <ac:picMkLst>
            <pc:docMk/>
            <pc:sldMk cId="1159526982" sldId="257"/>
            <ac:picMk id="15" creationId="{3BC95CEC-30C8-4CC6-9A6F-CEA5128B28D7}"/>
          </ac:picMkLst>
        </pc:picChg>
        <pc:picChg chg="mod">
          <ac:chgData name="Ella Hedeboe" userId="4caa2cd0-823d-4a72-96fa-9bd0ca6a6eec" providerId="ADAL" clId="{0F665CC5-B104-4DD1-9507-F06CA9293F14}" dt="2021-11-29T15:15:25.797" v="10" actId="14100"/>
          <ac:picMkLst>
            <pc:docMk/>
            <pc:sldMk cId="1159526982" sldId="257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01/12/2021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ettaHolze/TCR-pMHC-prediction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76866" y="80951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207322" y="2686143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Hedeboe s211253, Henrietta Holze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https://github.com/HenriettaHolze/TCR-pMHC-prediction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3928821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xmlns="" id="{85003210-220B-9A49-8091-B1A85DD76CE8}"/>
              </a:ext>
            </a:extLst>
          </p:cNvPr>
          <p:cNvSpPr/>
          <p:nvPr/>
        </p:nvSpPr>
        <p:spPr>
          <a:xfrm>
            <a:off x="252605" y="4105423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xmlns="" id="{7226A277-A8A7-9549-8FCF-1175CB0CE7B6}"/>
              </a:ext>
            </a:extLst>
          </p:cNvPr>
          <p:cNvSpPr/>
          <p:nvPr/>
        </p:nvSpPr>
        <p:spPr>
          <a:xfrm>
            <a:off x="309341" y="11205292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xmlns="" id="{0D73ACE7-C686-234D-9978-B3229B92843A}"/>
              </a:ext>
            </a:extLst>
          </p:cNvPr>
          <p:cNvSpPr/>
          <p:nvPr/>
        </p:nvSpPr>
        <p:spPr>
          <a:xfrm>
            <a:off x="309341" y="19044018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CE8C58B8-C0BC-CE41-9C20-5C588C41F47C}"/>
              </a:ext>
            </a:extLst>
          </p:cNvPr>
          <p:cNvSpPr txBox="1"/>
          <p:nvPr/>
        </p:nvSpPr>
        <p:spPr>
          <a:xfrm>
            <a:off x="19846925" y="2448363"/>
            <a:ext cx="1536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aa-ET" dirty="0">
                <a:latin typeface="Arial" panose="020B0604020202020204" pitchFamily="34" charset="0"/>
                <a:cs typeface="Arial" panose="020B0604020202020204" pitchFamily="34" charset="0"/>
              </a:rPr>
              <a:t>ex code color 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#990000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#2F3EEA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xmlns="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9" y="240008"/>
            <a:ext cx="2361742" cy="3446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5DBE74-403C-4246-B0C1-4F2AAF162AFF}"/>
              </a:ext>
            </a:extLst>
          </p:cNvPr>
          <p:cNvSpPr txBox="1"/>
          <p:nvPr/>
        </p:nvSpPr>
        <p:spPr>
          <a:xfrm>
            <a:off x="229641" y="4687867"/>
            <a:ext cx="12466451" cy="423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Recent advances within biological sequencing and deep learning methods have made it possible to investigate key interactions of the immune system computationally.</a:t>
            </a:r>
          </a:p>
          <a:p>
            <a:pPr>
              <a:spcAft>
                <a:spcPts val="10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adaptive immune system is a key element for fighting diseases and the T-cells are responsible for cell-mediated immune response via their surface T-cell receptors  (TCR).</a:t>
            </a:r>
          </a:p>
          <a:p>
            <a:pPr>
              <a:spcAft>
                <a:spcPts val="10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TCRs bind to peptide-Major Histocompatibility Complexes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form a complex that triggers an immune response.</a:t>
            </a:r>
          </a:p>
          <a:p>
            <a:pPr>
              <a:spcAft>
                <a:spcPts val="100"/>
              </a:spcAft>
            </a:pP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TCR-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binding using molecular modeling and recurrent neural networks (RNN).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27FA47-F412-41BA-9674-4AB98ABB11FF}"/>
              </a:ext>
            </a:extLst>
          </p:cNvPr>
          <p:cNvSpPr txBox="1"/>
          <p:nvPr/>
        </p:nvSpPr>
        <p:spPr>
          <a:xfrm>
            <a:off x="172349" y="29211249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[1] Magnus H.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Link: https://github.com/CBH2021/tcr-pmhc </a:t>
            </a: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[2] Ida Kristine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Sandford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[3] Rives, A. et al. (2021). Biological structure and function emerge from scaling unsupervised learning to 250 million protein 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xmlns="" id="{E416DD2D-00A9-4581-8B16-BB3C03226A4A}"/>
              </a:ext>
            </a:extLst>
          </p:cNvPr>
          <p:cNvSpPr/>
          <p:nvPr/>
        </p:nvSpPr>
        <p:spPr>
          <a:xfrm>
            <a:off x="229640" y="285894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0F50DE13-E128-4F41-B202-B86A9CAA9FC5}"/>
              </a:ext>
            </a:extLst>
          </p:cNvPr>
          <p:cNvSpPr txBox="1"/>
          <p:nvPr/>
        </p:nvSpPr>
        <p:spPr>
          <a:xfrm>
            <a:off x="12609741" y="21445101"/>
            <a:ext cx="4881846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From 2</a:t>
            </a:r>
            <a:r>
              <a:rPr lang="en-GB" sz="3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architecture, dropout is applied to avoid overfitting</a:t>
            </a:r>
          </a:p>
          <a:p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MCC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on test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AUC plot</a:t>
            </a: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:a16="http://schemas.microsoft.com/office/drawing/2014/main" xmlns="" id="{E416DD2D-00A9-4581-8B16-BB3C03226A4A}"/>
              </a:ext>
            </a:extLst>
          </p:cNvPr>
          <p:cNvSpPr/>
          <p:nvPr/>
        </p:nvSpPr>
        <p:spPr>
          <a:xfrm>
            <a:off x="252605" y="25991103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9640" y="26631311"/>
            <a:ext cx="209013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is really skewed towards 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negative (75%) 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which makes metrics like accuracy less reliable. Changing the threshold gives a better MCC because the model tends to predict more negatives. The best threshold is found to be 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0.63 during validation and is applied for testing.</a:t>
            </a:r>
            <a:endParaRPr lang="en-US" sz="2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model </a:t>
            </a:r>
            <a:r>
              <a:rPr lang="en-US" sz="2400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overfits</a:t>
            </a: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the dataset. If we were to predict binding for other peptides, the model would likely fail. This can be shown by leave-one-out cross-validation [2].</a:t>
            </a:r>
            <a:endParaRPr lang="en-US" sz="2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TCR-BERT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51020" y="18491999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Figure 2. Pipeline for the </a:t>
            </a:r>
            <a:r>
              <a:rPr lang="fr-F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 of the data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3488278" y="8394428"/>
            <a:ext cx="667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Figure 1. 3D-visualization of the TCR-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. Blue: TCR-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Purple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: TCR-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, Green: Peptide, Grey: MHC.</a:t>
            </a:r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119" y="14363511"/>
            <a:ext cx="9944222" cy="41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245119" y="18507006"/>
            <a:ext cx="466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Figure 3. Architecture of the neural network.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341" y="23695084"/>
            <a:ext cx="834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Table 1.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networks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xmlns="" id="{3BC95CEC-30C8-4CC6-9A6F-CEA5128B2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5" y="14260665"/>
            <a:ext cx="10628481" cy="3859584"/>
          </a:xfrm>
          <a:prstGeom prst="rect">
            <a:avLst/>
          </a:prstGeom>
        </p:spPr>
      </p:pic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2752" r="34089" b="13954"/>
          <a:stretch/>
        </p:blipFill>
        <p:spPr bwMode="auto">
          <a:xfrm rot="16200000">
            <a:off x="14979058" y="2997864"/>
            <a:ext cx="3886583" cy="715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D25C8AF-29B9-4B5F-A484-1C152F2D45F1}"/>
              </a:ext>
            </a:extLst>
          </p:cNvPr>
          <p:cNvSpPr txBox="1"/>
          <p:nvPr/>
        </p:nvSpPr>
        <p:spPr>
          <a:xfrm>
            <a:off x="10630937" y="9257692"/>
            <a:ext cx="10500083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6913 observations (4180 training, 1526 validation, 1207 test)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419 peptide positions (zero-padding where sequences are shorter)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54 channels (including sequence embedding and energy terms)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5FCE40A-6812-4241-9AFC-C4527E1E08D6}"/>
              </a:ext>
            </a:extLst>
          </p:cNvPr>
          <p:cNvSpPr txBox="1"/>
          <p:nvPr/>
        </p:nvSpPr>
        <p:spPr>
          <a:xfrm>
            <a:off x="251020" y="11913270"/>
            <a:ext cx="20938321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 with protein embedding</a:t>
            </a: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BLOSUM (</a:t>
            </a:r>
            <a:r>
              <a:rPr lang="en-GB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Matrix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Captures the biochemical properties of amino acids. It turns one-hot encoding into a vector with less 0s.</a:t>
            </a:r>
            <a:endParaRPr lang="en-GB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ESM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Evolutionary Scale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[3]: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transformer, i.e.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blocks that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alternate self-attention with feed-forward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connections. It has been trained beforehand with 250 million sequences and has 650 million weights. The output is a vector of size 1280 for each amino acid position.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EC9703E-C0FE-42AC-9186-837AE535C777}"/>
              </a:ext>
            </a:extLst>
          </p:cNvPr>
          <p:cNvSpPr txBox="1"/>
          <p:nvPr/>
        </p:nvSpPr>
        <p:spPr>
          <a:xfrm>
            <a:off x="5519532" y="13801143"/>
            <a:ext cx="10459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architecture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58BED85-75EA-4BFC-BF85-417C54E59FAC}"/>
              </a:ext>
            </a:extLst>
          </p:cNvPr>
          <p:cNvSpPr txBox="1"/>
          <p:nvPr/>
        </p:nvSpPr>
        <p:spPr>
          <a:xfrm>
            <a:off x="229641" y="9225409"/>
            <a:ext cx="1037991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data [1]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Protein sequence (one-hot-encoding)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Per-residue energy terms  (one value per row)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energy terms (constant, one value per column)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xmlns="" id="{B3DD0E64-0B7C-4139-8170-FF729427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0618"/>
              </p:ext>
            </p:extLst>
          </p:nvPr>
        </p:nvGraphicFramePr>
        <p:xfrm>
          <a:off x="309341" y="20020833"/>
          <a:ext cx="8347903" cy="3562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1090">
                  <a:extLst>
                    <a:ext uri="{9D8B030D-6E8A-4147-A177-3AD203B41FA5}">
                      <a16:colId xmlns:a16="http://schemas.microsoft.com/office/drawing/2014/main" xmlns="" val="63001894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xmlns="" val="1361621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xmlns="" val="396672458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xmlns="" val="2736714997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xmlns="" val="3764394228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xmlns="" val="4125354729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da-DK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MCC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09327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architecture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0.473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6244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architecture 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0.833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0.600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56263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architecture with BLOSUM encoding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0.568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0.741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26079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architecture with ESM encoding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0.676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0.753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0.712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2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6580</TotalTime>
  <Words>441</Words>
  <Application>Microsoft Office PowerPoint</Application>
  <PresentationFormat>Personnalisé</PresentationFormat>
  <Paragraphs>75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paul simon</cp:lastModifiedBy>
  <cp:revision>362</cp:revision>
  <dcterms:created xsi:type="dcterms:W3CDTF">2021-11-04T10:26:32Z</dcterms:created>
  <dcterms:modified xsi:type="dcterms:W3CDTF">2021-12-01T10:10:12Z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