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7"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2F3EEA"/>
    <a:srgbClr val="901A1E"/>
    <a:srgbClr val="2E5992"/>
    <a:srgbClr val="503AC4"/>
    <a:srgbClr val="503BC3"/>
    <a:srgbClr val="2612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65CC5-B104-4DD1-9507-F06CA9293F14}" v="40" dt="2021-11-30T11:58:36.80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5986" autoAdjust="0"/>
  </p:normalViewPr>
  <p:slideViewPr>
    <p:cSldViewPr snapToGrid="0" snapToObjects="1">
      <p:cViewPr>
        <p:scale>
          <a:sx n="196" d="100"/>
          <a:sy n="196" d="100"/>
        </p:scale>
        <p:origin x="-7728" y="-23496"/>
      </p:cViewPr>
      <p:guideLst>
        <p:guide orient="horz" pos="9535"/>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a Hedeboe" userId="4caa2cd0-823d-4a72-96fa-9bd0ca6a6eec" providerId="ADAL" clId="{0F665CC5-B104-4DD1-9507-F06CA9293F14}"/>
    <pc:docChg chg="undo custSel modSld">
      <pc:chgData name="Ella Hedeboe" userId="4caa2cd0-823d-4a72-96fa-9bd0ca6a6eec" providerId="ADAL" clId="{0F665CC5-B104-4DD1-9507-F06CA9293F14}" dt="2021-11-30T11:59:10.126" v="425" actId="122"/>
      <pc:docMkLst>
        <pc:docMk/>
      </pc:docMkLst>
      <pc:sldChg chg="addSp delSp modSp mod">
        <pc:chgData name="Ella Hedeboe" userId="4caa2cd0-823d-4a72-96fa-9bd0ca6a6eec" providerId="ADAL" clId="{0F665CC5-B104-4DD1-9507-F06CA9293F14}" dt="2021-11-30T11:59:10.126" v="425" actId="122"/>
        <pc:sldMkLst>
          <pc:docMk/>
          <pc:sldMk cId="1159526982" sldId="257"/>
        </pc:sldMkLst>
        <pc:spChg chg="add del mod">
          <ac:chgData name="Ella Hedeboe" userId="4caa2cd0-823d-4a72-96fa-9bd0ca6a6eec" providerId="ADAL" clId="{0F665CC5-B104-4DD1-9507-F06CA9293F14}" dt="2021-11-30T11:46:36.031" v="51"/>
          <ac:spMkLst>
            <pc:docMk/>
            <pc:sldMk cId="1159526982" sldId="257"/>
            <ac:spMk id="6" creationId="{3C930E48-AF6A-4EFD-AC10-B54602C877F8}"/>
          </ac:spMkLst>
        </pc:spChg>
        <pc:spChg chg="add del mod">
          <ac:chgData name="Ella Hedeboe" userId="4caa2cd0-823d-4a72-96fa-9bd0ca6a6eec" providerId="ADAL" clId="{0F665CC5-B104-4DD1-9507-F06CA9293F14}" dt="2021-11-30T11:46:49.076" v="53"/>
          <ac:spMkLst>
            <pc:docMk/>
            <pc:sldMk cId="1159526982" sldId="257"/>
            <ac:spMk id="9" creationId="{F5CB519A-3413-4F66-A392-86353C379555}"/>
          </ac:spMkLst>
        </pc:spChg>
        <pc:spChg chg="add del mod">
          <ac:chgData name="Ella Hedeboe" userId="4caa2cd0-823d-4a72-96fa-9bd0ca6a6eec" providerId="ADAL" clId="{0F665CC5-B104-4DD1-9507-F06CA9293F14}" dt="2021-11-30T11:47:09.081" v="61"/>
          <ac:spMkLst>
            <pc:docMk/>
            <pc:sldMk cId="1159526982" sldId="257"/>
            <ac:spMk id="11" creationId="{25EFBFF3-3021-41CC-9FE0-71FB0FCF1BF5}"/>
          </ac:spMkLst>
        </pc:spChg>
        <pc:spChg chg="mod">
          <ac:chgData name="Ella Hedeboe" userId="4caa2cd0-823d-4a72-96fa-9bd0ca6a6eec" providerId="ADAL" clId="{0F665CC5-B104-4DD1-9507-F06CA9293F14}" dt="2021-11-30T11:55:06.210" v="361" actId="1076"/>
          <ac:spMkLst>
            <pc:docMk/>
            <pc:sldMk cId="1159526982" sldId="257"/>
            <ac:spMk id="14" creationId="{00000000-0000-0000-0000-000000000000}"/>
          </ac:spMkLst>
        </pc:spChg>
        <pc:spChg chg="mod">
          <ac:chgData name="Ella Hedeboe" userId="4caa2cd0-823d-4a72-96fa-9bd0ca6a6eec" providerId="ADAL" clId="{0F665CC5-B104-4DD1-9507-F06CA9293F14}" dt="2021-11-29T15:14:22.837" v="5" actId="1076"/>
          <ac:spMkLst>
            <pc:docMk/>
            <pc:sldMk cId="1159526982" sldId="257"/>
            <ac:spMk id="39" creationId="{E416DD2D-00A9-4581-8B16-BB3C03226A4A}"/>
          </ac:spMkLst>
        </pc:spChg>
        <pc:spChg chg="mod">
          <ac:chgData name="Ella Hedeboe" userId="4caa2cd0-823d-4a72-96fa-9bd0ca6a6eec" providerId="ADAL" clId="{0F665CC5-B104-4DD1-9507-F06CA9293F14}" dt="2021-11-30T08:16:15.382" v="27" actId="1076"/>
          <ac:spMkLst>
            <pc:docMk/>
            <pc:sldMk cId="1159526982" sldId="257"/>
            <ac:spMk id="54" creationId="{00000000-0000-0000-0000-000000000000}"/>
          </ac:spMkLst>
        </pc:spChg>
        <pc:spChg chg="mod">
          <ac:chgData name="Ella Hedeboe" userId="4caa2cd0-823d-4a72-96fa-9bd0ca6a6eec" providerId="ADAL" clId="{0F665CC5-B104-4DD1-9507-F06CA9293F14}" dt="2021-11-30T08:16:02.790" v="26" actId="1076"/>
          <ac:spMkLst>
            <pc:docMk/>
            <pc:sldMk cId="1159526982" sldId="257"/>
            <ac:spMk id="68" creationId="{E416DD2D-00A9-4581-8B16-BB3C03226A4A}"/>
          </ac:spMkLst>
        </pc:spChg>
        <pc:graphicFrameChg chg="add del mod modGraphic">
          <ac:chgData name="Ella Hedeboe" userId="4caa2cd0-823d-4a72-96fa-9bd0ca6a6eec" providerId="ADAL" clId="{0F665CC5-B104-4DD1-9507-F06CA9293F14}" dt="2021-11-30T11:46:36.031" v="51"/>
          <ac:graphicFrameMkLst>
            <pc:docMk/>
            <pc:sldMk cId="1159526982" sldId="257"/>
            <ac:graphicFrameMk id="4" creationId="{3C77AFE5-3681-4B0F-833B-FDB30071C82E}"/>
          </ac:graphicFrameMkLst>
        </pc:graphicFrameChg>
        <pc:graphicFrameChg chg="add del mod">
          <ac:chgData name="Ella Hedeboe" userId="4caa2cd0-823d-4a72-96fa-9bd0ca6a6eec" providerId="ADAL" clId="{0F665CC5-B104-4DD1-9507-F06CA9293F14}" dt="2021-11-30T11:46:49.076" v="53"/>
          <ac:graphicFrameMkLst>
            <pc:docMk/>
            <pc:sldMk cId="1159526982" sldId="257"/>
            <ac:graphicFrameMk id="7" creationId="{99A16C78-1DC6-4993-BB59-A4E2B384C550}"/>
          </ac:graphicFrameMkLst>
        </pc:graphicFrameChg>
        <pc:graphicFrameChg chg="add del mod modGraphic">
          <ac:chgData name="Ella Hedeboe" userId="4caa2cd0-823d-4a72-96fa-9bd0ca6a6eec" providerId="ADAL" clId="{0F665CC5-B104-4DD1-9507-F06CA9293F14}" dt="2021-11-30T11:47:09.081" v="61"/>
          <ac:graphicFrameMkLst>
            <pc:docMk/>
            <pc:sldMk cId="1159526982" sldId="257"/>
            <ac:graphicFrameMk id="10" creationId="{DD77A2A2-DABD-4752-B084-A928C12BD36F}"/>
          </ac:graphicFrameMkLst>
        </pc:graphicFrameChg>
        <pc:graphicFrameChg chg="del mod modGraphic">
          <ac:chgData name="Ella Hedeboe" userId="4caa2cd0-823d-4a72-96fa-9bd0ca6a6eec" providerId="ADAL" clId="{0F665CC5-B104-4DD1-9507-F06CA9293F14}" dt="2021-11-30T11:45:34.626" v="29" actId="478"/>
          <ac:graphicFrameMkLst>
            <pc:docMk/>
            <pc:sldMk cId="1159526982" sldId="257"/>
            <ac:graphicFrameMk id="13" creationId="{00000000-0000-0000-0000-000000000000}"/>
          </ac:graphicFrameMkLst>
        </pc:graphicFrameChg>
        <pc:graphicFrameChg chg="add mod modGraphic">
          <ac:chgData name="Ella Hedeboe" userId="4caa2cd0-823d-4a72-96fa-9bd0ca6a6eec" providerId="ADAL" clId="{0F665CC5-B104-4DD1-9507-F06CA9293F14}" dt="2021-11-30T11:59:10.126" v="425" actId="122"/>
          <ac:graphicFrameMkLst>
            <pc:docMk/>
            <pc:sldMk cId="1159526982" sldId="257"/>
            <ac:graphicFrameMk id="16" creationId="{B3DD0E64-0B7C-4139-8170-FF729427F72A}"/>
          </ac:graphicFrameMkLst>
        </pc:graphicFrameChg>
        <pc:picChg chg="mod">
          <ac:chgData name="Ella Hedeboe" userId="4caa2cd0-823d-4a72-96fa-9bd0ca6a6eec" providerId="ADAL" clId="{0F665CC5-B104-4DD1-9507-F06CA9293F14}" dt="2021-11-29T15:15:31.301" v="11" actId="1076"/>
          <ac:picMkLst>
            <pc:docMk/>
            <pc:sldMk cId="1159526982" sldId="257"/>
            <ac:picMk id="15" creationId="{3BC95CEC-30C8-4CC6-9A6F-CEA5128B28D7}"/>
          </ac:picMkLst>
        </pc:picChg>
        <pc:picChg chg="mod">
          <ac:chgData name="Ella Hedeboe" userId="4caa2cd0-823d-4a72-96fa-9bd0ca6a6eec" providerId="ADAL" clId="{0F665CC5-B104-4DD1-9507-F06CA9293F14}" dt="2021-11-29T15:15:25.797" v="10" actId="14100"/>
          <ac:picMkLst>
            <pc:docMk/>
            <pc:sldMk cId="1159526982" sldId="257"/>
            <ac:picMk id="10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05EAB-B404-4249-9B6E-2AB49D341D90}" type="datetimeFigureOut">
              <a:rPr lang="aa-ET" smtClean="0"/>
              <a:t>12/7/21</a:t>
            </a:fld>
            <a:endParaRPr lang="aa-ET"/>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84317-2FF9-C745-838D-094DFBA5C4CC}" type="slidenum">
              <a:rPr lang="aa-ET" smtClean="0"/>
              <a:t>‹#›</a:t>
            </a:fld>
            <a:endParaRPr lang="aa-ET"/>
          </a:p>
        </p:txBody>
      </p:sp>
    </p:spTree>
    <p:extLst>
      <p:ext uri="{BB962C8B-B14F-4D97-AF65-F5344CB8AC3E}">
        <p14:creationId xmlns:p14="http://schemas.microsoft.com/office/powerpoint/2010/main" val="947207304"/>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2089150" y="744538"/>
            <a:ext cx="2633663" cy="3729037"/>
          </a:xfrm>
          <a:ln/>
        </p:spPr>
      </p:sp>
      <p:sp>
        <p:nvSpPr>
          <p:cNvPr id="16386" name="Rectangle 3"/>
          <p:cNvSpPr>
            <a:spLocks noGrp="1" noChangeArrowheads="1"/>
          </p:cNvSpPr>
          <p:nvPr>
            <p:ph type="body" idx="1"/>
          </p:nvPr>
        </p:nvSpPr>
        <p:spPr>
          <a:noFill/>
        </p:spPr>
        <p:txBody>
          <a:bodyPr/>
          <a:lstStyle/>
          <a:p>
            <a:pPr eaLnBrk="1" hangingPunct="1"/>
            <a:endParaRPr lang="de-DE" altLang="en-US" dirty="0"/>
          </a:p>
        </p:txBody>
      </p:sp>
    </p:spTree>
    <p:extLst>
      <p:ext uri="{BB962C8B-B14F-4D97-AF65-F5344CB8AC3E}">
        <p14:creationId xmlns:p14="http://schemas.microsoft.com/office/powerpoint/2010/main" val="2457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520061-EEF2-4648-A61C-FD1D344FB2F0}" type="datetimeFigureOut">
              <a:rPr lang="aa-ET" smtClean="0"/>
              <a:t>12/7/21</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8107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20061-EEF2-4648-A61C-FD1D344FB2F0}" type="datetimeFigureOut">
              <a:rPr lang="aa-ET" smtClean="0"/>
              <a:t>12/7/21</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405366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20061-EEF2-4648-A61C-FD1D344FB2F0}" type="datetimeFigureOut">
              <a:rPr lang="aa-ET" smtClean="0"/>
              <a:t>12/7/21</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110602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20061-EEF2-4648-A61C-FD1D344FB2F0}" type="datetimeFigureOut">
              <a:rPr lang="aa-ET" smtClean="0"/>
              <a:t>12/7/21</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375374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20061-EEF2-4648-A61C-FD1D344FB2F0}" type="datetimeFigureOut">
              <a:rPr lang="aa-ET" smtClean="0"/>
              <a:t>12/7/21</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399617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520061-EEF2-4648-A61C-FD1D344FB2F0}" type="datetimeFigureOut">
              <a:rPr lang="aa-ET" smtClean="0"/>
              <a:t>12/7/21</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3141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520061-EEF2-4648-A61C-FD1D344FB2F0}" type="datetimeFigureOut">
              <a:rPr lang="aa-ET" smtClean="0"/>
              <a:t>12/7/21</a:t>
            </a:fld>
            <a:endParaRPr lang="aa-ET"/>
          </a:p>
        </p:txBody>
      </p:sp>
      <p:sp>
        <p:nvSpPr>
          <p:cNvPr id="8" name="Footer Placeholder 7"/>
          <p:cNvSpPr>
            <a:spLocks noGrp="1"/>
          </p:cNvSpPr>
          <p:nvPr>
            <p:ph type="ftr" sz="quarter" idx="11"/>
          </p:nvPr>
        </p:nvSpPr>
        <p:spPr/>
        <p:txBody>
          <a:bodyPr/>
          <a:lstStyle/>
          <a:p>
            <a:endParaRPr lang="aa-ET"/>
          </a:p>
        </p:txBody>
      </p:sp>
      <p:sp>
        <p:nvSpPr>
          <p:cNvPr id="9" name="Slide Number Placeholder 8"/>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333690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520061-EEF2-4648-A61C-FD1D344FB2F0}" type="datetimeFigureOut">
              <a:rPr lang="aa-ET" smtClean="0"/>
              <a:t>12/7/21</a:t>
            </a:fld>
            <a:endParaRPr lang="aa-ET"/>
          </a:p>
        </p:txBody>
      </p:sp>
      <p:sp>
        <p:nvSpPr>
          <p:cNvPr id="4" name="Footer Placeholder 3"/>
          <p:cNvSpPr>
            <a:spLocks noGrp="1"/>
          </p:cNvSpPr>
          <p:nvPr>
            <p:ph type="ftr" sz="quarter" idx="11"/>
          </p:nvPr>
        </p:nvSpPr>
        <p:spPr/>
        <p:txBody>
          <a:bodyPr/>
          <a:lstStyle/>
          <a:p>
            <a:endParaRPr lang="aa-ET"/>
          </a:p>
        </p:txBody>
      </p:sp>
      <p:sp>
        <p:nvSpPr>
          <p:cNvPr id="5" name="Slide Number Placeholder 4"/>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405158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20061-EEF2-4648-A61C-FD1D344FB2F0}" type="datetimeFigureOut">
              <a:rPr lang="aa-ET" smtClean="0"/>
              <a:t>12/7/21</a:t>
            </a:fld>
            <a:endParaRPr lang="aa-ET"/>
          </a:p>
        </p:txBody>
      </p:sp>
      <p:sp>
        <p:nvSpPr>
          <p:cNvPr id="3" name="Footer Placeholder 2"/>
          <p:cNvSpPr>
            <a:spLocks noGrp="1"/>
          </p:cNvSpPr>
          <p:nvPr>
            <p:ph type="ftr" sz="quarter" idx="11"/>
          </p:nvPr>
        </p:nvSpPr>
        <p:spPr/>
        <p:txBody>
          <a:bodyPr/>
          <a:lstStyle/>
          <a:p>
            <a:endParaRPr lang="aa-ET"/>
          </a:p>
        </p:txBody>
      </p:sp>
      <p:sp>
        <p:nvSpPr>
          <p:cNvPr id="4" name="Slide Number Placeholder 3"/>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52748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C1520061-EEF2-4648-A61C-FD1D344FB2F0}" type="datetimeFigureOut">
              <a:rPr lang="aa-ET" smtClean="0"/>
              <a:t>12/7/21</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382837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C1520061-EEF2-4648-A61C-FD1D344FB2F0}" type="datetimeFigureOut">
              <a:rPr lang="aa-ET" smtClean="0"/>
              <a:t>12/7/21</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FDB24838-7C19-CC4E-B2E6-66E840BA735D}" type="slidenum">
              <a:rPr lang="aa-ET" smtClean="0"/>
              <a:t>‹#›</a:t>
            </a:fld>
            <a:endParaRPr lang="aa-ET"/>
          </a:p>
        </p:txBody>
      </p:sp>
    </p:spTree>
    <p:extLst>
      <p:ext uri="{BB962C8B-B14F-4D97-AF65-F5344CB8AC3E}">
        <p14:creationId xmlns:p14="http://schemas.microsoft.com/office/powerpoint/2010/main" val="24741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C1520061-EEF2-4648-A61C-FD1D344FB2F0}" type="datetimeFigureOut">
              <a:rPr lang="aa-ET" smtClean="0"/>
              <a:t>12/7/21</a:t>
            </a:fld>
            <a:endParaRPr lang="aa-ET"/>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aa-ET"/>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DB24838-7C19-CC4E-B2E6-66E840BA735D}" type="slidenum">
              <a:rPr lang="aa-ET" smtClean="0"/>
              <a:t>‹#›</a:t>
            </a:fld>
            <a:endParaRPr lang="aa-ET"/>
          </a:p>
        </p:txBody>
      </p:sp>
    </p:spTree>
    <p:extLst>
      <p:ext uri="{BB962C8B-B14F-4D97-AF65-F5344CB8AC3E}">
        <p14:creationId xmlns:p14="http://schemas.microsoft.com/office/powerpoint/2010/main" val="2386237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HenriettaHolze/TCR-pMHC-prediction" TargetMode="Externa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github.com/CBH2021/tcr-pmhc" TargetMode="External"/><Relationship Id="rId10" Type="http://schemas.openxmlformats.org/officeDocument/2006/relationships/image" Target="../media/image6.emf"/><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560217" y="342211"/>
            <a:ext cx="18655249" cy="1944195"/>
          </a:xfrm>
          <a:prstGeom prst="rect">
            <a:avLst/>
          </a:prstGeom>
          <a:noFill/>
          <a:ln w="9525">
            <a:noFill/>
            <a:miter lim="800000"/>
            <a:headEnd/>
            <a:tailEnd/>
          </a:ln>
        </p:spPr>
        <p:txBody>
          <a:bodyPr wrap="square" lIns="66112" tIns="33056" rIns="66112" bIns="33056" anchor="t">
            <a:spAutoFit/>
          </a:bodyPr>
          <a:lstStyle/>
          <a:p>
            <a:pPr algn="ctr"/>
            <a:r>
              <a:rPr lang="en-US" sz="6100" dirty="0">
                <a:ln w="0"/>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rPr>
              <a:t>Prediction of TCR-</a:t>
            </a:r>
            <a:r>
              <a:rPr lang="en-US" sz="6100" dirty="0" err="1">
                <a:ln w="0"/>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rPr>
              <a:t>pMHC</a:t>
            </a:r>
            <a:r>
              <a:rPr lang="en-US" sz="6100" dirty="0">
                <a:ln w="0"/>
                <a:effectLst>
                  <a:outerShdw blurRad="38100" dist="19050" dir="2700000" algn="tl" rotWithShape="0">
                    <a:schemeClr val="dk1">
                      <a:alpha val="40000"/>
                    </a:schemeClr>
                  </a:outerShdw>
                </a:effectLst>
                <a:latin typeface="Arial" panose="020B0604020202020204" pitchFamily="34" charset="0"/>
                <a:ea typeface="+mn-lt"/>
                <a:cs typeface="Arial" panose="020B0604020202020204" pitchFamily="34" charset="0"/>
              </a:rPr>
              <a:t> interactions using sequence embeddings and recurrent neural networks</a:t>
            </a:r>
            <a:r>
              <a:rPr lang="en-US" sz="6100" dirty="0">
                <a:ln w="0"/>
                <a:effectLst>
                  <a:outerShdw blurRad="38100" dist="19050" dir="2700000" algn="tl" rotWithShape="0">
                    <a:schemeClr val="dk1">
                      <a:alpha val="40000"/>
                    </a:schemeClr>
                  </a:outerShdw>
                </a:effectLst>
                <a:latin typeface="Arial" panose="020B0604020202020204" pitchFamily="34" charset="0"/>
                <a:ea typeface="Verdana"/>
                <a:cs typeface="Arial" panose="020B0604020202020204" pitchFamily="34" charset="0"/>
              </a:rPr>
              <a:t> </a:t>
            </a:r>
            <a:endParaRPr lang="en-US" sz="6100" dirty="0">
              <a:latin typeface="Arial" panose="020B0604020202020204" pitchFamily="34" charset="0"/>
              <a:cs typeface="Arial" panose="020B0604020202020204" pitchFamily="34" charset="0"/>
            </a:endParaRPr>
          </a:p>
        </p:txBody>
      </p:sp>
      <p:sp>
        <p:nvSpPr>
          <p:cNvPr id="15367" name="Text Box 318"/>
          <p:cNvSpPr txBox="1">
            <a:spLocks noChangeArrowheads="1"/>
          </p:cNvSpPr>
          <p:nvPr/>
        </p:nvSpPr>
        <p:spPr bwMode="auto">
          <a:xfrm>
            <a:off x="4207322" y="2686143"/>
            <a:ext cx="15277831" cy="1146367"/>
          </a:xfrm>
          <a:prstGeom prst="rect">
            <a:avLst/>
          </a:prstGeom>
          <a:noFill/>
          <a:ln w="9525">
            <a:noFill/>
            <a:miter lim="800000"/>
            <a:headEnd/>
            <a:tailEnd/>
          </a:ln>
        </p:spPr>
        <p:txBody>
          <a:bodyPr wrap="square" lIns="0" tIns="34240" rIns="0" bIns="34240" anchor="t">
            <a:spAutoFit/>
          </a:bodyPr>
          <a:lstStyle/>
          <a:p>
            <a:pPr algn="ctr" defTabSz="651854">
              <a:spcBef>
                <a:spcPct val="5000"/>
              </a:spcBef>
              <a:spcAft>
                <a:spcPct val="5000"/>
              </a:spcAft>
            </a:pPr>
            <a:r>
              <a:rPr lang="en-US" altLang="en-US" sz="4000" baseline="30000" dirty="0">
                <a:solidFill>
                  <a:srgbClr val="000000"/>
                </a:solidFill>
                <a:latin typeface="Arial" panose="020B0604020202020204" pitchFamily="34" charset="0"/>
                <a:cs typeface="Arial" panose="020B0604020202020204" pitchFamily="34" charset="0"/>
              </a:rPr>
              <a:t>Ella </a:t>
            </a:r>
            <a:r>
              <a:rPr lang="en-US" altLang="en-US" sz="4000" baseline="30000" dirty="0" err="1">
                <a:solidFill>
                  <a:srgbClr val="000000"/>
                </a:solidFill>
                <a:latin typeface="Arial" panose="020B0604020202020204" pitchFamily="34" charset="0"/>
                <a:cs typeface="Arial" panose="020B0604020202020204" pitchFamily="34" charset="0"/>
              </a:rPr>
              <a:t>Hedeboe</a:t>
            </a:r>
            <a:r>
              <a:rPr lang="en-US" altLang="en-US" sz="4000" baseline="30000" dirty="0">
                <a:solidFill>
                  <a:srgbClr val="000000"/>
                </a:solidFill>
                <a:latin typeface="Arial" panose="020B0604020202020204" pitchFamily="34" charset="0"/>
                <a:cs typeface="Arial" panose="020B0604020202020204" pitchFamily="34" charset="0"/>
              </a:rPr>
              <a:t> s211253, Henrietta </a:t>
            </a:r>
            <a:r>
              <a:rPr lang="en-US" altLang="en-US" sz="4000" baseline="30000" dirty="0" err="1">
                <a:solidFill>
                  <a:srgbClr val="000000"/>
                </a:solidFill>
                <a:latin typeface="Arial" panose="020B0604020202020204" pitchFamily="34" charset="0"/>
                <a:cs typeface="Arial" panose="020B0604020202020204" pitchFamily="34" charset="0"/>
              </a:rPr>
              <a:t>Holze</a:t>
            </a:r>
            <a:r>
              <a:rPr lang="en-US" altLang="en-US" sz="4000" baseline="30000" dirty="0">
                <a:solidFill>
                  <a:srgbClr val="000000"/>
                </a:solidFill>
                <a:latin typeface="Arial" panose="020B0604020202020204" pitchFamily="34" charset="0"/>
                <a:cs typeface="Arial" panose="020B0604020202020204" pitchFamily="34" charset="0"/>
              </a:rPr>
              <a:t> s215945, Christian Johansen s202770, Paul Simon s202592</a:t>
            </a:r>
          </a:p>
          <a:p>
            <a:pPr algn="ctr" defTabSz="651854">
              <a:spcBef>
                <a:spcPct val="5000"/>
              </a:spcBef>
              <a:spcAft>
                <a:spcPct val="5000"/>
              </a:spcAft>
            </a:pPr>
            <a:r>
              <a:rPr lang="en-US" altLang="en-US" sz="4000" baseline="30000" dirty="0">
                <a:solidFill>
                  <a:srgbClr val="000000"/>
                </a:solidFill>
                <a:latin typeface="Arial" panose="020B0604020202020204" pitchFamily="34" charset="0"/>
                <a:cs typeface="Arial" panose="020B0604020202020204" pitchFamily="34" charset="0"/>
                <a:hlinkClick r:id="rId3"/>
              </a:rPr>
              <a:t>https://github.com/HenriettaHolze/TCR-pMHC-prediction</a:t>
            </a:r>
            <a:r>
              <a:rPr lang="en-US" altLang="en-US" sz="4000" dirty="0">
                <a:solidFill>
                  <a:srgbClr val="000000"/>
                </a:solidFill>
                <a:latin typeface="Arial" panose="020B0604020202020204" pitchFamily="34" charset="0"/>
                <a:cs typeface="Arial" panose="020B0604020202020204" pitchFamily="34" charset="0"/>
              </a:rPr>
              <a:t> </a:t>
            </a:r>
            <a:endParaRPr lang="en-US" altLang="en-US" sz="4000" baseline="30000" dirty="0">
              <a:solidFill>
                <a:srgbClr val="000000"/>
              </a:solidFill>
              <a:latin typeface="Arial" panose="020B0604020202020204" pitchFamily="34" charset="0"/>
              <a:cs typeface="Arial" panose="020B0604020202020204" pitchFamily="34" charset="0"/>
            </a:endParaRPr>
          </a:p>
        </p:txBody>
      </p:sp>
      <p:sp>
        <p:nvSpPr>
          <p:cNvPr id="15391" name="Rectangle 3"/>
          <p:cNvSpPr>
            <a:spLocks noChangeArrowheads="1"/>
          </p:cNvSpPr>
          <p:nvPr/>
        </p:nvSpPr>
        <p:spPr bwMode="auto">
          <a:xfrm>
            <a:off x="40393475" y="11247443"/>
            <a:ext cx="184731" cy="282834"/>
          </a:xfrm>
          <a:prstGeom prst="rect">
            <a:avLst/>
          </a:prstGeom>
          <a:noFill/>
          <a:ln w="9525">
            <a:noFill/>
            <a:miter lim="800000"/>
            <a:headEnd/>
            <a:tailEnd/>
          </a:ln>
        </p:spPr>
        <p:txBody>
          <a:bodyPr wrap="none">
            <a:spAutoFit/>
          </a:bodyPr>
          <a:lstStyle/>
          <a:p>
            <a:endParaRPr lang="en-US" sz="1238" dirty="0">
              <a:latin typeface="Arial" panose="020B0604020202020204" pitchFamily="34" charset="0"/>
              <a:cs typeface="Arial" panose="020B0604020202020204" pitchFamily="34" charset="0"/>
            </a:endParaRPr>
          </a:p>
        </p:txBody>
      </p:sp>
      <p:sp>
        <p:nvSpPr>
          <p:cNvPr id="15392" name="Rectangle 7"/>
          <p:cNvSpPr>
            <a:spLocks noChangeArrowheads="1"/>
          </p:cNvSpPr>
          <p:nvPr/>
        </p:nvSpPr>
        <p:spPr bwMode="auto">
          <a:xfrm>
            <a:off x="34177331" y="11363184"/>
            <a:ext cx="184731" cy="282834"/>
          </a:xfrm>
          <a:prstGeom prst="rect">
            <a:avLst/>
          </a:prstGeom>
          <a:noFill/>
          <a:ln w="9525">
            <a:noFill/>
            <a:miter lim="800000"/>
            <a:headEnd/>
            <a:tailEnd/>
          </a:ln>
        </p:spPr>
        <p:txBody>
          <a:bodyPr wrap="none">
            <a:spAutoFit/>
          </a:bodyPr>
          <a:lstStyle/>
          <a:p>
            <a:endParaRPr lang="en-US" sz="1238" dirty="0">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3CD061AB-8876-704F-BE6A-E397F33852E1}"/>
              </a:ext>
            </a:extLst>
          </p:cNvPr>
          <p:cNvCxnSpPr>
            <a:cxnSpLocks/>
          </p:cNvCxnSpPr>
          <p:nvPr/>
        </p:nvCxnSpPr>
        <p:spPr>
          <a:xfrm>
            <a:off x="-10390" y="3928821"/>
            <a:ext cx="21408967" cy="0"/>
          </a:xfrm>
          <a:prstGeom prst="line">
            <a:avLst/>
          </a:prstGeom>
          <a:ln w="63500">
            <a:solidFill>
              <a:srgbClr val="990000"/>
            </a:solidFill>
          </a:ln>
        </p:spPr>
        <p:style>
          <a:lnRef idx="1">
            <a:schemeClr val="accent1"/>
          </a:lnRef>
          <a:fillRef idx="0">
            <a:schemeClr val="accent1"/>
          </a:fillRef>
          <a:effectRef idx="0">
            <a:schemeClr val="accent1"/>
          </a:effectRef>
          <a:fontRef idx="minor">
            <a:schemeClr val="tx1"/>
          </a:fontRef>
        </p:style>
      </p:cxnSp>
      <p:sp>
        <p:nvSpPr>
          <p:cNvPr id="128" name="Round Same Side Corner Rectangle 137">
            <a:extLst>
              <a:ext uri="{FF2B5EF4-FFF2-40B4-BE49-F238E27FC236}">
                <a16:creationId xmlns:a16="http://schemas.microsoft.com/office/drawing/2014/main" id="{85003210-220B-9A49-8091-B1A85DD76CE8}"/>
              </a:ext>
            </a:extLst>
          </p:cNvPr>
          <p:cNvSpPr/>
          <p:nvPr/>
        </p:nvSpPr>
        <p:spPr>
          <a:xfrm>
            <a:off x="270283" y="4105423"/>
            <a:ext cx="20878415" cy="540000"/>
          </a:xfrm>
          <a:prstGeom prst="round2SameRect">
            <a:avLst>
              <a:gd name="adj1" fmla="val 50000"/>
              <a:gd name="adj2" fmla="val 0"/>
            </a:avLst>
          </a:prstGeom>
          <a:solidFill>
            <a:srgbClr val="990000"/>
          </a:solidFill>
          <a:ln w="63500">
            <a:solidFill>
              <a:srgbClr val="901A1E"/>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sz="3200" b="1" dirty="0">
                <a:latin typeface="Arial" panose="020B0604020202020204" pitchFamily="34" charset="0"/>
                <a:ea typeface="Arial" charset="0"/>
                <a:cs typeface="Arial" panose="020B0604020202020204" pitchFamily="34" charset="0"/>
              </a:rPr>
              <a:t>Introduction</a:t>
            </a:r>
          </a:p>
        </p:txBody>
      </p:sp>
      <p:sp>
        <p:nvSpPr>
          <p:cNvPr id="129" name="Round Same Side Corner Rectangle 137">
            <a:extLst>
              <a:ext uri="{FF2B5EF4-FFF2-40B4-BE49-F238E27FC236}">
                <a16:creationId xmlns:a16="http://schemas.microsoft.com/office/drawing/2014/main" id="{7226A277-A8A7-9549-8FCF-1175CB0CE7B6}"/>
              </a:ext>
            </a:extLst>
          </p:cNvPr>
          <p:cNvSpPr/>
          <p:nvPr/>
        </p:nvSpPr>
        <p:spPr>
          <a:xfrm>
            <a:off x="269490" y="10986633"/>
            <a:ext cx="20880000" cy="540000"/>
          </a:xfrm>
          <a:prstGeom prst="round2SameRect">
            <a:avLst>
              <a:gd name="adj1" fmla="val 50000"/>
              <a:gd name="adj2" fmla="val 0"/>
            </a:avLst>
          </a:prstGeom>
          <a:solidFill>
            <a:srgbClr val="990000"/>
          </a:solidFill>
          <a:ln w="63500">
            <a:solidFill>
              <a:srgbClr val="901A1E"/>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sz="3200" b="1" dirty="0">
                <a:latin typeface="Arial" panose="020B0604020202020204" pitchFamily="34" charset="0"/>
                <a:ea typeface="Arial" charset="0"/>
                <a:cs typeface="Arial" panose="020B0604020202020204" pitchFamily="34" charset="0"/>
              </a:rPr>
              <a:t>Methods</a:t>
            </a:r>
          </a:p>
        </p:txBody>
      </p:sp>
      <p:sp>
        <p:nvSpPr>
          <p:cNvPr id="130" name="Round Same Side Corner Rectangle 137">
            <a:extLst>
              <a:ext uri="{FF2B5EF4-FFF2-40B4-BE49-F238E27FC236}">
                <a16:creationId xmlns:a16="http://schemas.microsoft.com/office/drawing/2014/main" id="{0D73ACE7-C686-234D-9978-B3229B92843A}"/>
              </a:ext>
            </a:extLst>
          </p:cNvPr>
          <p:cNvSpPr/>
          <p:nvPr/>
        </p:nvSpPr>
        <p:spPr>
          <a:xfrm>
            <a:off x="269490" y="19305278"/>
            <a:ext cx="20880000" cy="540000"/>
          </a:xfrm>
          <a:prstGeom prst="round2SameRect">
            <a:avLst>
              <a:gd name="adj1" fmla="val 50000"/>
              <a:gd name="adj2" fmla="val 0"/>
            </a:avLst>
          </a:prstGeom>
          <a:solidFill>
            <a:srgbClr val="990000"/>
          </a:solidFill>
          <a:ln w="63500">
            <a:solidFill>
              <a:srgbClr val="901A1E"/>
            </a:solidFill>
          </a:ln>
        </p:spPr>
        <p:style>
          <a:lnRef idx="2">
            <a:schemeClr val="accent1">
              <a:shade val="50000"/>
            </a:schemeClr>
          </a:lnRef>
          <a:fillRef idx="1">
            <a:schemeClr val="accent1"/>
          </a:fillRef>
          <a:effectRef idx="0">
            <a:schemeClr val="accent1"/>
          </a:effectRef>
          <a:fontRef idx="minor">
            <a:schemeClr val="lt1"/>
          </a:fontRef>
        </p:style>
        <p:txBody>
          <a:bodyPr bIns="72000" rtlCol="0" anchor="ctr"/>
          <a:lstStyle/>
          <a:p>
            <a:pPr algn="ctr"/>
            <a:r>
              <a:rPr lang="en-US" sz="3200" b="1" dirty="0">
                <a:latin typeface="Arial" panose="020B0604020202020204" pitchFamily="34" charset="0"/>
                <a:ea typeface="Arial" charset="0"/>
                <a:cs typeface="Arial" panose="020B0604020202020204" pitchFamily="34" charset="0"/>
              </a:rPr>
              <a:t>Results</a:t>
            </a:r>
          </a:p>
        </p:txBody>
      </p:sp>
      <p:pic>
        <p:nvPicPr>
          <p:cNvPr id="3" name="Billede 6">
            <a:extLst>
              <a:ext uri="{FF2B5EF4-FFF2-40B4-BE49-F238E27FC236}">
                <a16:creationId xmlns:a16="http://schemas.microsoft.com/office/drawing/2014/main" id="{79D342DF-0A65-4821-8F47-A3CE1793E1E6}"/>
              </a:ext>
            </a:extLst>
          </p:cNvPr>
          <p:cNvPicPr>
            <a:picLocks noChangeAspect="1"/>
          </p:cNvPicPr>
          <p:nvPr/>
        </p:nvPicPr>
        <p:blipFill>
          <a:blip r:embed="rId4"/>
          <a:stretch>
            <a:fillRect/>
          </a:stretch>
        </p:blipFill>
        <p:spPr>
          <a:xfrm>
            <a:off x="172349" y="240008"/>
            <a:ext cx="2361742" cy="3446251"/>
          </a:xfrm>
          <a:prstGeom prst="rect">
            <a:avLst/>
          </a:prstGeom>
        </p:spPr>
      </p:pic>
      <p:sp>
        <p:nvSpPr>
          <p:cNvPr id="5" name="TextBox 4">
            <a:extLst>
              <a:ext uri="{FF2B5EF4-FFF2-40B4-BE49-F238E27FC236}">
                <a16:creationId xmlns:a16="http://schemas.microsoft.com/office/drawing/2014/main" id="{555DBE74-403C-4246-B0C1-4F2AAF162AFF}"/>
              </a:ext>
            </a:extLst>
          </p:cNvPr>
          <p:cNvSpPr txBox="1"/>
          <p:nvPr/>
        </p:nvSpPr>
        <p:spPr>
          <a:xfrm>
            <a:off x="229642" y="4833341"/>
            <a:ext cx="10460930" cy="4285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300"/>
              </a:spcAft>
              <a:buFont typeface="Arial"/>
              <a:buChar char="•"/>
            </a:pPr>
            <a:r>
              <a:rPr lang="en-US" sz="2400" b="0" i="0" u="none" strike="noStrike" dirty="0">
                <a:solidFill>
                  <a:srgbClr val="000000"/>
                </a:solidFill>
                <a:effectLst/>
                <a:latin typeface="Arial" panose="020B0604020202020204" pitchFamily="34" charset="0"/>
                <a:cs typeface="Arial" panose="020B0604020202020204" pitchFamily="34" charset="0"/>
              </a:rPr>
              <a:t>Recent advances within biological sequencing and deep learning methods have made it possible to investigate key interactions of the immune system computationally.</a:t>
            </a:r>
          </a:p>
          <a:p>
            <a:pPr marL="285750" indent="-285750" algn="just">
              <a:spcAft>
                <a:spcPts val="1300"/>
              </a:spcAft>
              <a:buFont typeface="Arial"/>
              <a:buChar char="•"/>
            </a:pPr>
            <a:r>
              <a:rPr lang="en-US" sz="2400" b="0" i="0" u="none" strike="noStrike" dirty="0">
                <a:solidFill>
                  <a:srgbClr val="000000"/>
                </a:solidFill>
                <a:effectLst/>
                <a:latin typeface="Arial" panose="020B0604020202020204" pitchFamily="34" charset="0"/>
                <a:cs typeface="Arial" panose="020B0604020202020204" pitchFamily="34" charset="0"/>
              </a:rPr>
              <a:t>The adaptive immune system is a key element for fighting diseases and the T-cells are responsible for cell-mediated immune response via their surface T-cell receptors (TCR).</a:t>
            </a:r>
          </a:p>
          <a:p>
            <a:pPr marL="285750" indent="-285750" algn="just">
              <a:spcAft>
                <a:spcPts val="1300"/>
              </a:spcAft>
              <a:buFont typeface="Arial"/>
              <a:buChar char="•"/>
            </a:pPr>
            <a:r>
              <a:rPr lang="en-US" sz="2400" b="0" i="0" u="none" strike="noStrike" dirty="0">
                <a:solidFill>
                  <a:srgbClr val="000000"/>
                </a:solidFill>
                <a:effectLst/>
                <a:latin typeface="Arial" panose="020B0604020202020204" pitchFamily="34" charset="0"/>
                <a:cs typeface="Arial" panose="020B0604020202020204" pitchFamily="34" charset="0"/>
              </a:rPr>
              <a:t>TCRs bind to peptide-Major Histocompatibility Complexes (</a:t>
            </a:r>
            <a:r>
              <a:rPr lang="en-US" sz="2400" b="0" i="0" u="none" strike="noStrike" dirty="0" err="1">
                <a:solidFill>
                  <a:srgbClr val="000000"/>
                </a:solidFill>
                <a:effectLst/>
                <a:latin typeface="Arial" panose="020B0604020202020204" pitchFamily="34" charset="0"/>
                <a:cs typeface="Arial" panose="020B0604020202020204" pitchFamily="34" charset="0"/>
              </a:rPr>
              <a:t>pMHC</a:t>
            </a:r>
            <a:r>
              <a:rPr lang="en-US" sz="2400" b="0" i="0" u="none" strike="noStrike" dirty="0">
                <a:solidFill>
                  <a:srgbClr val="000000"/>
                </a:solidFill>
                <a:effectLst/>
                <a:latin typeface="Arial" panose="020B0604020202020204" pitchFamily="34" charset="0"/>
                <a:cs typeface="Arial" panose="020B0604020202020204" pitchFamily="34" charset="0"/>
              </a:rPr>
              <a:t>) to form a complex that triggers an immune response.</a:t>
            </a:r>
            <a:endParaRPr lang="en-US" sz="2400" b="1" dirty="0">
              <a:latin typeface="Arial" panose="020B0604020202020204" pitchFamily="34" charset="0"/>
              <a:cs typeface="Arial" panose="020B0604020202020204" pitchFamily="34" charset="0"/>
            </a:endParaRPr>
          </a:p>
          <a:p>
            <a:pPr algn="just">
              <a:spcAft>
                <a:spcPts val="100"/>
              </a:spcAft>
            </a:pPr>
            <a:r>
              <a:rPr lang="en-US" sz="2400" b="1" dirty="0">
                <a:latin typeface="Arial" panose="020B0604020202020204" pitchFamily="34" charset="0"/>
                <a:cs typeface="Arial" panose="020B0604020202020204" pitchFamily="34" charset="0"/>
              </a:rPr>
              <a:t>Problem: </a:t>
            </a:r>
            <a:r>
              <a:rPr lang="en-US" sz="2400" b="0" i="0" u="none" strike="noStrike" dirty="0">
                <a:solidFill>
                  <a:srgbClr val="000000"/>
                </a:solidFill>
                <a:effectLst/>
                <a:latin typeface="Arial" panose="020B0604020202020204" pitchFamily="34" charset="0"/>
                <a:cs typeface="Arial" panose="020B0604020202020204" pitchFamily="34" charset="0"/>
              </a:rPr>
              <a:t>Predict TCR-</a:t>
            </a:r>
            <a:r>
              <a:rPr lang="en-US" sz="2400" b="0" i="0" u="none" strike="noStrike" dirty="0" err="1">
                <a:solidFill>
                  <a:srgbClr val="000000"/>
                </a:solidFill>
                <a:effectLst/>
                <a:latin typeface="Arial" panose="020B0604020202020204" pitchFamily="34" charset="0"/>
                <a:cs typeface="Arial" panose="020B0604020202020204" pitchFamily="34" charset="0"/>
              </a:rPr>
              <a:t>pMHC</a:t>
            </a:r>
            <a:r>
              <a:rPr lang="en-US" sz="2400" b="0" i="0" u="none" strike="noStrike" dirty="0">
                <a:solidFill>
                  <a:srgbClr val="000000"/>
                </a:solidFill>
                <a:effectLst/>
                <a:latin typeface="Arial" panose="020B0604020202020204" pitchFamily="34" charset="0"/>
                <a:cs typeface="Arial" panose="020B0604020202020204" pitchFamily="34" charset="0"/>
              </a:rPr>
              <a:t> binding using molecular modeling and recurrent neural networks (RNN).</a:t>
            </a:r>
          </a:p>
        </p:txBody>
      </p:sp>
      <p:sp>
        <p:nvSpPr>
          <p:cNvPr id="8" name="TextBox 7">
            <a:extLst>
              <a:ext uri="{FF2B5EF4-FFF2-40B4-BE49-F238E27FC236}">
                <a16:creationId xmlns:a16="http://schemas.microsoft.com/office/drawing/2014/main" id="{BF27FA47-F412-41BA-9674-4AB98ABB11FF}"/>
              </a:ext>
            </a:extLst>
          </p:cNvPr>
          <p:cNvSpPr txBox="1"/>
          <p:nvPr/>
        </p:nvSpPr>
        <p:spPr>
          <a:xfrm>
            <a:off x="235849" y="28957249"/>
            <a:ext cx="204098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aseline="30000" dirty="0">
                <a:latin typeface="Arial" panose="020B0604020202020204" pitchFamily="34" charset="0"/>
                <a:ea typeface="+mn-lt"/>
                <a:cs typeface="Arial" panose="020B0604020202020204" pitchFamily="34" charset="0"/>
              </a:rPr>
              <a:t>1</a:t>
            </a:r>
            <a:r>
              <a:rPr lang="en-US" dirty="0">
                <a:latin typeface="Arial" panose="020B0604020202020204" pitchFamily="34" charset="0"/>
                <a:ea typeface="+mn-lt"/>
                <a:cs typeface="Arial" panose="020B0604020202020204" pitchFamily="34" charset="0"/>
              </a:rPr>
              <a:t>Magnus H. </a:t>
            </a:r>
            <a:r>
              <a:rPr lang="en-US" dirty="0" err="1">
                <a:latin typeface="Arial" panose="020B0604020202020204" pitchFamily="34" charset="0"/>
                <a:ea typeface="+mn-lt"/>
                <a:cs typeface="Arial" panose="020B0604020202020204" pitchFamily="34" charset="0"/>
              </a:rPr>
              <a:t>Høie</a:t>
            </a:r>
            <a:r>
              <a:rPr lang="en-US" dirty="0">
                <a:latin typeface="Arial" panose="020B0604020202020204" pitchFamily="34" charset="0"/>
                <a:ea typeface="+mn-lt"/>
                <a:cs typeface="Arial" panose="020B0604020202020204" pitchFamily="34" charset="0"/>
              </a:rPr>
              <a:t>. (2021). T-cell binding prediction challenge (TCR-</a:t>
            </a:r>
            <a:r>
              <a:rPr lang="en-US" dirty="0" err="1">
                <a:latin typeface="Arial" panose="020B0604020202020204" pitchFamily="34" charset="0"/>
                <a:ea typeface="+mn-lt"/>
                <a:cs typeface="Arial" panose="020B0604020202020204" pitchFamily="34" charset="0"/>
              </a:rPr>
              <a:t>pMHC</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Github</a:t>
            </a:r>
            <a:r>
              <a:rPr lang="en-US" dirty="0">
                <a:latin typeface="Arial" panose="020B0604020202020204" pitchFamily="34" charset="0"/>
                <a:ea typeface="+mn-lt"/>
                <a:cs typeface="Arial" panose="020B0604020202020204" pitchFamily="34" charset="0"/>
              </a:rPr>
              <a:t> repository,  </a:t>
            </a:r>
            <a:r>
              <a:rPr lang="en-US" dirty="0">
                <a:latin typeface="Arial" panose="020B0604020202020204" pitchFamily="34" charset="0"/>
                <a:ea typeface="+mn-lt"/>
                <a:cs typeface="Arial" panose="020B0604020202020204" pitchFamily="34" charset="0"/>
                <a:hlinkClick r:id="rId5"/>
              </a:rPr>
              <a:t>https://github.com/CBH2021/tcr-pmhc</a:t>
            </a:r>
            <a:r>
              <a:rPr lang="en-US" dirty="0">
                <a:latin typeface="Arial" panose="020B0604020202020204" pitchFamily="34" charset="0"/>
                <a:ea typeface="+mn-lt"/>
                <a:cs typeface="Arial" panose="020B0604020202020204" pitchFamily="34" charset="0"/>
              </a:rPr>
              <a:t> </a:t>
            </a:r>
          </a:p>
          <a:p>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Rives, A. et al. (2021). Biological structure and function emerge from scaling unsupervised learning to 250 million protein sequences</a:t>
            </a:r>
            <a:r>
              <a:rPr lang="en-US" i="1" dirty="0">
                <a:latin typeface="Arial" panose="020B0604020202020204" pitchFamily="34" charset="0"/>
                <a:cs typeface="Arial" panose="020B0604020202020204" pitchFamily="34" charset="0"/>
              </a:rPr>
              <a:t>. Proceedings of the National Academy of Sciences, 118(15).</a:t>
            </a:r>
            <a:br>
              <a:rPr lang="en-US" i="1" dirty="0">
                <a:latin typeface="Arial" panose="020B0604020202020204" pitchFamily="34" charset="0"/>
                <a:cs typeface="Arial" panose="020B0604020202020204" pitchFamily="34" charset="0"/>
              </a:rPr>
            </a:br>
            <a:r>
              <a:rPr lang="en-US" baseline="30000" dirty="0">
                <a:latin typeface="Arial" panose="020B0604020202020204" pitchFamily="34" charset="0"/>
                <a:ea typeface="+mn-lt"/>
                <a:cs typeface="Arial" panose="020B0604020202020204" pitchFamily="34" charset="0"/>
              </a:rPr>
              <a:t>3</a:t>
            </a:r>
            <a:r>
              <a:rPr lang="en-US" dirty="0">
                <a:latin typeface="Arial" panose="020B0604020202020204" pitchFamily="34" charset="0"/>
                <a:ea typeface="+mn-lt"/>
                <a:cs typeface="Arial" panose="020B0604020202020204" pitchFamily="34" charset="0"/>
              </a:rPr>
              <a:t>Ida Kristine Sandford </a:t>
            </a:r>
            <a:r>
              <a:rPr lang="en-US" dirty="0" err="1">
                <a:latin typeface="Arial" panose="020B0604020202020204" pitchFamily="34" charset="0"/>
                <a:ea typeface="+mn-lt"/>
                <a:cs typeface="Arial" panose="020B0604020202020204" pitchFamily="34" charset="0"/>
              </a:rPr>
              <a:t>Meitil</a:t>
            </a:r>
            <a:r>
              <a:rPr lang="en-US" dirty="0">
                <a:latin typeface="Arial" panose="020B0604020202020204" pitchFamily="34" charset="0"/>
                <a:ea typeface="+mn-lt"/>
                <a:cs typeface="Arial" panose="020B0604020202020204" pitchFamily="34" charset="0"/>
              </a:rPr>
              <a:t>. (2021). Using deep learning for improving TCR homology modeling and its application to immunogenicity prediction [Master’s Thesis, DTU]</a:t>
            </a:r>
          </a:p>
          <a:p>
            <a:r>
              <a:rPr lang="en-US" baseline="30000" dirty="0">
                <a:latin typeface="Arial" panose="020B0604020202020204" pitchFamily="34" charset="0"/>
                <a:ea typeface="+mn-lt"/>
                <a:cs typeface="Arial" panose="020B0604020202020204" pitchFamily="34" charset="0"/>
              </a:rPr>
              <a:t>4</a:t>
            </a:r>
            <a:r>
              <a:rPr lang="en-US" dirty="0">
                <a:latin typeface="Arial" panose="020B0604020202020204" pitchFamily="34" charset="0"/>
                <a:ea typeface="+mn-lt"/>
                <a:cs typeface="Arial" panose="020B0604020202020204" pitchFamily="34" charset="0"/>
              </a:rPr>
              <a:t>Wu, K. et al. (2021). TCR-BERT: learning the grammar of T-cell receptors for flexible antigen-</a:t>
            </a:r>
            <a:r>
              <a:rPr lang="en-US" dirty="0" err="1">
                <a:latin typeface="Arial" panose="020B0604020202020204" pitchFamily="34" charset="0"/>
                <a:ea typeface="+mn-lt"/>
                <a:cs typeface="Arial" panose="020B0604020202020204" pitchFamily="34" charset="0"/>
              </a:rPr>
              <a:t>xbinding</a:t>
            </a:r>
            <a:r>
              <a:rPr lang="en-US" dirty="0">
                <a:latin typeface="Arial" panose="020B0604020202020204" pitchFamily="34" charset="0"/>
                <a:ea typeface="+mn-lt"/>
                <a:cs typeface="Arial" panose="020B0604020202020204" pitchFamily="34" charset="0"/>
              </a:rPr>
              <a:t> analyses. </a:t>
            </a:r>
            <a:r>
              <a:rPr lang="en-US" i="1" dirty="0" err="1">
                <a:latin typeface="Arial" panose="020B0604020202020204" pitchFamily="34" charset="0"/>
                <a:ea typeface="+mn-lt"/>
                <a:cs typeface="Arial" panose="020B0604020202020204" pitchFamily="34" charset="0"/>
              </a:rPr>
              <a:t>bioRxiv</a:t>
            </a:r>
            <a:r>
              <a:rPr lang="en-US" dirty="0">
                <a:latin typeface="Arial" panose="020B0604020202020204" pitchFamily="34" charset="0"/>
                <a:ea typeface="+mn-lt"/>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9" name="Round Same Side Corner Rectangle 137">
            <a:extLst>
              <a:ext uri="{FF2B5EF4-FFF2-40B4-BE49-F238E27FC236}">
                <a16:creationId xmlns:a16="http://schemas.microsoft.com/office/drawing/2014/main" id="{E416DD2D-00A9-4581-8B16-BB3C03226A4A}"/>
              </a:ext>
            </a:extLst>
          </p:cNvPr>
          <p:cNvSpPr/>
          <p:nvPr/>
        </p:nvSpPr>
        <p:spPr>
          <a:xfrm>
            <a:off x="269490" y="28310031"/>
            <a:ext cx="20880000" cy="540000"/>
          </a:xfrm>
          <a:prstGeom prst="round2SameRect">
            <a:avLst>
              <a:gd name="adj1" fmla="val 50000"/>
              <a:gd name="adj2" fmla="val 0"/>
            </a:avLst>
          </a:prstGeom>
          <a:solidFill>
            <a:srgbClr val="990000"/>
          </a:solidFill>
          <a:ln w="63500">
            <a:solidFill>
              <a:srgbClr val="901A1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72000" rtlCol="0" anchor="ctr"/>
          <a:lstStyle/>
          <a:p>
            <a:pPr algn="ctr"/>
            <a:r>
              <a:rPr lang="en-US" sz="3200" b="1" dirty="0">
                <a:latin typeface="Arial" panose="020B0604020202020204" pitchFamily="34" charset="0"/>
                <a:ea typeface="Arial" charset="0"/>
                <a:cs typeface="Arial" panose="020B0604020202020204" pitchFamily="34" charset="0"/>
              </a:rPr>
              <a:t>References</a:t>
            </a:r>
          </a:p>
        </p:txBody>
      </p:sp>
      <p:sp>
        <p:nvSpPr>
          <p:cNvPr id="68" name="Round Same Side Corner Rectangle 137">
            <a:extLst>
              <a:ext uri="{FF2B5EF4-FFF2-40B4-BE49-F238E27FC236}">
                <a16:creationId xmlns:a16="http://schemas.microsoft.com/office/drawing/2014/main" id="{E416DD2D-00A9-4581-8B16-BB3C03226A4A}"/>
              </a:ext>
            </a:extLst>
          </p:cNvPr>
          <p:cNvSpPr/>
          <p:nvPr/>
        </p:nvSpPr>
        <p:spPr>
          <a:xfrm>
            <a:off x="269490" y="25427619"/>
            <a:ext cx="20880000" cy="540000"/>
          </a:xfrm>
          <a:prstGeom prst="round2SameRect">
            <a:avLst>
              <a:gd name="adj1" fmla="val 50000"/>
              <a:gd name="adj2" fmla="val 0"/>
            </a:avLst>
          </a:prstGeom>
          <a:solidFill>
            <a:srgbClr val="990000"/>
          </a:solidFill>
          <a:ln w="63500">
            <a:solidFill>
              <a:srgbClr val="901A1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72000" rtlCol="0" anchor="ctr"/>
          <a:lstStyle/>
          <a:p>
            <a:pPr algn="ctr"/>
            <a:r>
              <a:rPr lang="en-US" sz="3200" b="1" dirty="0">
                <a:latin typeface="Arial" panose="020B0604020202020204" pitchFamily="34" charset="0"/>
                <a:ea typeface="Arial" charset="0"/>
                <a:cs typeface="Arial" panose="020B0604020202020204" pitchFamily="34" charset="0"/>
              </a:rPr>
              <a:t>Discussion</a:t>
            </a:r>
          </a:p>
        </p:txBody>
      </p:sp>
      <p:sp>
        <p:nvSpPr>
          <p:cNvPr id="54" name="Rectangle 53"/>
          <p:cNvSpPr/>
          <p:nvPr/>
        </p:nvSpPr>
        <p:spPr>
          <a:xfrm>
            <a:off x="222652" y="26078986"/>
            <a:ext cx="20938321" cy="2092881"/>
          </a:xfrm>
          <a:prstGeom prst="rect">
            <a:avLst/>
          </a:prstGeom>
        </p:spPr>
        <p:txBody>
          <a:bodyPr wrap="square">
            <a:spAutoFit/>
          </a:bodyPr>
          <a:lstStyle/>
          <a:p>
            <a:pPr marL="342900" indent="-342900" algn="just">
              <a:spcAft>
                <a:spcPts val="1200"/>
              </a:spcAft>
              <a:buFont typeface="Arial" panose="020B0604020202020204" pitchFamily="34" charset="0"/>
              <a:buChar char="•"/>
            </a:pPr>
            <a:r>
              <a:rPr lang="en-US" sz="2400" dirty="0">
                <a:latin typeface="Arial" panose="020B0604020202020204" pitchFamily="34" charset="0"/>
                <a:ea typeface="+mn-lt"/>
                <a:cs typeface="Arial" panose="020B0604020202020204" pitchFamily="34" charset="0"/>
              </a:rPr>
              <a:t>The class imbalance of the dataset (75% negatives) is addressed by using a weighted loss function and calibrating the threshold based on the MCC. MCC and F1 score are still preferred over accuracy and AUC as evaluation metrics. Alternatively, positive examples could be oversampled by interpolation, generating more training examples in addition to the artificial negative swapped examples. </a:t>
            </a:r>
          </a:p>
          <a:p>
            <a:pPr marL="342900" indent="-342900">
              <a:spcAft>
                <a:spcPts val="1200"/>
              </a:spcAft>
              <a:buFont typeface="Arial" panose="020B0604020202020204" pitchFamily="34" charset="0"/>
              <a:buChar char="•"/>
            </a:pPr>
            <a:r>
              <a:rPr lang="en-US" sz="2400" dirty="0">
                <a:latin typeface="Arial" panose="020B0604020202020204" pitchFamily="34" charset="0"/>
                <a:ea typeface="+mn-lt"/>
                <a:cs typeface="Arial" panose="020B0604020202020204" pitchFamily="34" charset="0"/>
                <a:sym typeface="Wingdings" pitchFamily="2" charset="2"/>
              </a:rPr>
              <a:t>The here used ESM Transformer is trained on diverse protein sequences. TCR-specific embeddings as generated by the TCR-BERT</a:t>
            </a:r>
            <a:r>
              <a:rPr lang="en-US" sz="2400" baseline="30000" dirty="0">
                <a:latin typeface="Arial" panose="020B0604020202020204" pitchFamily="34" charset="0"/>
                <a:ea typeface="+mn-lt"/>
                <a:cs typeface="Arial" panose="020B0604020202020204" pitchFamily="34" charset="0"/>
                <a:sym typeface="Wingdings" pitchFamily="2" charset="2"/>
              </a:rPr>
              <a:t>4 </a:t>
            </a:r>
            <a:r>
              <a:rPr lang="en-US" sz="2400" dirty="0">
                <a:latin typeface="Arial" panose="020B0604020202020204" pitchFamily="34" charset="0"/>
                <a:ea typeface="+mn-lt"/>
                <a:cs typeface="Arial" panose="020B0604020202020204" pitchFamily="34" charset="0"/>
                <a:sym typeface="Wingdings" pitchFamily="2" charset="2"/>
              </a:rPr>
              <a:t>model could improve our performance. </a:t>
            </a:r>
            <a:endParaRPr lang="en-US" sz="2400" dirty="0">
              <a:latin typeface="Arial" panose="020B0604020202020204" pitchFamily="34" charset="0"/>
              <a:cs typeface="Arial" panose="020B0604020202020204" pitchFamily="34" charset="0"/>
            </a:endParaRPr>
          </a:p>
        </p:txBody>
      </p:sp>
      <p:sp>
        <p:nvSpPr>
          <p:cNvPr id="55" name="ZoneTexte 54"/>
          <p:cNvSpPr txBox="1"/>
          <p:nvPr/>
        </p:nvSpPr>
        <p:spPr>
          <a:xfrm>
            <a:off x="429925" y="18510594"/>
            <a:ext cx="9947350"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Figure 2. Pipeline for embedding the peptide and TCR protein sequences to generate the pre-processed dataset.</a:t>
            </a:r>
          </a:p>
        </p:txBody>
      </p:sp>
      <p:sp>
        <p:nvSpPr>
          <p:cNvPr id="44" name="ZoneTexte 43"/>
          <p:cNvSpPr txBox="1"/>
          <p:nvPr/>
        </p:nvSpPr>
        <p:spPr>
          <a:xfrm>
            <a:off x="19274589" y="5018197"/>
            <a:ext cx="1818500" cy="2585323"/>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Figure 1. 3D-visualization of the TCR-</a:t>
            </a:r>
            <a:r>
              <a:rPr lang="en-US" i="1" dirty="0" err="1">
                <a:latin typeface="Arial" panose="020B0604020202020204" pitchFamily="34" charset="0"/>
                <a:cs typeface="Arial" panose="020B0604020202020204" pitchFamily="34" charset="0"/>
              </a:rPr>
              <a:t>pMHC</a:t>
            </a:r>
            <a:r>
              <a:rPr lang="en-US" i="1" dirty="0">
                <a:latin typeface="Arial" panose="020B0604020202020204" pitchFamily="34" charset="0"/>
                <a:cs typeface="Arial" panose="020B0604020202020204" pitchFamily="34" charset="0"/>
              </a:rPr>
              <a:t> complex. Blue and purple: TCR </a:t>
            </a:r>
            <a:r>
              <a:rPr lang="en-US" dirty="0">
                <a:latin typeface="Arial" panose="020B0604020202020204" pitchFamily="34" charset="0"/>
                <a:cs typeface="Arial" panose="020B0604020202020204" pitchFamily="34" charset="0"/>
              </a:rPr>
              <a:t>α</a:t>
            </a:r>
            <a:r>
              <a:rPr lang="en-US" i="1" dirty="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rPr>
              <a:t>β</a:t>
            </a:r>
            <a:r>
              <a:rPr lang="en-US" i="1" dirty="0">
                <a:latin typeface="Arial" panose="020B0604020202020204" pitchFamily="34" charset="0"/>
                <a:cs typeface="Arial" panose="020B0604020202020204" pitchFamily="34" charset="0"/>
              </a:rPr>
              <a:t> chain, Green: Peptide, Grey: MHC.</a:t>
            </a:r>
          </a:p>
        </p:txBody>
      </p:sp>
      <p:sp>
        <p:nvSpPr>
          <p:cNvPr id="12" name="Rectangle 11"/>
          <p:cNvSpPr/>
          <p:nvPr/>
        </p:nvSpPr>
        <p:spPr>
          <a:xfrm>
            <a:off x="10863981" y="18510594"/>
            <a:ext cx="10210304" cy="646331"/>
          </a:xfrm>
          <a:prstGeom prst="rect">
            <a:avLst/>
          </a:prstGeom>
        </p:spPr>
        <p:txBody>
          <a:bodyPr wrap="square">
            <a:spAutoFit/>
          </a:bodyPr>
          <a:lstStyle/>
          <a:p>
            <a:r>
              <a:rPr lang="en-US" i="1" dirty="0">
                <a:latin typeface="Arial" panose="020B0604020202020204" pitchFamily="34" charset="0"/>
                <a:cs typeface="Arial" panose="020B0604020202020204" pitchFamily="34" charset="0"/>
              </a:rPr>
              <a:t>Figure 3. Architecture of the neural network. 2 convolutional layers with max pooling followed by Long short-term memory (LSTM) and dense feed forward neural network. </a:t>
            </a:r>
          </a:p>
        </p:txBody>
      </p:sp>
      <p:sp>
        <p:nvSpPr>
          <p:cNvPr id="14" name="Rectangle 13"/>
          <p:cNvSpPr/>
          <p:nvPr/>
        </p:nvSpPr>
        <p:spPr>
          <a:xfrm>
            <a:off x="229641" y="23982470"/>
            <a:ext cx="8427603" cy="646331"/>
          </a:xfrm>
          <a:prstGeom prst="rect">
            <a:avLst/>
          </a:prstGeom>
        </p:spPr>
        <p:txBody>
          <a:bodyPr wrap="square">
            <a:spAutoFit/>
          </a:bodyPr>
          <a:lstStyle/>
          <a:p>
            <a:r>
              <a:rPr lang="en-US" i="1" dirty="0">
                <a:latin typeface="Arial" panose="020B0604020202020204" pitchFamily="34" charset="0"/>
                <a:cs typeface="Arial" panose="020B0604020202020204" pitchFamily="34" charset="0"/>
              </a:rPr>
              <a:t>Table 1. Comparison of the performance on the test set between different data preprocessing methods and network architectures.</a:t>
            </a:r>
          </a:p>
        </p:txBody>
      </p:sp>
      <p:pic>
        <p:nvPicPr>
          <p:cNvPr id="1026" name="Picture 2" descr="Aucune description disponible."/>
          <p:cNvPicPr>
            <a:picLocks noChangeAspect="1" noChangeArrowheads="1"/>
          </p:cNvPicPr>
          <p:nvPr/>
        </p:nvPicPr>
        <p:blipFill rotWithShape="1">
          <a:blip r:embed="rId6">
            <a:extLst>
              <a:ext uri="{28A0092B-C50C-407E-A947-70E740481C1C}">
                <a14:useLocalDpi xmlns:a14="http://schemas.microsoft.com/office/drawing/2010/main" val="0"/>
              </a:ext>
            </a:extLst>
          </a:blip>
          <a:srcRect l="32243" t="2752" r="34089" b="13954"/>
          <a:stretch/>
        </p:blipFill>
        <p:spPr bwMode="auto">
          <a:xfrm rot="16200000">
            <a:off x="12897544" y="3063361"/>
            <a:ext cx="4186050" cy="770140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D25C8AF-29B9-4B5F-A484-1C152F2D45F1}"/>
              </a:ext>
            </a:extLst>
          </p:cNvPr>
          <p:cNvSpPr txBox="1"/>
          <p:nvPr/>
        </p:nvSpPr>
        <p:spPr>
          <a:xfrm>
            <a:off x="10690571" y="9225409"/>
            <a:ext cx="10500083" cy="1608133"/>
          </a:xfrm>
          <a:prstGeom prst="rect">
            <a:avLst/>
          </a:prstGeom>
          <a:noFill/>
        </p:spPr>
        <p:txBody>
          <a:bodyPr wrap="square">
            <a:spAutoFit/>
          </a:bodyPr>
          <a:lstStyle/>
          <a:p>
            <a:pPr algn="ctr">
              <a:spcAft>
                <a:spcPts val="100"/>
              </a:spcAft>
            </a:pPr>
            <a:r>
              <a:rPr lang="en-US" sz="2400" b="1" dirty="0">
                <a:latin typeface="Arial" panose="020B0604020202020204" pitchFamily="34" charset="0"/>
                <a:cs typeface="Arial" panose="020B0604020202020204" pitchFamily="34" charset="0"/>
              </a:rPr>
              <a:t>Input dimensions</a:t>
            </a:r>
          </a:p>
          <a:p>
            <a:pPr marL="342900" indent="-342900">
              <a:spcAft>
                <a:spcPts val="100"/>
              </a:spcAft>
              <a:buFont typeface="Arial" panose="020B0604020202020204" pitchFamily="34" charset="0"/>
              <a:buChar char="•"/>
            </a:pPr>
            <a:r>
              <a:rPr lang="en-US" sz="2400" dirty="0">
                <a:latin typeface="Arial" panose="020B0604020202020204" pitchFamily="34" charset="0"/>
                <a:cs typeface="Arial" panose="020B0604020202020204" pitchFamily="34" charset="0"/>
              </a:rPr>
              <a:t>6913 observations (4180 training, 1526 validation, 1207 test)</a:t>
            </a:r>
            <a:endParaRPr lang="en-US" sz="2400" b="1" dirty="0">
              <a:latin typeface="Arial" panose="020B0604020202020204" pitchFamily="34" charset="0"/>
              <a:cs typeface="Arial" panose="020B0604020202020204" pitchFamily="34" charset="0"/>
            </a:endParaRPr>
          </a:p>
          <a:p>
            <a:pPr marL="342900" indent="-342900">
              <a:spcAft>
                <a:spcPts val="100"/>
              </a:spcAft>
              <a:buFont typeface="Arial" panose="020B0604020202020204" pitchFamily="34" charset="0"/>
              <a:buChar char="•"/>
            </a:pPr>
            <a:r>
              <a:rPr lang="en-US" sz="2400" dirty="0">
                <a:latin typeface="Arial" panose="020B0604020202020204" pitchFamily="34" charset="0"/>
                <a:cs typeface="Arial" panose="020B0604020202020204" pitchFamily="34" charset="0"/>
              </a:rPr>
              <a:t>419 peptide positions (zero-padding where sequences are shorter)</a:t>
            </a:r>
          </a:p>
          <a:p>
            <a:pPr marL="342900" indent="-342900">
              <a:spcAft>
                <a:spcPts val="100"/>
              </a:spcAft>
              <a:buFont typeface="Arial" panose="020B0604020202020204" pitchFamily="34" charset="0"/>
              <a:buChar char="•"/>
            </a:pPr>
            <a:r>
              <a:rPr lang="en-US" sz="2400" dirty="0">
                <a:latin typeface="Arial" panose="020B0604020202020204" pitchFamily="34" charset="0"/>
                <a:cs typeface="Arial" panose="020B0604020202020204" pitchFamily="34" charset="0"/>
              </a:rPr>
              <a:t>54 channels (including sequence embedding and energy terms)</a:t>
            </a:r>
          </a:p>
        </p:txBody>
      </p:sp>
      <p:sp>
        <p:nvSpPr>
          <p:cNvPr id="59" name="TextBox 58">
            <a:extLst>
              <a:ext uri="{FF2B5EF4-FFF2-40B4-BE49-F238E27FC236}">
                <a16:creationId xmlns:a16="http://schemas.microsoft.com/office/drawing/2014/main" id="{25FCE40A-6812-4241-9AFC-C4527E1E08D6}"/>
              </a:ext>
            </a:extLst>
          </p:cNvPr>
          <p:cNvSpPr txBox="1"/>
          <p:nvPr/>
        </p:nvSpPr>
        <p:spPr>
          <a:xfrm>
            <a:off x="251021" y="11694611"/>
            <a:ext cx="10358537" cy="3749744"/>
          </a:xfrm>
          <a:prstGeom prst="rect">
            <a:avLst/>
          </a:prstGeom>
          <a:noFill/>
        </p:spPr>
        <p:txBody>
          <a:bodyPr wrap="square">
            <a:spAutoFit/>
          </a:bodyPr>
          <a:lstStyle/>
          <a:p>
            <a:pPr algn="ctr">
              <a:spcAft>
                <a:spcPts val="1300"/>
              </a:spcAft>
            </a:pPr>
            <a:r>
              <a:rPr lang="en-US" sz="2400" b="1" dirty="0">
                <a:latin typeface="Arial" panose="020B0604020202020204" pitchFamily="34" charset="0"/>
                <a:cs typeface="Arial" panose="020B0604020202020204" pitchFamily="34" charset="0"/>
              </a:rPr>
              <a:t>Pre-processing with protein embedding</a:t>
            </a:r>
          </a:p>
          <a:p>
            <a:pPr marL="342900" indent="-342900" algn="just">
              <a:spcAft>
                <a:spcPts val="13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BLOSUM (</a:t>
            </a:r>
            <a:r>
              <a:rPr lang="en-US" sz="2400" b="1" dirty="0" err="1">
                <a:latin typeface="Arial" panose="020B0604020202020204" pitchFamily="34" charset="0"/>
                <a:cs typeface="Arial" panose="020B0604020202020204" pitchFamily="34" charset="0"/>
              </a:rPr>
              <a:t>BLOcks</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SUbstitution</a:t>
            </a:r>
            <a:r>
              <a:rPr lang="en-US" sz="2400" b="1" dirty="0">
                <a:latin typeface="Arial" panose="020B0604020202020204" pitchFamily="34" charset="0"/>
                <a:cs typeface="Arial" panose="020B0604020202020204" pitchFamily="34" charset="0"/>
              </a:rPr>
              <a:t> Matrix): </a:t>
            </a:r>
            <a:r>
              <a:rPr lang="en-US" sz="2400" dirty="0">
                <a:latin typeface="Arial" panose="020B0604020202020204" pitchFamily="34" charset="0"/>
                <a:cs typeface="Arial" panose="020B0604020202020204" pitchFamily="34" charset="0"/>
              </a:rPr>
              <a:t>Captures the biochemical properties of amino acids and turns one-hot encoding into a non-sparse vector.</a:t>
            </a:r>
            <a:endParaRPr lang="en-US" sz="2400" b="1" dirty="0">
              <a:latin typeface="Arial" panose="020B0604020202020204" pitchFamily="34" charset="0"/>
              <a:cs typeface="Arial" panose="020B0604020202020204" pitchFamily="34" charset="0"/>
            </a:endParaRPr>
          </a:p>
          <a:p>
            <a:pPr marL="342900" indent="-342900" algn="just">
              <a:spcAft>
                <a:spcPts val="13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ESM (Evolutionary Scale Modeling)</a:t>
            </a:r>
            <a:r>
              <a:rPr lang="en-US" sz="2400" b="1" baseline="30000" dirty="0">
                <a:latin typeface="Arial" panose="020B0604020202020204" pitchFamily="34" charset="0"/>
                <a:cs typeface="Arial" panose="020B0604020202020204" pitchFamily="34" charset="0"/>
              </a:rPr>
              <a:t>2</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transformer, i.e. a series of blocks that alternate self-attention with feed-forward connections. The ESM model was pre-trained with 250 million sequences and has 650 million weights. The output is a vector of size 1280 for each amino acid position.</a:t>
            </a:r>
          </a:p>
        </p:txBody>
      </p:sp>
      <p:sp>
        <p:nvSpPr>
          <p:cNvPr id="60" name="TextBox 59">
            <a:extLst>
              <a:ext uri="{FF2B5EF4-FFF2-40B4-BE49-F238E27FC236}">
                <a16:creationId xmlns:a16="http://schemas.microsoft.com/office/drawing/2014/main" id="{5EC9703E-C0FE-42AC-9186-837AE535C777}"/>
              </a:ext>
            </a:extLst>
          </p:cNvPr>
          <p:cNvSpPr txBox="1"/>
          <p:nvPr/>
        </p:nvSpPr>
        <p:spPr>
          <a:xfrm>
            <a:off x="10691813" y="11694611"/>
            <a:ext cx="10497528" cy="2272417"/>
          </a:xfrm>
          <a:prstGeom prst="rect">
            <a:avLst/>
          </a:prstGeom>
          <a:noFill/>
        </p:spPr>
        <p:txBody>
          <a:bodyPr wrap="square">
            <a:spAutoFit/>
          </a:bodyPr>
          <a:lstStyle/>
          <a:p>
            <a:pPr algn="ctr">
              <a:spcAft>
                <a:spcPts val="1300"/>
              </a:spcAft>
            </a:pPr>
            <a:r>
              <a:rPr lang="en-US" sz="2400" b="1" dirty="0">
                <a:latin typeface="Arial" panose="020B0604020202020204" pitchFamily="34" charset="0"/>
                <a:cs typeface="Arial" panose="020B0604020202020204" pitchFamily="34" charset="0"/>
              </a:rPr>
              <a:t>Neural network architecture and training</a:t>
            </a:r>
          </a:p>
          <a:p>
            <a:pPr marL="342900" indent="-342900">
              <a:spcAft>
                <a:spcPts val="1300"/>
              </a:spcAft>
              <a:buFont typeface="Arial" panose="020B0604020202020204" pitchFamily="34" charset="0"/>
              <a:buChar char="•"/>
            </a:pPr>
            <a:r>
              <a:rPr lang="en-US" sz="2400" dirty="0">
                <a:latin typeface="Arial" panose="020B0604020202020204" pitchFamily="34" charset="0"/>
                <a:cs typeface="Arial" panose="020B0604020202020204" pitchFamily="34" charset="0"/>
              </a:rPr>
              <a:t>Early stopping, Adam optimizer with weight decay</a:t>
            </a:r>
          </a:p>
          <a:p>
            <a:pPr marL="342900" indent="-342900">
              <a:spcAft>
                <a:spcPts val="13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Improvements: </a:t>
            </a:r>
            <a:r>
              <a:rPr lang="en-US" sz="2400" dirty="0">
                <a:latin typeface="Arial" panose="020B0604020202020204" pitchFamily="34" charset="0"/>
                <a:cs typeface="Arial" panose="020B0604020202020204" pitchFamily="34" charset="0"/>
              </a:rPr>
              <a:t>More dense layers, division into local and global features, more drop out, additional batch normalization, weighted binary cross-entropy loss, more CNN filters for ESM embeddings</a:t>
            </a:r>
          </a:p>
        </p:txBody>
      </p:sp>
      <p:sp>
        <p:nvSpPr>
          <p:cNvPr id="62" name="TextBox 61">
            <a:extLst>
              <a:ext uri="{FF2B5EF4-FFF2-40B4-BE49-F238E27FC236}">
                <a16:creationId xmlns:a16="http://schemas.microsoft.com/office/drawing/2014/main" id="{658BED85-75EA-4BFC-BF85-417C54E59FAC}"/>
              </a:ext>
            </a:extLst>
          </p:cNvPr>
          <p:cNvSpPr txBox="1"/>
          <p:nvPr/>
        </p:nvSpPr>
        <p:spPr>
          <a:xfrm>
            <a:off x="229641" y="9225409"/>
            <a:ext cx="10379917" cy="1608133"/>
          </a:xfrm>
          <a:prstGeom prst="rect">
            <a:avLst/>
          </a:prstGeom>
          <a:noFill/>
        </p:spPr>
        <p:txBody>
          <a:bodyPr wrap="square">
            <a:spAutoFit/>
          </a:bodyPr>
          <a:lstStyle/>
          <a:p>
            <a:pPr algn="ctr">
              <a:spcAft>
                <a:spcPts val="100"/>
              </a:spcAft>
            </a:pPr>
            <a:r>
              <a:rPr lang="en-US" sz="2400" b="1" dirty="0">
                <a:latin typeface="Arial" panose="020B0604020202020204" pitchFamily="34" charset="0"/>
                <a:cs typeface="Arial" panose="020B0604020202020204" pitchFamily="34" charset="0"/>
              </a:rPr>
              <a:t>Input data</a:t>
            </a:r>
            <a:r>
              <a:rPr lang="en-US" sz="2400" b="1" baseline="30000" dirty="0">
                <a:latin typeface="Arial" panose="020B0604020202020204" pitchFamily="34" charset="0"/>
                <a:cs typeface="Arial" panose="020B0604020202020204" pitchFamily="34" charset="0"/>
              </a:rPr>
              <a:t>1,3</a:t>
            </a:r>
          </a:p>
          <a:p>
            <a:pPr marL="342900" indent="-342900">
              <a:spcAft>
                <a:spcPts val="1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Protein sequence of TCR, peptide, MHC (one-hot-encoding)</a:t>
            </a:r>
          </a:p>
          <a:p>
            <a:pPr marL="342900" indent="-342900">
              <a:spcAft>
                <a:spcPts val="1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Per-residue energy terms  (one value per row)</a:t>
            </a:r>
          </a:p>
          <a:p>
            <a:pPr marL="342900" indent="-342900">
              <a:spcAft>
                <a:spcPts val="1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Global energy terms (constant, one value per column)</a:t>
            </a:r>
          </a:p>
        </p:txBody>
      </p:sp>
      <p:graphicFrame>
        <p:nvGraphicFramePr>
          <p:cNvPr id="16" name="Table 16">
            <a:extLst>
              <a:ext uri="{FF2B5EF4-FFF2-40B4-BE49-F238E27FC236}">
                <a16:creationId xmlns:a16="http://schemas.microsoft.com/office/drawing/2014/main" id="{B3DD0E64-0B7C-4139-8170-FF729427F72A}"/>
              </a:ext>
            </a:extLst>
          </p:cNvPr>
          <p:cNvGraphicFramePr>
            <a:graphicFrameLocks noGrp="1"/>
          </p:cNvGraphicFramePr>
          <p:nvPr>
            <p:extLst>
              <p:ext uri="{D42A27DB-BD31-4B8C-83A1-F6EECF244321}">
                <p14:modId xmlns:p14="http://schemas.microsoft.com/office/powerpoint/2010/main" val="3072953671"/>
              </p:ext>
            </p:extLst>
          </p:nvPr>
        </p:nvGraphicFramePr>
        <p:xfrm>
          <a:off x="350836" y="20308219"/>
          <a:ext cx="8022762" cy="3562351"/>
        </p:xfrm>
        <a:graphic>
          <a:graphicData uri="http://schemas.openxmlformats.org/drawingml/2006/table">
            <a:tbl>
              <a:tblPr firstRow="1" bandRow="1">
                <a:tableStyleId>{073A0DAA-6AF3-43AB-8588-CEC1D06C72B9}</a:tableStyleId>
              </a:tblPr>
              <a:tblGrid>
                <a:gridCol w="3045949">
                  <a:extLst>
                    <a:ext uri="{9D8B030D-6E8A-4147-A177-3AD203B41FA5}">
                      <a16:colId xmlns:a16="http://schemas.microsoft.com/office/drawing/2014/main" val="630018940"/>
                    </a:ext>
                  </a:extLst>
                </a:gridCol>
                <a:gridCol w="805180">
                  <a:extLst>
                    <a:ext uri="{9D8B030D-6E8A-4147-A177-3AD203B41FA5}">
                      <a16:colId xmlns:a16="http://schemas.microsoft.com/office/drawing/2014/main" val="1361621000"/>
                    </a:ext>
                  </a:extLst>
                </a:gridCol>
                <a:gridCol w="887730">
                  <a:extLst>
                    <a:ext uri="{9D8B030D-6E8A-4147-A177-3AD203B41FA5}">
                      <a16:colId xmlns:a16="http://schemas.microsoft.com/office/drawing/2014/main" val="3966724582"/>
                    </a:ext>
                  </a:extLst>
                </a:gridCol>
                <a:gridCol w="1395730">
                  <a:extLst>
                    <a:ext uri="{9D8B030D-6E8A-4147-A177-3AD203B41FA5}">
                      <a16:colId xmlns:a16="http://schemas.microsoft.com/office/drawing/2014/main" val="2736714997"/>
                    </a:ext>
                  </a:extLst>
                </a:gridCol>
                <a:gridCol w="1000443">
                  <a:extLst>
                    <a:ext uri="{9D8B030D-6E8A-4147-A177-3AD203B41FA5}">
                      <a16:colId xmlns:a16="http://schemas.microsoft.com/office/drawing/2014/main" val="3764394228"/>
                    </a:ext>
                  </a:extLst>
                </a:gridCol>
                <a:gridCol w="887730">
                  <a:extLst>
                    <a:ext uri="{9D8B030D-6E8A-4147-A177-3AD203B41FA5}">
                      <a16:colId xmlns:a16="http://schemas.microsoft.com/office/drawing/2014/main" val="4125354729"/>
                    </a:ext>
                  </a:extLst>
                </a:gridCol>
              </a:tblGrid>
              <a:tr h="514351">
                <a:tc>
                  <a:txBody>
                    <a:bodyPr/>
                    <a:lstStyle/>
                    <a:p>
                      <a:pPr algn="l"/>
                      <a:r>
                        <a:rPr lang="en-US" sz="2000" dirty="0">
                          <a:latin typeface="Arial" panose="020B0604020202020204" pitchFamily="34" charset="0"/>
                          <a:cs typeface="Arial" panose="020B0604020202020204" pitchFamily="34" charset="0"/>
                        </a:rPr>
                        <a:t>Network architecture</a:t>
                      </a:r>
                      <a:endParaRPr lang="da-DK" sz="2000" dirty="0">
                        <a:latin typeface="Arial" panose="020B0604020202020204" pitchFamily="34" charset="0"/>
                        <a:cs typeface="Arial" panose="020B0604020202020204" pitchFamily="34" charset="0"/>
                      </a:endParaRPr>
                    </a:p>
                  </a:txBody>
                  <a:tcPr anchor="ctr">
                    <a:solidFill>
                      <a:srgbClr val="990000"/>
                    </a:solidFill>
                  </a:tcPr>
                </a:tc>
                <a:tc>
                  <a:txBody>
                    <a:bodyPr/>
                    <a:lstStyle/>
                    <a:p>
                      <a:pPr algn="ctr"/>
                      <a:r>
                        <a:rPr lang="en-US" sz="2000" b="1" dirty="0">
                          <a:latin typeface="Arial" panose="020B0604020202020204" pitchFamily="34" charset="0"/>
                          <a:cs typeface="Arial" panose="020B0604020202020204" pitchFamily="34" charset="0"/>
                        </a:rPr>
                        <a:t>AUC</a:t>
                      </a:r>
                      <a:endParaRPr lang="da-DK" sz="2000" b="1" dirty="0">
                        <a:latin typeface="Arial" panose="020B0604020202020204" pitchFamily="34" charset="0"/>
                        <a:cs typeface="Arial" panose="020B0604020202020204" pitchFamily="34" charset="0"/>
                      </a:endParaRPr>
                    </a:p>
                  </a:txBody>
                  <a:tcPr anchor="ctr">
                    <a:solidFill>
                      <a:srgbClr val="990000"/>
                    </a:solidFill>
                  </a:tcPr>
                </a:tc>
                <a:tc>
                  <a:txBody>
                    <a:bodyPr/>
                    <a:lstStyle/>
                    <a:p>
                      <a:pPr algn="ctr"/>
                      <a:r>
                        <a:rPr lang="en-US" sz="2000" dirty="0">
                          <a:latin typeface="Arial" panose="020B0604020202020204" pitchFamily="34" charset="0"/>
                          <a:cs typeface="Arial" panose="020B0604020202020204" pitchFamily="34" charset="0"/>
                        </a:rPr>
                        <a:t>MCC</a:t>
                      </a:r>
                      <a:endParaRPr lang="da-DK" sz="2000" dirty="0">
                        <a:latin typeface="Arial" panose="020B0604020202020204" pitchFamily="34" charset="0"/>
                        <a:cs typeface="Arial" panose="020B0604020202020204" pitchFamily="34" charset="0"/>
                      </a:endParaRPr>
                    </a:p>
                  </a:txBody>
                  <a:tcPr anchor="ctr">
                    <a:solidFill>
                      <a:srgbClr val="990000"/>
                    </a:solidFill>
                  </a:tcPr>
                </a:tc>
                <a:tc>
                  <a:txBody>
                    <a:bodyPr/>
                    <a:lstStyle/>
                    <a:p>
                      <a:pPr algn="ctr"/>
                      <a:r>
                        <a:rPr lang="en-US" sz="2000" dirty="0">
                          <a:latin typeface="Arial" panose="020B0604020202020204" pitchFamily="34" charset="0"/>
                          <a:cs typeface="Arial" panose="020B0604020202020204" pitchFamily="34" charset="0"/>
                        </a:rPr>
                        <a:t>Precision</a:t>
                      </a:r>
                      <a:endParaRPr lang="da-DK" sz="2000" dirty="0">
                        <a:latin typeface="Arial" panose="020B0604020202020204" pitchFamily="34" charset="0"/>
                        <a:cs typeface="Arial" panose="020B0604020202020204" pitchFamily="34" charset="0"/>
                      </a:endParaRPr>
                    </a:p>
                  </a:txBody>
                  <a:tcPr anchor="ctr">
                    <a:solidFill>
                      <a:srgbClr val="990000"/>
                    </a:solidFill>
                  </a:tcPr>
                </a:tc>
                <a:tc>
                  <a:txBody>
                    <a:bodyPr/>
                    <a:lstStyle/>
                    <a:p>
                      <a:pPr algn="ctr"/>
                      <a:r>
                        <a:rPr lang="en-US" sz="2000" dirty="0">
                          <a:latin typeface="Arial" panose="020B0604020202020204" pitchFamily="34" charset="0"/>
                          <a:cs typeface="Arial" panose="020B0604020202020204" pitchFamily="34" charset="0"/>
                        </a:rPr>
                        <a:t>Recall</a:t>
                      </a:r>
                      <a:endParaRPr lang="da-DK" sz="2000" dirty="0">
                        <a:latin typeface="Arial" panose="020B0604020202020204" pitchFamily="34" charset="0"/>
                        <a:cs typeface="Arial" panose="020B0604020202020204" pitchFamily="34" charset="0"/>
                      </a:endParaRPr>
                    </a:p>
                  </a:txBody>
                  <a:tcPr anchor="ctr">
                    <a:solidFill>
                      <a:srgbClr val="990000"/>
                    </a:solidFill>
                  </a:tcPr>
                </a:tc>
                <a:tc>
                  <a:txBody>
                    <a:bodyPr/>
                    <a:lstStyle/>
                    <a:p>
                      <a:pPr algn="ctr"/>
                      <a:r>
                        <a:rPr lang="en-US" sz="2000" dirty="0">
                          <a:latin typeface="Arial" panose="020B0604020202020204" pitchFamily="34" charset="0"/>
                          <a:cs typeface="Arial" panose="020B0604020202020204" pitchFamily="34" charset="0"/>
                        </a:rPr>
                        <a:t>F1</a:t>
                      </a:r>
                      <a:endParaRPr lang="da-DK" sz="2000" dirty="0">
                        <a:latin typeface="Arial" panose="020B0604020202020204" pitchFamily="34" charset="0"/>
                        <a:cs typeface="Arial" panose="020B0604020202020204" pitchFamily="34" charset="0"/>
                      </a:endParaRPr>
                    </a:p>
                  </a:txBody>
                  <a:tcPr anchor="ctr">
                    <a:solidFill>
                      <a:srgbClr val="990000"/>
                    </a:solidFill>
                  </a:tcPr>
                </a:tc>
                <a:extLst>
                  <a:ext uri="{0D108BD9-81ED-4DB2-BD59-A6C34878D82A}">
                    <a16:rowId xmlns:a16="http://schemas.microsoft.com/office/drawing/2014/main" val="2350932793"/>
                  </a:ext>
                </a:extLst>
              </a:tr>
              <a:tr h="762000">
                <a:tc>
                  <a:txBody>
                    <a:bodyPr/>
                    <a:lstStyle/>
                    <a:p>
                      <a:pPr algn="l" rtl="0" fontAlgn="t">
                        <a:spcBef>
                          <a:spcPts val="0"/>
                        </a:spcBef>
                        <a:spcAft>
                          <a:spcPts val="0"/>
                        </a:spcAft>
                      </a:pPr>
                      <a:r>
                        <a:rPr lang="en-GB" sz="2000" b="1" i="0" u="none" strike="noStrike" dirty="0">
                          <a:solidFill>
                            <a:srgbClr val="000000"/>
                          </a:solidFill>
                          <a:effectLst/>
                          <a:latin typeface="Arial" panose="020B0604020202020204" pitchFamily="34" charset="0"/>
                        </a:rPr>
                        <a:t>Vanilla architecture</a:t>
                      </a:r>
                      <a:endParaRPr lang="en-GB" sz="2000" b="1" dirty="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0.82</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0.473</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0.572</a:t>
                      </a:r>
                      <a:endParaRPr lang="aa-ET" sz="2000" dirty="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0.658</a:t>
                      </a:r>
                      <a:endParaRPr lang="aa-ET" sz="2000" dirty="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0.612</a:t>
                      </a:r>
                      <a:endParaRPr lang="aa-ET" sz="2000" dirty="0">
                        <a:effectLst/>
                      </a:endParaRPr>
                    </a:p>
                  </a:txBody>
                  <a:tcPr marL="63500" marR="63500" marT="63500" marB="63500" anchor="ctr"/>
                </a:tc>
                <a:extLst>
                  <a:ext uri="{0D108BD9-81ED-4DB2-BD59-A6C34878D82A}">
                    <a16:rowId xmlns:a16="http://schemas.microsoft.com/office/drawing/2014/main" val="2262440005"/>
                  </a:ext>
                </a:extLst>
              </a:tr>
              <a:tr h="762000">
                <a:tc>
                  <a:txBody>
                    <a:bodyPr/>
                    <a:lstStyle/>
                    <a:p>
                      <a:pPr algn="l" rtl="0" fontAlgn="t">
                        <a:spcBef>
                          <a:spcPts val="0"/>
                        </a:spcBef>
                        <a:spcAft>
                          <a:spcPts val="0"/>
                        </a:spcAft>
                      </a:pPr>
                      <a:r>
                        <a:rPr lang="en-GB" sz="2000" b="1" i="0" u="none" strike="noStrike" dirty="0">
                          <a:solidFill>
                            <a:srgbClr val="000000"/>
                          </a:solidFill>
                          <a:effectLst/>
                          <a:latin typeface="Arial" panose="020B0604020202020204" pitchFamily="34" charset="0"/>
                        </a:rPr>
                        <a:t>Improved architecture</a:t>
                      </a:r>
                      <a:endParaRPr lang="en-GB" sz="2000" b="1" dirty="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0.86</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0.469</a:t>
                      </a:r>
                      <a:endParaRPr lang="aa-ET" sz="2000" dirty="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0.5</a:t>
                      </a:r>
                      <a:endParaRPr lang="aa-ET" sz="2000" dirty="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0.794</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0.614</a:t>
                      </a:r>
                      <a:endParaRPr lang="aa-ET" sz="2000">
                        <a:effectLst/>
                      </a:endParaRPr>
                    </a:p>
                  </a:txBody>
                  <a:tcPr marL="63500" marR="63500" marT="63500" marB="63500" anchor="ctr"/>
                </a:tc>
                <a:extLst>
                  <a:ext uri="{0D108BD9-81ED-4DB2-BD59-A6C34878D82A}">
                    <a16:rowId xmlns:a16="http://schemas.microsoft.com/office/drawing/2014/main" val="3805626318"/>
                  </a:ext>
                </a:extLst>
              </a:tr>
              <a:tr h="762000">
                <a:tc>
                  <a:txBody>
                    <a:bodyPr/>
                    <a:lstStyle/>
                    <a:p>
                      <a:pPr algn="l" rtl="0" fontAlgn="t">
                        <a:spcBef>
                          <a:spcPts val="0"/>
                        </a:spcBef>
                        <a:spcAft>
                          <a:spcPts val="0"/>
                        </a:spcAft>
                      </a:pPr>
                      <a:r>
                        <a:rPr lang="en-GB" sz="2000" b="1" i="0" u="none" strike="noStrike" dirty="0">
                          <a:solidFill>
                            <a:srgbClr val="000000"/>
                          </a:solidFill>
                          <a:effectLst/>
                          <a:latin typeface="Arial" panose="020B0604020202020204" pitchFamily="34" charset="0"/>
                        </a:rPr>
                        <a:t>Improved architecture with BLOSUM encoding</a:t>
                      </a:r>
                      <a:endParaRPr lang="en-GB" sz="2000" b="1" dirty="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0.87</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0.559</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0.623</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0.738</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0.676</a:t>
                      </a:r>
                      <a:endParaRPr lang="aa-ET" sz="2000">
                        <a:effectLst/>
                      </a:endParaRPr>
                    </a:p>
                  </a:txBody>
                  <a:tcPr marL="63500" marR="63500" marT="63500" marB="63500" anchor="ctr"/>
                </a:tc>
                <a:extLst>
                  <a:ext uri="{0D108BD9-81ED-4DB2-BD59-A6C34878D82A}">
                    <a16:rowId xmlns:a16="http://schemas.microsoft.com/office/drawing/2014/main" val="3022607923"/>
                  </a:ext>
                </a:extLst>
              </a:tr>
              <a:tr h="762000">
                <a:tc>
                  <a:txBody>
                    <a:bodyPr/>
                    <a:lstStyle/>
                    <a:p>
                      <a:pPr algn="l" rtl="0" fontAlgn="t">
                        <a:spcBef>
                          <a:spcPts val="0"/>
                        </a:spcBef>
                        <a:spcAft>
                          <a:spcPts val="0"/>
                        </a:spcAft>
                      </a:pPr>
                      <a:r>
                        <a:rPr lang="en-GB" sz="2000" b="1" i="0" u="none" strike="noStrike" dirty="0">
                          <a:solidFill>
                            <a:srgbClr val="000000"/>
                          </a:solidFill>
                          <a:effectLst/>
                          <a:latin typeface="Arial" panose="020B0604020202020204" pitchFamily="34" charset="0"/>
                        </a:rPr>
                        <a:t>Improved architecture with ESM encoding</a:t>
                      </a:r>
                      <a:endParaRPr lang="en-GB" sz="2000" b="1" dirty="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0.87</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0.584</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0.678</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a:solidFill>
                            <a:srgbClr val="000000"/>
                          </a:solidFill>
                          <a:effectLst/>
                          <a:latin typeface="Arial" panose="020B0604020202020204" pitchFamily="34" charset="0"/>
                        </a:rPr>
                        <a:t>0.700</a:t>
                      </a:r>
                      <a:endParaRPr lang="aa-ET" sz="2000">
                        <a:effectLst/>
                      </a:endParaRPr>
                    </a:p>
                  </a:txBody>
                  <a:tcPr marL="63500" marR="63500" marT="63500" marB="63500" anchor="ctr"/>
                </a:tc>
                <a:tc>
                  <a:txBody>
                    <a:bodyPr/>
                    <a:lstStyle/>
                    <a:p>
                      <a:pPr algn="ctr" rtl="0" fontAlgn="t">
                        <a:spcBef>
                          <a:spcPts val="0"/>
                        </a:spcBef>
                        <a:spcAft>
                          <a:spcPts val="0"/>
                        </a:spcAft>
                      </a:pPr>
                      <a:r>
                        <a:rPr lang="aa-ET" sz="2000" b="0" i="0" u="none" strike="noStrike" dirty="0">
                          <a:solidFill>
                            <a:srgbClr val="000000"/>
                          </a:solidFill>
                          <a:effectLst/>
                          <a:latin typeface="Arial" panose="020B0604020202020204" pitchFamily="34" charset="0"/>
                        </a:rPr>
                        <a:t>0.689</a:t>
                      </a:r>
                      <a:endParaRPr lang="aa-ET" sz="2000" dirty="0">
                        <a:effectLst/>
                      </a:endParaRPr>
                    </a:p>
                  </a:txBody>
                  <a:tcPr marL="63500" marR="63500" marT="63500" marB="63500" anchor="ctr"/>
                </a:tc>
                <a:extLst>
                  <a:ext uri="{0D108BD9-81ED-4DB2-BD59-A6C34878D82A}">
                    <a16:rowId xmlns:a16="http://schemas.microsoft.com/office/drawing/2014/main" val="73323118"/>
                  </a:ext>
                </a:extLst>
              </a:tr>
            </a:tbl>
          </a:graphicData>
        </a:graphic>
      </p:graphicFrame>
      <p:pic>
        <p:nvPicPr>
          <p:cNvPr id="34" name="Picture 33">
            <a:extLst>
              <a:ext uri="{FF2B5EF4-FFF2-40B4-BE49-F238E27FC236}">
                <a16:creationId xmlns:a16="http://schemas.microsoft.com/office/drawing/2014/main" id="{009AA18F-AFE2-5D47-9309-6D28CEF1AEC7}"/>
              </a:ext>
            </a:extLst>
          </p:cNvPr>
          <p:cNvPicPr>
            <a:picLocks noChangeAspect="1"/>
          </p:cNvPicPr>
          <p:nvPr/>
        </p:nvPicPr>
        <p:blipFill>
          <a:blip r:embed="rId7"/>
          <a:stretch>
            <a:fillRect/>
          </a:stretch>
        </p:blipFill>
        <p:spPr>
          <a:xfrm>
            <a:off x="10863980" y="13878712"/>
            <a:ext cx="10358538" cy="4529321"/>
          </a:xfrm>
          <a:prstGeom prst="rect">
            <a:avLst/>
          </a:prstGeom>
        </p:spPr>
      </p:pic>
      <p:sp>
        <p:nvSpPr>
          <p:cNvPr id="10" name="TextBox 9">
            <a:extLst>
              <a:ext uri="{FF2B5EF4-FFF2-40B4-BE49-F238E27FC236}">
                <a16:creationId xmlns:a16="http://schemas.microsoft.com/office/drawing/2014/main" id="{5305FA10-9288-7B48-90B7-C15D115D1054}"/>
              </a:ext>
            </a:extLst>
          </p:cNvPr>
          <p:cNvSpPr txBox="1"/>
          <p:nvPr/>
        </p:nvSpPr>
        <p:spPr>
          <a:xfrm>
            <a:off x="14970038" y="23259446"/>
            <a:ext cx="6211335" cy="209288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latin typeface="Arial" panose="020B0604020202020204" pitchFamily="34" charset="0"/>
                <a:cs typeface="Arial" panose="020B0604020202020204" pitchFamily="34" charset="0"/>
              </a:rPr>
              <a:t>Both changes in network architecture and protein sequence embeddings improve prediction of TCR-</a:t>
            </a:r>
            <a:r>
              <a:rPr lang="en-US" sz="2400" dirty="0" err="1">
                <a:latin typeface="Arial" panose="020B0604020202020204" pitchFamily="34" charset="0"/>
                <a:cs typeface="Arial" panose="020B0604020202020204" pitchFamily="34" charset="0"/>
              </a:rPr>
              <a:t>pMHC</a:t>
            </a:r>
            <a:r>
              <a:rPr lang="en-US" sz="2400" dirty="0">
                <a:latin typeface="Arial" panose="020B0604020202020204" pitchFamily="34" charset="0"/>
                <a:cs typeface="Arial" panose="020B0604020202020204" pitchFamily="34" charset="0"/>
              </a:rPr>
              <a:t> binding</a:t>
            </a:r>
          </a:p>
          <a:p>
            <a:pPr marL="342900" indent="-342900">
              <a:spcAft>
                <a:spcPts val="1200"/>
              </a:spcAft>
              <a:buFont typeface="Arial" panose="020B0604020202020204" pitchFamily="34" charset="0"/>
              <a:buChar char="•"/>
            </a:pPr>
            <a:r>
              <a:rPr lang="en-US" sz="2400" dirty="0">
                <a:latin typeface="Arial" panose="020B0604020202020204" pitchFamily="34" charset="0"/>
                <a:cs typeface="Arial" panose="020B0604020202020204" pitchFamily="34" charset="0"/>
              </a:rPr>
              <a:t>The optimal threshold of 0.7 is calibrated based on the MCC of the validation set</a:t>
            </a:r>
          </a:p>
        </p:txBody>
      </p:sp>
      <p:sp>
        <p:nvSpPr>
          <p:cNvPr id="42" name="Rectangle 41">
            <a:extLst>
              <a:ext uri="{FF2B5EF4-FFF2-40B4-BE49-F238E27FC236}">
                <a16:creationId xmlns:a16="http://schemas.microsoft.com/office/drawing/2014/main" id="{8F9D5055-0619-1C43-BE80-475271362937}"/>
              </a:ext>
            </a:extLst>
          </p:cNvPr>
          <p:cNvSpPr/>
          <p:nvPr/>
        </p:nvSpPr>
        <p:spPr>
          <a:xfrm>
            <a:off x="12540867" y="20131412"/>
            <a:ext cx="2280602" cy="5078313"/>
          </a:xfrm>
          <a:prstGeom prst="rect">
            <a:avLst/>
          </a:prstGeom>
        </p:spPr>
        <p:txBody>
          <a:bodyPr wrap="square">
            <a:spAutoFit/>
          </a:bodyPr>
          <a:lstStyle/>
          <a:p>
            <a:r>
              <a:rPr lang="en-US" i="1" dirty="0">
                <a:latin typeface="Arial" panose="020B0604020202020204" pitchFamily="34" charset="0"/>
                <a:cs typeface="Arial" panose="020B0604020202020204" pitchFamily="34" charset="0"/>
              </a:rPr>
              <a:t>Figure 4. Evaluation of training and performance of improved architecture model with ESM embedding. </a:t>
            </a:r>
          </a:p>
          <a:p>
            <a:r>
              <a:rPr lang="en-US" i="1" dirty="0">
                <a:latin typeface="Arial" panose="020B0604020202020204" pitchFamily="34" charset="0"/>
                <a:cs typeface="Arial" panose="020B0604020202020204" pitchFamily="34" charset="0"/>
              </a:rPr>
              <a:t>Top: Receiver operating characteristic (ROC) curve on the test set. </a:t>
            </a:r>
          </a:p>
          <a:p>
            <a:r>
              <a:rPr lang="en-US" i="1" dirty="0">
                <a:latin typeface="Arial" panose="020B0604020202020204" pitchFamily="34" charset="0"/>
                <a:cs typeface="Arial" panose="020B0604020202020204" pitchFamily="34" charset="0"/>
              </a:rPr>
              <a:t>Bottom: Cross entropy loss of training and validation set and point of early stopping.</a:t>
            </a:r>
          </a:p>
        </p:txBody>
      </p:sp>
      <p:pic>
        <p:nvPicPr>
          <p:cNvPr id="1028" name="Picture 4">
            <a:extLst>
              <a:ext uri="{FF2B5EF4-FFF2-40B4-BE49-F238E27FC236}">
                <a16:creationId xmlns:a16="http://schemas.microsoft.com/office/drawing/2014/main" id="{3F9F01C9-07DA-264D-BEC8-52DCD9211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9640" y="22496916"/>
            <a:ext cx="3782199" cy="25214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760B689-1A4D-3246-9088-5992D7F633AE}"/>
              </a:ext>
            </a:extLst>
          </p:cNvPr>
          <p:cNvGraphicFramePr>
            <a:graphicFrameLocks noGrp="1"/>
          </p:cNvGraphicFramePr>
          <p:nvPr>
            <p:extLst>
              <p:ext uri="{D42A27DB-BD31-4B8C-83A1-F6EECF244321}">
                <p14:modId xmlns:p14="http://schemas.microsoft.com/office/powerpoint/2010/main" val="2150497418"/>
              </p:ext>
            </p:extLst>
          </p:nvPr>
        </p:nvGraphicFramePr>
        <p:xfrm>
          <a:off x="15163765" y="20057618"/>
          <a:ext cx="5929323" cy="2103120"/>
        </p:xfrm>
        <a:graphic>
          <a:graphicData uri="http://schemas.openxmlformats.org/drawingml/2006/table">
            <a:tbl>
              <a:tblPr firstRow="1" bandRow="1">
                <a:tableStyleId>{073A0DAA-6AF3-43AB-8588-CEC1D06C72B9}</a:tableStyleId>
              </a:tblPr>
              <a:tblGrid>
                <a:gridCol w="1976441">
                  <a:extLst>
                    <a:ext uri="{9D8B030D-6E8A-4147-A177-3AD203B41FA5}">
                      <a16:colId xmlns:a16="http://schemas.microsoft.com/office/drawing/2014/main" val="2349603488"/>
                    </a:ext>
                  </a:extLst>
                </a:gridCol>
                <a:gridCol w="1976441">
                  <a:extLst>
                    <a:ext uri="{9D8B030D-6E8A-4147-A177-3AD203B41FA5}">
                      <a16:colId xmlns:a16="http://schemas.microsoft.com/office/drawing/2014/main" val="3515897520"/>
                    </a:ext>
                  </a:extLst>
                </a:gridCol>
                <a:gridCol w="1976441">
                  <a:extLst>
                    <a:ext uri="{9D8B030D-6E8A-4147-A177-3AD203B41FA5}">
                      <a16:colId xmlns:a16="http://schemas.microsoft.com/office/drawing/2014/main" val="3363298409"/>
                    </a:ext>
                  </a:extLst>
                </a:gridCol>
              </a:tblGrid>
              <a:tr h="370840">
                <a:tc>
                  <a:txBody>
                    <a:bodyPr/>
                    <a:lstStyle/>
                    <a:p>
                      <a:endParaRPr lang="aa-ET" sz="2000" b="1" dirty="0">
                        <a:solidFill>
                          <a:schemeClr val="bg1"/>
                        </a:solidFill>
                        <a:latin typeface="Arial" panose="020B0604020202020204" pitchFamily="34" charset="0"/>
                        <a:cs typeface="Arial" panose="020B0604020202020204" pitchFamily="34" charset="0"/>
                      </a:endParaRPr>
                    </a:p>
                  </a:txBody>
                  <a:tcPr>
                    <a:solidFill>
                      <a:schemeClr val="bg1"/>
                    </a:solidFill>
                  </a:tcPr>
                </a:tc>
                <a:tc>
                  <a:txBody>
                    <a:bodyPr/>
                    <a:lstStyle/>
                    <a:p>
                      <a:r>
                        <a:rPr lang="aa-ET" sz="2000" dirty="0">
                          <a:latin typeface="Arial" panose="020B0604020202020204" pitchFamily="34" charset="0"/>
                          <a:cs typeface="Arial" panose="020B0604020202020204" pitchFamily="34" charset="0"/>
                        </a:rPr>
                        <a:t>Predicted: Negative</a:t>
                      </a:r>
                    </a:p>
                  </a:txBody>
                  <a:tcPr>
                    <a:solidFill>
                      <a:srgbClr val="990000"/>
                    </a:solidFill>
                  </a:tcPr>
                </a:tc>
                <a:tc>
                  <a:txBody>
                    <a:bodyPr/>
                    <a:lstStyle/>
                    <a:p>
                      <a:r>
                        <a:rPr lang="aa-ET" sz="2000" dirty="0">
                          <a:latin typeface="Arial" panose="020B0604020202020204" pitchFamily="34" charset="0"/>
                          <a:cs typeface="Arial" panose="020B0604020202020204" pitchFamily="34" charset="0"/>
                        </a:rPr>
                        <a:t>Predicted: Positive</a:t>
                      </a:r>
                    </a:p>
                  </a:txBody>
                  <a:tcPr>
                    <a:solidFill>
                      <a:srgbClr val="990000"/>
                    </a:solidFill>
                  </a:tcPr>
                </a:tc>
                <a:extLst>
                  <a:ext uri="{0D108BD9-81ED-4DB2-BD59-A6C34878D82A}">
                    <a16:rowId xmlns:a16="http://schemas.microsoft.com/office/drawing/2014/main" val="3087985295"/>
                  </a:ext>
                </a:extLst>
              </a:tr>
              <a:tr h="370840">
                <a:tc>
                  <a:txBody>
                    <a:bodyPr/>
                    <a:lstStyle/>
                    <a:p>
                      <a:r>
                        <a:rPr lang="aa-ET" sz="2000" b="1" dirty="0">
                          <a:solidFill>
                            <a:schemeClr val="bg1"/>
                          </a:solidFill>
                          <a:latin typeface="Arial" panose="020B0604020202020204" pitchFamily="34" charset="0"/>
                          <a:cs typeface="Arial" panose="020B0604020202020204" pitchFamily="34" charset="0"/>
                        </a:rPr>
                        <a:t>Actual: Negative</a:t>
                      </a:r>
                    </a:p>
                  </a:txBody>
                  <a:tcPr>
                    <a:solidFill>
                      <a:srgbClr val="990000"/>
                    </a:solidFill>
                  </a:tcPr>
                </a:tc>
                <a:tc>
                  <a:txBody>
                    <a:bodyPr/>
                    <a:lstStyle/>
                    <a:p>
                      <a:pPr algn="ctr"/>
                      <a:r>
                        <a:rPr lang="aa-ET" sz="2000" dirty="0">
                          <a:latin typeface="Arial" panose="020B0604020202020204" pitchFamily="34" charset="0"/>
                          <a:cs typeface="Arial" panose="020B0604020202020204" pitchFamily="34" charset="0"/>
                        </a:rPr>
                        <a:t>806</a:t>
                      </a:r>
                    </a:p>
                  </a:txBody>
                  <a:tcPr anchor="ctr"/>
                </a:tc>
                <a:tc>
                  <a:txBody>
                    <a:bodyPr/>
                    <a:lstStyle/>
                    <a:p>
                      <a:pPr algn="ctr"/>
                      <a:r>
                        <a:rPr lang="aa-ET" sz="2000" dirty="0">
                          <a:latin typeface="Arial" panose="020B0604020202020204" pitchFamily="34" charset="0"/>
                          <a:cs typeface="Arial" panose="020B0604020202020204" pitchFamily="34" charset="0"/>
                        </a:rPr>
                        <a:t>100</a:t>
                      </a:r>
                    </a:p>
                  </a:txBody>
                  <a:tcPr anchor="ctr"/>
                </a:tc>
                <a:extLst>
                  <a:ext uri="{0D108BD9-81ED-4DB2-BD59-A6C34878D82A}">
                    <a16:rowId xmlns:a16="http://schemas.microsoft.com/office/drawing/2014/main" val="1359549375"/>
                  </a:ext>
                </a:extLst>
              </a:tr>
              <a:tr h="370840">
                <a:tc>
                  <a:txBody>
                    <a:bodyPr/>
                    <a:lstStyle/>
                    <a:p>
                      <a:r>
                        <a:rPr lang="aa-ET" sz="2000" b="1" dirty="0">
                          <a:solidFill>
                            <a:schemeClr val="bg1"/>
                          </a:solidFill>
                          <a:latin typeface="Arial" panose="020B0604020202020204" pitchFamily="34" charset="0"/>
                          <a:cs typeface="Arial" panose="020B0604020202020204" pitchFamily="34" charset="0"/>
                        </a:rPr>
                        <a:t>Actual: Positive</a:t>
                      </a:r>
                    </a:p>
                  </a:txBody>
                  <a:tcPr>
                    <a:solidFill>
                      <a:srgbClr val="990000"/>
                    </a:solidFill>
                  </a:tcPr>
                </a:tc>
                <a:tc>
                  <a:txBody>
                    <a:bodyPr/>
                    <a:lstStyle/>
                    <a:p>
                      <a:pPr algn="ctr"/>
                      <a:r>
                        <a:rPr lang="aa-ET" sz="2000" dirty="0">
                          <a:latin typeface="Arial" panose="020B0604020202020204" pitchFamily="34" charset="0"/>
                          <a:cs typeface="Arial" panose="020B0604020202020204" pitchFamily="34" charset="0"/>
                        </a:rPr>
                        <a:t>90</a:t>
                      </a:r>
                    </a:p>
                  </a:txBody>
                  <a:tcPr anchor="ctr"/>
                </a:tc>
                <a:tc>
                  <a:txBody>
                    <a:bodyPr/>
                    <a:lstStyle/>
                    <a:p>
                      <a:pPr algn="ctr"/>
                      <a:r>
                        <a:rPr lang="aa-ET" sz="2000" dirty="0">
                          <a:latin typeface="Arial" panose="020B0604020202020204" pitchFamily="34" charset="0"/>
                          <a:cs typeface="Arial" panose="020B0604020202020204" pitchFamily="34" charset="0"/>
                        </a:rPr>
                        <a:t>211</a:t>
                      </a:r>
                    </a:p>
                  </a:txBody>
                  <a:tcPr anchor="ctr"/>
                </a:tc>
                <a:extLst>
                  <a:ext uri="{0D108BD9-81ED-4DB2-BD59-A6C34878D82A}">
                    <a16:rowId xmlns:a16="http://schemas.microsoft.com/office/drawing/2014/main" val="1069740977"/>
                  </a:ext>
                </a:extLst>
              </a:tr>
            </a:tbl>
          </a:graphicData>
        </a:graphic>
      </p:graphicFrame>
      <p:sp>
        <p:nvSpPr>
          <p:cNvPr id="46" name="Rectangle 45">
            <a:extLst>
              <a:ext uri="{FF2B5EF4-FFF2-40B4-BE49-F238E27FC236}">
                <a16:creationId xmlns:a16="http://schemas.microsoft.com/office/drawing/2014/main" id="{964E3663-361F-234F-8DB1-125E94CA453E}"/>
              </a:ext>
            </a:extLst>
          </p:cNvPr>
          <p:cNvSpPr/>
          <p:nvPr/>
        </p:nvSpPr>
        <p:spPr>
          <a:xfrm>
            <a:off x="15104132" y="22200613"/>
            <a:ext cx="6044566" cy="923330"/>
          </a:xfrm>
          <a:prstGeom prst="rect">
            <a:avLst/>
          </a:prstGeom>
        </p:spPr>
        <p:txBody>
          <a:bodyPr wrap="square">
            <a:spAutoFit/>
          </a:bodyPr>
          <a:lstStyle/>
          <a:p>
            <a:r>
              <a:rPr lang="en-US" i="1" dirty="0">
                <a:latin typeface="Arial" panose="020B0604020202020204" pitchFamily="34" charset="0"/>
                <a:cs typeface="Arial" panose="020B0604020202020204" pitchFamily="34" charset="0"/>
              </a:rPr>
              <a:t>Table 2. Confusion matrix on the test set for model with improved architecture and ESM embeddings with threshold 0.7, determined by optimal MCC.</a:t>
            </a:r>
          </a:p>
        </p:txBody>
      </p:sp>
      <p:grpSp>
        <p:nvGrpSpPr>
          <p:cNvPr id="11" name="Group 10">
            <a:extLst>
              <a:ext uri="{FF2B5EF4-FFF2-40B4-BE49-F238E27FC236}">
                <a16:creationId xmlns:a16="http://schemas.microsoft.com/office/drawing/2014/main" id="{3AED7200-7C92-B14A-84E4-06156227898D}"/>
              </a:ext>
            </a:extLst>
          </p:cNvPr>
          <p:cNvGrpSpPr/>
          <p:nvPr/>
        </p:nvGrpSpPr>
        <p:grpSpPr>
          <a:xfrm>
            <a:off x="8758664" y="20000355"/>
            <a:ext cx="3782199" cy="2521466"/>
            <a:chOff x="8758664" y="19786121"/>
            <a:chExt cx="3782199" cy="2521466"/>
          </a:xfrm>
        </p:grpSpPr>
        <p:pic>
          <p:nvPicPr>
            <p:cNvPr id="4" name="Picture 2">
              <a:extLst>
                <a:ext uri="{FF2B5EF4-FFF2-40B4-BE49-F238E27FC236}">
                  <a16:creationId xmlns:a16="http://schemas.microsoft.com/office/drawing/2014/main" id="{A70BCE07-72DC-0247-A3B9-AB0B19DA3D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8664" y="19786121"/>
              <a:ext cx="3782199" cy="25214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6A57E36-D0AE-F64A-8DC0-85C4FBDEDA93}"/>
                </a:ext>
              </a:extLst>
            </p:cNvPr>
            <p:cNvSpPr/>
            <p:nvPr/>
          </p:nvSpPr>
          <p:spPr>
            <a:xfrm>
              <a:off x="10377275" y="19805575"/>
              <a:ext cx="1200641" cy="234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grpSp>
      <p:pic>
        <p:nvPicPr>
          <p:cNvPr id="13" name="Picture 12">
            <a:extLst>
              <a:ext uri="{FF2B5EF4-FFF2-40B4-BE49-F238E27FC236}">
                <a16:creationId xmlns:a16="http://schemas.microsoft.com/office/drawing/2014/main" id="{61D7E7CE-F29E-0E48-AB01-D8F922CEE716}"/>
              </a:ext>
            </a:extLst>
          </p:cNvPr>
          <p:cNvPicPr>
            <a:picLocks noChangeAspect="1"/>
          </p:cNvPicPr>
          <p:nvPr/>
        </p:nvPicPr>
        <p:blipFill>
          <a:blip r:embed="rId10"/>
          <a:stretch>
            <a:fillRect/>
          </a:stretch>
        </p:blipFill>
        <p:spPr>
          <a:xfrm>
            <a:off x="429925" y="15475178"/>
            <a:ext cx="9865487" cy="2940566"/>
          </a:xfrm>
          <a:prstGeom prst="rect">
            <a:avLst/>
          </a:prstGeom>
        </p:spPr>
      </p:pic>
    </p:spTree>
    <p:extLst>
      <p:ext uri="{BB962C8B-B14F-4D97-AF65-F5344CB8AC3E}">
        <p14:creationId xmlns:p14="http://schemas.microsoft.com/office/powerpoint/2010/main" val="1159526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E463CDCE29E264BAAEC2B3AEC8F5142" ma:contentTypeVersion="2" ma:contentTypeDescription="Opret et nyt dokument." ma:contentTypeScope="" ma:versionID="40f9935ff4a16e0d5b8e000d0b147fdc">
  <xsd:schema xmlns:xsd="http://www.w3.org/2001/XMLSchema" xmlns:xs="http://www.w3.org/2001/XMLSchema" xmlns:p="http://schemas.microsoft.com/office/2006/metadata/properties" xmlns:ns2="74242bd1-cb82-4e60-a08e-4217a7fb8d1d" targetNamespace="http://schemas.microsoft.com/office/2006/metadata/properties" ma:root="true" ma:fieldsID="4c2aca2db47d5d21ece1ec953cba830c" ns2:_="">
    <xsd:import namespace="74242bd1-cb82-4e60-a08e-4217a7fb8d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42bd1-cb82-4e60-a08e-4217a7fb8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65213D-E9A2-401B-A85F-226A40D5C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242bd1-cb82-4e60-a08e-4217a7fb8d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5562AF-484A-42F9-A02C-A3F5AD59D6C1}">
  <ds:schemaRefs>
    <ds:schemaRef ds:uri="http://schemas.microsoft.com/sharepoint/v3/contenttype/forms"/>
  </ds:schemaRefs>
</ds:datastoreItem>
</file>

<file path=customXml/itemProps3.xml><?xml version="1.0" encoding="utf-8"?>
<ds:datastoreItem xmlns:ds="http://schemas.openxmlformats.org/officeDocument/2006/customXml" ds:itemID="{CB370A3C-731B-4F4D-ABD0-42474AC2591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7824</TotalTime>
  <Words>778</Words>
  <Application>Microsoft Macintosh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Henrietta Holze</dc:creator>
  <cp:lastModifiedBy>Henrietta Holze</cp:lastModifiedBy>
  <cp:revision>393</cp:revision>
  <dcterms:created xsi:type="dcterms:W3CDTF">2021-11-04T10:26:32Z</dcterms:created>
  <dcterms:modified xsi:type="dcterms:W3CDTF">2021-12-07T15:02:54Z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0x0101005E463CDCE29E264BAAEC2B3AEC8F5142</vt:lpwstr>
  </property>
</Properties>
</file>