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03" y="5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6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69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46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6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57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8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26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37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8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2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2903-5AA7-4572-A9C5-3EE42465E10A}" type="datetimeFigureOut">
              <a:rPr lang="da-DK" smtClean="0"/>
              <a:t>07-07-2013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2764-7EEC-404A-8B20-F2112651D2A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0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Arduino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Solar Cell </a:t>
            </a:r>
            <a:r>
              <a:rPr lang="da-DK" dirty="0" err="1" smtClean="0"/>
              <a:t>TestPlatform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HFDA</a:t>
            </a:r>
          </a:p>
          <a:p>
            <a:r>
              <a:rPr lang="da-DK" dirty="0" smtClean="0"/>
              <a:t>2013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8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Idea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Making</a:t>
            </a:r>
            <a:r>
              <a:rPr lang="da-DK" sz="2000" dirty="0" smtClean="0"/>
              <a:t> a small, </a:t>
            </a:r>
            <a:r>
              <a:rPr lang="da-DK" sz="2000" dirty="0" err="1" smtClean="0"/>
              <a:t>affordable</a:t>
            </a:r>
            <a:r>
              <a:rPr lang="da-DK" sz="2000" dirty="0" smtClean="0"/>
              <a:t> platform, </a:t>
            </a:r>
            <a:r>
              <a:rPr lang="da-DK" sz="2000" dirty="0" err="1" smtClean="0"/>
              <a:t>that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take</a:t>
            </a:r>
            <a:r>
              <a:rPr lang="da-DK" sz="2000" dirty="0" smtClean="0"/>
              <a:t> </a:t>
            </a:r>
            <a:r>
              <a:rPr lang="da-DK" sz="2000" dirty="0" err="1" smtClean="0"/>
              <a:t>systematic</a:t>
            </a:r>
            <a:r>
              <a:rPr lang="da-DK" sz="2000" dirty="0" smtClean="0"/>
              <a:t> data from a solar </a:t>
            </a:r>
            <a:r>
              <a:rPr lang="da-DK" sz="2000" dirty="0" err="1" smtClean="0"/>
              <a:t>cell</a:t>
            </a:r>
            <a:r>
              <a:rPr lang="da-DK" sz="2000" dirty="0" smtClean="0"/>
              <a:t> under test</a:t>
            </a:r>
          </a:p>
          <a:p>
            <a:r>
              <a:rPr lang="da-DK" sz="2000" dirty="0" err="1" smtClean="0"/>
              <a:t>Enable</a:t>
            </a:r>
            <a:r>
              <a:rPr lang="da-DK" sz="2000" dirty="0" smtClean="0"/>
              <a:t> </a:t>
            </a:r>
            <a:r>
              <a:rPr lang="da-DK" sz="2000" dirty="0" err="1" smtClean="0"/>
              <a:t>taking</a:t>
            </a:r>
            <a:r>
              <a:rPr lang="da-DK" sz="2000" dirty="0" smtClean="0"/>
              <a:t> IV </a:t>
            </a:r>
            <a:r>
              <a:rPr lang="da-DK" sz="2000" dirty="0" err="1" smtClean="0"/>
              <a:t>curves</a:t>
            </a:r>
            <a:r>
              <a:rPr lang="da-DK" sz="2000" dirty="0" smtClean="0"/>
              <a:t> (range from +-2V)</a:t>
            </a:r>
          </a:p>
          <a:p>
            <a:r>
              <a:rPr lang="da-DK" sz="2000" dirty="0" smtClean="0"/>
              <a:t>Log IV </a:t>
            </a:r>
            <a:r>
              <a:rPr lang="da-DK" sz="2000" dirty="0" err="1" smtClean="0"/>
              <a:t>curve</a:t>
            </a:r>
            <a:r>
              <a:rPr lang="da-DK" sz="2000" dirty="0" smtClean="0"/>
              <a:t>, </a:t>
            </a:r>
            <a:r>
              <a:rPr lang="da-DK" sz="2000" dirty="0" err="1" smtClean="0"/>
              <a:t>Irradiance</a:t>
            </a:r>
            <a:r>
              <a:rPr lang="da-DK" sz="2000" dirty="0" smtClean="0"/>
              <a:t>, Temperature (</a:t>
            </a:r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/>
              <a:t>cell</a:t>
            </a:r>
            <a:r>
              <a:rPr lang="da-DK" sz="2000" dirty="0" smtClean="0"/>
              <a:t> and air), Time</a:t>
            </a:r>
          </a:p>
          <a:p>
            <a:r>
              <a:rPr lang="da-DK" sz="2000" dirty="0" smtClean="0"/>
              <a:t>Store on SD </a:t>
            </a:r>
            <a:r>
              <a:rPr lang="da-DK" sz="2000" dirty="0" err="1" smtClean="0"/>
              <a:t>card</a:t>
            </a:r>
            <a:r>
              <a:rPr lang="da-DK" sz="2000" dirty="0" smtClean="0"/>
              <a:t> and/or </a:t>
            </a:r>
            <a:r>
              <a:rPr lang="da-DK" sz="2000" dirty="0" err="1" smtClean="0"/>
              <a:t>ethernet</a:t>
            </a:r>
            <a:r>
              <a:rPr lang="da-DK" sz="2000" dirty="0" smtClean="0"/>
              <a:t> (</a:t>
            </a:r>
            <a:r>
              <a:rPr lang="da-DK" sz="2000" dirty="0" smtClean="0">
                <a:hlinkClick r:id="rId2"/>
              </a:rPr>
              <a:t>www.cosm.com</a:t>
            </a:r>
            <a:r>
              <a:rPr lang="da-DK" sz="2000" dirty="0" smtClean="0"/>
              <a:t>?) or pc.</a:t>
            </a:r>
          </a:p>
          <a:p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directly</a:t>
            </a:r>
            <a:r>
              <a:rPr lang="da-DK" sz="2000" dirty="0" smtClean="0"/>
              <a:t> with pc as a </a:t>
            </a:r>
            <a:r>
              <a:rPr lang="da-DK" sz="2000" dirty="0" err="1" smtClean="0"/>
              <a:t>Keithley</a:t>
            </a:r>
            <a:r>
              <a:rPr lang="da-DK" sz="2000" dirty="0" smtClean="0"/>
              <a:t> 2400 or as a </a:t>
            </a:r>
            <a:r>
              <a:rPr lang="da-DK" sz="2000" dirty="0" err="1" smtClean="0"/>
              <a:t>headless</a:t>
            </a:r>
            <a:r>
              <a:rPr lang="da-DK" sz="2000" dirty="0" smtClean="0"/>
              <a:t> </a:t>
            </a:r>
            <a:r>
              <a:rPr lang="da-DK" sz="2000" dirty="0" err="1" smtClean="0"/>
              <a:t>standalone</a:t>
            </a:r>
            <a:r>
              <a:rPr lang="da-DK" sz="2000" dirty="0" smtClean="0"/>
              <a:t> unit</a:t>
            </a:r>
            <a:endParaRPr lang="da-DK" sz="2000" dirty="0"/>
          </a:p>
          <a:p>
            <a:pPr marL="0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227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Specs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Based on the IV tester of the MIT guys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err="1" smtClean="0"/>
              <a:t>Arduino</a:t>
            </a:r>
            <a:r>
              <a:rPr lang="en-US" dirty="0" smtClean="0"/>
              <a:t> sketch for my setup of IV scan:</a:t>
            </a:r>
          </a:p>
          <a:p>
            <a:endParaRPr lang="en-US" dirty="0" smtClean="0"/>
          </a:p>
          <a:p>
            <a:r>
              <a:rPr lang="en-US" dirty="0" smtClean="0"/>
              <a:t>1. Use MCP4728 DAC for setting the voltage output</a:t>
            </a:r>
          </a:p>
          <a:p>
            <a:pPr lvl="1"/>
            <a:r>
              <a:rPr lang="en-US" dirty="0" smtClean="0"/>
              <a:t>	feed output to channel A and B on OPAMP (enabling negative and positive part of sweep)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Channel C could be used for negatively biasing a photodiode (Intensity)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2. Use MCP3424 ADC for measuring current and voltage</a:t>
            </a:r>
          </a:p>
          <a:p>
            <a:pPr lvl="1"/>
            <a:r>
              <a:rPr lang="en-US" dirty="0" smtClean="0"/>
              <a:t>	12/14/16bit with four channels differentially</a:t>
            </a:r>
          </a:p>
          <a:p>
            <a:pPr lvl="1"/>
            <a:r>
              <a:rPr lang="en-US" dirty="0" smtClean="0"/>
              <a:t>	enables measurement of voltage over DUT, </a:t>
            </a:r>
            <a:r>
              <a:rPr lang="en-US" dirty="0" err="1" smtClean="0"/>
              <a:t>R_shunt</a:t>
            </a:r>
            <a:r>
              <a:rPr lang="en-US" dirty="0" smtClean="0"/>
              <a:t> and OP_AMP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Last channel could be used for photodiode (Voltage over </a:t>
            </a:r>
            <a:r>
              <a:rPr lang="en-US" dirty="0" err="1" smtClean="0"/>
              <a:t>R_shunt</a:t>
            </a:r>
            <a:r>
              <a:rPr lang="en-US" dirty="0" smtClean="0"/>
              <a:t> or bolometer which is in mV)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3. DHT11 or DHT22 incorporation for environment conditions</a:t>
            </a:r>
          </a:p>
          <a:p>
            <a:endParaRPr lang="en-US" dirty="0" smtClean="0"/>
          </a:p>
          <a:p>
            <a:r>
              <a:rPr lang="en-US" dirty="0" smtClean="0"/>
              <a:t>x. Temperature sensor DS18 one wire</a:t>
            </a:r>
          </a:p>
          <a:p>
            <a:endParaRPr lang="en-US" dirty="0" smtClean="0"/>
          </a:p>
          <a:p>
            <a:r>
              <a:rPr lang="en-US" dirty="0" smtClean="0"/>
              <a:t>x. SD-card storage of files instead of serial (stand alone tester)</a:t>
            </a:r>
          </a:p>
          <a:p>
            <a:endParaRPr lang="en-US" dirty="0" smtClean="0"/>
          </a:p>
          <a:p>
            <a:r>
              <a:rPr lang="en-US" dirty="0" smtClean="0"/>
              <a:t>x. Ethernet connection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x. RTC chip with temp readout</a:t>
            </a:r>
          </a:p>
          <a:p>
            <a:r>
              <a:rPr lang="en-US" dirty="0" smtClean="0"/>
              <a:t>	used for storing data no </a:t>
            </a:r>
            <a:r>
              <a:rPr lang="en-US" dirty="0" err="1" smtClean="0"/>
              <a:t>sd</a:t>
            </a:r>
            <a:r>
              <a:rPr lang="en-US" dirty="0" smtClean="0"/>
              <a:t>-card with filenames for date and time</a:t>
            </a:r>
          </a:p>
          <a:p>
            <a:endParaRPr lang="en-US" dirty="0" smtClean="0"/>
          </a:p>
          <a:p>
            <a:r>
              <a:rPr lang="en-US" dirty="0" smtClean="0"/>
              <a:t>X. sleep mode with RTC wakeup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3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Top </a:t>
            </a:r>
            <a:r>
              <a:rPr lang="da-DK" dirty="0" err="1" smtClean="0"/>
              <a:t>layer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Bottom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368" r="1474" b="1041"/>
          <a:stretch/>
        </p:blipFill>
        <p:spPr bwMode="auto">
          <a:xfrm>
            <a:off x="3419872" y="3482118"/>
            <a:ext cx="5003042" cy="35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t="620" r="-565" b="-106"/>
          <a:stretch/>
        </p:blipFill>
        <p:spPr bwMode="auto">
          <a:xfrm>
            <a:off x="3418551" y="241758"/>
            <a:ext cx="5113889" cy="358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a-DK" dirty="0" smtClean="0"/>
              <a:t>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Top </a:t>
            </a:r>
            <a:r>
              <a:rPr lang="da-DK" dirty="0" err="1" smtClean="0"/>
              <a:t>layer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Bottom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7748" r="11706" b="12251"/>
          <a:stretch/>
        </p:blipFill>
        <p:spPr bwMode="auto">
          <a:xfrm>
            <a:off x="4716016" y="3789040"/>
            <a:ext cx="396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8000" r="11709" b="12000"/>
          <a:stretch/>
        </p:blipFill>
        <p:spPr bwMode="auto">
          <a:xfrm>
            <a:off x="611560" y="3789040"/>
            <a:ext cx="396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8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81" y="48678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/>
              <a:t>Layout v2</a:t>
            </a:r>
            <a:br>
              <a:rPr lang="da-DK" dirty="0" smtClean="0"/>
            </a:br>
            <a:r>
              <a:rPr lang="da-DK" dirty="0" smtClean="0"/>
              <a:t>Components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1" y="1812348"/>
            <a:ext cx="8229600" cy="4525963"/>
          </a:xfrm>
        </p:spPr>
        <p:txBody>
          <a:bodyPr/>
          <a:lstStyle/>
          <a:p>
            <a:r>
              <a:rPr lang="da-DK" dirty="0" smtClean="0"/>
              <a:t>Top </a:t>
            </a:r>
            <a:r>
              <a:rPr lang="da-DK" dirty="0" err="1" smtClean="0"/>
              <a:t>layer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4" t="49586" r="10794" b="-1824"/>
          <a:stretch/>
        </p:blipFill>
        <p:spPr>
          <a:xfrm>
            <a:off x="-164130" y="2900780"/>
            <a:ext cx="9011618" cy="3984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1633" y="4512068"/>
            <a:ext cx="216024" cy="33274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50685" y="4554532"/>
            <a:ext cx="178136" cy="26756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  <a:scene3d>
            <a:camera prst="isometricOffAxis2Top">
              <a:rot lat="19991091" lon="760223" rev="2131664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2045" y="4512068"/>
            <a:ext cx="617332" cy="332744"/>
          </a:xfrm>
          <a:prstGeom prst="rect">
            <a:avLst/>
          </a:prstGeom>
          <a:noFill/>
          <a:ln w="57150">
            <a:solidFill>
              <a:srgbClr val="0AB202"/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40013" y="4392261"/>
            <a:ext cx="701532" cy="29911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  <a:scene3d>
            <a:camera prst="isometricOffAxis2Top">
              <a:rot lat="280520" lon="2691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45601" y="4162244"/>
            <a:ext cx="1152128" cy="864096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  <a:scene3d>
            <a:camera prst="isometricOffAxis2Top">
              <a:rot lat="2744225" lon="11396477" rev="4488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35705" y="3517604"/>
            <a:ext cx="922456" cy="734825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ot"/>
          </a:ln>
          <a:scene3d>
            <a:camera prst="isometricOffAxis2Top">
              <a:rot lat="2744225" lon="11396477" rev="4488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22431" y="4955296"/>
            <a:ext cx="885902" cy="43690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289" y="5657372"/>
            <a:ext cx="833356" cy="552704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83380" y="1840786"/>
            <a:ext cx="1433050" cy="45229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3632" y="1381442"/>
            <a:ext cx="2030869" cy="332744"/>
          </a:xfrm>
          <a:prstGeom prst="rect">
            <a:avLst/>
          </a:prstGeom>
          <a:noFill/>
          <a:ln w="57150">
            <a:solidFill>
              <a:srgbClr val="0AB202"/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8277" y="1971397"/>
            <a:ext cx="1415782" cy="29911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ot"/>
          </a:ln>
          <a:scene3d>
            <a:camera prst="isometricOffAxis2Top">
              <a:rot lat="280520" lon="2691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7238" y="1103768"/>
            <a:ext cx="1526810" cy="669048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ot"/>
          </a:ln>
          <a:scene3d>
            <a:camera prst="isometricOffAxis2Top">
              <a:rot lat="2744225" lon="11396477" rev="4488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7352" y="400498"/>
            <a:ext cx="1328663" cy="734825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ot"/>
          </a:ln>
          <a:scene3d>
            <a:camera prst="isometricOffAxis2Top">
              <a:rot lat="2744225" lon="11396477" rev="4488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9546" y="606179"/>
            <a:ext cx="1513855" cy="43690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ot"/>
          </a:ln>
          <a:scene3d>
            <a:camera prst="isometricOffAxis2Top">
              <a:rot lat="19427553" lon="1186672" rev="2081906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2454" y="57079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2x 20 </a:t>
            </a:r>
            <a:r>
              <a:rPr lang="da-DK" dirty="0" err="1" smtClean="0"/>
              <a:t>kOhm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0047" y="12925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MCP3424 ADC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5614" y="1916832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MCP4728 DAC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09521" y="1340768"/>
            <a:ext cx="27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TLV4113 OPAMP (</a:t>
            </a:r>
            <a:r>
              <a:rPr lang="da-DK" dirty="0" err="1" smtClean="0"/>
              <a:t>optional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9521" y="673751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0.1 Ohm Shunt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3283" y="1907540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OPAMP </a:t>
            </a:r>
            <a:r>
              <a:rPr lang="da-DK" dirty="0" err="1" smtClean="0"/>
              <a:t>bypass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hfda\Dropbox\Camera Uploads\2013-04-12 14.19.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0535" r="18026" b="29156"/>
          <a:stretch/>
        </p:blipFill>
        <p:spPr bwMode="auto">
          <a:xfrm>
            <a:off x="611560" y="2060848"/>
            <a:ext cx="6768752" cy="40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170120" y="30689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2x 20 </a:t>
            </a:r>
            <a:r>
              <a:rPr lang="da-DK" dirty="0" err="1" smtClean="0"/>
              <a:t>kOhm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77060" y="30689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MCP3424 ADC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70120" y="3891325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MCP4728 DAC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70165" y="4653136"/>
            <a:ext cx="27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TLV4113 OPAMP (</a:t>
            </a:r>
            <a:r>
              <a:rPr lang="da-DK" dirty="0" err="1" smtClean="0"/>
              <a:t>optional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77720" y="4468470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0.1 Ohm Shunt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(</a:t>
            </a:r>
            <a:r>
              <a:rPr lang="da-DK" dirty="0" err="1" smtClean="0"/>
              <a:t>embedded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########### Implementing software ##############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libraries:</a:t>
            </a:r>
          </a:p>
          <a:p>
            <a:r>
              <a:rPr lang="en-US" sz="1200" dirty="0" smtClean="0"/>
              <a:t>	Wire</a:t>
            </a:r>
          </a:p>
          <a:p>
            <a:r>
              <a:rPr lang="en-US" sz="1200" dirty="0" smtClean="0"/>
              <a:t>	MCP4728</a:t>
            </a:r>
          </a:p>
          <a:p>
            <a:r>
              <a:rPr lang="en-US" sz="1200" dirty="0" smtClean="0"/>
              <a:t>	MCP3424</a:t>
            </a:r>
          </a:p>
          <a:p>
            <a:r>
              <a:rPr lang="en-US" sz="1200" dirty="0" smtClean="0"/>
              <a:t>	SD</a:t>
            </a:r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OneWire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DallasTemperature</a:t>
            </a:r>
            <a:endParaRPr lang="en-US" sz="1200" dirty="0" smtClean="0"/>
          </a:p>
          <a:p>
            <a:r>
              <a:rPr lang="en-US" sz="1200" dirty="0" smtClean="0"/>
              <a:t>	DHT</a:t>
            </a:r>
          </a:p>
          <a:p>
            <a:r>
              <a:rPr lang="en-US" sz="1200" dirty="0" smtClean="0"/>
              <a:t>	Ethernet</a:t>
            </a:r>
          </a:p>
          <a:p>
            <a:endParaRPr lang="en-US" sz="1200" dirty="0" smtClean="0"/>
          </a:p>
          <a:p>
            <a:r>
              <a:rPr lang="en-US" sz="1200" dirty="0" smtClean="0"/>
              <a:t>Defining variables</a:t>
            </a:r>
          </a:p>
          <a:p>
            <a:r>
              <a:rPr lang="en-US" sz="1200" dirty="0" smtClean="0"/>
              <a:t>	Setting </a:t>
            </a:r>
            <a:r>
              <a:rPr lang="en-US" sz="1200" dirty="0" err="1" smtClean="0"/>
              <a:t>std</a:t>
            </a:r>
            <a:r>
              <a:rPr lang="en-US" sz="1200" dirty="0" smtClean="0"/>
              <a:t> range of -1V to 1V</a:t>
            </a:r>
          </a:p>
          <a:p>
            <a:r>
              <a:rPr lang="en-US" sz="1200" dirty="0" smtClean="0"/>
              <a:t>	Setting common voltage on </a:t>
            </a:r>
            <a:r>
              <a:rPr lang="en-US" sz="1200" dirty="0" err="1" smtClean="0"/>
              <a:t>Va</a:t>
            </a:r>
            <a:r>
              <a:rPr lang="en-US" sz="1200" dirty="0" smtClean="0"/>
              <a:t> and </a:t>
            </a:r>
            <a:r>
              <a:rPr lang="en-US" sz="1200" dirty="0" err="1" smtClean="0"/>
              <a:t>Vb</a:t>
            </a:r>
            <a:r>
              <a:rPr lang="en-US" sz="1200" dirty="0" smtClean="0"/>
              <a:t> to 1.5V</a:t>
            </a:r>
          </a:p>
          <a:p>
            <a:r>
              <a:rPr lang="en-US" sz="1200" dirty="0" smtClean="0"/>
              <a:t>	Setting # points = 200</a:t>
            </a:r>
          </a:p>
        </p:txBody>
      </p:sp>
    </p:spTree>
    <p:extLst>
      <p:ext uri="{BB962C8B-B14F-4D97-AF65-F5344CB8AC3E}">
        <p14:creationId xmlns:p14="http://schemas.microsoft.com/office/powerpoint/2010/main" val="196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Components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64896" cy="441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6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165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Arduino Based Solar Cell TestPlatform</vt:lpstr>
      <vt:lpstr>Idea</vt:lpstr>
      <vt:lpstr>Design Specs</vt:lpstr>
      <vt:lpstr>Diagram</vt:lpstr>
      <vt:lpstr>Diagram</vt:lpstr>
      <vt:lpstr>Layout v2 Components</vt:lpstr>
      <vt:lpstr>PowerPoint Presentation</vt:lpstr>
      <vt:lpstr>Software (embedded)</vt:lpstr>
      <vt:lpstr>Components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Friis Dam</dc:creator>
  <cp:lastModifiedBy>Henrik Friis Dam</cp:lastModifiedBy>
  <cp:revision>10</cp:revision>
  <dcterms:created xsi:type="dcterms:W3CDTF">2013-01-03T13:40:53Z</dcterms:created>
  <dcterms:modified xsi:type="dcterms:W3CDTF">2013-07-07T12:05:04Z</dcterms:modified>
</cp:coreProperties>
</file>