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7" r:id="rId2"/>
  </p:sldMasterIdLst>
  <p:notesMasterIdLst>
    <p:notesMasterId r:id="rId25"/>
  </p:notesMasterIdLst>
  <p:handoutMasterIdLst>
    <p:handoutMasterId r:id="rId26"/>
  </p:handoutMasterIdLst>
  <p:sldIdLst>
    <p:sldId id="393" r:id="rId3"/>
    <p:sldId id="405" r:id="rId4"/>
    <p:sldId id="411" r:id="rId5"/>
    <p:sldId id="446" r:id="rId6"/>
    <p:sldId id="447" r:id="rId7"/>
    <p:sldId id="454" r:id="rId8"/>
    <p:sldId id="448" r:id="rId9"/>
    <p:sldId id="450" r:id="rId10"/>
    <p:sldId id="409" r:id="rId11"/>
    <p:sldId id="438" r:id="rId12"/>
    <p:sldId id="413" r:id="rId13"/>
    <p:sldId id="445" r:id="rId14"/>
    <p:sldId id="416" r:id="rId15"/>
    <p:sldId id="439" r:id="rId16"/>
    <p:sldId id="440" r:id="rId17"/>
    <p:sldId id="441" r:id="rId18"/>
    <p:sldId id="453" r:id="rId19"/>
    <p:sldId id="452" r:id="rId20"/>
    <p:sldId id="443" r:id="rId21"/>
    <p:sldId id="444" r:id="rId22"/>
    <p:sldId id="422" r:id="rId23"/>
    <p:sldId id="410" r:id="rId24"/>
  </p:sldIdLst>
  <p:sldSz cx="12192000" cy="6858000"/>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45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tao, Miguel" initials="LM" lastIdx="1" clrIdx="0">
    <p:extLst>
      <p:ext uri="{19B8F6BF-5375-455C-9EA6-DF929625EA0E}">
        <p15:presenceInfo xmlns:p15="http://schemas.microsoft.com/office/powerpoint/2012/main" userId="S-1-5-21-687998694-64445770-312552118-339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666C"/>
    <a:srgbClr val="D9D9D9"/>
    <a:srgbClr val="00338D"/>
    <a:srgbClr val="005EB8"/>
    <a:srgbClr val="00A3A1"/>
    <a:srgbClr val="0091DA"/>
    <a:srgbClr val="6D2077"/>
    <a:srgbClr val="483698"/>
    <a:srgbClr val="470A68"/>
    <a:srgbClr val="BC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095" autoAdjust="0"/>
  </p:normalViewPr>
  <p:slideViewPr>
    <p:cSldViewPr snapToGrid="0" showGuides="1">
      <p:cViewPr>
        <p:scale>
          <a:sx n="66" d="100"/>
          <a:sy n="66" d="100"/>
        </p:scale>
        <p:origin x="880" y="56"/>
      </p:cViewPr>
      <p:guideLst>
        <p:guide pos="5450"/>
        <p:guide orient="horz" pos="2160"/>
      </p:guideLst>
    </p:cSldViewPr>
  </p:slideViewPr>
  <p:notesTextViewPr>
    <p:cViewPr>
      <p:scale>
        <a:sx n="3" d="2"/>
        <a:sy n="3" d="2"/>
      </p:scale>
      <p:origin x="0" y="0"/>
    </p:cViewPr>
  </p:notesTextViewPr>
  <p:sorterViewPr>
    <p:cViewPr>
      <p:scale>
        <a:sx n="75" d="100"/>
        <a:sy n="75" d="100"/>
      </p:scale>
      <p:origin x="0" y="-9448"/>
    </p:cViewPr>
  </p:sorterViewPr>
  <p:notesViewPr>
    <p:cSldViewPr snapToGrid="0">
      <p:cViewPr varScale="1">
        <p:scale>
          <a:sx n="47" d="100"/>
          <a:sy n="47" d="100"/>
        </p:scale>
        <p:origin x="27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100" y="0"/>
            <a:ext cx="2944813" cy="496888"/>
          </a:xfrm>
          <a:prstGeom prst="rect">
            <a:avLst/>
          </a:prstGeom>
        </p:spPr>
        <p:txBody>
          <a:bodyPr vert="horz" lIns="91440" tIns="45720" rIns="91440" bIns="45720" rtlCol="0"/>
          <a:lstStyle>
            <a:lvl1pPr algn="r">
              <a:defRPr sz="1200"/>
            </a:lvl1pPr>
          </a:lstStyle>
          <a:p>
            <a:fld id="{551B1EFD-3BC3-49BA-A0FE-A44723FE9CFE}" type="datetimeFigureOut">
              <a:rPr lang="en-US" smtClean="0"/>
              <a:t>11/17/2019</a:t>
            </a:fld>
            <a:endParaRPr lang="en-US"/>
          </a:p>
        </p:txBody>
      </p:sp>
      <p:sp>
        <p:nvSpPr>
          <p:cNvPr id="4" name="Footer Placeholder 3"/>
          <p:cNvSpPr>
            <a:spLocks noGrp="1"/>
          </p:cNvSpPr>
          <p:nvPr>
            <p:ph type="ftr" sz="quarter" idx="2"/>
          </p:nvPr>
        </p:nvSpPr>
        <p:spPr>
          <a:xfrm>
            <a:off x="0" y="9409113"/>
            <a:ext cx="2944813"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100" y="9409113"/>
            <a:ext cx="2944813" cy="496887"/>
          </a:xfrm>
          <a:prstGeom prst="rect">
            <a:avLst/>
          </a:prstGeom>
        </p:spPr>
        <p:txBody>
          <a:bodyPr vert="horz" lIns="91440" tIns="45720" rIns="91440" bIns="45720" rtlCol="0" anchor="b"/>
          <a:lstStyle>
            <a:lvl1pPr algn="r">
              <a:defRPr sz="1200"/>
            </a:lvl1pPr>
          </a:lstStyle>
          <a:p>
            <a:fld id="{51D559C7-BC8E-44DA-8001-D72CE1392B50}" type="slidenum">
              <a:rPr lang="en-US" smtClean="0"/>
              <a:t>‹#›</a:t>
            </a:fld>
            <a:endParaRPr lang="en-US"/>
          </a:p>
        </p:txBody>
      </p:sp>
    </p:spTree>
    <p:extLst>
      <p:ext uri="{BB962C8B-B14F-4D97-AF65-F5344CB8AC3E}">
        <p14:creationId xmlns:p14="http://schemas.microsoft.com/office/powerpoint/2010/main" val="2768125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vl1pPr>
          </a:lstStyle>
          <a:p>
            <a:fld id="{65E50B95-155F-4C65-BB6D-C88CA320230D}" type="datetimeFigureOut">
              <a:rPr lang="pt-PT" smtClean="0"/>
              <a:t>17/11/2019</a:t>
            </a:fld>
            <a:endParaRPr lang="pt-PT"/>
          </a:p>
        </p:txBody>
      </p:sp>
      <p:sp>
        <p:nvSpPr>
          <p:cNvPr id="4" name="Slide Image Placeholder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vl1pPr>
          </a:lstStyle>
          <a:p>
            <a:fld id="{C96CC5B3-1A19-4201-B7D3-C6593955C7C7}" type="slidenum">
              <a:rPr lang="pt-PT" smtClean="0"/>
              <a:t>‹#›</a:t>
            </a:fld>
            <a:endParaRPr lang="pt-PT"/>
          </a:p>
        </p:txBody>
      </p:sp>
    </p:spTree>
    <p:extLst>
      <p:ext uri="{BB962C8B-B14F-4D97-AF65-F5344CB8AC3E}">
        <p14:creationId xmlns:p14="http://schemas.microsoft.com/office/powerpoint/2010/main" val="22735771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6CC5B3-1A19-4201-B7D3-C6593955C7C7}" type="slidenum">
              <a:rPr lang="pt-PT" smtClean="0"/>
              <a:t>1</a:t>
            </a:fld>
            <a:endParaRPr lang="pt-PT"/>
          </a:p>
        </p:txBody>
      </p:sp>
    </p:spTree>
    <p:extLst>
      <p:ext uri="{BB962C8B-B14F-4D97-AF65-F5344CB8AC3E}">
        <p14:creationId xmlns:p14="http://schemas.microsoft.com/office/powerpoint/2010/main" val="105631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11</a:t>
            </a:fld>
            <a:endParaRPr lang="pt-PT"/>
          </a:p>
        </p:txBody>
      </p:sp>
    </p:spTree>
    <p:extLst>
      <p:ext uri="{BB962C8B-B14F-4D97-AF65-F5344CB8AC3E}">
        <p14:creationId xmlns:p14="http://schemas.microsoft.com/office/powerpoint/2010/main" val="3987994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12</a:t>
            </a:fld>
            <a:endParaRPr lang="pt-PT"/>
          </a:p>
        </p:txBody>
      </p:sp>
    </p:spTree>
    <p:extLst>
      <p:ext uri="{BB962C8B-B14F-4D97-AF65-F5344CB8AC3E}">
        <p14:creationId xmlns:p14="http://schemas.microsoft.com/office/powerpoint/2010/main" val="1664978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13</a:t>
            </a:fld>
            <a:endParaRPr lang="pt-PT"/>
          </a:p>
        </p:txBody>
      </p:sp>
    </p:spTree>
    <p:extLst>
      <p:ext uri="{BB962C8B-B14F-4D97-AF65-F5344CB8AC3E}">
        <p14:creationId xmlns:p14="http://schemas.microsoft.com/office/powerpoint/2010/main" val="264428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14</a:t>
            </a:fld>
            <a:endParaRPr lang="pt-PT"/>
          </a:p>
        </p:txBody>
      </p:sp>
    </p:spTree>
    <p:extLst>
      <p:ext uri="{BB962C8B-B14F-4D97-AF65-F5344CB8AC3E}">
        <p14:creationId xmlns:p14="http://schemas.microsoft.com/office/powerpoint/2010/main" val="21988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15</a:t>
            </a:fld>
            <a:endParaRPr lang="pt-PT"/>
          </a:p>
        </p:txBody>
      </p:sp>
    </p:spTree>
    <p:extLst>
      <p:ext uri="{BB962C8B-B14F-4D97-AF65-F5344CB8AC3E}">
        <p14:creationId xmlns:p14="http://schemas.microsoft.com/office/powerpoint/2010/main" val="238284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16</a:t>
            </a:fld>
            <a:endParaRPr lang="pt-PT"/>
          </a:p>
        </p:txBody>
      </p:sp>
    </p:spTree>
    <p:extLst>
      <p:ext uri="{BB962C8B-B14F-4D97-AF65-F5344CB8AC3E}">
        <p14:creationId xmlns:p14="http://schemas.microsoft.com/office/powerpoint/2010/main" val="321812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17</a:t>
            </a:fld>
            <a:endParaRPr lang="pt-PT"/>
          </a:p>
        </p:txBody>
      </p:sp>
    </p:spTree>
    <p:extLst>
      <p:ext uri="{BB962C8B-B14F-4D97-AF65-F5344CB8AC3E}">
        <p14:creationId xmlns:p14="http://schemas.microsoft.com/office/powerpoint/2010/main" val="3730948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18</a:t>
            </a:fld>
            <a:endParaRPr lang="pt-PT"/>
          </a:p>
        </p:txBody>
      </p:sp>
    </p:spTree>
    <p:extLst>
      <p:ext uri="{BB962C8B-B14F-4D97-AF65-F5344CB8AC3E}">
        <p14:creationId xmlns:p14="http://schemas.microsoft.com/office/powerpoint/2010/main" val="2446499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19</a:t>
            </a:fld>
            <a:endParaRPr lang="pt-PT"/>
          </a:p>
        </p:txBody>
      </p:sp>
    </p:spTree>
    <p:extLst>
      <p:ext uri="{BB962C8B-B14F-4D97-AF65-F5344CB8AC3E}">
        <p14:creationId xmlns:p14="http://schemas.microsoft.com/office/powerpoint/2010/main" val="37289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20</a:t>
            </a:fld>
            <a:endParaRPr lang="pt-PT"/>
          </a:p>
        </p:txBody>
      </p:sp>
    </p:spTree>
    <p:extLst>
      <p:ext uri="{BB962C8B-B14F-4D97-AF65-F5344CB8AC3E}">
        <p14:creationId xmlns:p14="http://schemas.microsoft.com/office/powerpoint/2010/main" val="418897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3</a:t>
            </a:fld>
            <a:endParaRPr lang="pt-PT"/>
          </a:p>
        </p:txBody>
      </p:sp>
    </p:spTree>
    <p:extLst>
      <p:ext uri="{BB962C8B-B14F-4D97-AF65-F5344CB8AC3E}">
        <p14:creationId xmlns:p14="http://schemas.microsoft.com/office/powerpoint/2010/main" val="3171673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21</a:t>
            </a:fld>
            <a:endParaRPr lang="pt-PT"/>
          </a:p>
        </p:txBody>
      </p:sp>
    </p:spTree>
    <p:extLst>
      <p:ext uri="{BB962C8B-B14F-4D97-AF65-F5344CB8AC3E}">
        <p14:creationId xmlns:p14="http://schemas.microsoft.com/office/powerpoint/2010/main" val="3092476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4</a:t>
            </a:fld>
            <a:endParaRPr lang="pt-PT"/>
          </a:p>
        </p:txBody>
      </p:sp>
    </p:spTree>
    <p:extLst>
      <p:ext uri="{BB962C8B-B14F-4D97-AF65-F5344CB8AC3E}">
        <p14:creationId xmlns:p14="http://schemas.microsoft.com/office/powerpoint/2010/main" val="4075976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5</a:t>
            </a:fld>
            <a:endParaRPr lang="pt-PT"/>
          </a:p>
        </p:txBody>
      </p:sp>
    </p:spTree>
    <p:extLst>
      <p:ext uri="{BB962C8B-B14F-4D97-AF65-F5344CB8AC3E}">
        <p14:creationId xmlns:p14="http://schemas.microsoft.com/office/powerpoint/2010/main" val="354931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6</a:t>
            </a:fld>
            <a:endParaRPr lang="pt-PT"/>
          </a:p>
        </p:txBody>
      </p:sp>
    </p:spTree>
    <p:extLst>
      <p:ext uri="{BB962C8B-B14F-4D97-AF65-F5344CB8AC3E}">
        <p14:creationId xmlns:p14="http://schemas.microsoft.com/office/powerpoint/2010/main" val="3982194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7</a:t>
            </a:fld>
            <a:endParaRPr lang="pt-PT"/>
          </a:p>
        </p:txBody>
      </p:sp>
    </p:spTree>
    <p:extLst>
      <p:ext uri="{BB962C8B-B14F-4D97-AF65-F5344CB8AC3E}">
        <p14:creationId xmlns:p14="http://schemas.microsoft.com/office/powerpoint/2010/main" val="1998177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8</a:t>
            </a:fld>
            <a:endParaRPr lang="pt-PT"/>
          </a:p>
        </p:txBody>
      </p:sp>
    </p:spTree>
    <p:extLst>
      <p:ext uri="{BB962C8B-B14F-4D97-AF65-F5344CB8AC3E}">
        <p14:creationId xmlns:p14="http://schemas.microsoft.com/office/powerpoint/2010/main" val="365916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9</a:t>
            </a:fld>
            <a:endParaRPr lang="pt-PT"/>
          </a:p>
        </p:txBody>
      </p:sp>
    </p:spTree>
    <p:extLst>
      <p:ext uri="{BB962C8B-B14F-4D97-AF65-F5344CB8AC3E}">
        <p14:creationId xmlns:p14="http://schemas.microsoft.com/office/powerpoint/2010/main" val="3009940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10</a:t>
            </a:fld>
            <a:endParaRPr lang="pt-PT"/>
          </a:p>
        </p:txBody>
      </p:sp>
    </p:spTree>
    <p:extLst>
      <p:ext uri="{BB962C8B-B14F-4D97-AF65-F5344CB8AC3E}">
        <p14:creationId xmlns:p14="http://schemas.microsoft.com/office/powerpoint/2010/main" val="60115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1150343859"/>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26043585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xt with storylin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smtClean="0"/>
              <a:t>Click to edit Master title style</a:t>
            </a:r>
            <a:endParaRPr lang="en-GB" dirty="0"/>
          </a:p>
        </p:txBody>
      </p:sp>
      <p:sp>
        <p:nvSpPr>
          <p:cNvPr id="4" name="Text Placeholder 3"/>
          <p:cNvSpPr>
            <a:spLocks noGrp="1"/>
          </p:cNvSpPr>
          <p:nvPr>
            <p:ph type="body" sz="quarter" idx="10" hasCustomPrompt="1"/>
          </p:nvPr>
        </p:nvSpPr>
        <p:spPr>
          <a:xfrm>
            <a:off x="998538" y="1072152"/>
            <a:ext cx="10201275" cy="490200"/>
          </a:xfrm>
        </p:spPr>
        <p:txBody>
          <a:bodyPr/>
          <a:lstStyle>
            <a:lvl1pPr>
              <a:defRPr sz="1600" b="0" baseline="0">
                <a:solidFill>
                  <a:schemeClr val="tx1"/>
                </a:solidFill>
                <a:latin typeface="Calibri" panose="020F0502020204030204" pitchFamily="34" charset="0"/>
                <a:cs typeface="Calibri" panose="020F0502020204030204" pitchFamily="34" charset="0"/>
              </a:defRPr>
            </a:lvl1pPr>
          </a:lstStyle>
          <a:p>
            <a:pPr lvl="0"/>
            <a:r>
              <a:rPr lang="en-GB" dirty="0" smtClean="0"/>
              <a:t>Click to add storyline. Do not exceed more than two lines… and DO NOT change letter type, size and </a:t>
            </a:r>
            <a:r>
              <a:rPr lang="en-GB" dirty="0" err="1" smtClean="0"/>
              <a:t>color</a:t>
            </a:r>
            <a:r>
              <a:rPr lang="en-GB" dirty="0" smtClean="0"/>
              <a:t>. Following text is a just to fill the tow lines so that it’s clear </a:t>
            </a:r>
            <a:r>
              <a:rPr lang="en-US" dirty="0" smtClean="0"/>
              <a:t>how it looks.</a:t>
            </a:r>
            <a:endParaRPr lang="pt-PT" dirty="0"/>
          </a:p>
        </p:txBody>
      </p:sp>
      <p:sp>
        <p:nvSpPr>
          <p:cNvPr id="5" name="Text Placeholder 2"/>
          <p:cNvSpPr>
            <a:spLocks noGrp="1"/>
          </p:cNvSpPr>
          <p:nvPr>
            <p:ph idx="1"/>
          </p:nvPr>
        </p:nvSpPr>
        <p:spPr>
          <a:xfrm>
            <a:off x="1003202" y="1665288"/>
            <a:ext cx="10194471" cy="4211638"/>
          </a:xfrm>
          <a:prstGeom prst="rect">
            <a:avLst/>
          </a:prstGeom>
        </p:spPr>
        <p:txBody>
          <a:bodyPr vert="horz" lIns="0" tIns="0" rIns="0" bIns="0" rtlCol="0" anchor="t" anchorCtr="0">
            <a:noAutofit/>
          </a:bodyPr>
          <a:lstStyle>
            <a:lvl1pPr>
              <a:defRPr>
                <a:solidFill>
                  <a:schemeClr val="tx1"/>
                </a:solidFill>
                <a:latin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8670719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4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CC99104-3B66-451D-94C7-8B2CBDABC5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14430" cy="6870616"/>
          </a:xfrm>
          <a:prstGeom prst="rect">
            <a:avLst/>
          </a:prstGeom>
        </p:spPr>
      </p:pic>
      <p:sp>
        <p:nvSpPr>
          <p:cNvPr id="8" name="Title 1"/>
          <p:cNvSpPr>
            <a:spLocks noGrp="1"/>
          </p:cNvSpPr>
          <p:nvPr>
            <p:ph type="ctrTitle" hasCustomPrompt="1"/>
          </p:nvPr>
        </p:nvSpPr>
        <p:spPr>
          <a:xfrm>
            <a:off x="1045868" y="1456565"/>
            <a:ext cx="8489950" cy="3510000"/>
          </a:xfrm>
        </p:spPr>
        <p:txBody>
          <a:bodyPr anchor="t" anchorCtr="0"/>
          <a:lstStyle>
            <a:lvl1pPr algn="l">
              <a:defRPr sz="11000" baseline="0">
                <a:solidFill>
                  <a:schemeClr val="tx2"/>
                </a:solidFill>
              </a:defRPr>
            </a:lvl1pPr>
          </a:lstStyle>
          <a:p>
            <a:r>
              <a:rPr lang="en-US" dirty="0"/>
              <a:t>Title </a:t>
            </a:r>
            <a:r>
              <a:rPr lang="en-US" dirty="0" smtClean="0"/>
              <a:t>Slide</a:t>
            </a:r>
            <a:r>
              <a:rPr lang="en-US" dirty="0"/>
              <a:t/>
            </a:r>
            <a:br>
              <a:rPr lang="en-US" dirty="0"/>
            </a:br>
            <a:r>
              <a:rPr lang="en-US" dirty="0"/>
              <a:t>no image</a:t>
            </a: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err="1"/>
              <a:t>Textmasterformat</a:t>
            </a:r>
            <a:r>
              <a:rPr lang="en-US" dirty="0"/>
              <a:t> </a:t>
            </a:r>
            <a:r>
              <a:rPr lang="en-US" dirty="0" err="1"/>
              <a:t>bearbeiten</a:t>
            </a:r>
            <a:endParaRPr lang="en-US" dirty="0"/>
          </a:p>
        </p:txBody>
      </p:sp>
    </p:spTree>
    <p:extLst>
      <p:ext uri="{BB962C8B-B14F-4D97-AF65-F5344CB8AC3E}">
        <p14:creationId xmlns:p14="http://schemas.microsoft.com/office/powerpoint/2010/main" val="34748485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atin typeface="Calibri" panose="020F0502020204030204" pitchFamily="34" charset="0"/>
                <a:cs typeface="Calibri" panose="020F0502020204030204" pitchFamily="34" charset="0"/>
              </a:defRPr>
            </a:lvl1pPr>
          </a:lstStyle>
          <a:p>
            <a:r>
              <a:rPr lang="en-US" dirty="0" smtClean="0"/>
              <a:t>Colors</a:t>
            </a:r>
            <a:endParaRPr lang="en-US" dirty="0"/>
          </a:p>
        </p:txBody>
      </p:sp>
      <p:grpSp>
        <p:nvGrpSpPr>
          <p:cNvPr id="12" name="Group 11"/>
          <p:cNvGrpSpPr/>
          <p:nvPr userDrawn="1"/>
        </p:nvGrpSpPr>
        <p:grpSpPr>
          <a:xfrm>
            <a:off x="1215696" y="1430719"/>
            <a:ext cx="4451471" cy="677636"/>
            <a:chOff x="1215696" y="1430719"/>
            <a:chExt cx="4451471" cy="677636"/>
          </a:xfrm>
        </p:grpSpPr>
        <p:sp>
          <p:nvSpPr>
            <p:cNvPr id="37" name="TextBox 36"/>
            <p:cNvSpPr txBox="1"/>
            <p:nvPr userDrawn="1"/>
          </p:nvSpPr>
          <p:spPr>
            <a:xfrm>
              <a:off x="1215696" y="1430719"/>
              <a:ext cx="874581" cy="677636"/>
            </a:xfrm>
            <a:prstGeom prst="rect">
              <a:avLst/>
            </a:prstGeom>
            <a:noFill/>
          </p:spPr>
          <p:txBody>
            <a:bodyPr wrap="square" lIns="0" tIns="0" rIns="54007" bIns="0" rtlCol="0" anchor="ctr">
              <a:noAutofit/>
            </a:bodyPr>
            <a:lstStyle/>
            <a:p>
              <a:r>
                <a:rPr lang="en-GB" sz="1000" b="1" dirty="0" smtClean="0">
                  <a:solidFill>
                    <a:schemeClr val="tx2"/>
                  </a:solidFill>
                  <a:latin typeface="Calibri" panose="020F0502020204030204" pitchFamily="34" charset="0"/>
                  <a:cs typeface="Calibri" panose="020F0502020204030204" pitchFamily="34" charset="0"/>
                </a:rPr>
                <a:t>Primary</a:t>
              </a:r>
              <a:endParaRPr lang="en-GB" sz="1000" b="1" dirty="0">
                <a:solidFill>
                  <a:schemeClr val="tx2"/>
                </a:solidFill>
                <a:latin typeface="Calibri" panose="020F0502020204030204" pitchFamily="34" charset="0"/>
                <a:cs typeface="Calibri" panose="020F0502020204030204" pitchFamily="34" charset="0"/>
              </a:endParaRPr>
            </a:p>
          </p:txBody>
        </p:sp>
        <p:grpSp>
          <p:nvGrpSpPr>
            <p:cNvPr id="9" name="Group 8"/>
            <p:cNvGrpSpPr/>
            <p:nvPr userDrawn="1"/>
          </p:nvGrpSpPr>
          <p:grpSpPr>
            <a:xfrm>
              <a:off x="2197374" y="1430719"/>
              <a:ext cx="3469793" cy="677636"/>
              <a:chOff x="2197374" y="1430719"/>
              <a:chExt cx="3469793" cy="677636"/>
            </a:xfrm>
          </p:grpSpPr>
          <p:sp>
            <p:nvSpPr>
              <p:cNvPr id="40" name="Rectangle 39"/>
              <p:cNvSpPr/>
              <p:nvPr userDrawn="1"/>
            </p:nvSpPr>
            <p:spPr>
              <a:xfrm>
                <a:off x="2197374" y="1430719"/>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KPMG Blue</a:t>
                </a:r>
              </a:p>
              <a:p>
                <a:pPr algn="ctr"/>
                <a:r>
                  <a:rPr lang="en-GB" sz="900" dirty="0" smtClean="0">
                    <a:solidFill>
                      <a:schemeClr val="bg1"/>
                    </a:solidFill>
                    <a:latin typeface="Calibri" panose="020F0502020204030204" pitchFamily="34" charset="0"/>
                    <a:cs typeface="Calibri" panose="020F0502020204030204" pitchFamily="34" charset="0"/>
                  </a:rPr>
                  <a:t>0 / 51 / 141</a:t>
                </a:r>
                <a:endParaRPr lang="en-GB" sz="900" dirty="0">
                  <a:solidFill>
                    <a:schemeClr val="bg1"/>
                  </a:solidFill>
                  <a:latin typeface="Calibri" panose="020F0502020204030204" pitchFamily="34" charset="0"/>
                  <a:cs typeface="Calibri" panose="020F0502020204030204" pitchFamily="34" charset="0"/>
                </a:endParaRPr>
              </a:p>
            </p:txBody>
          </p:sp>
          <p:sp>
            <p:nvSpPr>
              <p:cNvPr id="41" name="Rectangle 40"/>
              <p:cNvSpPr/>
              <p:nvPr userDrawn="1"/>
            </p:nvSpPr>
            <p:spPr>
              <a:xfrm>
                <a:off x="3389671" y="1430719"/>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Medium Blue</a:t>
                </a:r>
              </a:p>
              <a:p>
                <a:pPr algn="ctr"/>
                <a:r>
                  <a:rPr lang="en-GB" sz="900" dirty="0" smtClean="0">
                    <a:solidFill>
                      <a:schemeClr val="bg1"/>
                    </a:solidFill>
                    <a:latin typeface="Calibri" panose="020F0502020204030204" pitchFamily="34" charset="0"/>
                    <a:cs typeface="Calibri" panose="020F0502020204030204" pitchFamily="34" charset="0"/>
                  </a:rPr>
                  <a:t>0 / 94 / 184</a:t>
                </a:r>
                <a:endParaRPr lang="en-GB" sz="900" dirty="0">
                  <a:solidFill>
                    <a:schemeClr val="bg1"/>
                  </a:solidFill>
                  <a:latin typeface="Calibri" panose="020F0502020204030204" pitchFamily="34" charset="0"/>
                  <a:cs typeface="Calibri" panose="020F0502020204030204" pitchFamily="34" charset="0"/>
                </a:endParaRPr>
              </a:p>
            </p:txBody>
          </p:sp>
          <p:sp>
            <p:nvSpPr>
              <p:cNvPr id="42" name="Rectangle 41"/>
              <p:cNvSpPr/>
              <p:nvPr userDrawn="1"/>
            </p:nvSpPr>
            <p:spPr>
              <a:xfrm>
                <a:off x="4581967" y="1430719"/>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Light Blue</a:t>
                </a:r>
              </a:p>
              <a:p>
                <a:pPr algn="ctr"/>
                <a:r>
                  <a:rPr lang="en-GB" sz="900" dirty="0" smtClean="0">
                    <a:solidFill>
                      <a:schemeClr val="bg1"/>
                    </a:solidFill>
                    <a:latin typeface="Calibri" panose="020F0502020204030204" pitchFamily="34" charset="0"/>
                    <a:cs typeface="Calibri" panose="020F0502020204030204" pitchFamily="34" charset="0"/>
                  </a:rPr>
                  <a:t>0 / 145 / 218</a:t>
                </a:r>
                <a:endParaRPr lang="en-GB" sz="900" dirty="0">
                  <a:solidFill>
                    <a:schemeClr val="bg1"/>
                  </a:solidFill>
                  <a:latin typeface="Calibri" panose="020F0502020204030204" pitchFamily="34" charset="0"/>
                  <a:cs typeface="Calibri" panose="020F0502020204030204" pitchFamily="34" charset="0"/>
                </a:endParaRPr>
              </a:p>
            </p:txBody>
          </p:sp>
        </p:grpSp>
      </p:grpSp>
      <p:grpSp>
        <p:nvGrpSpPr>
          <p:cNvPr id="13" name="Group 12"/>
          <p:cNvGrpSpPr/>
          <p:nvPr userDrawn="1"/>
        </p:nvGrpSpPr>
        <p:grpSpPr>
          <a:xfrm>
            <a:off x="1215696" y="2395133"/>
            <a:ext cx="5643768" cy="677636"/>
            <a:chOff x="1215696" y="2415766"/>
            <a:chExt cx="5643768" cy="677636"/>
          </a:xfrm>
        </p:grpSpPr>
        <p:sp>
          <p:nvSpPr>
            <p:cNvPr id="38" name="TextBox 37"/>
            <p:cNvSpPr txBox="1"/>
            <p:nvPr userDrawn="1"/>
          </p:nvSpPr>
          <p:spPr>
            <a:xfrm>
              <a:off x="1215696" y="2415766"/>
              <a:ext cx="874581" cy="677636"/>
            </a:xfrm>
            <a:prstGeom prst="rect">
              <a:avLst/>
            </a:prstGeom>
            <a:noFill/>
          </p:spPr>
          <p:txBody>
            <a:bodyPr wrap="square" lIns="0" tIns="0" rIns="54007" bIns="0" rtlCol="0" anchor="ctr">
              <a:noAutofit/>
            </a:bodyPr>
            <a:lstStyle/>
            <a:p>
              <a:r>
                <a:rPr lang="en-GB" sz="1000" b="1" dirty="0" smtClean="0">
                  <a:solidFill>
                    <a:schemeClr val="tx2"/>
                  </a:solidFill>
                  <a:latin typeface="Calibri" panose="020F0502020204030204" pitchFamily="34" charset="0"/>
                  <a:cs typeface="Calibri" panose="020F0502020204030204" pitchFamily="34" charset="0"/>
                </a:rPr>
                <a:t>Secondary</a:t>
              </a:r>
              <a:endParaRPr lang="en-GB" sz="1000" b="1" dirty="0">
                <a:solidFill>
                  <a:schemeClr val="tx2"/>
                </a:solidFill>
                <a:latin typeface="Calibri" panose="020F0502020204030204" pitchFamily="34" charset="0"/>
                <a:cs typeface="Calibri" panose="020F0502020204030204" pitchFamily="34" charset="0"/>
              </a:endParaRPr>
            </a:p>
          </p:txBody>
        </p:sp>
        <p:grpSp>
          <p:nvGrpSpPr>
            <p:cNvPr id="8" name="Group 7"/>
            <p:cNvGrpSpPr/>
            <p:nvPr userDrawn="1"/>
          </p:nvGrpSpPr>
          <p:grpSpPr>
            <a:xfrm>
              <a:off x="2197374" y="2415766"/>
              <a:ext cx="4662090" cy="677636"/>
              <a:chOff x="2197374" y="2415766"/>
              <a:chExt cx="4662090" cy="677636"/>
            </a:xfrm>
          </p:grpSpPr>
          <p:sp>
            <p:nvSpPr>
              <p:cNvPr id="43" name="Rectangle 42"/>
              <p:cNvSpPr/>
              <p:nvPr userDrawn="1"/>
            </p:nvSpPr>
            <p:spPr>
              <a:xfrm>
                <a:off x="2197374" y="2415766"/>
                <a:ext cx="1085200" cy="677636"/>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latin typeface="Calibri" panose="020F0502020204030204" pitchFamily="34" charset="0"/>
                    <a:cs typeface="Calibri" panose="020F0502020204030204" pitchFamily="34" charset="0"/>
                  </a:rPr>
                  <a:t>Violet</a:t>
                </a:r>
              </a:p>
              <a:p>
                <a:pPr algn="ctr"/>
                <a:r>
                  <a:rPr lang="en-GB" sz="900" smtClean="0">
                    <a:solidFill>
                      <a:schemeClr val="bg1"/>
                    </a:solidFill>
                    <a:latin typeface="Calibri" panose="020F0502020204030204" pitchFamily="34" charset="0"/>
                    <a:cs typeface="Calibri" panose="020F0502020204030204" pitchFamily="34" charset="0"/>
                  </a:rPr>
                  <a:t>72 / 54 / 152</a:t>
                </a:r>
                <a:endParaRPr lang="en-GB" sz="900" dirty="0">
                  <a:solidFill>
                    <a:schemeClr val="bg1"/>
                  </a:solidFill>
                  <a:latin typeface="Calibri" panose="020F0502020204030204" pitchFamily="34" charset="0"/>
                  <a:cs typeface="Calibri" panose="020F0502020204030204" pitchFamily="34" charset="0"/>
                </a:endParaRPr>
              </a:p>
            </p:txBody>
          </p:sp>
          <p:sp>
            <p:nvSpPr>
              <p:cNvPr id="44" name="Rectangle 43"/>
              <p:cNvSpPr/>
              <p:nvPr userDrawn="1"/>
            </p:nvSpPr>
            <p:spPr>
              <a:xfrm>
                <a:off x="3389671" y="2415766"/>
                <a:ext cx="1085200" cy="677636"/>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Purple</a:t>
                </a:r>
              </a:p>
              <a:p>
                <a:pPr algn="ctr"/>
                <a:r>
                  <a:rPr lang="en-GB" sz="900" dirty="0" smtClean="0">
                    <a:solidFill>
                      <a:schemeClr val="bg1"/>
                    </a:solidFill>
                    <a:latin typeface="Calibri" panose="020F0502020204030204" pitchFamily="34" charset="0"/>
                    <a:cs typeface="Calibri" panose="020F0502020204030204" pitchFamily="34" charset="0"/>
                  </a:rPr>
                  <a:t>71 / 10 / 104</a:t>
                </a:r>
                <a:endParaRPr lang="en-GB" sz="900" dirty="0">
                  <a:solidFill>
                    <a:schemeClr val="bg1"/>
                  </a:solidFill>
                  <a:latin typeface="Calibri" panose="020F0502020204030204" pitchFamily="34" charset="0"/>
                  <a:cs typeface="Calibri" panose="020F0502020204030204" pitchFamily="34" charset="0"/>
                </a:endParaRPr>
              </a:p>
            </p:txBody>
          </p:sp>
          <p:sp>
            <p:nvSpPr>
              <p:cNvPr id="45" name="Rectangle 44"/>
              <p:cNvSpPr/>
              <p:nvPr userDrawn="1"/>
            </p:nvSpPr>
            <p:spPr>
              <a:xfrm>
                <a:off x="4581967" y="2415766"/>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latin typeface="Calibri" panose="020F0502020204030204" pitchFamily="34" charset="0"/>
                    <a:cs typeface="Calibri" panose="020F0502020204030204" pitchFamily="34" charset="0"/>
                  </a:rPr>
                  <a:t>Light Purple</a:t>
                </a:r>
              </a:p>
              <a:p>
                <a:pPr algn="ctr"/>
                <a:r>
                  <a:rPr lang="en-GB" sz="900" smtClean="0">
                    <a:solidFill>
                      <a:schemeClr val="bg1"/>
                    </a:solidFill>
                    <a:latin typeface="Calibri" panose="020F0502020204030204" pitchFamily="34" charset="0"/>
                    <a:cs typeface="Calibri" panose="020F0502020204030204" pitchFamily="34" charset="0"/>
                  </a:rPr>
                  <a:t>109 / 32 / 119</a:t>
                </a:r>
                <a:endParaRPr lang="en-GB" sz="900" dirty="0">
                  <a:solidFill>
                    <a:schemeClr val="bg1"/>
                  </a:solidFill>
                  <a:latin typeface="Calibri" panose="020F0502020204030204" pitchFamily="34" charset="0"/>
                  <a:cs typeface="Calibri" panose="020F0502020204030204" pitchFamily="34" charset="0"/>
                </a:endParaRPr>
              </a:p>
            </p:txBody>
          </p:sp>
          <p:sp>
            <p:nvSpPr>
              <p:cNvPr id="46" name="Rectangle 45"/>
              <p:cNvSpPr/>
              <p:nvPr userDrawn="1"/>
            </p:nvSpPr>
            <p:spPr>
              <a:xfrm>
                <a:off x="5774264" y="2415766"/>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latin typeface="Calibri" panose="020F0502020204030204" pitchFamily="34" charset="0"/>
                    <a:cs typeface="Calibri" panose="020F0502020204030204" pitchFamily="34" charset="0"/>
                  </a:rPr>
                  <a:t>Green</a:t>
                </a:r>
              </a:p>
              <a:p>
                <a:pPr algn="ctr"/>
                <a:r>
                  <a:rPr lang="en-GB" sz="900" smtClean="0">
                    <a:solidFill>
                      <a:schemeClr val="bg1"/>
                    </a:solidFill>
                    <a:latin typeface="Calibri" panose="020F0502020204030204" pitchFamily="34" charset="0"/>
                    <a:cs typeface="Calibri" panose="020F0502020204030204" pitchFamily="34" charset="0"/>
                  </a:rPr>
                  <a:t>0 / 163 / 161</a:t>
                </a:r>
                <a:endParaRPr lang="en-GB" sz="900" dirty="0">
                  <a:solidFill>
                    <a:schemeClr val="bg1"/>
                  </a:solidFill>
                  <a:latin typeface="Calibri" panose="020F0502020204030204" pitchFamily="34" charset="0"/>
                  <a:cs typeface="Calibri" panose="020F0502020204030204" pitchFamily="34" charset="0"/>
                </a:endParaRPr>
              </a:p>
            </p:txBody>
          </p:sp>
        </p:grpSp>
      </p:grpSp>
      <p:grpSp>
        <p:nvGrpSpPr>
          <p:cNvPr id="14" name="Group 13"/>
          <p:cNvGrpSpPr/>
          <p:nvPr userDrawn="1"/>
        </p:nvGrpSpPr>
        <p:grpSpPr>
          <a:xfrm>
            <a:off x="1215696" y="3359547"/>
            <a:ext cx="8028362" cy="677637"/>
            <a:chOff x="1215696" y="3400812"/>
            <a:chExt cx="8028362" cy="677637"/>
          </a:xfrm>
        </p:grpSpPr>
        <p:sp>
          <p:nvSpPr>
            <p:cNvPr id="39" name="TextBox 38"/>
            <p:cNvSpPr txBox="1"/>
            <p:nvPr userDrawn="1"/>
          </p:nvSpPr>
          <p:spPr>
            <a:xfrm>
              <a:off x="1215696" y="3400812"/>
              <a:ext cx="874581" cy="645247"/>
            </a:xfrm>
            <a:prstGeom prst="rect">
              <a:avLst/>
            </a:prstGeom>
            <a:noFill/>
          </p:spPr>
          <p:txBody>
            <a:bodyPr wrap="square" lIns="0" tIns="0" rIns="54007" bIns="0" rtlCol="0" anchor="ctr">
              <a:noAutofit/>
            </a:bodyPr>
            <a:lstStyle/>
            <a:p>
              <a:r>
                <a:rPr lang="en-GB" sz="1000" b="1" dirty="0" smtClean="0">
                  <a:solidFill>
                    <a:schemeClr val="tx2"/>
                  </a:solidFill>
                  <a:latin typeface="Calibri" panose="020F0502020204030204" pitchFamily="34" charset="0"/>
                  <a:cs typeface="Calibri" panose="020F0502020204030204" pitchFamily="34" charset="0"/>
                </a:rPr>
                <a:t>Tertiary</a:t>
              </a:r>
              <a:endParaRPr lang="en-GB" sz="1000" b="1" dirty="0">
                <a:solidFill>
                  <a:schemeClr val="tx2"/>
                </a:solidFill>
                <a:latin typeface="Calibri" panose="020F0502020204030204" pitchFamily="34" charset="0"/>
                <a:cs typeface="Calibri" panose="020F0502020204030204" pitchFamily="34" charset="0"/>
              </a:endParaRPr>
            </a:p>
          </p:txBody>
        </p:sp>
        <p:grpSp>
          <p:nvGrpSpPr>
            <p:cNvPr id="10" name="Group 9"/>
            <p:cNvGrpSpPr/>
            <p:nvPr userDrawn="1"/>
          </p:nvGrpSpPr>
          <p:grpSpPr>
            <a:xfrm>
              <a:off x="2197374" y="3400813"/>
              <a:ext cx="7046684" cy="677636"/>
              <a:chOff x="2197374" y="3400813"/>
              <a:chExt cx="7046684" cy="677636"/>
            </a:xfrm>
          </p:grpSpPr>
          <p:sp>
            <p:nvSpPr>
              <p:cNvPr id="47" name="Rectangle 46"/>
              <p:cNvSpPr/>
              <p:nvPr userDrawn="1"/>
            </p:nvSpPr>
            <p:spPr>
              <a:xfrm>
                <a:off x="2197374" y="3400813"/>
                <a:ext cx="1085200" cy="677636"/>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Dark Green</a:t>
                </a:r>
              </a:p>
              <a:p>
                <a:pPr algn="ctr"/>
                <a:r>
                  <a:rPr lang="en-GB" sz="900" dirty="0" smtClean="0">
                    <a:solidFill>
                      <a:schemeClr val="bg1"/>
                    </a:solidFill>
                    <a:latin typeface="Calibri" panose="020F0502020204030204" pitchFamily="34" charset="0"/>
                    <a:cs typeface="Calibri" panose="020F0502020204030204" pitchFamily="34" charset="0"/>
                  </a:rPr>
                  <a:t>0 / 154 / 68</a:t>
                </a:r>
                <a:endParaRPr lang="en-GB" sz="900" dirty="0">
                  <a:solidFill>
                    <a:schemeClr val="bg1"/>
                  </a:solidFill>
                  <a:latin typeface="Calibri" panose="020F0502020204030204" pitchFamily="34" charset="0"/>
                  <a:cs typeface="Calibri" panose="020F0502020204030204" pitchFamily="34" charset="0"/>
                </a:endParaRPr>
              </a:p>
            </p:txBody>
          </p:sp>
          <p:sp>
            <p:nvSpPr>
              <p:cNvPr id="48" name="Rectangle 47"/>
              <p:cNvSpPr/>
              <p:nvPr userDrawn="1"/>
            </p:nvSpPr>
            <p:spPr>
              <a:xfrm>
                <a:off x="3389671" y="340081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latin typeface="Calibri" panose="020F0502020204030204" pitchFamily="34" charset="0"/>
                    <a:cs typeface="Calibri" panose="020F0502020204030204" pitchFamily="34" charset="0"/>
                  </a:rPr>
                  <a:t>Light Green</a:t>
                </a:r>
              </a:p>
              <a:p>
                <a:pPr algn="ctr"/>
                <a:r>
                  <a:rPr lang="en-GB" sz="900" smtClean="0">
                    <a:solidFill>
                      <a:schemeClr val="bg1"/>
                    </a:solidFill>
                    <a:latin typeface="Calibri" panose="020F0502020204030204" pitchFamily="34" charset="0"/>
                    <a:cs typeface="Calibri" panose="020F0502020204030204" pitchFamily="34" charset="0"/>
                  </a:rPr>
                  <a:t>67 / 176 / 42</a:t>
                </a:r>
                <a:endParaRPr lang="en-GB" sz="900" dirty="0">
                  <a:solidFill>
                    <a:schemeClr val="bg1"/>
                  </a:solidFill>
                  <a:latin typeface="Calibri" panose="020F0502020204030204" pitchFamily="34" charset="0"/>
                  <a:cs typeface="Calibri" panose="020F0502020204030204" pitchFamily="34" charset="0"/>
                </a:endParaRPr>
              </a:p>
            </p:txBody>
          </p:sp>
          <p:sp>
            <p:nvSpPr>
              <p:cNvPr id="49" name="Rectangle 48"/>
              <p:cNvSpPr/>
              <p:nvPr userDrawn="1"/>
            </p:nvSpPr>
            <p:spPr>
              <a:xfrm>
                <a:off x="4581967" y="340081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latin typeface="Calibri" panose="020F0502020204030204" pitchFamily="34" charset="0"/>
                    <a:cs typeface="Calibri" panose="020F0502020204030204" pitchFamily="34" charset="0"/>
                  </a:rPr>
                  <a:t>Yellow</a:t>
                </a:r>
              </a:p>
              <a:p>
                <a:pPr algn="ctr"/>
                <a:r>
                  <a:rPr lang="en-GB" sz="900" smtClean="0">
                    <a:solidFill>
                      <a:schemeClr val="bg1"/>
                    </a:solidFill>
                    <a:latin typeface="Calibri" panose="020F0502020204030204" pitchFamily="34" charset="0"/>
                    <a:cs typeface="Calibri" panose="020F0502020204030204" pitchFamily="34" charset="0"/>
                  </a:rPr>
                  <a:t>234 / 170 / 0</a:t>
                </a:r>
                <a:endParaRPr lang="en-GB" sz="900" dirty="0">
                  <a:solidFill>
                    <a:schemeClr val="bg1"/>
                  </a:solidFill>
                  <a:latin typeface="Calibri" panose="020F0502020204030204" pitchFamily="34" charset="0"/>
                  <a:cs typeface="Calibri" panose="020F0502020204030204" pitchFamily="34" charset="0"/>
                </a:endParaRPr>
              </a:p>
            </p:txBody>
          </p:sp>
          <p:sp>
            <p:nvSpPr>
              <p:cNvPr id="50" name="Rectangle 49"/>
              <p:cNvSpPr/>
              <p:nvPr userDrawn="1"/>
            </p:nvSpPr>
            <p:spPr>
              <a:xfrm>
                <a:off x="5774264" y="3400813"/>
                <a:ext cx="1085200" cy="677636"/>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Orange</a:t>
                </a:r>
              </a:p>
              <a:p>
                <a:pPr algn="ctr"/>
                <a:r>
                  <a:rPr lang="en-GB" sz="900" dirty="0" smtClean="0">
                    <a:solidFill>
                      <a:schemeClr val="bg1"/>
                    </a:solidFill>
                    <a:latin typeface="Calibri" panose="020F0502020204030204" pitchFamily="34" charset="0"/>
                    <a:cs typeface="Calibri" panose="020F0502020204030204" pitchFamily="34" charset="0"/>
                  </a:rPr>
                  <a:t>246 / 141 / 46</a:t>
                </a:r>
                <a:endParaRPr lang="en-GB" sz="900" dirty="0">
                  <a:solidFill>
                    <a:schemeClr val="bg1"/>
                  </a:solidFill>
                  <a:latin typeface="Calibri" panose="020F0502020204030204" pitchFamily="34" charset="0"/>
                  <a:cs typeface="Calibri" panose="020F0502020204030204" pitchFamily="34" charset="0"/>
                </a:endParaRPr>
              </a:p>
            </p:txBody>
          </p:sp>
          <p:sp>
            <p:nvSpPr>
              <p:cNvPr id="51" name="Rectangle 50"/>
              <p:cNvSpPr/>
              <p:nvPr userDrawn="1"/>
            </p:nvSpPr>
            <p:spPr>
              <a:xfrm>
                <a:off x="6966561" y="3400813"/>
                <a:ext cx="1085200" cy="677636"/>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latin typeface="Calibri" panose="020F0502020204030204" pitchFamily="34" charset="0"/>
                    <a:cs typeface="Calibri" panose="020F0502020204030204" pitchFamily="34" charset="0"/>
                  </a:rPr>
                  <a:t>Red</a:t>
                </a:r>
              </a:p>
              <a:p>
                <a:pPr algn="ctr"/>
                <a:r>
                  <a:rPr lang="en-GB" sz="900" smtClean="0">
                    <a:solidFill>
                      <a:schemeClr val="bg1"/>
                    </a:solidFill>
                    <a:latin typeface="Calibri" panose="020F0502020204030204" pitchFamily="34" charset="0"/>
                    <a:cs typeface="Calibri" panose="020F0502020204030204" pitchFamily="34" charset="0"/>
                  </a:rPr>
                  <a:t>188 / 32 / 75</a:t>
                </a:r>
                <a:endParaRPr lang="en-GB" sz="900" dirty="0">
                  <a:solidFill>
                    <a:schemeClr val="bg1"/>
                  </a:solidFill>
                  <a:latin typeface="Calibri" panose="020F0502020204030204" pitchFamily="34" charset="0"/>
                  <a:cs typeface="Calibri" panose="020F0502020204030204" pitchFamily="34" charset="0"/>
                </a:endParaRPr>
              </a:p>
            </p:txBody>
          </p:sp>
          <p:sp>
            <p:nvSpPr>
              <p:cNvPr id="52" name="Rectangle 51"/>
              <p:cNvSpPr/>
              <p:nvPr userDrawn="1"/>
            </p:nvSpPr>
            <p:spPr>
              <a:xfrm>
                <a:off x="8158858" y="3400813"/>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Pink</a:t>
                </a:r>
              </a:p>
              <a:p>
                <a:pPr algn="ctr"/>
                <a:r>
                  <a:rPr lang="en-GB" sz="900" dirty="0" smtClean="0">
                    <a:solidFill>
                      <a:schemeClr val="bg1"/>
                    </a:solidFill>
                    <a:latin typeface="Calibri" panose="020F0502020204030204" pitchFamily="34" charset="0"/>
                    <a:cs typeface="Calibri" panose="020F0502020204030204" pitchFamily="34" charset="0"/>
                  </a:rPr>
                  <a:t>198 / 0 / 126</a:t>
                </a:r>
                <a:endParaRPr lang="en-GB" sz="900" dirty="0">
                  <a:solidFill>
                    <a:schemeClr val="bg1"/>
                  </a:solidFill>
                  <a:latin typeface="Calibri" panose="020F0502020204030204" pitchFamily="34" charset="0"/>
                  <a:cs typeface="Calibri" panose="020F0502020204030204" pitchFamily="34" charset="0"/>
                </a:endParaRPr>
              </a:p>
            </p:txBody>
          </p:sp>
        </p:grpSp>
      </p:grpSp>
      <p:grpSp>
        <p:nvGrpSpPr>
          <p:cNvPr id="15" name="Group 14"/>
          <p:cNvGrpSpPr/>
          <p:nvPr userDrawn="1"/>
        </p:nvGrpSpPr>
        <p:grpSpPr>
          <a:xfrm>
            <a:off x="1215696" y="4323963"/>
            <a:ext cx="9220656" cy="1430661"/>
            <a:chOff x="1215696" y="4323963"/>
            <a:chExt cx="9220656" cy="1430661"/>
          </a:xfrm>
        </p:grpSpPr>
        <p:grpSp>
          <p:nvGrpSpPr>
            <p:cNvPr id="11" name="Group 10"/>
            <p:cNvGrpSpPr/>
            <p:nvPr userDrawn="1"/>
          </p:nvGrpSpPr>
          <p:grpSpPr>
            <a:xfrm>
              <a:off x="2197374" y="4323963"/>
              <a:ext cx="8238978" cy="1430661"/>
              <a:chOff x="2197374" y="4323963"/>
              <a:chExt cx="8238978" cy="1430661"/>
            </a:xfrm>
          </p:grpSpPr>
          <p:sp>
            <p:nvSpPr>
              <p:cNvPr id="53" name="Rectangle 52"/>
              <p:cNvSpPr/>
              <p:nvPr userDrawn="1"/>
            </p:nvSpPr>
            <p:spPr>
              <a:xfrm>
                <a:off x="2197374" y="4323963"/>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KPMG Blue</a:t>
                </a:r>
              </a:p>
              <a:p>
                <a:pPr algn="ctr"/>
                <a:r>
                  <a:rPr lang="en-GB" sz="900" dirty="0" smtClean="0">
                    <a:solidFill>
                      <a:schemeClr val="bg1"/>
                    </a:solidFill>
                    <a:latin typeface="Calibri" panose="020F0502020204030204" pitchFamily="34" charset="0"/>
                    <a:cs typeface="Calibri" panose="020F0502020204030204" pitchFamily="34" charset="0"/>
                  </a:rPr>
                  <a:t>0 / 51 / 141</a:t>
                </a:r>
                <a:endParaRPr lang="en-GB" sz="900" dirty="0">
                  <a:solidFill>
                    <a:schemeClr val="bg1"/>
                  </a:solidFill>
                  <a:latin typeface="Calibri" panose="020F0502020204030204" pitchFamily="34" charset="0"/>
                  <a:cs typeface="Calibri" panose="020F0502020204030204" pitchFamily="34" charset="0"/>
                </a:endParaRPr>
              </a:p>
            </p:txBody>
          </p:sp>
          <p:sp>
            <p:nvSpPr>
              <p:cNvPr id="54" name="Rectangle 53"/>
              <p:cNvSpPr/>
              <p:nvPr userDrawn="1"/>
            </p:nvSpPr>
            <p:spPr>
              <a:xfrm>
                <a:off x="5774264" y="4323963"/>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Medium Blue</a:t>
                </a:r>
              </a:p>
              <a:p>
                <a:pPr algn="ctr"/>
                <a:r>
                  <a:rPr lang="en-GB" sz="900" dirty="0" smtClean="0">
                    <a:solidFill>
                      <a:schemeClr val="bg1"/>
                    </a:solidFill>
                    <a:latin typeface="Calibri" panose="020F0502020204030204" pitchFamily="34" charset="0"/>
                    <a:cs typeface="Calibri" panose="020F0502020204030204" pitchFamily="34" charset="0"/>
                  </a:rPr>
                  <a:t>0 / 94 / 184</a:t>
                </a:r>
                <a:endParaRPr lang="en-GB" sz="900" dirty="0">
                  <a:solidFill>
                    <a:schemeClr val="bg1"/>
                  </a:solidFill>
                  <a:latin typeface="Calibri" panose="020F0502020204030204" pitchFamily="34" charset="0"/>
                  <a:cs typeface="Calibri" panose="020F0502020204030204" pitchFamily="34" charset="0"/>
                </a:endParaRPr>
              </a:p>
            </p:txBody>
          </p:sp>
          <p:sp>
            <p:nvSpPr>
              <p:cNvPr id="55" name="Rectangle 54"/>
              <p:cNvSpPr/>
              <p:nvPr userDrawn="1"/>
            </p:nvSpPr>
            <p:spPr>
              <a:xfrm>
                <a:off x="3389671" y="4323963"/>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latin typeface="Calibri" panose="020F0502020204030204" pitchFamily="34" charset="0"/>
                    <a:cs typeface="Calibri" panose="020F0502020204030204" pitchFamily="34" charset="0"/>
                  </a:rPr>
                  <a:t>Light Blue</a:t>
                </a:r>
              </a:p>
              <a:p>
                <a:pPr algn="ctr"/>
                <a:r>
                  <a:rPr lang="en-GB" sz="900" smtClean="0">
                    <a:solidFill>
                      <a:schemeClr val="bg1"/>
                    </a:solidFill>
                    <a:latin typeface="Calibri" panose="020F0502020204030204" pitchFamily="34" charset="0"/>
                    <a:cs typeface="Calibri" panose="020F0502020204030204" pitchFamily="34" charset="0"/>
                  </a:rPr>
                  <a:t>0 / 145 / 218</a:t>
                </a:r>
                <a:endParaRPr lang="en-GB" sz="900" dirty="0">
                  <a:solidFill>
                    <a:schemeClr val="bg1"/>
                  </a:solidFill>
                  <a:latin typeface="Calibri" panose="020F0502020204030204" pitchFamily="34" charset="0"/>
                  <a:cs typeface="Calibri" panose="020F0502020204030204" pitchFamily="34" charset="0"/>
                </a:endParaRPr>
              </a:p>
            </p:txBody>
          </p:sp>
          <p:sp>
            <p:nvSpPr>
              <p:cNvPr id="56" name="Rectangle 55"/>
              <p:cNvSpPr/>
              <p:nvPr userDrawn="1"/>
            </p:nvSpPr>
            <p:spPr>
              <a:xfrm>
                <a:off x="4581967" y="4323963"/>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latin typeface="Calibri" panose="020F0502020204030204" pitchFamily="34" charset="0"/>
                    <a:cs typeface="Calibri" panose="020F0502020204030204" pitchFamily="34" charset="0"/>
                  </a:rPr>
                  <a:t>Light Purple</a:t>
                </a:r>
              </a:p>
              <a:p>
                <a:pPr algn="ctr"/>
                <a:r>
                  <a:rPr lang="en-GB" sz="900" smtClean="0">
                    <a:solidFill>
                      <a:schemeClr val="bg1"/>
                    </a:solidFill>
                    <a:latin typeface="Calibri" panose="020F0502020204030204" pitchFamily="34" charset="0"/>
                    <a:cs typeface="Calibri" panose="020F0502020204030204" pitchFamily="34" charset="0"/>
                  </a:rPr>
                  <a:t>109 / 32 / 119</a:t>
                </a:r>
                <a:endParaRPr lang="en-GB" sz="900" dirty="0">
                  <a:solidFill>
                    <a:schemeClr val="bg1"/>
                  </a:solidFill>
                  <a:latin typeface="Calibri" panose="020F0502020204030204" pitchFamily="34" charset="0"/>
                  <a:cs typeface="Calibri" panose="020F0502020204030204" pitchFamily="34" charset="0"/>
                </a:endParaRPr>
              </a:p>
            </p:txBody>
          </p:sp>
          <p:sp>
            <p:nvSpPr>
              <p:cNvPr id="57" name="Rectangle 56"/>
              <p:cNvSpPr/>
              <p:nvPr userDrawn="1"/>
            </p:nvSpPr>
            <p:spPr>
              <a:xfrm>
                <a:off x="6966561" y="4323963"/>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latin typeface="Calibri" panose="020F0502020204030204" pitchFamily="34" charset="0"/>
                    <a:cs typeface="Calibri" panose="020F0502020204030204" pitchFamily="34" charset="0"/>
                  </a:rPr>
                  <a:t>Green</a:t>
                </a:r>
              </a:p>
              <a:p>
                <a:pPr algn="ctr"/>
                <a:r>
                  <a:rPr lang="en-GB" sz="900" smtClean="0">
                    <a:solidFill>
                      <a:schemeClr val="bg1"/>
                    </a:solidFill>
                    <a:latin typeface="Calibri" panose="020F0502020204030204" pitchFamily="34" charset="0"/>
                    <a:cs typeface="Calibri" panose="020F0502020204030204" pitchFamily="34" charset="0"/>
                  </a:rPr>
                  <a:t>0 / 163 / 161</a:t>
                </a:r>
                <a:endParaRPr lang="en-GB" sz="900" dirty="0">
                  <a:solidFill>
                    <a:schemeClr val="bg1"/>
                  </a:solidFill>
                  <a:latin typeface="Calibri" panose="020F0502020204030204" pitchFamily="34" charset="0"/>
                  <a:cs typeface="Calibri" panose="020F0502020204030204" pitchFamily="34" charset="0"/>
                </a:endParaRPr>
              </a:p>
            </p:txBody>
          </p:sp>
          <p:sp>
            <p:nvSpPr>
              <p:cNvPr id="58" name="Rectangle 57"/>
              <p:cNvSpPr/>
              <p:nvPr userDrawn="1"/>
            </p:nvSpPr>
            <p:spPr>
              <a:xfrm>
                <a:off x="9351152" y="432396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Light Green</a:t>
                </a:r>
              </a:p>
              <a:p>
                <a:pPr algn="ctr"/>
                <a:r>
                  <a:rPr lang="en-GB" sz="900" dirty="0" smtClean="0">
                    <a:solidFill>
                      <a:schemeClr val="bg1"/>
                    </a:solidFill>
                    <a:latin typeface="Calibri" panose="020F0502020204030204" pitchFamily="34" charset="0"/>
                    <a:cs typeface="Calibri" panose="020F0502020204030204" pitchFamily="34" charset="0"/>
                  </a:rPr>
                  <a:t>67 / 176 / 42</a:t>
                </a:r>
                <a:endParaRPr lang="en-GB" sz="900" dirty="0">
                  <a:solidFill>
                    <a:schemeClr val="bg1"/>
                  </a:solidFill>
                  <a:latin typeface="Calibri" panose="020F0502020204030204" pitchFamily="34" charset="0"/>
                  <a:cs typeface="Calibri" panose="020F0502020204030204" pitchFamily="34" charset="0"/>
                </a:endParaRPr>
              </a:p>
            </p:txBody>
          </p:sp>
          <p:sp>
            <p:nvSpPr>
              <p:cNvPr id="59" name="Rectangle 58"/>
              <p:cNvSpPr/>
              <p:nvPr userDrawn="1"/>
            </p:nvSpPr>
            <p:spPr>
              <a:xfrm>
                <a:off x="8158858" y="432396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latin typeface="Calibri" panose="020F0502020204030204" pitchFamily="34" charset="0"/>
                    <a:cs typeface="Calibri" panose="020F0502020204030204" pitchFamily="34" charset="0"/>
                  </a:rPr>
                  <a:t>Yellow</a:t>
                </a:r>
              </a:p>
              <a:p>
                <a:pPr algn="ctr"/>
                <a:r>
                  <a:rPr lang="en-GB" sz="900" smtClean="0">
                    <a:solidFill>
                      <a:schemeClr val="bg1"/>
                    </a:solidFill>
                    <a:latin typeface="Calibri" panose="020F0502020204030204" pitchFamily="34" charset="0"/>
                    <a:cs typeface="Calibri" panose="020F0502020204030204" pitchFamily="34" charset="0"/>
                  </a:rPr>
                  <a:t>234 / 170 / 0</a:t>
                </a:r>
                <a:endParaRPr lang="en-GB" sz="900" dirty="0">
                  <a:solidFill>
                    <a:schemeClr val="bg1"/>
                  </a:solidFill>
                  <a:latin typeface="Calibri" panose="020F0502020204030204" pitchFamily="34" charset="0"/>
                  <a:cs typeface="Calibri" panose="020F0502020204030204" pitchFamily="34" charset="0"/>
                </a:endParaRPr>
              </a:p>
            </p:txBody>
          </p:sp>
          <p:sp>
            <p:nvSpPr>
              <p:cNvPr id="60" name="Rectangle 59"/>
              <p:cNvSpPr/>
              <p:nvPr userDrawn="1"/>
            </p:nvSpPr>
            <p:spPr>
              <a:xfrm>
                <a:off x="2197374" y="5076988"/>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Pink</a:t>
                </a:r>
              </a:p>
              <a:p>
                <a:pPr algn="ctr"/>
                <a:r>
                  <a:rPr lang="en-GB" sz="900" dirty="0" smtClean="0">
                    <a:solidFill>
                      <a:schemeClr val="bg1"/>
                    </a:solidFill>
                    <a:latin typeface="Calibri" panose="020F0502020204030204" pitchFamily="34" charset="0"/>
                    <a:cs typeface="Calibri" panose="020F0502020204030204" pitchFamily="34" charset="0"/>
                  </a:rPr>
                  <a:t>198 / 0 / 126</a:t>
                </a:r>
                <a:endParaRPr lang="en-GB" sz="900" dirty="0">
                  <a:solidFill>
                    <a:schemeClr val="bg1"/>
                  </a:solidFill>
                  <a:latin typeface="Calibri" panose="020F0502020204030204" pitchFamily="34" charset="0"/>
                  <a:cs typeface="Calibri" panose="020F0502020204030204" pitchFamily="34" charset="0"/>
                </a:endParaRPr>
              </a:p>
            </p:txBody>
          </p:sp>
          <p:sp>
            <p:nvSpPr>
              <p:cNvPr id="61" name="Rectangle 60"/>
              <p:cNvSpPr/>
              <p:nvPr userDrawn="1"/>
            </p:nvSpPr>
            <p:spPr>
              <a:xfrm>
                <a:off x="3389671" y="5076988"/>
                <a:ext cx="1085200" cy="677636"/>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Dark</a:t>
                </a:r>
                <a:r>
                  <a:rPr lang="en-GB" sz="900" baseline="0" dirty="0" smtClean="0">
                    <a:solidFill>
                      <a:schemeClr val="bg1"/>
                    </a:solidFill>
                    <a:latin typeface="Calibri" panose="020F0502020204030204" pitchFamily="34" charset="0"/>
                    <a:cs typeface="Calibri" panose="020F0502020204030204" pitchFamily="34" charset="0"/>
                  </a:rPr>
                  <a:t> Brown</a:t>
                </a:r>
              </a:p>
              <a:p>
                <a:pPr algn="ctr"/>
                <a:r>
                  <a:rPr lang="en-GB" sz="900" baseline="0" dirty="0" smtClean="0">
                    <a:solidFill>
                      <a:schemeClr val="bg1"/>
                    </a:solidFill>
                    <a:latin typeface="Calibri" panose="020F0502020204030204" pitchFamily="34" charset="0"/>
                    <a:cs typeface="Calibri" panose="020F0502020204030204" pitchFamily="34" charset="0"/>
                  </a:rPr>
                  <a:t>117 / 63 / 25</a:t>
                </a:r>
                <a:endParaRPr lang="en-GB" sz="900" dirty="0">
                  <a:solidFill>
                    <a:schemeClr val="bg1"/>
                  </a:solidFill>
                  <a:latin typeface="Calibri" panose="020F0502020204030204" pitchFamily="34" charset="0"/>
                  <a:cs typeface="Calibri" panose="020F0502020204030204" pitchFamily="34" charset="0"/>
                </a:endParaRPr>
              </a:p>
            </p:txBody>
          </p:sp>
          <p:sp>
            <p:nvSpPr>
              <p:cNvPr id="62" name="Rectangle 61"/>
              <p:cNvSpPr/>
              <p:nvPr userDrawn="1"/>
            </p:nvSpPr>
            <p:spPr>
              <a:xfrm>
                <a:off x="4581967" y="5076988"/>
                <a:ext cx="1085200" cy="677636"/>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Light </a:t>
                </a:r>
                <a:r>
                  <a:rPr lang="en-GB" sz="900" baseline="0" dirty="0" smtClean="0">
                    <a:solidFill>
                      <a:schemeClr val="bg1"/>
                    </a:solidFill>
                    <a:latin typeface="Calibri" panose="020F0502020204030204" pitchFamily="34" charset="0"/>
                    <a:cs typeface="Calibri" panose="020F0502020204030204" pitchFamily="34" charset="0"/>
                  </a:rPr>
                  <a:t>Brown</a:t>
                </a:r>
              </a:p>
              <a:p>
                <a:pPr algn="ctr"/>
                <a:r>
                  <a:rPr lang="en-GB" sz="900" baseline="0" dirty="0" smtClean="0">
                    <a:solidFill>
                      <a:schemeClr val="bg1"/>
                    </a:solidFill>
                    <a:latin typeface="Calibri" panose="020F0502020204030204" pitchFamily="34" charset="0"/>
                    <a:cs typeface="Calibri" panose="020F0502020204030204" pitchFamily="34" charset="0"/>
                  </a:rPr>
                  <a:t>155 / 100 / 46</a:t>
                </a:r>
                <a:endParaRPr lang="en-GB" sz="900" dirty="0">
                  <a:solidFill>
                    <a:schemeClr val="bg1"/>
                  </a:solidFill>
                  <a:latin typeface="Calibri" panose="020F0502020204030204" pitchFamily="34" charset="0"/>
                  <a:cs typeface="Calibri" panose="020F0502020204030204" pitchFamily="34" charset="0"/>
                </a:endParaRPr>
              </a:p>
            </p:txBody>
          </p:sp>
          <p:sp>
            <p:nvSpPr>
              <p:cNvPr id="63" name="Rectangle 62"/>
              <p:cNvSpPr/>
              <p:nvPr userDrawn="1"/>
            </p:nvSpPr>
            <p:spPr>
              <a:xfrm>
                <a:off x="6966561" y="5076988"/>
                <a:ext cx="1085200" cy="677636"/>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Beige</a:t>
                </a:r>
              </a:p>
              <a:p>
                <a:pPr algn="ctr"/>
                <a:r>
                  <a:rPr lang="en-GB" sz="900" dirty="0" smtClean="0">
                    <a:solidFill>
                      <a:schemeClr val="bg1"/>
                    </a:solidFill>
                    <a:latin typeface="Calibri" panose="020F0502020204030204" pitchFamily="34" charset="0"/>
                    <a:cs typeface="Calibri" panose="020F0502020204030204" pitchFamily="34" charset="0"/>
                  </a:rPr>
                  <a:t>227 / 188 / 159</a:t>
                </a:r>
                <a:endParaRPr lang="en-GB" sz="900" dirty="0">
                  <a:solidFill>
                    <a:schemeClr val="bg1"/>
                  </a:solidFill>
                  <a:latin typeface="Calibri" panose="020F0502020204030204" pitchFamily="34" charset="0"/>
                  <a:cs typeface="Calibri" panose="020F0502020204030204" pitchFamily="34" charset="0"/>
                </a:endParaRPr>
              </a:p>
            </p:txBody>
          </p:sp>
          <p:sp>
            <p:nvSpPr>
              <p:cNvPr id="64" name="Rectangle 63"/>
              <p:cNvSpPr/>
              <p:nvPr userDrawn="1"/>
            </p:nvSpPr>
            <p:spPr>
              <a:xfrm>
                <a:off x="5774264" y="5076988"/>
                <a:ext cx="1085200" cy="677636"/>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Olive</a:t>
                </a:r>
              </a:p>
              <a:p>
                <a:pPr algn="ctr"/>
                <a:r>
                  <a:rPr lang="en-GB" sz="900" dirty="0" smtClean="0">
                    <a:solidFill>
                      <a:schemeClr val="bg1"/>
                    </a:solidFill>
                    <a:latin typeface="Calibri" panose="020F0502020204030204" pitchFamily="34" charset="0"/>
                    <a:cs typeface="Calibri" panose="020F0502020204030204" pitchFamily="34" charset="0"/>
                  </a:rPr>
                  <a:t>157 / 147 / 117</a:t>
                </a:r>
                <a:endParaRPr lang="en-GB" sz="900" dirty="0">
                  <a:solidFill>
                    <a:schemeClr val="bg1"/>
                  </a:solidFill>
                  <a:latin typeface="Calibri" panose="020F0502020204030204" pitchFamily="34" charset="0"/>
                  <a:cs typeface="Calibri" panose="020F0502020204030204" pitchFamily="34" charset="0"/>
                </a:endParaRPr>
              </a:p>
            </p:txBody>
          </p:sp>
          <p:sp>
            <p:nvSpPr>
              <p:cNvPr id="65" name="Rectangle 64"/>
              <p:cNvSpPr/>
              <p:nvPr userDrawn="1"/>
            </p:nvSpPr>
            <p:spPr>
              <a:xfrm>
                <a:off x="8158858" y="5076988"/>
                <a:ext cx="1085200" cy="677636"/>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latin typeface="Calibri" panose="020F0502020204030204" pitchFamily="34" charset="0"/>
                    <a:cs typeface="Calibri" panose="020F0502020204030204" pitchFamily="34" charset="0"/>
                  </a:rPr>
                  <a:t>Light Pink</a:t>
                </a:r>
              </a:p>
              <a:p>
                <a:pPr algn="ctr"/>
                <a:r>
                  <a:rPr lang="en-GB" sz="900" dirty="0" smtClean="0">
                    <a:solidFill>
                      <a:schemeClr val="bg1"/>
                    </a:solidFill>
                    <a:latin typeface="Calibri" panose="020F0502020204030204" pitchFamily="34" charset="0"/>
                    <a:cs typeface="Calibri" panose="020F0502020204030204" pitchFamily="34" charset="0"/>
                  </a:rPr>
                  <a:t>227 / 104 /</a:t>
                </a:r>
                <a:r>
                  <a:rPr lang="en-GB" sz="900" baseline="0" dirty="0" smtClean="0">
                    <a:solidFill>
                      <a:schemeClr val="bg1"/>
                    </a:solidFill>
                    <a:latin typeface="Calibri" panose="020F0502020204030204" pitchFamily="34" charset="0"/>
                    <a:cs typeface="Calibri" panose="020F0502020204030204" pitchFamily="34" charset="0"/>
                  </a:rPr>
                  <a:t> 119</a:t>
                </a:r>
                <a:endParaRPr lang="en-GB" sz="900" dirty="0">
                  <a:solidFill>
                    <a:schemeClr val="bg1"/>
                  </a:solidFill>
                  <a:latin typeface="Calibri" panose="020F0502020204030204" pitchFamily="34" charset="0"/>
                  <a:cs typeface="Calibri" panose="020F0502020204030204" pitchFamily="34" charset="0"/>
                </a:endParaRPr>
              </a:p>
            </p:txBody>
          </p:sp>
        </p:grpSp>
        <p:sp>
          <p:nvSpPr>
            <p:cNvPr id="66" name="TextBox 65"/>
            <p:cNvSpPr txBox="1"/>
            <p:nvPr userDrawn="1"/>
          </p:nvSpPr>
          <p:spPr>
            <a:xfrm>
              <a:off x="1215696" y="4323963"/>
              <a:ext cx="874581" cy="677636"/>
            </a:xfrm>
            <a:prstGeom prst="rect">
              <a:avLst/>
            </a:prstGeom>
            <a:noFill/>
          </p:spPr>
          <p:txBody>
            <a:bodyPr wrap="square" lIns="0" tIns="0" rIns="54007" bIns="0" rtlCol="0" anchor="ctr">
              <a:noAutofit/>
            </a:bodyPr>
            <a:lstStyle/>
            <a:p>
              <a:r>
                <a:rPr lang="en-GB" sz="1000" b="1" dirty="0" smtClean="0">
                  <a:solidFill>
                    <a:schemeClr val="tx2"/>
                  </a:solidFill>
                  <a:latin typeface="Calibri" panose="020F0502020204030204" pitchFamily="34" charset="0"/>
                  <a:cs typeface="Calibri" panose="020F0502020204030204" pitchFamily="34" charset="0"/>
                </a:rPr>
                <a:t>Colour</a:t>
              </a:r>
              <a:r>
                <a:rPr lang="en-GB" sz="1000" b="1" baseline="0" dirty="0" smtClean="0">
                  <a:solidFill>
                    <a:schemeClr val="tx2"/>
                  </a:solidFill>
                  <a:latin typeface="Calibri" panose="020F0502020204030204" pitchFamily="34" charset="0"/>
                  <a:cs typeface="Calibri" panose="020F0502020204030204" pitchFamily="34" charset="0"/>
                </a:rPr>
                <a:t> o</a:t>
              </a:r>
              <a:r>
                <a:rPr lang="en-GB" sz="1000" b="1" dirty="0" smtClean="0">
                  <a:solidFill>
                    <a:schemeClr val="tx2"/>
                  </a:solidFill>
                  <a:latin typeface="Calibri" panose="020F0502020204030204" pitchFamily="34" charset="0"/>
                  <a:cs typeface="Calibri" panose="020F0502020204030204" pitchFamily="34" charset="0"/>
                </a:rPr>
                <a:t>rder for graphs</a:t>
              </a:r>
              <a:endParaRPr lang="en-GB" sz="1000" b="1" dirty="0">
                <a:solidFill>
                  <a:schemeClr val="tx2"/>
                </a:solidFill>
                <a:latin typeface="Calibri" panose="020F0502020204030204" pitchFamily="34" charset="0"/>
                <a:cs typeface="Calibri" panose="020F0502020204030204" pitchFamily="34" charset="0"/>
              </a:endParaRPr>
            </a:p>
          </p:txBody>
        </p:sp>
      </p:grpSp>
      <p:cxnSp>
        <p:nvCxnSpPr>
          <p:cNvPr id="4" name="Straight Connector 3"/>
          <p:cNvCxnSpPr/>
          <p:nvPr userDrawn="1"/>
        </p:nvCxnSpPr>
        <p:spPr>
          <a:xfrm>
            <a:off x="2197374" y="2251744"/>
            <a:ext cx="466209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52" idx="3"/>
          </p:cNvCxnSpPr>
          <p:nvPr userDrawn="1"/>
        </p:nvCxnSpPr>
        <p:spPr>
          <a:xfrm>
            <a:off x="2197374" y="3216158"/>
            <a:ext cx="7046684"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97374" y="4180573"/>
            <a:ext cx="8238978"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333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SLIDE 6 - No imag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CC99104-3B66-451D-94C7-8B2CBDABC5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616"/>
            <a:ext cx="12214430" cy="6870616"/>
          </a:xfrm>
          <a:prstGeom prst="rect">
            <a:avLst/>
          </a:prstGeom>
        </p:spPr>
      </p:pic>
      <p:sp>
        <p:nvSpPr>
          <p:cNvPr id="8" name="Title 1"/>
          <p:cNvSpPr>
            <a:spLocks noGrp="1"/>
          </p:cNvSpPr>
          <p:nvPr>
            <p:ph type="ctrTitle" hasCustomPrompt="1"/>
          </p:nvPr>
        </p:nvSpPr>
        <p:spPr>
          <a:xfrm>
            <a:off x="1045868" y="1456565"/>
            <a:ext cx="8489950" cy="3510000"/>
          </a:xfrm>
        </p:spPr>
        <p:txBody>
          <a:bodyPr anchor="t" anchorCtr="0"/>
          <a:lstStyle>
            <a:lvl1pPr algn="l">
              <a:defRPr sz="11000" baseline="0">
                <a:solidFill>
                  <a:schemeClr val="tx2"/>
                </a:solidFill>
              </a:defRPr>
            </a:lvl1pPr>
          </a:lstStyle>
          <a:p>
            <a:r>
              <a:rPr lang="en-US" dirty="0"/>
              <a:t>Title Slide 6 – </a:t>
            </a:r>
            <a:br>
              <a:rPr lang="en-US" dirty="0"/>
            </a:br>
            <a:r>
              <a:rPr lang="en-US" dirty="0"/>
              <a:t>no image</a:t>
            </a: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err="1"/>
              <a:t>Textmasterformat</a:t>
            </a:r>
            <a:r>
              <a:rPr lang="en-US" dirty="0"/>
              <a:t> </a:t>
            </a:r>
            <a:r>
              <a:rPr lang="en-US" dirty="0" err="1"/>
              <a:t>bearbeiten</a:t>
            </a:r>
            <a:endParaRPr lang="en-US" dirty="0"/>
          </a:p>
        </p:txBody>
      </p:sp>
    </p:spTree>
    <p:extLst>
      <p:ext uri="{BB962C8B-B14F-4D97-AF65-F5344CB8AC3E}">
        <p14:creationId xmlns:p14="http://schemas.microsoft.com/office/powerpoint/2010/main" val="3250724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ctr"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99129" y="1298703"/>
            <a:ext cx="10194471" cy="4545566"/>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4" name="Group 3"/>
          <p:cNvGrpSpPr/>
          <p:nvPr userDrawn="1"/>
        </p:nvGrpSpPr>
        <p:grpSpPr>
          <a:xfrm>
            <a:off x="995362" y="7195411"/>
            <a:ext cx="7740075" cy="1306564"/>
            <a:chOff x="1215696" y="1430719"/>
            <a:chExt cx="9220656" cy="4323905"/>
          </a:xfrm>
        </p:grpSpPr>
        <p:grpSp>
          <p:nvGrpSpPr>
            <p:cNvPr id="20" name="Group 19"/>
            <p:cNvGrpSpPr/>
            <p:nvPr userDrawn="1"/>
          </p:nvGrpSpPr>
          <p:grpSpPr>
            <a:xfrm>
              <a:off x="1215696" y="1430719"/>
              <a:ext cx="4451471" cy="677636"/>
              <a:chOff x="1215696" y="1430719"/>
              <a:chExt cx="4451471" cy="677636"/>
            </a:xfrm>
          </p:grpSpPr>
          <p:sp>
            <p:nvSpPr>
              <p:cNvPr id="21" name="TextBox 20"/>
              <p:cNvSpPr txBox="1"/>
              <p:nvPr userDrawn="1"/>
            </p:nvSpPr>
            <p:spPr>
              <a:xfrm>
                <a:off x="1215696" y="1430719"/>
                <a:ext cx="874581" cy="677636"/>
              </a:xfrm>
              <a:prstGeom prst="rect">
                <a:avLst/>
              </a:prstGeom>
              <a:noFill/>
            </p:spPr>
            <p:txBody>
              <a:bodyPr wrap="square" lIns="0" tIns="0" rIns="54007" bIns="0" rtlCol="0" anchor="ctr">
                <a:noAutofit/>
              </a:bodyPr>
              <a:lstStyle/>
              <a:p>
                <a:r>
                  <a:rPr lang="en-GB" sz="1000" b="1" dirty="0" smtClean="0">
                    <a:solidFill>
                      <a:schemeClr val="tx2"/>
                    </a:solidFill>
                    <a:latin typeface="Calibri" panose="020F0502020204030204" pitchFamily="34" charset="0"/>
                    <a:cs typeface="Calibri" panose="020F0502020204030204" pitchFamily="34" charset="0"/>
                  </a:rPr>
                  <a:t>Primary</a:t>
                </a:r>
                <a:endParaRPr lang="en-GB" sz="1000" b="1" dirty="0">
                  <a:solidFill>
                    <a:schemeClr val="tx2"/>
                  </a:solidFill>
                  <a:latin typeface="Calibri" panose="020F0502020204030204" pitchFamily="34" charset="0"/>
                  <a:cs typeface="Calibri" panose="020F0502020204030204" pitchFamily="34" charset="0"/>
                </a:endParaRPr>
              </a:p>
            </p:txBody>
          </p:sp>
          <p:grpSp>
            <p:nvGrpSpPr>
              <p:cNvPr id="22" name="Group 21"/>
              <p:cNvGrpSpPr/>
              <p:nvPr userDrawn="1"/>
            </p:nvGrpSpPr>
            <p:grpSpPr>
              <a:xfrm>
                <a:off x="2197374" y="1430719"/>
                <a:ext cx="3469793" cy="677636"/>
                <a:chOff x="2197374" y="1430719"/>
                <a:chExt cx="3469793" cy="677636"/>
              </a:xfrm>
            </p:grpSpPr>
            <p:sp>
              <p:nvSpPr>
                <p:cNvPr id="23" name="Rectangle 22"/>
                <p:cNvSpPr/>
                <p:nvPr userDrawn="1"/>
              </p:nvSpPr>
              <p:spPr>
                <a:xfrm>
                  <a:off x="2197374" y="1430719"/>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KPMG Blue</a:t>
                  </a:r>
                </a:p>
                <a:p>
                  <a:pPr algn="ctr"/>
                  <a:r>
                    <a:rPr lang="en-GB" sz="700" dirty="0" smtClean="0">
                      <a:solidFill>
                        <a:schemeClr val="bg1"/>
                      </a:solidFill>
                      <a:latin typeface="Calibri" panose="020F0502020204030204" pitchFamily="34" charset="0"/>
                      <a:cs typeface="Calibri" panose="020F0502020204030204" pitchFamily="34" charset="0"/>
                    </a:rPr>
                    <a:t>0 / 51 / 141</a:t>
                  </a:r>
                  <a:endParaRPr lang="en-GB" sz="700" dirty="0">
                    <a:solidFill>
                      <a:schemeClr val="bg1"/>
                    </a:solidFill>
                    <a:latin typeface="Calibri" panose="020F0502020204030204" pitchFamily="34" charset="0"/>
                    <a:cs typeface="Calibri" panose="020F0502020204030204" pitchFamily="34" charset="0"/>
                  </a:endParaRPr>
                </a:p>
              </p:txBody>
            </p:sp>
            <p:sp>
              <p:nvSpPr>
                <p:cNvPr id="24" name="Rectangle 23"/>
                <p:cNvSpPr/>
                <p:nvPr userDrawn="1"/>
              </p:nvSpPr>
              <p:spPr>
                <a:xfrm>
                  <a:off x="3389671" y="1430719"/>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Medium Blue</a:t>
                  </a:r>
                </a:p>
                <a:p>
                  <a:pPr algn="ctr"/>
                  <a:r>
                    <a:rPr lang="en-GB" sz="700" dirty="0" smtClean="0">
                      <a:solidFill>
                        <a:schemeClr val="bg1"/>
                      </a:solidFill>
                      <a:latin typeface="Calibri" panose="020F0502020204030204" pitchFamily="34" charset="0"/>
                      <a:cs typeface="Calibri" panose="020F0502020204030204" pitchFamily="34" charset="0"/>
                    </a:rPr>
                    <a:t>0 / 94 / 184</a:t>
                  </a:r>
                  <a:endParaRPr lang="en-GB" sz="700" dirty="0">
                    <a:solidFill>
                      <a:schemeClr val="bg1"/>
                    </a:solidFill>
                    <a:latin typeface="Calibri" panose="020F0502020204030204" pitchFamily="34" charset="0"/>
                    <a:cs typeface="Calibri" panose="020F0502020204030204" pitchFamily="34" charset="0"/>
                  </a:endParaRPr>
                </a:p>
              </p:txBody>
            </p:sp>
            <p:sp>
              <p:nvSpPr>
                <p:cNvPr id="27" name="Rectangle 26"/>
                <p:cNvSpPr/>
                <p:nvPr userDrawn="1"/>
              </p:nvSpPr>
              <p:spPr>
                <a:xfrm>
                  <a:off x="4581967" y="1430719"/>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Light Blue</a:t>
                  </a:r>
                </a:p>
                <a:p>
                  <a:pPr algn="ctr"/>
                  <a:r>
                    <a:rPr lang="en-GB" sz="700" dirty="0" smtClean="0">
                      <a:solidFill>
                        <a:schemeClr val="bg1"/>
                      </a:solidFill>
                      <a:latin typeface="Calibri" panose="020F0502020204030204" pitchFamily="34" charset="0"/>
                      <a:cs typeface="Calibri" panose="020F0502020204030204" pitchFamily="34" charset="0"/>
                    </a:rPr>
                    <a:t>0 / 145 / 218</a:t>
                  </a:r>
                  <a:endParaRPr lang="en-GB" sz="700" dirty="0">
                    <a:solidFill>
                      <a:schemeClr val="bg1"/>
                    </a:solidFill>
                    <a:latin typeface="Calibri" panose="020F0502020204030204" pitchFamily="34" charset="0"/>
                    <a:cs typeface="Calibri" panose="020F0502020204030204" pitchFamily="34" charset="0"/>
                  </a:endParaRPr>
                </a:p>
              </p:txBody>
            </p:sp>
          </p:grpSp>
        </p:grpSp>
        <p:grpSp>
          <p:nvGrpSpPr>
            <p:cNvPr id="28" name="Group 27"/>
            <p:cNvGrpSpPr/>
            <p:nvPr userDrawn="1"/>
          </p:nvGrpSpPr>
          <p:grpSpPr>
            <a:xfrm>
              <a:off x="1215696" y="2395133"/>
              <a:ext cx="5643768" cy="677636"/>
              <a:chOff x="1215696" y="2415766"/>
              <a:chExt cx="5643768" cy="677636"/>
            </a:xfrm>
          </p:grpSpPr>
          <p:sp>
            <p:nvSpPr>
              <p:cNvPr id="29" name="TextBox 28"/>
              <p:cNvSpPr txBox="1"/>
              <p:nvPr userDrawn="1"/>
            </p:nvSpPr>
            <p:spPr>
              <a:xfrm>
                <a:off x="1215696" y="2415766"/>
                <a:ext cx="874581" cy="677636"/>
              </a:xfrm>
              <a:prstGeom prst="rect">
                <a:avLst/>
              </a:prstGeom>
              <a:noFill/>
            </p:spPr>
            <p:txBody>
              <a:bodyPr wrap="square" lIns="0" tIns="0" rIns="54007" bIns="0" rtlCol="0" anchor="ctr">
                <a:noAutofit/>
              </a:bodyPr>
              <a:lstStyle/>
              <a:p>
                <a:r>
                  <a:rPr lang="en-GB" sz="1000" b="1" dirty="0" smtClean="0">
                    <a:solidFill>
                      <a:schemeClr val="tx2"/>
                    </a:solidFill>
                    <a:latin typeface="Calibri" panose="020F0502020204030204" pitchFamily="34" charset="0"/>
                    <a:cs typeface="Calibri" panose="020F0502020204030204" pitchFamily="34" charset="0"/>
                  </a:rPr>
                  <a:t>Secondary</a:t>
                </a:r>
                <a:endParaRPr lang="en-GB" sz="1000" b="1" dirty="0">
                  <a:solidFill>
                    <a:schemeClr val="tx2"/>
                  </a:solidFill>
                  <a:latin typeface="Calibri" panose="020F0502020204030204" pitchFamily="34" charset="0"/>
                  <a:cs typeface="Calibri" panose="020F0502020204030204" pitchFamily="34" charset="0"/>
                </a:endParaRPr>
              </a:p>
            </p:txBody>
          </p:sp>
          <p:grpSp>
            <p:nvGrpSpPr>
              <p:cNvPr id="31" name="Group 30"/>
              <p:cNvGrpSpPr/>
              <p:nvPr userDrawn="1"/>
            </p:nvGrpSpPr>
            <p:grpSpPr>
              <a:xfrm>
                <a:off x="2197374" y="2415766"/>
                <a:ext cx="4662090" cy="677636"/>
                <a:chOff x="2197374" y="2415766"/>
                <a:chExt cx="4662090" cy="677636"/>
              </a:xfrm>
            </p:grpSpPr>
            <p:sp>
              <p:nvSpPr>
                <p:cNvPr id="32" name="Rectangle 31"/>
                <p:cNvSpPr/>
                <p:nvPr userDrawn="1"/>
              </p:nvSpPr>
              <p:spPr>
                <a:xfrm>
                  <a:off x="2197374" y="2415766"/>
                  <a:ext cx="1085200" cy="677636"/>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smtClean="0">
                      <a:solidFill>
                        <a:schemeClr val="bg1"/>
                      </a:solidFill>
                      <a:latin typeface="Calibri" panose="020F0502020204030204" pitchFamily="34" charset="0"/>
                      <a:cs typeface="Calibri" panose="020F0502020204030204" pitchFamily="34" charset="0"/>
                    </a:rPr>
                    <a:t>Violet</a:t>
                  </a:r>
                </a:p>
                <a:p>
                  <a:pPr algn="ctr"/>
                  <a:r>
                    <a:rPr lang="en-GB" sz="700" smtClean="0">
                      <a:solidFill>
                        <a:schemeClr val="bg1"/>
                      </a:solidFill>
                      <a:latin typeface="Calibri" panose="020F0502020204030204" pitchFamily="34" charset="0"/>
                      <a:cs typeface="Calibri" panose="020F0502020204030204" pitchFamily="34" charset="0"/>
                    </a:rPr>
                    <a:t>72 / 54 / 152</a:t>
                  </a:r>
                  <a:endParaRPr lang="en-GB" sz="700" dirty="0">
                    <a:solidFill>
                      <a:schemeClr val="bg1"/>
                    </a:solidFill>
                    <a:latin typeface="Calibri" panose="020F0502020204030204" pitchFamily="34" charset="0"/>
                    <a:cs typeface="Calibri" panose="020F0502020204030204" pitchFamily="34" charset="0"/>
                  </a:endParaRPr>
                </a:p>
              </p:txBody>
            </p:sp>
            <p:sp>
              <p:nvSpPr>
                <p:cNvPr id="33" name="Rectangle 32"/>
                <p:cNvSpPr/>
                <p:nvPr userDrawn="1"/>
              </p:nvSpPr>
              <p:spPr>
                <a:xfrm>
                  <a:off x="3389671" y="2415766"/>
                  <a:ext cx="1085200" cy="677636"/>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Purple</a:t>
                  </a:r>
                </a:p>
                <a:p>
                  <a:pPr algn="ctr"/>
                  <a:r>
                    <a:rPr lang="en-GB" sz="700" dirty="0" smtClean="0">
                      <a:solidFill>
                        <a:schemeClr val="bg1"/>
                      </a:solidFill>
                      <a:latin typeface="Calibri" panose="020F0502020204030204" pitchFamily="34" charset="0"/>
                      <a:cs typeface="Calibri" panose="020F0502020204030204" pitchFamily="34" charset="0"/>
                    </a:rPr>
                    <a:t>71 / 10 / 104</a:t>
                  </a:r>
                  <a:endParaRPr lang="en-GB" sz="700" dirty="0">
                    <a:solidFill>
                      <a:schemeClr val="bg1"/>
                    </a:solidFill>
                    <a:latin typeface="Calibri" panose="020F0502020204030204" pitchFamily="34" charset="0"/>
                    <a:cs typeface="Calibri" panose="020F0502020204030204" pitchFamily="34" charset="0"/>
                  </a:endParaRPr>
                </a:p>
              </p:txBody>
            </p:sp>
            <p:sp>
              <p:nvSpPr>
                <p:cNvPr id="34" name="Rectangle 33"/>
                <p:cNvSpPr/>
                <p:nvPr userDrawn="1"/>
              </p:nvSpPr>
              <p:spPr>
                <a:xfrm>
                  <a:off x="4581967" y="2415766"/>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smtClean="0">
                      <a:solidFill>
                        <a:schemeClr val="bg1"/>
                      </a:solidFill>
                      <a:latin typeface="Calibri" panose="020F0502020204030204" pitchFamily="34" charset="0"/>
                      <a:cs typeface="Calibri" panose="020F0502020204030204" pitchFamily="34" charset="0"/>
                    </a:rPr>
                    <a:t>Light Purple</a:t>
                  </a:r>
                </a:p>
                <a:p>
                  <a:pPr algn="ctr"/>
                  <a:r>
                    <a:rPr lang="en-GB" sz="700" smtClean="0">
                      <a:solidFill>
                        <a:schemeClr val="bg1"/>
                      </a:solidFill>
                      <a:latin typeface="Calibri" panose="020F0502020204030204" pitchFamily="34" charset="0"/>
                      <a:cs typeface="Calibri" panose="020F0502020204030204" pitchFamily="34" charset="0"/>
                    </a:rPr>
                    <a:t>109 / 32 / 119</a:t>
                  </a:r>
                  <a:endParaRPr lang="en-GB" sz="700" dirty="0">
                    <a:solidFill>
                      <a:schemeClr val="bg1"/>
                    </a:solidFill>
                    <a:latin typeface="Calibri" panose="020F0502020204030204" pitchFamily="34" charset="0"/>
                    <a:cs typeface="Calibri" panose="020F0502020204030204" pitchFamily="34" charset="0"/>
                  </a:endParaRPr>
                </a:p>
              </p:txBody>
            </p:sp>
            <p:sp>
              <p:nvSpPr>
                <p:cNvPr id="35" name="Rectangle 34"/>
                <p:cNvSpPr/>
                <p:nvPr userDrawn="1"/>
              </p:nvSpPr>
              <p:spPr>
                <a:xfrm>
                  <a:off x="5774264" y="2415766"/>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smtClean="0">
                      <a:solidFill>
                        <a:schemeClr val="bg1"/>
                      </a:solidFill>
                      <a:latin typeface="Calibri" panose="020F0502020204030204" pitchFamily="34" charset="0"/>
                      <a:cs typeface="Calibri" panose="020F0502020204030204" pitchFamily="34" charset="0"/>
                    </a:rPr>
                    <a:t>Green</a:t>
                  </a:r>
                </a:p>
                <a:p>
                  <a:pPr algn="ctr"/>
                  <a:r>
                    <a:rPr lang="en-GB" sz="700" smtClean="0">
                      <a:solidFill>
                        <a:schemeClr val="bg1"/>
                      </a:solidFill>
                      <a:latin typeface="Calibri" panose="020F0502020204030204" pitchFamily="34" charset="0"/>
                      <a:cs typeface="Calibri" panose="020F0502020204030204" pitchFamily="34" charset="0"/>
                    </a:rPr>
                    <a:t>0 / 163 / 161</a:t>
                  </a:r>
                  <a:endParaRPr lang="en-GB" sz="700" dirty="0">
                    <a:solidFill>
                      <a:schemeClr val="bg1"/>
                    </a:solidFill>
                    <a:latin typeface="Calibri" panose="020F0502020204030204" pitchFamily="34" charset="0"/>
                    <a:cs typeface="Calibri" panose="020F0502020204030204" pitchFamily="34" charset="0"/>
                  </a:endParaRPr>
                </a:p>
              </p:txBody>
            </p:sp>
          </p:grpSp>
        </p:grpSp>
        <p:grpSp>
          <p:nvGrpSpPr>
            <p:cNvPr id="36" name="Group 35"/>
            <p:cNvGrpSpPr/>
            <p:nvPr userDrawn="1"/>
          </p:nvGrpSpPr>
          <p:grpSpPr>
            <a:xfrm>
              <a:off x="1215696" y="3359547"/>
              <a:ext cx="8028362" cy="677637"/>
              <a:chOff x="1215696" y="3400812"/>
              <a:chExt cx="8028362" cy="677637"/>
            </a:xfrm>
          </p:grpSpPr>
          <p:sp>
            <p:nvSpPr>
              <p:cNvPr id="37" name="TextBox 36"/>
              <p:cNvSpPr txBox="1"/>
              <p:nvPr userDrawn="1"/>
            </p:nvSpPr>
            <p:spPr>
              <a:xfrm>
                <a:off x="1215696" y="3400812"/>
                <a:ext cx="874581" cy="645247"/>
              </a:xfrm>
              <a:prstGeom prst="rect">
                <a:avLst/>
              </a:prstGeom>
              <a:noFill/>
            </p:spPr>
            <p:txBody>
              <a:bodyPr wrap="square" lIns="0" tIns="0" rIns="54007" bIns="0" rtlCol="0" anchor="ctr">
                <a:noAutofit/>
              </a:bodyPr>
              <a:lstStyle/>
              <a:p>
                <a:r>
                  <a:rPr lang="en-GB" sz="1000" b="1" dirty="0" smtClean="0">
                    <a:solidFill>
                      <a:schemeClr val="tx2"/>
                    </a:solidFill>
                    <a:latin typeface="Calibri" panose="020F0502020204030204" pitchFamily="34" charset="0"/>
                    <a:cs typeface="Calibri" panose="020F0502020204030204" pitchFamily="34" charset="0"/>
                  </a:rPr>
                  <a:t>Tertiary</a:t>
                </a:r>
                <a:endParaRPr lang="en-GB" sz="1000" b="1" dirty="0">
                  <a:solidFill>
                    <a:schemeClr val="tx2"/>
                  </a:solidFill>
                  <a:latin typeface="Calibri" panose="020F0502020204030204" pitchFamily="34" charset="0"/>
                  <a:cs typeface="Calibri" panose="020F0502020204030204" pitchFamily="34" charset="0"/>
                </a:endParaRPr>
              </a:p>
            </p:txBody>
          </p:sp>
          <p:grpSp>
            <p:nvGrpSpPr>
              <p:cNvPr id="38" name="Group 37"/>
              <p:cNvGrpSpPr/>
              <p:nvPr userDrawn="1"/>
            </p:nvGrpSpPr>
            <p:grpSpPr>
              <a:xfrm>
                <a:off x="2197374" y="3400813"/>
                <a:ext cx="7046684" cy="677636"/>
                <a:chOff x="2197374" y="3400813"/>
                <a:chExt cx="7046684" cy="677636"/>
              </a:xfrm>
            </p:grpSpPr>
            <p:sp>
              <p:nvSpPr>
                <p:cNvPr id="39" name="Rectangle 38"/>
                <p:cNvSpPr/>
                <p:nvPr userDrawn="1"/>
              </p:nvSpPr>
              <p:spPr>
                <a:xfrm>
                  <a:off x="2197374" y="3400813"/>
                  <a:ext cx="1085200" cy="677636"/>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Dark Green</a:t>
                  </a:r>
                </a:p>
                <a:p>
                  <a:pPr algn="ctr"/>
                  <a:r>
                    <a:rPr lang="en-GB" sz="700" dirty="0" smtClean="0">
                      <a:solidFill>
                        <a:schemeClr val="bg1"/>
                      </a:solidFill>
                      <a:latin typeface="Calibri" panose="020F0502020204030204" pitchFamily="34" charset="0"/>
                      <a:cs typeface="Calibri" panose="020F0502020204030204" pitchFamily="34" charset="0"/>
                    </a:rPr>
                    <a:t>0 / 154 / 68</a:t>
                  </a:r>
                  <a:endParaRPr lang="en-GB" sz="700" dirty="0">
                    <a:solidFill>
                      <a:schemeClr val="bg1"/>
                    </a:solidFill>
                    <a:latin typeface="Calibri" panose="020F0502020204030204" pitchFamily="34" charset="0"/>
                    <a:cs typeface="Calibri" panose="020F0502020204030204" pitchFamily="34" charset="0"/>
                  </a:endParaRPr>
                </a:p>
              </p:txBody>
            </p:sp>
            <p:sp>
              <p:nvSpPr>
                <p:cNvPr id="40" name="Rectangle 39"/>
                <p:cNvSpPr/>
                <p:nvPr userDrawn="1"/>
              </p:nvSpPr>
              <p:spPr>
                <a:xfrm>
                  <a:off x="3389671" y="340081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smtClean="0">
                      <a:solidFill>
                        <a:schemeClr val="bg1"/>
                      </a:solidFill>
                      <a:latin typeface="Calibri" panose="020F0502020204030204" pitchFamily="34" charset="0"/>
                      <a:cs typeface="Calibri" panose="020F0502020204030204" pitchFamily="34" charset="0"/>
                    </a:rPr>
                    <a:t>Light Green</a:t>
                  </a:r>
                </a:p>
                <a:p>
                  <a:pPr algn="ctr"/>
                  <a:r>
                    <a:rPr lang="en-GB" sz="700" smtClean="0">
                      <a:solidFill>
                        <a:schemeClr val="bg1"/>
                      </a:solidFill>
                      <a:latin typeface="Calibri" panose="020F0502020204030204" pitchFamily="34" charset="0"/>
                      <a:cs typeface="Calibri" panose="020F0502020204030204" pitchFamily="34" charset="0"/>
                    </a:rPr>
                    <a:t>67 / 176 / 42</a:t>
                  </a:r>
                  <a:endParaRPr lang="en-GB" sz="700" dirty="0">
                    <a:solidFill>
                      <a:schemeClr val="bg1"/>
                    </a:solidFill>
                    <a:latin typeface="Calibri" panose="020F0502020204030204" pitchFamily="34" charset="0"/>
                    <a:cs typeface="Calibri" panose="020F0502020204030204" pitchFamily="34" charset="0"/>
                  </a:endParaRPr>
                </a:p>
              </p:txBody>
            </p:sp>
            <p:sp>
              <p:nvSpPr>
                <p:cNvPr id="41" name="Rectangle 40"/>
                <p:cNvSpPr/>
                <p:nvPr userDrawn="1"/>
              </p:nvSpPr>
              <p:spPr>
                <a:xfrm>
                  <a:off x="4581967" y="340081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smtClean="0">
                      <a:solidFill>
                        <a:schemeClr val="bg1"/>
                      </a:solidFill>
                      <a:latin typeface="Calibri" panose="020F0502020204030204" pitchFamily="34" charset="0"/>
                      <a:cs typeface="Calibri" panose="020F0502020204030204" pitchFamily="34" charset="0"/>
                    </a:rPr>
                    <a:t>Yellow</a:t>
                  </a:r>
                </a:p>
                <a:p>
                  <a:pPr algn="ctr"/>
                  <a:r>
                    <a:rPr lang="en-GB" sz="700" smtClean="0">
                      <a:solidFill>
                        <a:schemeClr val="bg1"/>
                      </a:solidFill>
                      <a:latin typeface="Calibri" panose="020F0502020204030204" pitchFamily="34" charset="0"/>
                      <a:cs typeface="Calibri" panose="020F0502020204030204" pitchFamily="34" charset="0"/>
                    </a:rPr>
                    <a:t>234 / 170 / 0</a:t>
                  </a:r>
                  <a:endParaRPr lang="en-GB" sz="700" dirty="0">
                    <a:solidFill>
                      <a:schemeClr val="bg1"/>
                    </a:solidFill>
                    <a:latin typeface="Calibri" panose="020F0502020204030204" pitchFamily="34" charset="0"/>
                    <a:cs typeface="Calibri" panose="020F0502020204030204" pitchFamily="34" charset="0"/>
                  </a:endParaRPr>
                </a:p>
              </p:txBody>
            </p:sp>
            <p:sp>
              <p:nvSpPr>
                <p:cNvPr id="42" name="Rectangle 41"/>
                <p:cNvSpPr/>
                <p:nvPr userDrawn="1"/>
              </p:nvSpPr>
              <p:spPr>
                <a:xfrm>
                  <a:off x="5774264" y="3400813"/>
                  <a:ext cx="1085200" cy="677636"/>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Orange</a:t>
                  </a:r>
                </a:p>
                <a:p>
                  <a:pPr algn="ctr"/>
                  <a:r>
                    <a:rPr lang="en-GB" sz="700" dirty="0" smtClean="0">
                      <a:solidFill>
                        <a:schemeClr val="bg1"/>
                      </a:solidFill>
                      <a:latin typeface="Calibri" panose="020F0502020204030204" pitchFamily="34" charset="0"/>
                      <a:cs typeface="Calibri" panose="020F0502020204030204" pitchFamily="34" charset="0"/>
                    </a:rPr>
                    <a:t>246 / 141 / 46</a:t>
                  </a:r>
                  <a:endParaRPr lang="en-GB" sz="700" dirty="0">
                    <a:solidFill>
                      <a:schemeClr val="bg1"/>
                    </a:solidFill>
                    <a:latin typeface="Calibri" panose="020F0502020204030204" pitchFamily="34" charset="0"/>
                    <a:cs typeface="Calibri" panose="020F0502020204030204" pitchFamily="34" charset="0"/>
                  </a:endParaRPr>
                </a:p>
              </p:txBody>
            </p:sp>
            <p:sp>
              <p:nvSpPr>
                <p:cNvPr id="43" name="Rectangle 42"/>
                <p:cNvSpPr/>
                <p:nvPr userDrawn="1"/>
              </p:nvSpPr>
              <p:spPr>
                <a:xfrm>
                  <a:off x="6966561" y="3400813"/>
                  <a:ext cx="1085200" cy="677636"/>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smtClean="0">
                      <a:solidFill>
                        <a:schemeClr val="bg1"/>
                      </a:solidFill>
                      <a:latin typeface="Calibri" panose="020F0502020204030204" pitchFamily="34" charset="0"/>
                      <a:cs typeface="Calibri" panose="020F0502020204030204" pitchFamily="34" charset="0"/>
                    </a:rPr>
                    <a:t>Red</a:t>
                  </a:r>
                </a:p>
                <a:p>
                  <a:pPr algn="ctr"/>
                  <a:r>
                    <a:rPr lang="en-GB" sz="700" smtClean="0">
                      <a:solidFill>
                        <a:schemeClr val="bg1"/>
                      </a:solidFill>
                      <a:latin typeface="Calibri" panose="020F0502020204030204" pitchFamily="34" charset="0"/>
                      <a:cs typeface="Calibri" panose="020F0502020204030204" pitchFamily="34" charset="0"/>
                    </a:rPr>
                    <a:t>188 / 32 / 75</a:t>
                  </a:r>
                  <a:endParaRPr lang="en-GB" sz="700" dirty="0">
                    <a:solidFill>
                      <a:schemeClr val="bg1"/>
                    </a:solidFill>
                    <a:latin typeface="Calibri" panose="020F0502020204030204" pitchFamily="34" charset="0"/>
                    <a:cs typeface="Calibri" panose="020F0502020204030204" pitchFamily="34" charset="0"/>
                  </a:endParaRPr>
                </a:p>
              </p:txBody>
            </p:sp>
            <p:sp>
              <p:nvSpPr>
                <p:cNvPr id="44" name="Rectangle 43"/>
                <p:cNvSpPr/>
                <p:nvPr userDrawn="1"/>
              </p:nvSpPr>
              <p:spPr>
                <a:xfrm>
                  <a:off x="8158858" y="3400813"/>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Pink</a:t>
                  </a:r>
                </a:p>
                <a:p>
                  <a:pPr algn="ctr"/>
                  <a:r>
                    <a:rPr lang="en-GB" sz="700" dirty="0" smtClean="0">
                      <a:solidFill>
                        <a:schemeClr val="bg1"/>
                      </a:solidFill>
                      <a:latin typeface="Calibri" panose="020F0502020204030204" pitchFamily="34" charset="0"/>
                      <a:cs typeface="Calibri" panose="020F0502020204030204" pitchFamily="34" charset="0"/>
                    </a:rPr>
                    <a:t>198 / 0 / 126</a:t>
                  </a:r>
                  <a:endParaRPr lang="en-GB" sz="700" dirty="0">
                    <a:solidFill>
                      <a:schemeClr val="bg1"/>
                    </a:solidFill>
                    <a:latin typeface="Calibri" panose="020F0502020204030204" pitchFamily="34" charset="0"/>
                    <a:cs typeface="Calibri" panose="020F0502020204030204" pitchFamily="34" charset="0"/>
                  </a:endParaRPr>
                </a:p>
              </p:txBody>
            </p:sp>
          </p:grpSp>
        </p:grpSp>
        <p:grpSp>
          <p:nvGrpSpPr>
            <p:cNvPr id="45" name="Group 44"/>
            <p:cNvGrpSpPr/>
            <p:nvPr userDrawn="1"/>
          </p:nvGrpSpPr>
          <p:grpSpPr>
            <a:xfrm>
              <a:off x="1215696" y="4323963"/>
              <a:ext cx="9220656" cy="1430661"/>
              <a:chOff x="1215696" y="4323963"/>
              <a:chExt cx="9220656" cy="1430661"/>
            </a:xfrm>
          </p:grpSpPr>
          <p:grpSp>
            <p:nvGrpSpPr>
              <p:cNvPr id="46" name="Group 45"/>
              <p:cNvGrpSpPr/>
              <p:nvPr userDrawn="1"/>
            </p:nvGrpSpPr>
            <p:grpSpPr>
              <a:xfrm>
                <a:off x="2197374" y="4323963"/>
                <a:ext cx="8238978" cy="1430661"/>
                <a:chOff x="2197374" y="4323963"/>
                <a:chExt cx="8238978" cy="1430661"/>
              </a:xfrm>
            </p:grpSpPr>
            <p:sp>
              <p:nvSpPr>
                <p:cNvPr id="48" name="Rectangle 47"/>
                <p:cNvSpPr/>
                <p:nvPr userDrawn="1"/>
              </p:nvSpPr>
              <p:spPr>
                <a:xfrm>
                  <a:off x="2197374" y="4323963"/>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KPMG Blue</a:t>
                  </a:r>
                </a:p>
                <a:p>
                  <a:pPr algn="ctr"/>
                  <a:r>
                    <a:rPr lang="en-GB" sz="700" dirty="0" smtClean="0">
                      <a:solidFill>
                        <a:schemeClr val="bg1"/>
                      </a:solidFill>
                      <a:latin typeface="Calibri" panose="020F0502020204030204" pitchFamily="34" charset="0"/>
                      <a:cs typeface="Calibri" panose="020F0502020204030204" pitchFamily="34" charset="0"/>
                    </a:rPr>
                    <a:t>0 / 51 / 141</a:t>
                  </a:r>
                  <a:endParaRPr lang="en-GB" sz="700" dirty="0">
                    <a:solidFill>
                      <a:schemeClr val="bg1"/>
                    </a:solidFill>
                    <a:latin typeface="Calibri" panose="020F0502020204030204" pitchFamily="34" charset="0"/>
                    <a:cs typeface="Calibri" panose="020F0502020204030204" pitchFamily="34" charset="0"/>
                  </a:endParaRPr>
                </a:p>
              </p:txBody>
            </p:sp>
            <p:sp>
              <p:nvSpPr>
                <p:cNvPr id="49" name="Rectangle 48"/>
                <p:cNvSpPr/>
                <p:nvPr userDrawn="1"/>
              </p:nvSpPr>
              <p:spPr>
                <a:xfrm>
                  <a:off x="5774264" y="4323963"/>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Medium Blue</a:t>
                  </a:r>
                </a:p>
                <a:p>
                  <a:pPr algn="ctr"/>
                  <a:r>
                    <a:rPr lang="en-GB" sz="700" dirty="0" smtClean="0">
                      <a:solidFill>
                        <a:schemeClr val="bg1"/>
                      </a:solidFill>
                      <a:latin typeface="Calibri" panose="020F0502020204030204" pitchFamily="34" charset="0"/>
                      <a:cs typeface="Calibri" panose="020F0502020204030204" pitchFamily="34" charset="0"/>
                    </a:rPr>
                    <a:t>0 / 94 / 184</a:t>
                  </a:r>
                  <a:endParaRPr lang="en-GB" sz="700" dirty="0">
                    <a:solidFill>
                      <a:schemeClr val="bg1"/>
                    </a:solidFill>
                    <a:latin typeface="Calibri" panose="020F0502020204030204" pitchFamily="34" charset="0"/>
                    <a:cs typeface="Calibri" panose="020F0502020204030204" pitchFamily="34" charset="0"/>
                  </a:endParaRPr>
                </a:p>
              </p:txBody>
            </p:sp>
            <p:sp>
              <p:nvSpPr>
                <p:cNvPr id="50" name="Rectangle 49"/>
                <p:cNvSpPr/>
                <p:nvPr userDrawn="1"/>
              </p:nvSpPr>
              <p:spPr>
                <a:xfrm>
                  <a:off x="3389671" y="4323963"/>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smtClean="0">
                      <a:solidFill>
                        <a:schemeClr val="bg1"/>
                      </a:solidFill>
                      <a:latin typeface="Calibri" panose="020F0502020204030204" pitchFamily="34" charset="0"/>
                      <a:cs typeface="Calibri" panose="020F0502020204030204" pitchFamily="34" charset="0"/>
                    </a:rPr>
                    <a:t>Light Blue</a:t>
                  </a:r>
                </a:p>
                <a:p>
                  <a:pPr algn="ctr"/>
                  <a:r>
                    <a:rPr lang="en-GB" sz="700" smtClean="0">
                      <a:solidFill>
                        <a:schemeClr val="bg1"/>
                      </a:solidFill>
                      <a:latin typeface="Calibri" panose="020F0502020204030204" pitchFamily="34" charset="0"/>
                      <a:cs typeface="Calibri" panose="020F0502020204030204" pitchFamily="34" charset="0"/>
                    </a:rPr>
                    <a:t>0 / 145 / 218</a:t>
                  </a:r>
                  <a:endParaRPr lang="en-GB" sz="700" dirty="0">
                    <a:solidFill>
                      <a:schemeClr val="bg1"/>
                    </a:solidFill>
                    <a:latin typeface="Calibri" panose="020F0502020204030204" pitchFamily="34" charset="0"/>
                    <a:cs typeface="Calibri" panose="020F0502020204030204" pitchFamily="34" charset="0"/>
                  </a:endParaRPr>
                </a:p>
              </p:txBody>
            </p:sp>
            <p:sp>
              <p:nvSpPr>
                <p:cNvPr id="51" name="Rectangle 50"/>
                <p:cNvSpPr/>
                <p:nvPr userDrawn="1"/>
              </p:nvSpPr>
              <p:spPr>
                <a:xfrm>
                  <a:off x="4581967" y="4323963"/>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smtClean="0">
                      <a:solidFill>
                        <a:schemeClr val="bg1"/>
                      </a:solidFill>
                      <a:latin typeface="Calibri" panose="020F0502020204030204" pitchFamily="34" charset="0"/>
                      <a:cs typeface="Calibri" panose="020F0502020204030204" pitchFamily="34" charset="0"/>
                    </a:rPr>
                    <a:t>Light Purple</a:t>
                  </a:r>
                </a:p>
                <a:p>
                  <a:pPr algn="ctr"/>
                  <a:r>
                    <a:rPr lang="en-GB" sz="700" smtClean="0">
                      <a:solidFill>
                        <a:schemeClr val="bg1"/>
                      </a:solidFill>
                      <a:latin typeface="Calibri" panose="020F0502020204030204" pitchFamily="34" charset="0"/>
                      <a:cs typeface="Calibri" panose="020F0502020204030204" pitchFamily="34" charset="0"/>
                    </a:rPr>
                    <a:t>109 / 32 / 119</a:t>
                  </a:r>
                  <a:endParaRPr lang="en-GB" sz="700" dirty="0">
                    <a:solidFill>
                      <a:schemeClr val="bg1"/>
                    </a:solidFill>
                    <a:latin typeface="Calibri" panose="020F0502020204030204" pitchFamily="34" charset="0"/>
                    <a:cs typeface="Calibri" panose="020F0502020204030204" pitchFamily="34" charset="0"/>
                  </a:endParaRPr>
                </a:p>
              </p:txBody>
            </p:sp>
            <p:sp>
              <p:nvSpPr>
                <p:cNvPr id="52" name="Rectangle 51"/>
                <p:cNvSpPr/>
                <p:nvPr userDrawn="1"/>
              </p:nvSpPr>
              <p:spPr>
                <a:xfrm>
                  <a:off x="6966561" y="4323963"/>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smtClean="0">
                      <a:solidFill>
                        <a:schemeClr val="bg1"/>
                      </a:solidFill>
                      <a:latin typeface="Calibri" panose="020F0502020204030204" pitchFamily="34" charset="0"/>
                      <a:cs typeface="Calibri" panose="020F0502020204030204" pitchFamily="34" charset="0"/>
                    </a:rPr>
                    <a:t>Green</a:t>
                  </a:r>
                </a:p>
                <a:p>
                  <a:pPr algn="ctr"/>
                  <a:r>
                    <a:rPr lang="en-GB" sz="700" smtClean="0">
                      <a:solidFill>
                        <a:schemeClr val="bg1"/>
                      </a:solidFill>
                      <a:latin typeface="Calibri" panose="020F0502020204030204" pitchFamily="34" charset="0"/>
                      <a:cs typeface="Calibri" panose="020F0502020204030204" pitchFamily="34" charset="0"/>
                    </a:rPr>
                    <a:t>0 / 163 / 161</a:t>
                  </a:r>
                  <a:endParaRPr lang="en-GB" sz="700" dirty="0">
                    <a:solidFill>
                      <a:schemeClr val="bg1"/>
                    </a:solidFill>
                    <a:latin typeface="Calibri" panose="020F0502020204030204" pitchFamily="34" charset="0"/>
                    <a:cs typeface="Calibri" panose="020F0502020204030204" pitchFamily="34" charset="0"/>
                  </a:endParaRPr>
                </a:p>
              </p:txBody>
            </p:sp>
            <p:sp>
              <p:nvSpPr>
                <p:cNvPr id="53" name="Rectangle 52"/>
                <p:cNvSpPr/>
                <p:nvPr userDrawn="1"/>
              </p:nvSpPr>
              <p:spPr>
                <a:xfrm>
                  <a:off x="9351152" y="432396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Light Green</a:t>
                  </a:r>
                </a:p>
                <a:p>
                  <a:pPr algn="ctr"/>
                  <a:r>
                    <a:rPr lang="en-GB" sz="700" dirty="0" smtClean="0">
                      <a:solidFill>
                        <a:schemeClr val="bg1"/>
                      </a:solidFill>
                      <a:latin typeface="Calibri" panose="020F0502020204030204" pitchFamily="34" charset="0"/>
                      <a:cs typeface="Calibri" panose="020F0502020204030204" pitchFamily="34" charset="0"/>
                    </a:rPr>
                    <a:t>67 / 176 / 42</a:t>
                  </a:r>
                  <a:endParaRPr lang="en-GB" sz="700" dirty="0">
                    <a:solidFill>
                      <a:schemeClr val="bg1"/>
                    </a:solidFill>
                    <a:latin typeface="Calibri" panose="020F0502020204030204" pitchFamily="34" charset="0"/>
                    <a:cs typeface="Calibri" panose="020F0502020204030204" pitchFamily="34" charset="0"/>
                  </a:endParaRPr>
                </a:p>
              </p:txBody>
            </p:sp>
            <p:sp>
              <p:nvSpPr>
                <p:cNvPr id="54" name="Rectangle 53"/>
                <p:cNvSpPr/>
                <p:nvPr userDrawn="1"/>
              </p:nvSpPr>
              <p:spPr>
                <a:xfrm>
                  <a:off x="8158858" y="432396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smtClean="0">
                      <a:solidFill>
                        <a:schemeClr val="bg1"/>
                      </a:solidFill>
                      <a:latin typeface="Calibri" panose="020F0502020204030204" pitchFamily="34" charset="0"/>
                      <a:cs typeface="Calibri" panose="020F0502020204030204" pitchFamily="34" charset="0"/>
                    </a:rPr>
                    <a:t>Yellow</a:t>
                  </a:r>
                </a:p>
                <a:p>
                  <a:pPr algn="ctr"/>
                  <a:r>
                    <a:rPr lang="en-GB" sz="700" smtClean="0">
                      <a:solidFill>
                        <a:schemeClr val="bg1"/>
                      </a:solidFill>
                      <a:latin typeface="Calibri" panose="020F0502020204030204" pitchFamily="34" charset="0"/>
                      <a:cs typeface="Calibri" panose="020F0502020204030204" pitchFamily="34" charset="0"/>
                    </a:rPr>
                    <a:t>234 / 170 / 0</a:t>
                  </a:r>
                  <a:endParaRPr lang="en-GB" sz="700" dirty="0">
                    <a:solidFill>
                      <a:schemeClr val="bg1"/>
                    </a:solidFill>
                    <a:latin typeface="Calibri" panose="020F0502020204030204" pitchFamily="34" charset="0"/>
                    <a:cs typeface="Calibri" panose="020F0502020204030204" pitchFamily="34" charset="0"/>
                  </a:endParaRPr>
                </a:p>
              </p:txBody>
            </p:sp>
            <p:sp>
              <p:nvSpPr>
                <p:cNvPr id="55" name="Rectangle 54"/>
                <p:cNvSpPr/>
                <p:nvPr userDrawn="1"/>
              </p:nvSpPr>
              <p:spPr>
                <a:xfrm>
                  <a:off x="2197374" y="5076988"/>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Pink</a:t>
                  </a:r>
                </a:p>
                <a:p>
                  <a:pPr algn="ctr"/>
                  <a:r>
                    <a:rPr lang="en-GB" sz="700" dirty="0" smtClean="0">
                      <a:solidFill>
                        <a:schemeClr val="bg1"/>
                      </a:solidFill>
                      <a:latin typeface="Calibri" panose="020F0502020204030204" pitchFamily="34" charset="0"/>
                      <a:cs typeface="Calibri" panose="020F0502020204030204" pitchFamily="34" charset="0"/>
                    </a:rPr>
                    <a:t>198 / 0 / 126</a:t>
                  </a:r>
                  <a:endParaRPr lang="en-GB" sz="700" dirty="0">
                    <a:solidFill>
                      <a:schemeClr val="bg1"/>
                    </a:solidFill>
                    <a:latin typeface="Calibri" panose="020F0502020204030204" pitchFamily="34" charset="0"/>
                    <a:cs typeface="Calibri" panose="020F0502020204030204" pitchFamily="34" charset="0"/>
                  </a:endParaRPr>
                </a:p>
              </p:txBody>
            </p:sp>
            <p:sp>
              <p:nvSpPr>
                <p:cNvPr id="56" name="Rectangle 55"/>
                <p:cNvSpPr/>
                <p:nvPr userDrawn="1"/>
              </p:nvSpPr>
              <p:spPr>
                <a:xfrm>
                  <a:off x="3389671" y="5076988"/>
                  <a:ext cx="1085200" cy="677636"/>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Dark</a:t>
                  </a:r>
                  <a:r>
                    <a:rPr lang="en-GB" sz="700" baseline="0" dirty="0" smtClean="0">
                      <a:solidFill>
                        <a:schemeClr val="bg1"/>
                      </a:solidFill>
                      <a:latin typeface="Calibri" panose="020F0502020204030204" pitchFamily="34" charset="0"/>
                      <a:cs typeface="Calibri" panose="020F0502020204030204" pitchFamily="34" charset="0"/>
                    </a:rPr>
                    <a:t> Brown</a:t>
                  </a:r>
                </a:p>
                <a:p>
                  <a:pPr algn="ctr"/>
                  <a:r>
                    <a:rPr lang="en-GB" sz="700" baseline="0" dirty="0" smtClean="0">
                      <a:solidFill>
                        <a:schemeClr val="bg1"/>
                      </a:solidFill>
                      <a:latin typeface="Calibri" panose="020F0502020204030204" pitchFamily="34" charset="0"/>
                      <a:cs typeface="Calibri" panose="020F0502020204030204" pitchFamily="34" charset="0"/>
                    </a:rPr>
                    <a:t>117 / 63 / 25</a:t>
                  </a:r>
                  <a:endParaRPr lang="en-GB" sz="700" dirty="0">
                    <a:solidFill>
                      <a:schemeClr val="bg1"/>
                    </a:solidFill>
                    <a:latin typeface="Calibri" panose="020F0502020204030204" pitchFamily="34" charset="0"/>
                    <a:cs typeface="Calibri" panose="020F0502020204030204" pitchFamily="34" charset="0"/>
                  </a:endParaRPr>
                </a:p>
              </p:txBody>
            </p:sp>
            <p:sp>
              <p:nvSpPr>
                <p:cNvPr id="57" name="Rectangle 56"/>
                <p:cNvSpPr/>
                <p:nvPr userDrawn="1"/>
              </p:nvSpPr>
              <p:spPr>
                <a:xfrm>
                  <a:off x="4581967" y="5076988"/>
                  <a:ext cx="1085200" cy="677636"/>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Light </a:t>
                  </a:r>
                  <a:r>
                    <a:rPr lang="en-GB" sz="700" baseline="0" dirty="0" smtClean="0">
                      <a:solidFill>
                        <a:schemeClr val="bg1"/>
                      </a:solidFill>
                      <a:latin typeface="Calibri" panose="020F0502020204030204" pitchFamily="34" charset="0"/>
                      <a:cs typeface="Calibri" panose="020F0502020204030204" pitchFamily="34" charset="0"/>
                    </a:rPr>
                    <a:t>Brown</a:t>
                  </a:r>
                </a:p>
                <a:p>
                  <a:pPr algn="ctr"/>
                  <a:r>
                    <a:rPr lang="en-GB" sz="700" baseline="0" dirty="0" smtClean="0">
                      <a:solidFill>
                        <a:schemeClr val="bg1"/>
                      </a:solidFill>
                      <a:latin typeface="Calibri" panose="020F0502020204030204" pitchFamily="34" charset="0"/>
                      <a:cs typeface="Calibri" panose="020F0502020204030204" pitchFamily="34" charset="0"/>
                    </a:rPr>
                    <a:t>155 / 100 / 46</a:t>
                  </a:r>
                  <a:endParaRPr lang="en-GB" sz="700" dirty="0">
                    <a:solidFill>
                      <a:schemeClr val="bg1"/>
                    </a:solidFill>
                    <a:latin typeface="Calibri" panose="020F0502020204030204" pitchFamily="34" charset="0"/>
                    <a:cs typeface="Calibri" panose="020F0502020204030204" pitchFamily="34" charset="0"/>
                  </a:endParaRPr>
                </a:p>
              </p:txBody>
            </p:sp>
            <p:sp>
              <p:nvSpPr>
                <p:cNvPr id="58" name="Rectangle 57"/>
                <p:cNvSpPr/>
                <p:nvPr userDrawn="1"/>
              </p:nvSpPr>
              <p:spPr>
                <a:xfrm>
                  <a:off x="6966561" y="5076988"/>
                  <a:ext cx="1085200" cy="677636"/>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Beige</a:t>
                  </a:r>
                </a:p>
                <a:p>
                  <a:pPr algn="ctr"/>
                  <a:r>
                    <a:rPr lang="en-GB" sz="700" dirty="0" smtClean="0">
                      <a:solidFill>
                        <a:schemeClr val="bg1"/>
                      </a:solidFill>
                      <a:latin typeface="Calibri" panose="020F0502020204030204" pitchFamily="34" charset="0"/>
                      <a:cs typeface="Calibri" panose="020F0502020204030204" pitchFamily="34" charset="0"/>
                    </a:rPr>
                    <a:t>227 / 188 / 159</a:t>
                  </a:r>
                  <a:endParaRPr lang="en-GB" sz="700" dirty="0">
                    <a:solidFill>
                      <a:schemeClr val="bg1"/>
                    </a:solidFill>
                    <a:latin typeface="Calibri" panose="020F0502020204030204" pitchFamily="34" charset="0"/>
                    <a:cs typeface="Calibri" panose="020F0502020204030204" pitchFamily="34" charset="0"/>
                  </a:endParaRPr>
                </a:p>
              </p:txBody>
            </p:sp>
            <p:sp>
              <p:nvSpPr>
                <p:cNvPr id="59" name="Rectangle 58"/>
                <p:cNvSpPr/>
                <p:nvPr userDrawn="1"/>
              </p:nvSpPr>
              <p:spPr>
                <a:xfrm>
                  <a:off x="5774264" y="5076988"/>
                  <a:ext cx="1085200" cy="677636"/>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Olive</a:t>
                  </a:r>
                </a:p>
                <a:p>
                  <a:pPr algn="ctr"/>
                  <a:r>
                    <a:rPr lang="en-GB" sz="700" dirty="0" smtClean="0">
                      <a:solidFill>
                        <a:schemeClr val="bg1"/>
                      </a:solidFill>
                      <a:latin typeface="Calibri" panose="020F0502020204030204" pitchFamily="34" charset="0"/>
                      <a:cs typeface="Calibri" panose="020F0502020204030204" pitchFamily="34" charset="0"/>
                    </a:rPr>
                    <a:t>157 / 147 / 117</a:t>
                  </a:r>
                  <a:endParaRPr lang="en-GB" sz="700" dirty="0">
                    <a:solidFill>
                      <a:schemeClr val="bg1"/>
                    </a:solidFill>
                    <a:latin typeface="Calibri" panose="020F0502020204030204" pitchFamily="34" charset="0"/>
                    <a:cs typeface="Calibri" panose="020F0502020204030204" pitchFamily="34" charset="0"/>
                  </a:endParaRPr>
                </a:p>
              </p:txBody>
            </p:sp>
            <p:sp>
              <p:nvSpPr>
                <p:cNvPr id="60" name="Rectangle 59"/>
                <p:cNvSpPr/>
                <p:nvPr userDrawn="1"/>
              </p:nvSpPr>
              <p:spPr>
                <a:xfrm>
                  <a:off x="8158858" y="5076988"/>
                  <a:ext cx="1085200" cy="677636"/>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smtClean="0">
                      <a:solidFill>
                        <a:schemeClr val="bg1"/>
                      </a:solidFill>
                      <a:latin typeface="Calibri" panose="020F0502020204030204" pitchFamily="34" charset="0"/>
                      <a:cs typeface="Calibri" panose="020F0502020204030204" pitchFamily="34" charset="0"/>
                    </a:rPr>
                    <a:t>Light Pink</a:t>
                  </a:r>
                </a:p>
                <a:p>
                  <a:pPr algn="ctr"/>
                  <a:r>
                    <a:rPr lang="en-GB" sz="700" dirty="0" smtClean="0">
                      <a:solidFill>
                        <a:schemeClr val="bg1"/>
                      </a:solidFill>
                      <a:latin typeface="Calibri" panose="020F0502020204030204" pitchFamily="34" charset="0"/>
                      <a:cs typeface="Calibri" panose="020F0502020204030204" pitchFamily="34" charset="0"/>
                    </a:rPr>
                    <a:t>227 / 104 /</a:t>
                  </a:r>
                  <a:r>
                    <a:rPr lang="en-GB" sz="700" baseline="0" dirty="0" smtClean="0">
                      <a:solidFill>
                        <a:schemeClr val="bg1"/>
                      </a:solidFill>
                      <a:latin typeface="Calibri" panose="020F0502020204030204" pitchFamily="34" charset="0"/>
                      <a:cs typeface="Calibri" panose="020F0502020204030204" pitchFamily="34" charset="0"/>
                    </a:rPr>
                    <a:t> 119</a:t>
                  </a:r>
                  <a:endParaRPr lang="en-GB" sz="700" dirty="0">
                    <a:solidFill>
                      <a:schemeClr val="bg1"/>
                    </a:solidFill>
                    <a:latin typeface="Calibri" panose="020F0502020204030204" pitchFamily="34" charset="0"/>
                    <a:cs typeface="Calibri" panose="020F0502020204030204" pitchFamily="34" charset="0"/>
                  </a:endParaRPr>
                </a:p>
              </p:txBody>
            </p:sp>
          </p:grpSp>
          <p:sp>
            <p:nvSpPr>
              <p:cNvPr id="47" name="TextBox 46"/>
              <p:cNvSpPr txBox="1"/>
              <p:nvPr userDrawn="1"/>
            </p:nvSpPr>
            <p:spPr>
              <a:xfrm>
                <a:off x="1215696" y="4323963"/>
                <a:ext cx="874581" cy="677636"/>
              </a:xfrm>
              <a:prstGeom prst="rect">
                <a:avLst/>
              </a:prstGeom>
              <a:noFill/>
            </p:spPr>
            <p:txBody>
              <a:bodyPr wrap="square" lIns="0" tIns="0" rIns="54007" bIns="0" rtlCol="0" anchor="ctr">
                <a:noAutofit/>
              </a:bodyPr>
              <a:lstStyle/>
              <a:p>
                <a:r>
                  <a:rPr lang="en-GB" sz="1000" b="1" dirty="0" smtClean="0">
                    <a:solidFill>
                      <a:schemeClr val="tx2"/>
                    </a:solidFill>
                    <a:latin typeface="Calibri" panose="020F0502020204030204" pitchFamily="34" charset="0"/>
                    <a:cs typeface="Calibri" panose="020F0502020204030204" pitchFamily="34" charset="0"/>
                  </a:rPr>
                  <a:t>Colour</a:t>
                </a:r>
                <a:r>
                  <a:rPr lang="en-GB" sz="1000" b="1" baseline="0" dirty="0" smtClean="0">
                    <a:solidFill>
                      <a:schemeClr val="tx2"/>
                    </a:solidFill>
                    <a:latin typeface="Calibri" panose="020F0502020204030204" pitchFamily="34" charset="0"/>
                    <a:cs typeface="Calibri" panose="020F0502020204030204" pitchFamily="34" charset="0"/>
                  </a:rPr>
                  <a:t> o</a:t>
                </a:r>
                <a:r>
                  <a:rPr lang="en-GB" sz="1000" b="1" dirty="0" smtClean="0">
                    <a:solidFill>
                      <a:schemeClr val="tx2"/>
                    </a:solidFill>
                    <a:latin typeface="Calibri" panose="020F0502020204030204" pitchFamily="34" charset="0"/>
                    <a:cs typeface="Calibri" panose="020F0502020204030204" pitchFamily="34" charset="0"/>
                  </a:rPr>
                  <a:t>rder for graphs</a:t>
                </a:r>
                <a:endParaRPr lang="en-GB" sz="1000" b="1" dirty="0">
                  <a:solidFill>
                    <a:schemeClr val="tx2"/>
                  </a:solidFill>
                  <a:latin typeface="Calibri" panose="020F0502020204030204" pitchFamily="34" charset="0"/>
                  <a:cs typeface="Calibri" panose="020F0502020204030204" pitchFamily="34" charset="0"/>
                </a:endParaRPr>
              </a:p>
            </p:txBody>
          </p:sp>
        </p:grpSp>
      </p:grpSp>
      <p:sp>
        <p:nvSpPr>
          <p:cNvPr id="61" name="TextBox 60"/>
          <p:cNvSpPr txBox="1"/>
          <p:nvPr userDrawn="1"/>
        </p:nvSpPr>
        <p:spPr>
          <a:xfrm>
            <a:off x="11358818" y="6337300"/>
            <a:ext cx="472565" cy="381000"/>
          </a:xfrm>
          <a:prstGeom prst="rect">
            <a:avLst/>
          </a:prstGeom>
          <a:noFill/>
        </p:spPr>
        <p:txBody>
          <a:bodyPr wrap="square" lIns="54610" tIns="54610" rIns="54610" bIns="54610" rtlCol="0">
            <a:noAutofit/>
          </a:bodyPr>
          <a:lstStyle/>
          <a:p>
            <a:pPr algn="ctr">
              <a:spcAft>
                <a:spcPts val="600"/>
              </a:spcAft>
            </a:pPr>
            <a:fld id="{67F00CE4-7F29-4BD2-B483-5CF88CDCAD57}" type="slidenum">
              <a:rPr lang="en-US" sz="1500" kern="1200" smtClean="0">
                <a:solidFill>
                  <a:schemeClr val="tx1">
                    <a:lumMod val="85000"/>
                    <a:lumOff val="15000"/>
                  </a:schemeClr>
                </a:solidFill>
                <a:latin typeface="+mn-lt"/>
                <a:ea typeface="+mn-ea"/>
                <a:cs typeface="+mn-cs"/>
              </a:rPr>
              <a:t>‹#›</a:t>
            </a:fld>
            <a:endParaRPr lang="en-US" sz="1500" kern="1200" dirty="0" smtClean="0">
              <a:solidFill>
                <a:schemeClr val="tx1">
                  <a:lumMod val="85000"/>
                  <a:lumOff val="15000"/>
                </a:schemeClr>
              </a:solidFill>
              <a:latin typeface="+mn-lt"/>
              <a:ea typeface="+mn-ea"/>
              <a:cs typeface="+mn-cs"/>
            </a:endParaRP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65" r:id="rId1"/>
    <p:sldLayoutId id="2147483664" r:id="rId2"/>
    <p:sldLayoutId id="2147483666" r:id="rId3"/>
    <p:sldLayoutId id="2147483763" r:id="rId4"/>
    <p:sldLayoutId id="2147483702" r:id="rId5"/>
    <p:sldLayoutId id="2147483766" r:id="rId6"/>
  </p:sldLayoutIdLst>
  <p:timing>
    <p:tnLst>
      <p:par>
        <p:cTn id="1" dur="indefinite" restart="never" nodeType="tmRoot"/>
      </p:par>
    </p:tnLst>
  </p:timing>
  <p:hf hdr="0" dt="0"/>
  <p:txStyles>
    <p:titleStyle>
      <a:lvl1pPr algn="l" defTabSz="914377" rtl="0" eaLnBrk="1" latinLnBrk="0" hangingPunct="1">
        <a:lnSpc>
          <a:spcPct val="7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0" indent="0" algn="l" defTabSz="914377" rtl="0" eaLnBrk="1" latinLnBrk="0" hangingPunct="1">
        <a:lnSpc>
          <a:spcPct val="100000"/>
        </a:lnSpc>
        <a:spcBef>
          <a:spcPts val="0"/>
        </a:spcBef>
        <a:spcAft>
          <a:spcPts val="600"/>
        </a:spcAft>
        <a:buFontTx/>
        <a:buNone/>
        <a:defRPr sz="1400" b="1" kern="1200">
          <a:solidFill>
            <a:schemeClr val="tx2"/>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rot="16200000">
            <a:off x="2671764" y="5465762"/>
            <a:ext cx="752476"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rot="16200000">
            <a:off x="4703767" y="5465765"/>
            <a:ext cx="752468"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userDrawn="1"/>
        </p:nvSpPr>
        <p:spPr>
          <a:xfrm rot="16200000">
            <a:off x="6735765" y="5465764"/>
            <a:ext cx="752471"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userDrawn="1"/>
        </p:nvSpPr>
        <p:spPr>
          <a:xfrm rot="16200000">
            <a:off x="8767764" y="5465762"/>
            <a:ext cx="752474"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userDrawn="1"/>
        </p:nvSpPr>
        <p:spPr>
          <a:xfrm rot="16200000">
            <a:off x="10799766" y="5465766"/>
            <a:ext cx="752468" cy="20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userDrawn="1"/>
        </p:nvSpPr>
        <p:spPr>
          <a:xfrm rot="16200000">
            <a:off x="639764" y="5465762"/>
            <a:ext cx="752475" cy="2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3" name="Group 12"/>
          <p:cNvGrpSpPr/>
          <p:nvPr userDrawn="1"/>
        </p:nvGrpSpPr>
        <p:grpSpPr>
          <a:xfrm>
            <a:off x="2" y="6736617"/>
            <a:ext cx="12191999" cy="134339"/>
            <a:chOff x="2" y="2110197"/>
            <a:chExt cx="12191999" cy="134339"/>
          </a:xfrm>
          <a:solidFill>
            <a:schemeClr val="tx1">
              <a:alpha val="30000"/>
            </a:schemeClr>
          </a:solidFill>
        </p:grpSpPr>
        <p:sp>
          <p:nvSpPr>
            <p:cNvPr id="14" name="Rectangle 13"/>
            <p:cNvSpPr/>
            <p:nvPr/>
          </p:nvSpPr>
          <p:spPr>
            <a:xfrm rot="16200000">
              <a:off x="2980836" y="1161370"/>
              <a:ext cx="134333"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5012835" y="1161369"/>
              <a:ext cx="134333"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p:cNvSpPr/>
            <p:nvPr/>
          </p:nvSpPr>
          <p:spPr>
            <a:xfrm rot="16200000">
              <a:off x="7044834" y="1161369"/>
              <a:ext cx="134335"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9076834" y="1161367"/>
              <a:ext cx="134336"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17"/>
            <p:cNvSpPr/>
            <p:nvPr/>
          </p:nvSpPr>
          <p:spPr>
            <a:xfrm rot="16200000">
              <a:off x="11108832" y="1161366"/>
              <a:ext cx="134338"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rot="16200000">
              <a:off x="948836" y="1161370"/>
              <a:ext cx="134331"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671491869"/>
      </p:ext>
    </p:extLst>
  </p:cSld>
  <p:clrMap bg1="lt1" tx1="dk1" bg2="lt2" tx2="dk2" accent1="accent1" accent2="accent2" accent3="accent3" accent4="accent4" accent5="accent5" accent6="accent6" hlink="hlink" folHlink="folHlin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strVal val="#ppt_x"/>
                                          </p:val>
                                        </p:tav>
                                        <p:tav tm="100000">
                                          <p:val>
                                            <p:strVal val="#ppt_x"/>
                                          </p:val>
                                        </p:tav>
                                      </p:tavLst>
                                    </p:anim>
                                    <p:anim calcmode="lin" valueType="num">
                                      <p:cBhvr>
                                        <p:cTn id="33" dur="5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1254" y="1575353"/>
            <a:ext cx="8489950" cy="3707295"/>
          </a:xfrm>
        </p:spPr>
        <p:txBody>
          <a:bodyPr/>
          <a:lstStyle/>
          <a:p>
            <a:r>
              <a:rPr lang="en-US" sz="2400" dirty="0" smtClean="0">
                <a:latin typeface="+mj-lt"/>
              </a:rPr>
              <a:t>Enterprise Data Science </a:t>
            </a:r>
            <a:r>
              <a:rPr lang="en-US" sz="2400" dirty="0" err="1" smtClean="0">
                <a:latin typeface="+mj-lt"/>
              </a:rPr>
              <a:t>Bootcamp</a:t>
            </a:r>
            <a:r>
              <a:rPr lang="en-US" sz="7200" dirty="0" smtClean="0">
                <a:latin typeface="+mj-lt"/>
              </a:rPr>
              <a:t/>
            </a:r>
            <a:br>
              <a:rPr lang="en-US" sz="7200" dirty="0" smtClean="0">
                <a:latin typeface="+mj-lt"/>
              </a:rPr>
            </a:br>
            <a:r>
              <a:rPr lang="en-US" sz="8800" dirty="0" smtClean="0">
                <a:latin typeface="+mj-lt"/>
              </a:rPr>
              <a:t/>
            </a:r>
            <a:br>
              <a:rPr lang="en-US" sz="8800" dirty="0" smtClean="0">
                <a:latin typeface="+mj-lt"/>
              </a:rPr>
            </a:br>
            <a:r>
              <a:rPr lang="en-US" sz="4800" dirty="0" smtClean="0">
                <a:latin typeface="+mj-lt"/>
              </a:rPr>
              <a:t>Human Resources Analysis</a:t>
            </a:r>
            <a:br>
              <a:rPr lang="en-US" sz="4800" dirty="0" smtClean="0">
                <a:latin typeface="+mj-lt"/>
              </a:rPr>
            </a:br>
            <a:r>
              <a:rPr lang="en-US" sz="3600" dirty="0" smtClean="0">
                <a:latin typeface="+mj-lt"/>
              </a:rPr>
              <a:t>Predict Attrition</a:t>
            </a:r>
            <a:r>
              <a:rPr lang="en-US" sz="6000" dirty="0" smtClean="0">
                <a:latin typeface="+mj-lt"/>
              </a:rPr>
              <a:t/>
            </a:r>
            <a:br>
              <a:rPr lang="en-US" sz="6000" dirty="0" smtClean="0">
                <a:latin typeface="+mj-lt"/>
              </a:rPr>
            </a:br>
            <a:r>
              <a:rPr lang="en-US" sz="6000" dirty="0" smtClean="0">
                <a:latin typeface="+mj-lt"/>
              </a:rPr>
              <a:t/>
            </a:r>
            <a:br>
              <a:rPr lang="en-US" sz="6000" dirty="0" smtClean="0">
                <a:latin typeface="+mj-lt"/>
              </a:rPr>
            </a:br>
            <a:r>
              <a:rPr lang="en-US" sz="6000" dirty="0" smtClean="0">
                <a:latin typeface="+mj-lt"/>
              </a:rPr>
              <a:t/>
            </a:r>
            <a:br>
              <a:rPr lang="en-US" sz="6000" dirty="0" smtClean="0">
                <a:latin typeface="+mj-lt"/>
              </a:rPr>
            </a:br>
            <a:r>
              <a:rPr lang="en-US" sz="1800" dirty="0" smtClean="0">
                <a:latin typeface="+mj-lt"/>
              </a:rPr>
              <a:t>November 2019</a:t>
            </a:r>
            <a:endParaRPr lang="en-US" sz="18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1549200190"/>
              </p:ext>
            </p:extLst>
          </p:nvPr>
        </p:nvGraphicFramePr>
        <p:xfrm>
          <a:off x="388732" y="6116320"/>
          <a:ext cx="8128000" cy="74168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2"/>
                          </a:solidFill>
                          <a:effectLst/>
                          <a:latin typeface="+mn-lt"/>
                          <a:ea typeface="+mn-ea"/>
                          <a:cs typeface="Calibri" panose="020F0502020204030204" pitchFamily="34" charset="0"/>
                        </a:rPr>
                        <a:t>Bruno Candeias</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latin typeface="+mn-lt"/>
                          <a:ea typeface="+mn-ea"/>
                          <a:cs typeface="Calibri" panose="020F0502020204030204" pitchFamily="34" charset="0"/>
                        </a:rPr>
                        <a:t>David Oliveira</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latin typeface="+mn-lt"/>
                          <a:ea typeface="+mn-ea"/>
                          <a:cs typeface="Calibri" panose="020F0502020204030204" pitchFamily="34" charset="0"/>
                        </a:rPr>
                        <a:t>Henrique Pereira</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latin typeface="+mn-lt"/>
                          <a:ea typeface="+mn-ea"/>
                          <a:cs typeface="Calibri" panose="020F0502020204030204" pitchFamily="34" charset="0"/>
                        </a:rPr>
                        <a:t>Manuel Oom</a:t>
                      </a:r>
                      <a:endParaRPr lang="en-US" dirty="0">
                        <a:solidFill>
                          <a:schemeClr val="tx2"/>
                        </a:solidFill>
                        <a:latin typeface="+mn-lt"/>
                        <a:cs typeface="Calibri" panose="020F0502020204030204" pitchFamily="34" charset="0"/>
                      </a:endParaRPr>
                    </a:p>
                  </a:txBody>
                  <a:tcPr>
                    <a:solidFill>
                      <a:schemeClr val="bg1"/>
                    </a:solidFill>
                  </a:tcPr>
                </a:tc>
              </a:tr>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latin typeface="+mn-lt"/>
                          <a:ea typeface="+mn-ea"/>
                          <a:cs typeface="Calibri" panose="020F0502020204030204" pitchFamily="34" charset="0"/>
                        </a:rPr>
                        <a:t>M20180313</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latin typeface="+mn-lt"/>
                          <a:ea typeface="+mn-ea"/>
                          <a:cs typeface="Calibri" panose="020F0502020204030204" pitchFamily="34" charset="0"/>
                        </a:rPr>
                        <a:t>M20181430</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latin typeface="+mn-lt"/>
                          <a:ea typeface="+mn-ea"/>
                          <a:cs typeface="Calibri" panose="020F0502020204030204" pitchFamily="34" charset="0"/>
                        </a:rPr>
                        <a:t>M20181395</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latin typeface="+mn-lt"/>
                          <a:ea typeface="+mn-ea"/>
                          <a:cs typeface="Calibri" panose="020F0502020204030204" pitchFamily="34" charset="0"/>
                        </a:rPr>
                        <a:t>M20181431</a:t>
                      </a:r>
                    </a:p>
                  </a:txBody>
                  <a:tcPr>
                    <a:solidFill>
                      <a:schemeClr val="bg1"/>
                    </a:solidFill>
                  </a:tcPr>
                </a:tc>
              </a:tr>
            </a:tbl>
          </a:graphicData>
        </a:graphic>
      </p:graphicFrame>
    </p:spTree>
    <p:extLst>
      <p:ext uri="{BB962C8B-B14F-4D97-AF65-F5344CB8AC3E}">
        <p14:creationId xmlns:p14="http://schemas.microsoft.com/office/powerpoint/2010/main" val="235711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a:extLst>
              <a:ext uri="{FF2B5EF4-FFF2-40B4-BE49-F238E27FC236}">
                <a16:creationId xmlns="" xmlns:a16="http://schemas.microsoft.com/office/drawing/2014/main" id="{AB1F021C-402F-4AC6-879E-2E3B8DFBEFB5}"/>
              </a:ext>
            </a:extLst>
          </p:cNvPr>
          <p:cNvCxnSpPr>
            <a:cxnSpLocks/>
          </p:cNvCxnSpPr>
          <p:nvPr/>
        </p:nvCxnSpPr>
        <p:spPr>
          <a:xfrm>
            <a:off x="2871938"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0" name="Chevron 59"/>
          <p:cNvSpPr/>
          <p:nvPr/>
        </p:nvSpPr>
        <p:spPr>
          <a:xfrm>
            <a:off x="2234294" y="2745161"/>
            <a:ext cx="1805787"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59" name="Chevron 58"/>
          <p:cNvSpPr/>
          <p:nvPr/>
        </p:nvSpPr>
        <p:spPr>
          <a:xfrm>
            <a:off x="1851661" y="2133698"/>
            <a:ext cx="1047714"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solidFill>
                <a:schemeClr val="bg1"/>
              </a:solidFill>
            </a:endParaRPr>
          </a:p>
        </p:txBody>
      </p:sp>
      <p:cxnSp>
        <p:nvCxnSpPr>
          <p:cNvPr id="50" name="Straight Connector 49">
            <a:extLst>
              <a:ext uri="{FF2B5EF4-FFF2-40B4-BE49-F238E27FC236}">
                <a16:creationId xmlns="" xmlns:a16="http://schemas.microsoft.com/office/drawing/2014/main" id="{D94A40FC-2BEB-4D22-9372-416EFE6B1005}"/>
              </a:ext>
            </a:extLst>
          </p:cNvPr>
          <p:cNvCxnSpPr/>
          <p:nvPr/>
        </p:nvCxnSpPr>
        <p:spPr>
          <a:xfrm>
            <a:off x="8128586" y="2035633"/>
            <a:ext cx="0" cy="4752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8665A78D-19FA-497E-B7D9-228807422BB9}"/>
              </a:ext>
            </a:extLst>
          </p:cNvPr>
          <p:cNvCxnSpPr/>
          <p:nvPr/>
        </p:nvCxnSpPr>
        <p:spPr>
          <a:xfrm>
            <a:off x="4040081"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Title 11"/>
          <p:cNvSpPr>
            <a:spLocks noGrp="1"/>
          </p:cNvSpPr>
          <p:nvPr>
            <p:ph type="title"/>
          </p:nvPr>
        </p:nvSpPr>
        <p:spPr/>
        <p:txBody>
          <a:bodyPr/>
          <a:lstStyle/>
          <a:p>
            <a:r>
              <a:rPr lang="en-US" dirty="0" smtClean="0">
                <a:latin typeface="+mn-lt"/>
              </a:rPr>
              <a:t>Planning</a:t>
            </a:r>
            <a:endParaRPr lang="en-US" dirty="0">
              <a:latin typeface="+mn-lt"/>
            </a:endParaRPr>
          </a:p>
        </p:txBody>
      </p:sp>
      <p:sp>
        <p:nvSpPr>
          <p:cNvPr id="17" name="Text Placeholder 16"/>
          <p:cNvSpPr>
            <a:spLocks noGrp="1"/>
          </p:cNvSpPr>
          <p:nvPr>
            <p:ph type="body" sz="quarter" idx="10"/>
          </p:nvPr>
        </p:nvSpPr>
        <p:spPr/>
        <p:txBody>
          <a:bodyPr/>
          <a:lstStyle/>
          <a:p>
            <a:r>
              <a:rPr lang="en-US" dirty="0" smtClean="0">
                <a:latin typeface="+mn-lt"/>
              </a:rPr>
              <a:t>Currently finalizing the development and optimization of the models, we will start to analyze the outputs, select the model or models to answer the questions and start preparing the second status report.</a:t>
            </a:r>
            <a:endParaRPr lang="en-US" dirty="0">
              <a:latin typeface="+mn-lt"/>
            </a:endParaRPr>
          </a:p>
        </p:txBody>
      </p:sp>
      <p:sp>
        <p:nvSpPr>
          <p:cNvPr id="5" name="Rectangle 4">
            <a:extLst>
              <a:ext uri="{FF2B5EF4-FFF2-40B4-BE49-F238E27FC236}">
                <a16:creationId xmlns="" xmlns:a16="http://schemas.microsoft.com/office/drawing/2014/main" id="{86C25010-F1C0-4FB9-BA9E-0A90FB45C27B}"/>
              </a:ext>
            </a:extLst>
          </p:cNvPr>
          <p:cNvSpPr/>
          <p:nvPr/>
        </p:nvSpPr>
        <p:spPr>
          <a:xfrm>
            <a:off x="0" y="1608612"/>
            <a:ext cx="12192000" cy="377430"/>
          </a:xfrm>
          <a:prstGeom prst="rect">
            <a:avLst/>
          </a:prstGeom>
          <a:solidFill>
            <a:schemeClr val="tx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 name="Rectangle 5">
            <a:extLst>
              <a:ext uri="{FF2B5EF4-FFF2-40B4-BE49-F238E27FC236}">
                <a16:creationId xmlns="" xmlns:a16="http://schemas.microsoft.com/office/drawing/2014/main" id="{D40DB0D9-1630-4D3C-8433-D8948F25E9F0}"/>
              </a:ext>
            </a:extLst>
          </p:cNvPr>
          <p:cNvSpPr/>
          <p:nvPr/>
        </p:nvSpPr>
        <p:spPr>
          <a:xfrm>
            <a:off x="3026568"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lumMod val="95000"/>
                    <a:lumOff val="5000"/>
                  </a:schemeClr>
                </a:solidFill>
              </a:rPr>
              <a:t>23/Oct</a:t>
            </a:r>
            <a:endParaRPr lang="en-GB" sz="1600" dirty="0">
              <a:solidFill>
                <a:schemeClr val="tx1">
                  <a:lumMod val="95000"/>
                  <a:lumOff val="5000"/>
                </a:schemeClr>
              </a:solidFill>
            </a:endParaRPr>
          </a:p>
        </p:txBody>
      </p:sp>
      <p:sp>
        <p:nvSpPr>
          <p:cNvPr id="7" name="Rectangle 6">
            <a:extLst>
              <a:ext uri="{FF2B5EF4-FFF2-40B4-BE49-F238E27FC236}">
                <a16:creationId xmlns="" xmlns:a16="http://schemas.microsoft.com/office/drawing/2014/main" id="{D5078E4F-16E1-4306-A40C-1DAC73EFFB25}"/>
              </a:ext>
            </a:extLst>
          </p:cNvPr>
          <p:cNvSpPr/>
          <p:nvPr/>
        </p:nvSpPr>
        <p:spPr>
          <a:xfrm>
            <a:off x="4194711"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lumMod val="95000"/>
                    <a:lumOff val="5000"/>
                  </a:schemeClr>
                </a:solidFill>
              </a:rPr>
              <a:t>30/Oct</a:t>
            </a:r>
            <a:endParaRPr lang="en-GB" sz="1600" dirty="0">
              <a:solidFill>
                <a:schemeClr val="tx1">
                  <a:lumMod val="95000"/>
                  <a:lumOff val="5000"/>
                </a:schemeClr>
              </a:solidFill>
            </a:endParaRPr>
          </a:p>
        </p:txBody>
      </p:sp>
      <p:sp>
        <p:nvSpPr>
          <p:cNvPr id="8" name="Rectangle 7">
            <a:extLst>
              <a:ext uri="{FF2B5EF4-FFF2-40B4-BE49-F238E27FC236}">
                <a16:creationId xmlns="" xmlns:a16="http://schemas.microsoft.com/office/drawing/2014/main" id="{437145DD-9625-49C8-ABEA-8B8121B38B3B}"/>
              </a:ext>
            </a:extLst>
          </p:cNvPr>
          <p:cNvSpPr/>
          <p:nvPr/>
        </p:nvSpPr>
        <p:spPr>
          <a:xfrm>
            <a:off x="5362854"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06/Nov</a:t>
            </a:r>
            <a:endParaRPr lang="en-GB" sz="1600" dirty="0">
              <a:solidFill>
                <a:schemeClr val="tx1">
                  <a:lumMod val="95000"/>
                  <a:lumOff val="5000"/>
                </a:schemeClr>
              </a:solidFill>
            </a:endParaRPr>
          </a:p>
        </p:txBody>
      </p:sp>
      <p:sp>
        <p:nvSpPr>
          <p:cNvPr id="9" name="Rectangle 8">
            <a:extLst>
              <a:ext uri="{FF2B5EF4-FFF2-40B4-BE49-F238E27FC236}">
                <a16:creationId xmlns="" xmlns:a16="http://schemas.microsoft.com/office/drawing/2014/main" id="{DAF71B8E-02E5-4D92-8BF6-0AE8C89D103D}"/>
              </a:ext>
            </a:extLst>
          </p:cNvPr>
          <p:cNvSpPr/>
          <p:nvPr/>
        </p:nvSpPr>
        <p:spPr>
          <a:xfrm>
            <a:off x="6530997"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13/Nov</a:t>
            </a:r>
            <a:endParaRPr lang="en-GB" sz="1600" dirty="0">
              <a:solidFill>
                <a:schemeClr val="tx1">
                  <a:lumMod val="95000"/>
                  <a:lumOff val="5000"/>
                </a:schemeClr>
              </a:solidFill>
            </a:endParaRPr>
          </a:p>
        </p:txBody>
      </p:sp>
      <p:sp>
        <p:nvSpPr>
          <p:cNvPr id="10" name="Rectangle 9">
            <a:extLst>
              <a:ext uri="{FF2B5EF4-FFF2-40B4-BE49-F238E27FC236}">
                <a16:creationId xmlns="" xmlns:a16="http://schemas.microsoft.com/office/drawing/2014/main" id="{5ED45A11-7F19-4445-9B09-DF82DDB96BB5}"/>
              </a:ext>
            </a:extLst>
          </p:cNvPr>
          <p:cNvSpPr/>
          <p:nvPr/>
        </p:nvSpPr>
        <p:spPr>
          <a:xfrm>
            <a:off x="7699141"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20/Nov</a:t>
            </a:r>
            <a:endParaRPr lang="en-GB" sz="1600" dirty="0">
              <a:solidFill>
                <a:schemeClr val="tx1">
                  <a:lumMod val="95000"/>
                  <a:lumOff val="5000"/>
                </a:schemeClr>
              </a:solidFill>
            </a:endParaRPr>
          </a:p>
        </p:txBody>
      </p:sp>
      <p:sp>
        <p:nvSpPr>
          <p:cNvPr id="11" name="Rectangle 10">
            <a:extLst>
              <a:ext uri="{FF2B5EF4-FFF2-40B4-BE49-F238E27FC236}">
                <a16:creationId xmlns="" xmlns:a16="http://schemas.microsoft.com/office/drawing/2014/main" id="{1DCD52B4-05CA-450F-AD84-43916E4C9CF5}"/>
              </a:ext>
            </a:extLst>
          </p:cNvPr>
          <p:cNvSpPr/>
          <p:nvPr/>
        </p:nvSpPr>
        <p:spPr>
          <a:xfrm>
            <a:off x="8867285"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27/Nov</a:t>
            </a:r>
            <a:endParaRPr lang="en-GB" sz="1600" dirty="0">
              <a:solidFill>
                <a:schemeClr val="tx1">
                  <a:lumMod val="95000"/>
                  <a:lumOff val="5000"/>
                </a:schemeClr>
              </a:solidFill>
            </a:endParaRPr>
          </a:p>
        </p:txBody>
      </p:sp>
      <p:sp>
        <p:nvSpPr>
          <p:cNvPr id="13" name="Rectangle 12">
            <a:extLst>
              <a:ext uri="{FF2B5EF4-FFF2-40B4-BE49-F238E27FC236}">
                <a16:creationId xmlns="" xmlns:a16="http://schemas.microsoft.com/office/drawing/2014/main" id="{1758D0F4-F45B-4ABB-A01C-DEE7A1294E82}"/>
              </a:ext>
            </a:extLst>
          </p:cNvPr>
          <p:cNvSpPr/>
          <p:nvPr/>
        </p:nvSpPr>
        <p:spPr>
          <a:xfrm>
            <a:off x="10035429"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04/Dec</a:t>
            </a:r>
            <a:endParaRPr lang="en-GB" sz="1600" dirty="0">
              <a:solidFill>
                <a:schemeClr val="tx1">
                  <a:lumMod val="95000"/>
                  <a:lumOff val="5000"/>
                </a:schemeClr>
              </a:solidFill>
            </a:endParaRPr>
          </a:p>
        </p:txBody>
      </p:sp>
      <p:sp>
        <p:nvSpPr>
          <p:cNvPr id="14" name="Rectangle 13">
            <a:extLst>
              <a:ext uri="{FF2B5EF4-FFF2-40B4-BE49-F238E27FC236}">
                <a16:creationId xmlns="" xmlns:a16="http://schemas.microsoft.com/office/drawing/2014/main" id="{2C5ACE84-A7F4-41FB-A93A-DB18C841AE6E}"/>
              </a:ext>
            </a:extLst>
          </p:cNvPr>
          <p:cNvSpPr/>
          <p:nvPr/>
        </p:nvSpPr>
        <p:spPr>
          <a:xfrm>
            <a:off x="11203577"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11/Dec</a:t>
            </a:r>
            <a:endParaRPr lang="en-GB" sz="1600" dirty="0">
              <a:solidFill>
                <a:schemeClr val="tx1">
                  <a:lumMod val="95000"/>
                  <a:lumOff val="5000"/>
                </a:schemeClr>
              </a:solidFill>
            </a:endParaRPr>
          </a:p>
        </p:txBody>
      </p:sp>
      <p:sp>
        <p:nvSpPr>
          <p:cNvPr id="23" name="Rectangle 22">
            <a:extLst>
              <a:ext uri="{FF2B5EF4-FFF2-40B4-BE49-F238E27FC236}">
                <a16:creationId xmlns="" xmlns:a16="http://schemas.microsoft.com/office/drawing/2014/main" id="{69228E1F-F60E-4631-A53A-3EF8350A8553}"/>
              </a:ext>
            </a:extLst>
          </p:cNvPr>
          <p:cNvSpPr/>
          <p:nvPr/>
        </p:nvSpPr>
        <p:spPr>
          <a:xfrm>
            <a:off x="1858425"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lumMod val="95000"/>
                    <a:lumOff val="5000"/>
                  </a:schemeClr>
                </a:solidFill>
              </a:rPr>
              <a:t>16/Oct</a:t>
            </a:r>
            <a:endParaRPr lang="en-GB" sz="1600" dirty="0">
              <a:solidFill>
                <a:schemeClr val="tx1">
                  <a:lumMod val="95000"/>
                  <a:lumOff val="5000"/>
                </a:schemeClr>
              </a:solidFill>
            </a:endParaRPr>
          </a:p>
        </p:txBody>
      </p:sp>
      <p:sp>
        <p:nvSpPr>
          <p:cNvPr id="27" name="Star: 5 Points 24">
            <a:extLst>
              <a:ext uri="{FF2B5EF4-FFF2-40B4-BE49-F238E27FC236}">
                <a16:creationId xmlns="" xmlns:a16="http://schemas.microsoft.com/office/drawing/2014/main" id="{08DC3F63-6674-4F51-853E-4C9D9B1B33C0}"/>
              </a:ext>
            </a:extLst>
          </p:cNvPr>
          <p:cNvSpPr/>
          <p:nvPr/>
        </p:nvSpPr>
        <p:spPr>
          <a:xfrm>
            <a:off x="3317395" y="2719231"/>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sp>
        <p:nvSpPr>
          <p:cNvPr id="29" name="TextBox 28">
            <a:extLst>
              <a:ext uri="{FF2B5EF4-FFF2-40B4-BE49-F238E27FC236}">
                <a16:creationId xmlns="" xmlns:a16="http://schemas.microsoft.com/office/drawing/2014/main" id="{52922633-78F2-4BCD-ACB8-4F49C45D7AFA}"/>
              </a:ext>
            </a:extLst>
          </p:cNvPr>
          <p:cNvSpPr txBox="1"/>
          <p:nvPr/>
        </p:nvSpPr>
        <p:spPr>
          <a:xfrm>
            <a:off x="2850373" y="2432859"/>
            <a:ext cx="1276447" cy="276999"/>
          </a:xfrm>
          <a:prstGeom prst="rect">
            <a:avLst/>
          </a:prstGeom>
          <a:noFill/>
        </p:spPr>
        <p:txBody>
          <a:bodyPr wrap="square" rtlCol="0">
            <a:spAutoFit/>
          </a:bodyPr>
          <a:lstStyle/>
          <a:p>
            <a:pPr algn="ctr"/>
            <a:r>
              <a:rPr lang="pt-PT" sz="1200" dirty="0"/>
              <a:t>Status Report</a:t>
            </a:r>
            <a:endParaRPr lang="en-GB" sz="1200" dirty="0"/>
          </a:p>
        </p:txBody>
      </p:sp>
      <p:cxnSp>
        <p:nvCxnSpPr>
          <p:cNvPr id="44" name="Straight Connector 43">
            <a:extLst>
              <a:ext uri="{FF2B5EF4-FFF2-40B4-BE49-F238E27FC236}">
                <a16:creationId xmlns="" xmlns:a16="http://schemas.microsoft.com/office/drawing/2014/main" id="{0A9C658C-1B0B-43FD-8CD5-F71AA75BC20D}"/>
              </a:ext>
            </a:extLst>
          </p:cNvPr>
          <p:cNvCxnSpPr/>
          <p:nvPr/>
        </p:nvCxnSpPr>
        <p:spPr>
          <a:xfrm>
            <a:off x="5208224"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E8575CE3-F909-4C83-85BB-BCD7B0CB34BA}"/>
              </a:ext>
            </a:extLst>
          </p:cNvPr>
          <p:cNvCxnSpPr/>
          <p:nvPr/>
        </p:nvCxnSpPr>
        <p:spPr>
          <a:xfrm>
            <a:off x="6376367"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839371FD-E4FA-49B1-8901-479790C6C9F6}"/>
              </a:ext>
            </a:extLst>
          </p:cNvPr>
          <p:cNvCxnSpPr/>
          <p:nvPr/>
        </p:nvCxnSpPr>
        <p:spPr>
          <a:xfrm>
            <a:off x="7544511"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CB984E62-7D96-42C5-B42F-F42A6B04A378}"/>
              </a:ext>
            </a:extLst>
          </p:cNvPr>
          <p:cNvCxnSpPr/>
          <p:nvPr/>
        </p:nvCxnSpPr>
        <p:spPr>
          <a:xfrm>
            <a:off x="8712655"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EDDCE858-CA58-4424-B0D3-C6971AE9AE4D}"/>
              </a:ext>
            </a:extLst>
          </p:cNvPr>
          <p:cNvCxnSpPr/>
          <p:nvPr/>
        </p:nvCxnSpPr>
        <p:spPr>
          <a:xfrm>
            <a:off x="9880799"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EF8E15F2-FEA6-4A6D-900E-A704FD4626F7}"/>
              </a:ext>
            </a:extLst>
          </p:cNvPr>
          <p:cNvCxnSpPr/>
          <p:nvPr/>
        </p:nvCxnSpPr>
        <p:spPr>
          <a:xfrm>
            <a:off x="11048943"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 xmlns:a16="http://schemas.microsoft.com/office/drawing/2014/main" id="{96A13440-370D-442B-BB88-308084C8C7C4}"/>
              </a:ext>
            </a:extLst>
          </p:cNvPr>
          <p:cNvSpPr txBox="1"/>
          <p:nvPr/>
        </p:nvSpPr>
        <p:spPr>
          <a:xfrm>
            <a:off x="8131713" y="5916221"/>
            <a:ext cx="1159864" cy="369332"/>
          </a:xfrm>
          <a:prstGeom prst="rect">
            <a:avLst/>
          </a:prstGeom>
          <a:noFill/>
          <a:ln>
            <a:noFill/>
          </a:ln>
        </p:spPr>
        <p:txBody>
          <a:bodyPr wrap="square" rtlCol="0">
            <a:spAutoFit/>
          </a:bodyPr>
          <a:lstStyle/>
          <a:p>
            <a:r>
              <a:rPr lang="pt-PT" b="1" dirty="0">
                <a:solidFill>
                  <a:schemeClr val="accent1"/>
                </a:solidFill>
              </a:rPr>
              <a:t>Now</a:t>
            </a:r>
            <a:endParaRPr lang="en-GB" b="1" dirty="0">
              <a:solidFill>
                <a:schemeClr val="accent1"/>
              </a:solidFill>
            </a:endParaRPr>
          </a:p>
        </p:txBody>
      </p:sp>
      <p:sp>
        <p:nvSpPr>
          <p:cNvPr id="52" name="Chevron 51"/>
          <p:cNvSpPr/>
          <p:nvPr/>
        </p:nvSpPr>
        <p:spPr>
          <a:xfrm>
            <a:off x="31559" y="2053768"/>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Collection</a:t>
            </a:r>
            <a:endParaRPr lang="en-US" sz="1600" b="1" dirty="0">
              <a:solidFill>
                <a:schemeClr val="bg1"/>
              </a:solidFill>
            </a:endParaRPr>
          </a:p>
        </p:txBody>
      </p:sp>
      <p:sp>
        <p:nvSpPr>
          <p:cNvPr id="53" name="Chevron 52"/>
          <p:cNvSpPr/>
          <p:nvPr/>
        </p:nvSpPr>
        <p:spPr>
          <a:xfrm>
            <a:off x="31559" y="4499620"/>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Development</a:t>
            </a:r>
            <a:endParaRPr lang="en-US" sz="1600" b="1" dirty="0"/>
          </a:p>
        </p:txBody>
      </p:sp>
      <p:sp>
        <p:nvSpPr>
          <p:cNvPr id="54" name="Chevron 53"/>
          <p:cNvSpPr/>
          <p:nvPr/>
        </p:nvSpPr>
        <p:spPr>
          <a:xfrm>
            <a:off x="31559" y="5111083"/>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a:t>Selection</a:t>
            </a:r>
            <a:endParaRPr lang="en-US" sz="1600" b="1" dirty="0"/>
          </a:p>
        </p:txBody>
      </p:sp>
      <p:sp>
        <p:nvSpPr>
          <p:cNvPr id="55" name="Chevron 54"/>
          <p:cNvSpPr/>
          <p:nvPr/>
        </p:nvSpPr>
        <p:spPr>
          <a:xfrm>
            <a:off x="31559" y="2665231"/>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Visualization</a:t>
            </a:r>
            <a:endParaRPr lang="en-US" sz="1600" b="1" dirty="0"/>
          </a:p>
        </p:txBody>
      </p:sp>
      <p:sp>
        <p:nvSpPr>
          <p:cNvPr id="56" name="Chevron 55"/>
          <p:cNvSpPr/>
          <p:nvPr/>
        </p:nvSpPr>
        <p:spPr>
          <a:xfrm>
            <a:off x="31559" y="3276694"/>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Cleansing</a:t>
            </a:r>
            <a:endParaRPr lang="en-US" sz="1600" b="1" dirty="0">
              <a:solidFill>
                <a:schemeClr val="bg1"/>
              </a:solidFill>
            </a:endParaRPr>
          </a:p>
        </p:txBody>
      </p:sp>
      <p:sp>
        <p:nvSpPr>
          <p:cNvPr id="57" name="Chevron 56"/>
          <p:cNvSpPr/>
          <p:nvPr/>
        </p:nvSpPr>
        <p:spPr>
          <a:xfrm>
            <a:off x="31559" y="3888157"/>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mtClean="0"/>
              <a:t>Engineering</a:t>
            </a:r>
            <a:endParaRPr lang="en-US" sz="1600" b="1" dirty="0"/>
          </a:p>
        </p:txBody>
      </p:sp>
      <p:sp>
        <p:nvSpPr>
          <p:cNvPr id="58" name="Chevron 57"/>
          <p:cNvSpPr/>
          <p:nvPr/>
        </p:nvSpPr>
        <p:spPr>
          <a:xfrm>
            <a:off x="31559" y="5722546"/>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Results</a:t>
            </a:r>
            <a:endParaRPr lang="en-US" sz="1600" b="1" dirty="0"/>
          </a:p>
        </p:txBody>
      </p:sp>
      <p:sp>
        <p:nvSpPr>
          <p:cNvPr id="61" name="Chevron 60"/>
          <p:cNvSpPr/>
          <p:nvPr/>
        </p:nvSpPr>
        <p:spPr>
          <a:xfrm>
            <a:off x="2888018" y="3356624"/>
            <a:ext cx="2368565"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solidFill>
                <a:schemeClr val="bg1"/>
              </a:solidFill>
            </a:endParaRPr>
          </a:p>
        </p:txBody>
      </p:sp>
      <p:sp>
        <p:nvSpPr>
          <p:cNvPr id="62" name="Chevron 61"/>
          <p:cNvSpPr/>
          <p:nvPr/>
        </p:nvSpPr>
        <p:spPr>
          <a:xfrm>
            <a:off x="4000367" y="3968087"/>
            <a:ext cx="1258301"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63" name="Chevron 62"/>
          <p:cNvSpPr/>
          <p:nvPr/>
        </p:nvSpPr>
        <p:spPr>
          <a:xfrm>
            <a:off x="4494099" y="4579550"/>
            <a:ext cx="4208025"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30" name="TextBox 29">
            <a:extLst>
              <a:ext uri="{FF2B5EF4-FFF2-40B4-BE49-F238E27FC236}">
                <a16:creationId xmlns="" xmlns:a16="http://schemas.microsoft.com/office/drawing/2014/main" id="{BC7BFF78-FD9E-4D77-BC6D-DC61A057CA20}"/>
              </a:ext>
            </a:extLst>
          </p:cNvPr>
          <p:cNvSpPr txBox="1"/>
          <p:nvPr/>
        </p:nvSpPr>
        <p:spPr>
          <a:xfrm>
            <a:off x="7288999" y="4248678"/>
            <a:ext cx="1630680" cy="276999"/>
          </a:xfrm>
          <a:prstGeom prst="rect">
            <a:avLst/>
          </a:prstGeom>
          <a:noFill/>
        </p:spPr>
        <p:txBody>
          <a:bodyPr wrap="square" rtlCol="0">
            <a:spAutoFit/>
          </a:bodyPr>
          <a:lstStyle/>
          <a:p>
            <a:pPr algn="ctr"/>
            <a:r>
              <a:rPr lang="en-US" sz="1200" dirty="0" smtClean="0"/>
              <a:t>Interim Presentation</a:t>
            </a:r>
            <a:endParaRPr lang="en-US" sz="1200" dirty="0"/>
          </a:p>
        </p:txBody>
      </p:sp>
      <p:sp>
        <p:nvSpPr>
          <p:cNvPr id="36" name="Star: 5 Points 37">
            <a:extLst>
              <a:ext uri="{FF2B5EF4-FFF2-40B4-BE49-F238E27FC236}">
                <a16:creationId xmlns="" xmlns:a16="http://schemas.microsoft.com/office/drawing/2014/main" id="{A3D87B39-EF00-41E0-9B7A-740572F26CA0}"/>
              </a:ext>
            </a:extLst>
          </p:cNvPr>
          <p:cNvSpPr/>
          <p:nvPr/>
        </p:nvSpPr>
        <p:spPr>
          <a:xfrm>
            <a:off x="7975035" y="4553620"/>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sp>
        <p:nvSpPr>
          <p:cNvPr id="64" name="Chevron 63"/>
          <p:cNvSpPr/>
          <p:nvPr/>
        </p:nvSpPr>
        <p:spPr>
          <a:xfrm>
            <a:off x="8710664" y="5191013"/>
            <a:ext cx="1884262"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35" name="Star: 5 Points 36">
            <a:extLst>
              <a:ext uri="{FF2B5EF4-FFF2-40B4-BE49-F238E27FC236}">
                <a16:creationId xmlns="" xmlns:a16="http://schemas.microsoft.com/office/drawing/2014/main" id="{74904C7B-1879-45AB-85F1-2355A75C5866}"/>
              </a:ext>
            </a:extLst>
          </p:cNvPr>
          <p:cNvSpPr/>
          <p:nvPr/>
        </p:nvSpPr>
        <p:spPr>
          <a:xfrm>
            <a:off x="10315910" y="5165083"/>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sp>
        <p:nvSpPr>
          <p:cNvPr id="65" name="Chevron 64"/>
          <p:cNvSpPr/>
          <p:nvPr/>
        </p:nvSpPr>
        <p:spPr>
          <a:xfrm>
            <a:off x="9872519" y="5802476"/>
            <a:ext cx="1805787"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32" name="TextBox 31">
            <a:extLst>
              <a:ext uri="{FF2B5EF4-FFF2-40B4-BE49-F238E27FC236}">
                <a16:creationId xmlns="" xmlns:a16="http://schemas.microsoft.com/office/drawing/2014/main" id="{1E6F4A25-56E8-4073-9FE1-52261235495E}"/>
              </a:ext>
            </a:extLst>
          </p:cNvPr>
          <p:cNvSpPr txBox="1"/>
          <p:nvPr/>
        </p:nvSpPr>
        <p:spPr>
          <a:xfrm>
            <a:off x="10512045" y="5305951"/>
            <a:ext cx="1931224" cy="461665"/>
          </a:xfrm>
          <a:prstGeom prst="rect">
            <a:avLst/>
          </a:prstGeom>
          <a:noFill/>
        </p:spPr>
        <p:txBody>
          <a:bodyPr wrap="square" rtlCol="0">
            <a:spAutoFit/>
          </a:bodyPr>
          <a:lstStyle/>
          <a:p>
            <a:pPr algn="ctr"/>
            <a:r>
              <a:rPr lang="en-US" sz="1200" dirty="0" smtClean="0"/>
              <a:t>Report and Results Presentation</a:t>
            </a:r>
            <a:endParaRPr lang="en-US" sz="1200" dirty="0"/>
          </a:p>
        </p:txBody>
      </p:sp>
      <p:sp>
        <p:nvSpPr>
          <p:cNvPr id="37" name="Star: 5 Points 38">
            <a:extLst>
              <a:ext uri="{FF2B5EF4-FFF2-40B4-BE49-F238E27FC236}">
                <a16:creationId xmlns="" xmlns:a16="http://schemas.microsoft.com/office/drawing/2014/main" id="{C3B9C35E-C1D7-40DF-BF14-77FAF3483CD9}"/>
              </a:ext>
            </a:extLst>
          </p:cNvPr>
          <p:cNvSpPr/>
          <p:nvPr/>
        </p:nvSpPr>
        <p:spPr>
          <a:xfrm>
            <a:off x="11499281" y="5747971"/>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sp>
        <p:nvSpPr>
          <p:cNvPr id="66" name="TextBox 65">
            <a:extLst>
              <a:ext uri="{FF2B5EF4-FFF2-40B4-BE49-F238E27FC236}">
                <a16:creationId xmlns="" xmlns:a16="http://schemas.microsoft.com/office/drawing/2014/main" id="{D60F1949-3229-4418-BE66-A4155EC09C95}"/>
              </a:ext>
            </a:extLst>
          </p:cNvPr>
          <p:cNvSpPr txBox="1"/>
          <p:nvPr/>
        </p:nvSpPr>
        <p:spPr>
          <a:xfrm>
            <a:off x="9609772" y="4890242"/>
            <a:ext cx="1630680" cy="276999"/>
          </a:xfrm>
          <a:prstGeom prst="rect">
            <a:avLst/>
          </a:prstGeom>
          <a:noFill/>
        </p:spPr>
        <p:txBody>
          <a:bodyPr wrap="square" rtlCol="0">
            <a:spAutoFit/>
          </a:bodyPr>
          <a:lstStyle/>
          <a:p>
            <a:pPr algn="ctr"/>
            <a:r>
              <a:rPr lang="en-GB" sz="1200" dirty="0" smtClean="0"/>
              <a:t>Status Report</a:t>
            </a:r>
            <a:endParaRPr lang="en-GB" sz="1200" dirty="0"/>
          </a:p>
        </p:txBody>
      </p:sp>
    </p:spTree>
    <p:extLst>
      <p:ext uri="{BB962C8B-B14F-4D97-AF65-F5344CB8AC3E}">
        <p14:creationId xmlns:p14="http://schemas.microsoft.com/office/powerpoint/2010/main" val="3821251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Dataset Exploration</a:t>
            </a:r>
            <a:endParaRPr lang="en-US" dirty="0">
              <a:latin typeface="+mn-lt"/>
            </a:endParaRPr>
          </a:p>
        </p:txBody>
      </p:sp>
      <p:sp>
        <p:nvSpPr>
          <p:cNvPr id="17" name="Text Placeholder 16"/>
          <p:cNvSpPr>
            <a:spLocks noGrp="1"/>
          </p:cNvSpPr>
          <p:nvPr>
            <p:ph type="body" sz="quarter" idx="10"/>
          </p:nvPr>
        </p:nvSpPr>
        <p:spPr/>
        <p:txBody>
          <a:bodyPr/>
          <a:lstStyle/>
          <a:p>
            <a:r>
              <a:rPr lang="en-US" dirty="0">
                <a:latin typeface="+mn-lt"/>
              </a:rPr>
              <a:t>Power BI was the tool used for the initial understanding of the </a:t>
            </a:r>
            <a:r>
              <a:rPr lang="en-US" dirty="0" smtClean="0">
                <a:latin typeface="+mn-lt"/>
              </a:rPr>
              <a:t>dataset</a:t>
            </a:r>
            <a:r>
              <a:rPr lang="en-US" dirty="0">
                <a:latin typeface="+mn-lt"/>
              </a:rPr>
              <a:t>. The </a:t>
            </a:r>
            <a:r>
              <a:rPr lang="en-US" dirty="0" smtClean="0">
                <a:latin typeface="+mn-lt"/>
              </a:rPr>
              <a:t>initial exploration allowed for a descriptive analysis of the employees:</a:t>
            </a:r>
            <a:endParaRPr lang="en-US" dirty="0">
              <a:latin typeface="+mn-lt"/>
            </a:endParaRPr>
          </a:p>
        </p:txBody>
      </p:sp>
      <p:sp>
        <p:nvSpPr>
          <p:cNvPr id="6" name="Rectangle 5"/>
          <p:cNvSpPr/>
          <p:nvPr/>
        </p:nvSpPr>
        <p:spPr>
          <a:xfrm>
            <a:off x="876000" y="1651250"/>
            <a:ext cx="10440000" cy="46800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7" name="Rectangle 6"/>
          <p:cNvSpPr/>
          <p:nvPr/>
        </p:nvSpPr>
        <p:spPr>
          <a:xfrm>
            <a:off x="965999" y="1741250"/>
            <a:ext cx="7892621" cy="45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ctr"/>
            <a:r>
              <a:rPr lang="pt-PT" sz="1600" dirty="0" smtClean="0">
                <a:solidFill>
                  <a:srgbClr val="FF0000"/>
                </a:solidFill>
                <a:latin typeface="Univers for KPMG Light" panose="020B0403020202020204" pitchFamily="34" charset="0"/>
              </a:rPr>
              <a:t>Inserir </a:t>
            </a:r>
            <a:r>
              <a:rPr lang="pt-PT" sz="1600" dirty="0" err="1" smtClean="0">
                <a:solidFill>
                  <a:srgbClr val="FF0000"/>
                </a:solidFill>
                <a:latin typeface="Univers for KPMG Light" panose="020B0403020202020204" pitchFamily="34" charset="0"/>
              </a:rPr>
              <a:t>Power</a:t>
            </a:r>
            <a:r>
              <a:rPr lang="pt-PT" sz="1600" dirty="0" smtClean="0">
                <a:solidFill>
                  <a:srgbClr val="FF0000"/>
                </a:solidFill>
                <a:latin typeface="Univers for KPMG Light" panose="020B0403020202020204" pitchFamily="34" charset="0"/>
              </a:rPr>
              <a:t> BI sem filtros</a:t>
            </a:r>
            <a:endParaRPr lang="en-US" sz="1600" dirty="0" err="1" smtClean="0">
              <a:solidFill>
                <a:srgbClr val="FF0000"/>
              </a:solidFill>
              <a:latin typeface="Univers for KPMG Light" panose="020B0403020202020204" pitchFamily="34" charset="0"/>
            </a:endParaRPr>
          </a:p>
        </p:txBody>
      </p:sp>
      <p:sp>
        <p:nvSpPr>
          <p:cNvPr id="8" name="Rectangle 7"/>
          <p:cNvSpPr/>
          <p:nvPr/>
        </p:nvSpPr>
        <p:spPr>
          <a:xfrm>
            <a:off x="8949267" y="1741250"/>
            <a:ext cx="2276086" cy="45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r>
              <a:rPr lang="en-US" sz="1000" b="1" i="1" dirty="0">
                <a:solidFill>
                  <a:srgbClr val="00338D"/>
                </a:solidFill>
                <a:latin typeface="Univers for KPMG Light" panose="020B0403020202020204" pitchFamily="34" charset="0"/>
              </a:rPr>
              <a:t>Nº of Employees: </a:t>
            </a:r>
            <a:r>
              <a:rPr lang="en-US" sz="1000" dirty="0">
                <a:solidFill>
                  <a:srgbClr val="00338D"/>
                </a:solidFill>
                <a:latin typeface="Univers for KPMG Light" panose="020B0403020202020204" pitchFamily="34" charset="0"/>
              </a:rPr>
              <a:t>1470</a:t>
            </a:r>
          </a:p>
          <a:p>
            <a:endParaRPr lang="en-US" sz="1000" b="1" i="1" dirty="0">
              <a:solidFill>
                <a:srgbClr val="00338D"/>
              </a:solidFill>
              <a:latin typeface="Univers for KPMG Light" panose="020B0403020202020204" pitchFamily="34" charset="0"/>
            </a:endParaRPr>
          </a:p>
          <a:p>
            <a:r>
              <a:rPr lang="en-US" sz="1000" b="1" i="1" dirty="0">
                <a:solidFill>
                  <a:srgbClr val="00338D"/>
                </a:solidFill>
                <a:latin typeface="Univers for KPMG Light" panose="020B0403020202020204" pitchFamily="34" charset="0"/>
              </a:rPr>
              <a:t>Nº Attrition:  </a:t>
            </a:r>
            <a:r>
              <a:rPr lang="en-US" sz="1000" dirty="0">
                <a:solidFill>
                  <a:srgbClr val="00338D"/>
                </a:solidFill>
                <a:latin typeface="Univers for KPMG Light" panose="020B0403020202020204" pitchFamily="34" charset="0"/>
              </a:rPr>
              <a:t>237 (16,12%)</a:t>
            </a:r>
          </a:p>
          <a:p>
            <a:endParaRPr lang="en-US" sz="1000" b="1" i="1" dirty="0" smtClean="0">
              <a:solidFill>
                <a:srgbClr val="00338D"/>
              </a:solidFill>
              <a:latin typeface="Univers for KPMG Light" panose="020B0403020202020204" pitchFamily="34" charset="0"/>
            </a:endParaRPr>
          </a:p>
          <a:p>
            <a:r>
              <a:rPr lang="en-US" sz="1000" b="1" i="1" dirty="0" smtClean="0">
                <a:solidFill>
                  <a:srgbClr val="00338D"/>
                </a:solidFill>
                <a:latin typeface="Univers for KPMG Light" panose="020B0403020202020204" pitchFamily="34" charset="0"/>
              </a:rPr>
              <a:t>Average age: </a:t>
            </a:r>
            <a:r>
              <a:rPr lang="en-US" sz="1000" dirty="0" smtClean="0">
                <a:solidFill>
                  <a:srgbClr val="00338D"/>
                </a:solidFill>
                <a:latin typeface="Univers for KPMG Light" panose="020B0403020202020204" pitchFamily="34" charset="0"/>
              </a:rPr>
              <a:t>37</a:t>
            </a:r>
          </a:p>
          <a:p>
            <a:r>
              <a:rPr lang="en-US" sz="1000" b="1" i="1" dirty="0" smtClean="0">
                <a:solidFill>
                  <a:srgbClr val="00338D"/>
                </a:solidFill>
                <a:latin typeface="Univers for KPMG Light" panose="020B0403020202020204" pitchFamily="34" charset="0"/>
              </a:rPr>
              <a:t/>
            </a:r>
            <a:br>
              <a:rPr lang="en-US" sz="1000" b="1" i="1" dirty="0" smtClean="0">
                <a:solidFill>
                  <a:srgbClr val="00338D"/>
                </a:solidFill>
                <a:latin typeface="Univers for KPMG Light" panose="020B0403020202020204" pitchFamily="34" charset="0"/>
              </a:rPr>
            </a:br>
            <a:r>
              <a:rPr lang="en-US" sz="1000" b="1" i="1" dirty="0" smtClean="0">
                <a:solidFill>
                  <a:srgbClr val="00338D"/>
                </a:solidFill>
                <a:latin typeface="Univers for KPMG Light" panose="020B0403020202020204" pitchFamily="34" charset="0"/>
              </a:rPr>
              <a:t>Average income: </a:t>
            </a:r>
            <a:r>
              <a:rPr lang="en-US" sz="1000" dirty="0" smtClean="0">
                <a:solidFill>
                  <a:srgbClr val="00338D"/>
                </a:solidFill>
                <a:latin typeface="Univers for KPMG Light" panose="020B0403020202020204" pitchFamily="34" charset="0"/>
              </a:rPr>
              <a:t>6500</a:t>
            </a:r>
          </a:p>
          <a:p>
            <a:r>
              <a:rPr lang="en-US" sz="1000" b="1" i="1" dirty="0" smtClean="0">
                <a:solidFill>
                  <a:srgbClr val="00338D"/>
                </a:solidFill>
                <a:latin typeface="Univers for KPMG Light" panose="020B0403020202020204" pitchFamily="34" charset="0"/>
              </a:rPr>
              <a:t/>
            </a:r>
            <a:br>
              <a:rPr lang="en-US" sz="1000" b="1" i="1" dirty="0" smtClean="0">
                <a:solidFill>
                  <a:srgbClr val="00338D"/>
                </a:solidFill>
                <a:latin typeface="Univers for KPMG Light" panose="020B0403020202020204" pitchFamily="34" charset="0"/>
              </a:rPr>
            </a:br>
            <a:r>
              <a:rPr lang="en-US" sz="1000" b="1" i="1" dirty="0" smtClean="0">
                <a:solidFill>
                  <a:srgbClr val="00338D"/>
                </a:solidFill>
                <a:latin typeface="Univers for KPMG Light" panose="020B0403020202020204" pitchFamily="34" charset="0"/>
              </a:rPr>
              <a:t>Gender distribution:</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Male–</a:t>
            </a:r>
            <a:r>
              <a:rPr lang="en-US" sz="1000" b="1" dirty="0" smtClean="0">
                <a:solidFill>
                  <a:srgbClr val="00338D"/>
                </a:solidFill>
                <a:latin typeface="Univers for KPMG Light" panose="020B0403020202020204" pitchFamily="34" charset="0"/>
              </a:rPr>
              <a:t> </a:t>
            </a:r>
            <a:r>
              <a:rPr lang="en-US" sz="1000" dirty="0" smtClean="0">
                <a:solidFill>
                  <a:srgbClr val="00338D"/>
                </a:solidFill>
                <a:latin typeface="Univers for KPMG Light" panose="020B0403020202020204" pitchFamily="34" charset="0"/>
              </a:rPr>
              <a:t>882 (60%)</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Female </a:t>
            </a:r>
            <a:r>
              <a:rPr lang="en-US" sz="1000" b="1" i="1" dirty="0" smtClean="0">
                <a:solidFill>
                  <a:srgbClr val="00338D"/>
                </a:solidFill>
                <a:latin typeface="Univers for KPMG Light" panose="020B0403020202020204" pitchFamily="34" charset="0"/>
              </a:rPr>
              <a:t>– </a:t>
            </a:r>
            <a:r>
              <a:rPr lang="en-US" sz="1000" dirty="0" smtClean="0">
                <a:solidFill>
                  <a:srgbClr val="00338D"/>
                </a:solidFill>
                <a:latin typeface="Univers for KPMG Light" panose="020B0403020202020204" pitchFamily="34" charset="0"/>
              </a:rPr>
              <a:t>588 (40%)</a:t>
            </a:r>
            <a:endParaRPr lang="en-US" sz="1000" b="1" dirty="0" smtClean="0">
              <a:solidFill>
                <a:srgbClr val="00338D"/>
              </a:solidFill>
              <a:latin typeface="Univers for KPMG Light" panose="020B0403020202020204" pitchFamily="34" charset="0"/>
            </a:endParaRPr>
          </a:p>
          <a:p>
            <a:endParaRPr lang="en-US" sz="1000" b="1" i="1" dirty="0" smtClean="0">
              <a:solidFill>
                <a:srgbClr val="00338D"/>
              </a:solidFill>
              <a:latin typeface="Univers for KPMG Light" panose="020B0403020202020204" pitchFamily="34" charset="0"/>
            </a:endParaRPr>
          </a:p>
          <a:p>
            <a:r>
              <a:rPr lang="en-US" sz="1000" b="1" i="1" dirty="0" smtClean="0">
                <a:solidFill>
                  <a:srgbClr val="00338D"/>
                </a:solidFill>
                <a:latin typeface="Univers for KPMG Light" panose="020B0403020202020204" pitchFamily="34" charset="0"/>
              </a:rPr>
              <a:t>Marital status distribution:</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Married- </a:t>
            </a:r>
            <a:r>
              <a:rPr lang="en-US" sz="1000" dirty="0" smtClean="0">
                <a:solidFill>
                  <a:srgbClr val="00338D"/>
                </a:solidFill>
                <a:latin typeface="Univers for KPMG Light" panose="020B0403020202020204" pitchFamily="34" charset="0"/>
              </a:rPr>
              <a:t>673 (46%)</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Single </a:t>
            </a:r>
            <a:r>
              <a:rPr lang="en-US" sz="1000" b="1" i="1" dirty="0" smtClean="0">
                <a:solidFill>
                  <a:srgbClr val="00338D"/>
                </a:solidFill>
                <a:latin typeface="Univers for KPMG Light" panose="020B0403020202020204" pitchFamily="34" charset="0"/>
              </a:rPr>
              <a:t>- </a:t>
            </a:r>
            <a:r>
              <a:rPr lang="en-US" sz="1000" dirty="0" smtClean="0">
                <a:solidFill>
                  <a:srgbClr val="00338D"/>
                </a:solidFill>
                <a:latin typeface="Univers for KPMG Light" panose="020B0403020202020204" pitchFamily="34" charset="0"/>
              </a:rPr>
              <a:t>470 (32%)</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Divorced</a:t>
            </a:r>
            <a:r>
              <a:rPr lang="pt-PT" sz="1000" b="1" i="1" dirty="0" smtClean="0">
                <a:solidFill>
                  <a:srgbClr val="00338D"/>
                </a:solidFill>
                <a:latin typeface="Univers for KPMG Light" panose="020B0403020202020204" pitchFamily="34" charset="0"/>
              </a:rPr>
              <a:t> </a:t>
            </a:r>
            <a:r>
              <a:rPr lang="pt-PT" sz="1000" b="1" i="1" dirty="0" smtClean="0">
                <a:solidFill>
                  <a:srgbClr val="00338D"/>
                </a:solidFill>
                <a:latin typeface="Univers for KPMG Light" panose="020B0403020202020204" pitchFamily="34" charset="0"/>
              </a:rPr>
              <a:t>-  </a:t>
            </a:r>
            <a:r>
              <a:rPr lang="pt-PT" sz="1000" dirty="0" smtClean="0">
                <a:solidFill>
                  <a:srgbClr val="00338D"/>
                </a:solidFill>
                <a:latin typeface="Univers for KPMG Light" panose="020B0403020202020204" pitchFamily="34" charset="0"/>
              </a:rPr>
              <a:t>327 (22</a:t>
            </a:r>
            <a:r>
              <a:rPr lang="pt-PT" sz="1000" dirty="0" smtClean="0">
                <a:solidFill>
                  <a:srgbClr val="00338D"/>
                </a:solidFill>
                <a:latin typeface="Univers for KPMG Light" panose="020B0403020202020204" pitchFamily="34" charset="0"/>
              </a:rPr>
              <a:t>%</a:t>
            </a:r>
            <a:r>
              <a:rPr lang="pt-PT" sz="1000" i="1" dirty="0" smtClean="0">
                <a:solidFill>
                  <a:srgbClr val="00338D"/>
                </a:solidFill>
                <a:latin typeface="Univers for KPMG Light" panose="020B0403020202020204" pitchFamily="34" charset="0"/>
              </a:rPr>
              <a:t>)</a:t>
            </a:r>
          </a:p>
          <a:p>
            <a:pPr marL="171450" indent="-171450">
              <a:buFont typeface="Arial" panose="020B0604020202020204" pitchFamily="34" charset="0"/>
              <a:buChar char="•"/>
            </a:pPr>
            <a:endParaRPr lang="en-US" sz="1000" i="1" dirty="0" smtClean="0">
              <a:solidFill>
                <a:srgbClr val="00338D"/>
              </a:solidFill>
              <a:latin typeface="Univers for KPMG Light" panose="020B0403020202020204" pitchFamily="34" charset="0"/>
            </a:endParaRPr>
          </a:p>
          <a:p>
            <a:r>
              <a:rPr lang="en-US" sz="1000" b="1" i="1" dirty="0" smtClean="0">
                <a:solidFill>
                  <a:srgbClr val="00338D"/>
                </a:solidFill>
                <a:latin typeface="Univers for KPMG Light" panose="020B0403020202020204" pitchFamily="34" charset="0"/>
              </a:rPr>
              <a:t>Overtime:</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Yes </a:t>
            </a:r>
            <a:r>
              <a:rPr lang="en-US" sz="1000" dirty="0" smtClean="0">
                <a:solidFill>
                  <a:srgbClr val="00338D"/>
                </a:solidFill>
                <a:latin typeface="Univers for KPMG Light" panose="020B0403020202020204" pitchFamily="34" charset="0"/>
              </a:rPr>
              <a:t>– </a:t>
            </a:r>
            <a:r>
              <a:rPr lang="en-US" sz="1000" dirty="0" smtClean="0">
                <a:solidFill>
                  <a:schemeClr val="tx2"/>
                </a:solidFill>
                <a:latin typeface="Univers for KPMG Light" panose="020B0403020202020204" pitchFamily="34" charset="0"/>
              </a:rPr>
              <a:t>28</a:t>
            </a:r>
            <a:r>
              <a:rPr lang="en-US" sz="1000" i="1" dirty="0" smtClean="0">
                <a:solidFill>
                  <a:schemeClr val="tx2"/>
                </a:solidFill>
                <a:latin typeface="Univers for KPMG Light" panose="020B0403020202020204" pitchFamily="34" charset="0"/>
              </a:rPr>
              <a:t>%</a:t>
            </a:r>
            <a:endParaRPr lang="en-US" sz="1000" b="1" i="1" dirty="0" smtClean="0">
              <a:solidFill>
                <a:schemeClr val="tx2"/>
              </a:solidFill>
              <a:latin typeface="Univers for KPMG Light" panose="020B0403020202020204" pitchFamily="34" charset="0"/>
            </a:endParaRPr>
          </a:p>
          <a:p>
            <a:pPr marL="171450" indent="-171450">
              <a:buFont typeface="Arial" panose="020B0604020202020204" pitchFamily="34" charset="0"/>
              <a:buChar char="•"/>
            </a:pPr>
            <a:r>
              <a:rPr lang="en-US" sz="1000" b="1" i="1" dirty="0" smtClean="0">
                <a:solidFill>
                  <a:schemeClr val="tx2"/>
                </a:solidFill>
                <a:latin typeface="Univers for KPMG Light" panose="020B0403020202020204" pitchFamily="34" charset="0"/>
              </a:rPr>
              <a:t>No - </a:t>
            </a:r>
            <a:r>
              <a:rPr lang="en-US" sz="1000" i="1" dirty="0" smtClean="0">
                <a:solidFill>
                  <a:schemeClr val="tx2"/>
                </a:solidFill>
                <a:latin typeface="Univers for KPMG Light" panose="020B0403020202020204" pitchFamily="34" charset="0"/>
              </a:rPr>
              <a:t>72% </a:t>
            </a:r>
            <a:endParaRPr lang="en-US" sz="1000" b="1" i="1" dirty="0" smtClean="0">
              <a:solidFill>
                <a:schemeClr val="tx2"/>
              </a:solidFill>
              <a:latin typeface="Univers for KPMG Light" panose="020B0403020202020204" pitchFamily="34" charset="0"/>
            </a:endParaRPr>
          </a:p>
          <a:p>
            <a:endParaRPr lang="en-US" sz="1000" b="1" i="1" dirty="0" smtClean="0">
              <a:solidFill>
                <a:srgbClr val="00338D"/>
              </a:solidFill>
              <a:latin typeface="Univers for KPMG Light" panose="020B0403020202020204" pitchFamily="34" charset="0"/>
            </a:endParaRPr>
          </a:p>
          <a:p>
            <a:r>
              <a:rPr lang="en-US" sz="1000" b="1" i="1" dirty="0" smtClean="0">
                <a:solidFill>
                  <a:srgbClr val="00338D"/>
                </a:solidFill>
                <a:latin typeface="Univers for KPMG Light" panose="020B0403020202020204" pitchFamily="34" charset="0"/>
              </a:rPr>
              <a:t>Job Satisfaction distribution:</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4: </a:t>
            </a:r>
            <a:r>
              <a:rPr lang="en-US" sz="1000" dirty="0" smtClean="0">
                <a:solidFill>
                  <a:srgbClr val="00338D"/>
                </a:solidFill>
                <a:latin typeface="Univers for KPMG Light" panose="020B0403020202020204" pitchFamily="34" charset="0"/>
              </a:rPr>
              <a:t>459</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3: </a:t>
            </a:r>
            <a:r>
              <a:rPr lang="en-US" sz="1000" dirty="0" smtClean="0">
                <a:solidFill>
                  <a:srgbClr val="00338D"/>
                </a:solidFill>
                <a:latin typeface="Univers for KPMG Light" panose="020B0403020202020204" pitchFamily="34" charset="0"/>
              </a:rPr>
              <a:t>442</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2: </a:t>
            </a:r>
            <a:r>
              <a:rPr lang="en-US" sz="1000" dirty="0" smtClean="0">
                <a:solidFill>
                  <a:srgbClr val="00338D"/>
                </a:solidFill>
                <a:latin typeface="Univers for KPMG Light" panose="020B0403020202020204" pitchFamily="34" charset="0"/>
              </a:rPr>
              <a:t>280</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1: </a:t>
            </a:r>
            <a:r>
              <a:rPr lang="en-US" sz="1000" dirty="0" smtClean="0">
                <a:solidFill>
                  <a:srgbClr val="00338D"/>
                </a:solidFill>
                <a:latin typeface="Univers for KPMG Light" panose="020B0403020202020204" pitchFamily="34" charset="0"/>
              </a:rPr>
              <a:t>289</a:t>
            </a:r>
          </a:p>
          <a:p>
            <a:pPr marL="1085850" lvl="2" indent="-171450">
              <a:buFont typeface="Arial" panose="020B0604020202020204" pitchFamily="34" charset="0"/>
              <a:buChar char="•"/>
            </a:pPr>
            <a:endParaRPr lang="en-US" sz="1000" b="1" i="1" dirty="0" smtClean="0">
              <a:solidFill>
                <a:srgbClr val="00338D"/>
              </a:solidFill>
              <a:latin typeface="Univers for KPMG Light" panose="020B0403020202020204" pitchFamily="34" charset="0"/>
            </a:endParaRPr>
          </a:p>
          <a:p>
            <a:r>
              <a:rPr lang="en-US" sz="1000" b="1" i="1" dirty="0" smtClean="0">
                <a:solidFill>
                  <a:srgbClr val="00338D"/>
                </a:solidFill>
                <a:latin typeface="Univers for KPMG Light" panose="020B0403020202020204" pitchFamily="34" charset="0"/>
              </a:rPr>
              <a:t>Avg. years since promotion</a:t>
            </a:r>
            <a:r>
              <a:rPr lang="en-US" sz="1000" dirty="0" smtClean="0">
                <a:solidFill>
                  <a:srgbClr val="FF0000"/>
                </a:solidFill>
                <a:latin typeface="Univers for KPMG Light" panose="020B0403020202020204" pitchFamily="34" charset="0"/>
              </a:rPr>
              <a:t>: </a:t>
            </a:r>
            <a:r>
              <a:rPr lang="en-US" sz="1000" dirty="0" smtClean="0">
                <a:solidFill>
                  <a:srgbClr val="00338D"/>
                </a:solidFill>
                <a:latin typeface="Univers for KPMG Light" panose="020B0403020202020204" pitchFamily="34" charset="0"/>
              </a:rPr>
              <a:t>2,2</a:t>
            </a:r>
            <a:endParaRPr lang="en-US" sz="1000" dirty="0" smtClean="0">
              <a:solidFill>
                <a:srgbClr val="00338D"/>
              </a:solidFill>
              <a:latin typeface="Univers for KPMG Light" panose="020B040302020202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47" b="585"/>
          <a:stretch/>
        </p:blipFill>
        <p:spPr>
          <a:xfrm>
            <a:off x="1010900" y="1797406"/>
            <a:ext cx="7802818" cy="4387688"/>
          </a:xfrm>
          <a:prstGeom prst="rect">
            <a:avLst/>
          </a:prstGeom>
        </p:spPr>
      </p:pic>
    </p:spTree>
    <p:extLst>
      <p:ext uri="{BB962C8B-B14F-4D97-AF65-F5344CB8AC3E}">
        <p14:creationId xmlns:p14="http://schemas.microsoft.com/office/powerpoint/2010/main" val="4236926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Dataset Exploration</a:t>
            </a:r>
            <a:endParaRPr lang="en-US" dirty="0">
              <a:latin typeface="+mn-lt"/>
            </a:endParaRPr>
          </a:p>
        </p:txBody>
      </p:sp>
      <p:sp>
        <p:nvSpPr>
          <p:cNvPr id="6" name="Rectangle 5"/>
          <p:cNvSpPr/>
          <p:nvPr/>
        </p:nvSpPr>
        <p:spPr>
          <a:xfrm>
            <a:off x="876000" y="1651250"/>
            <a:ext cx="10440000" cy="46800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7" name="Rectangle 6"/>
          <p:cNvSpPr/>
          <p:nvPr/>
        </p:nvSpPr>
        <p:spPr>
          <a:xfrm>
            <a:off x="965999" y="1741250"/>
            <a:ext cx="7892621" cy="45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ctr"/>
            <a:r>
              <a:rPr lang="pt-PT" sz="1600" dirty="0" smtClean="0">
                <a:solidFill>
                  <a:srgbClr val="FF0000"/>
                </a:solidFill>
                <a:latin typeface="Univers for KPMG Light" panose="020B0403020202020204" pitchFamily="34" charset="0"/>
              </a:rPr>
              <a:t>Inserir </a:t>
            </a:r>
            <a:r>
              <a:rPr lang="pt-PT" sz="1600" dirty="0" err="1" smtClean="0">
                <a:solidFill>
                  <a:srgbClr val="FF0000"/>
                </a:solidFill>
                <a:latin typeface="Univers for KPMG Light" panose="020B0403020202020204" pitchFamily="34" charset="0"/>
              </a:rPr>
              <a:t>Power</a:t>
            </a:r>
            <a:r>
              <a:rPr lang="pt-PT" sz="1600" dirty="0" smtClean="0">
                <a:solidFill>
                  <a:srgbClr val="FF0000"/>
                </a:solidFill>
                <a:latin typeface="Univers for KPMG Light" panose="020B0403020202020204" pitchFamily="34" charset="0"/>
              </a:rPr>
              <a:t> BI sem filtros</a:t>
            </a:r>
            <a:endParaRPr lang="en-US" sz="1600" dirty="0" err="1" smtClean="0">
              <a:solidFill>
                <a:srgbClr val="FF0000"/>
              </a:solidFill>
              <a:latin typeface="Univers for KPMG Light" panose="020B0403020202020204" pitchFamily="34" charset="0"/>
            </a:endParaRPr>
          </a:p>
        </p:txBody>
      </p:sp>
      <p:sp>
        <p:nvSpPr>
          <p:cNvPr id="8" name="Rectangle 7"/>
          <p:cNvSpPr/>
          <p:nvPr/>
        </p:nvSpPr>
        <p:spPr>
          <a:xfrm>
            <a:off x="8949267" y="1741250"/>
            <a:ext cx="2276086" cy="45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0" bIns="54610" numCol="1" spcCol="0" rtlCol="0" fromWordArt="0" anchor="ctr" anchorCtr="0" forceAA="0" compatLnSpc="1">
            <a:prstTxWarp prst="textNoShape">
              <a:avLst/>
            </a:prstTxWarp>
            <a:noAutofit/>
          </a:bodyPr>
          <a:lstStyle/>
          <a:p>
            <a:r>
              <a:rPr lang="en-US" sz="1000" b="1" i="1" dirty="0" smtClean="0">
                <a:solidFill>
                  <a:srgbClr val="00338D"/>
                </a:solidFill>
                <a:latin typeface="Univers for KPMG Light" panose="020B0403020202020204" pitchFamily="34" charset="0"/>
              </a:rPr>
              <a:t>Nº of Employees: </a:t>
            </a:r>
            <a:r>
              <a:rPr lang="en-US" sz="1000" dirty="0" smtClean="0">
                <a:solidFill>
                  <a:srgbClr val="00338D"/>
                </a:solidFill>
                <a:latin typeface="Univers for KPMG Light" panose="020B0403020202020204" pitchFamily="34" charset="0"/>
              </a:rPr>
              <a:t>1470</a:t>
            </a:r>
          </a:p>
          <a:p>
            <a:endParaRPr lang="en-US" sz="1000" b="1" i="1" dirty="0" smtClean="0">
              <a:solidFill>
                <a:srgbClr val="00338D"/>
              </a:solidFill>
              <a:latin typeface="Univers for KPMG Light" panose="020B0403020202020204" pitchFamily="34" charset="0"/>
            </a:endParaRPr>
          </a:p>
          <a:p>
            <a:r>
              <a:rPr lang="en-US" sz="1000" b="1" i="1" dirty="0" smtClean="0">
                <a:solidFill>
                  <a:srgbClr val="00338D"/>
                </a:solidFill>
                <a:latin typeface="Univers for KPMG Light" panose="020B0403020202020204" pitchFamily="34" charset="0"/>
              </a:rPr>
              <a:t>Nº Attrition:  </a:t>
            </a:r>
            <a:r>
              <a:rPr lang="en-US" sz="1000" dirty="0" smtClean="0">
                <a:solidFill>
                  <a:srgbClr val="00338D"/>
                </a:solidFill>
                <a:latin typeface="Univers for KPMG Light" panose="020B0403020202020204" pitchFamily="34" charset="0"/>
              </a:rPr>
              <a:t>237 (16,12%)</a:t>
            </a:r>
          </a:p>
          <a:p>
            <a:endParaRPr lang="en-US" sz="1000" b="1" i="1" dirty="0" smtClean="0">
              <a:solidFill>
                <a:srgbClr val="00338D"/>
              </a:solidFill>
              <a:latin typeface="Univers for KPMG Light" panose="020B0403020202020204" pitchFamily="34" charset="0"/>
            </a:endParaRPr>
          </a:p>
          <a:p>
            <a:r>
              <a:rPr lang="en-US" sz="1000" b="1" i="1" dirty="0" smtClean="0">
                <a:solidFill>
                  <a:srgbClr val="00338D"/>
                </a:solidFill>
                <a:latin typeface="Univers for KPMG Light" panose="020B0403020202020204" pitchFamily="34" charset="0"/>
              </a:rPr>
              <a:t>Average age: </a:t>
            </a:r>
            <a:r>
              <a:rPr lang="en-US" sz="1000" dirty="0" smtClean="0">
                <a:solidFill>
                  <a:srgbClr val="00338D"/>
                </a:solidFill>
                <a:latin typeface="Univers for KPMG Light" panose="020B0403020202020204" pitchFamily="34" charset="0"/>
              </a:rPr>
              <a:t>34 (37)</a:t>
            </a:r>
          </a:p>
          <a:p>
            <a:r>
              <a:rPr lang="en-US" sz="1000" b="1" i="1" dirty="0" smtClean="0">
                <a:solidFill>
                  <a:srgbClr val="00338D"/>
                </a:solidFill>
                <a:latin typeface="Univers for KPMG Light" panose="020B0403020202020204" pitchFamily="34" charset="0"/>
              </a:rPr>
              <a:t/>
            </a:r>
            <a:br>
              <a:rPr lang="en-US" sz="1000" b="1" i="1" dirty="0" smtClean="0">
                <a:solidFill>
                  <a:srgbClr val="00338D"/>
                </a:solidFill>
                <a:latin typeface="Univers for KPMG Light" panose="020B0403020202020204" pitchFamily="34" charset="0"/>
              </a:rPr>
            </a:br>
            <a:r>
              <a:rPr lang="en-US" sz="1000" b="1" i="1" dirty="0" smtClean="0">
                <a:solidFill>
                  <a:srgbClr val="00338D"/>
                </a:solidFill>
                <a:latin typeface="Univers for KPMG Light" panose="020B0403020202020204" pitchFamily="34" charset="0"/>
              </a:rPr>
              <a:t>Average income: </a:t>
            </a:r>
            <a:r>
              <a:rPr lang="en-US" sz="1000" dirty="0" smtClean="0">
                <a:solidFill>
                  <a:srgbClr val="00338D"/>
                </a:solidFill>
                <a:latin typeface="Univers for KPMG Light" panose="020B0403020202020204" pitchFamily="34" charset="0"/>
              </a:rPr>
              <a:t>4800 (6500)</a:t>
            </a:r>
          </a:p>
          <a:p>
            <a:r>
              <a:rPr lang="en-US" sz="1000" b="1" i="1" dirty="0" smtClean="0">
                <a:solidFill>
                  <a:srgbClr val="00338D"/>
                </a:solidFill>
                <a:latin typeface="Univers for KPMG Light" panose="020B0403020202020204" pitchFamily="34" charset="0"/>
              </a:rPr>
              <a:t/>
            </a:r>
            <a:br>
              <a:rPr lang="en-US" sz="1000" b="1" i="1" dirty="0" smtClean="0">
                <a:solidFill>
                  <a:srgbClr val="00338D"/>
                </a:solidFill>
                <a:latin typeface="Univers for KPMG Light" panose="020B0403020202020204" pitchFamily="34" charset="0"/>
              </a:rPr>
            </a:br>
            <a:r>
              <a:rPr lang="en-US" sz="1000" b="1" i="1" dirty="0" smtClean="0">
                <a:solidFill>
                  <a:srgbClr val="00338D"/>
                </a:solidFill>
                <a:latin typeface="Univers for KPMG Light" panose="020B0403020202020204" pitchFamily="34" charset="0"/>
              </a:rPr>
              <a:t>Gender distribution:</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Male </a:t>
            </a:r>
            <a:r>
              <a:rPr lang="en-US" sz="1000" b="1" i="1" dirty="0" smtClean="0">
                <a:solidFill>
                  <a:srgbClr val="00338D"/>
                </a:solidFill>
                <a:latin typeface="Univers for KPMG Light" panose="020B0403020202020204" pitchFamily="34" charset="0"/>
              </a:rPr>
              <a:t>–</a:t>
            </a:r>
            <a:r>
              <a:rPr lang="en-US" sz="1000" b="1" dirty="0" smtClean="0">
                <a:solidFill>
                  <a:srgbClr val="00338D"/>
                </a:solidFill>
                <a:latin typeface="Univers for KPMG Light" panose="020B0403020202020204" pitchFamily="34" charset="0"/>
              </a:rPr>
              <a:t> </a:t>
            </a:r>
            <a:r>
              <a:rPr lang="en-US" sz="1000" dirty="0" smtClean="0">
                <a:solidFill>
                  <a:srgbClr val="00338D"/>
                </a:solidFill>
                <a:latin typeface="Univers for KPMG Light" panose="020B0403020202020204" pitchFamily="34" charset="0"/>
              </a:rPr>
              <a:t>150 [63%] – (882 [60%])</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Female– </a:t>
            </a:r>
            <a:r>
              <a:rPr lang="en-US" sz="1000" dirty="0" smtClean="0">
                <a:solidFill>
                  <a:srgbClr val="00338D"/>
                </a:solidFill>
                <a:latin typeface="Univers for KPMG Light" panose="020B0403020202020204" pitchFamily="34" charset="0"/>
              </a:rPr>
              <a:t>87 [37%] -  (588 [40%])</a:t>
            </a:r>
            <a:endParaRPr lang="en-US" sz="1000" b="1" dirty="0" smtClean="0">
              <a:solidFill>
                <a:srgbClr val="00338D"/>
              </a:solidFill>
              <a:latin typeface="Univers for KPMG Light" panose="020B0403020202020204" pitchFamily="34" charset="0"/>
            </a:endParaRPr>
          </a:p>
          <a:p>
            <a:endParaRPr lang="en-US" sz="1000" b="1" i="1" dirty="0" smtClean="0">
              <a:solidFill>
                <a:srgbClr val="00338D"/>
              </a:solidFill>
              <a:latin typeface="Univers for KPMG Light" panose="020B0403020202020204" pitchFamily="34" charset="0"/>
            </a:endParaRPr>
          </a:p>
          <a:p>
            <a:r>
              <a:rPr lang="en-US" sz="1000" b="1" i="1" dirty="0" smtClean="0">
                <a:solidFill>
                  <a:srgbClr val="00338D"/>
                </a:solidFill>
                <a:latin typeface="Univers for KPMG Light" panose="020B0403020202020204" pitchFamily="34" charset="0"/>
              </a:rPr>
              <a:t>Marital status distribution:</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Married– </a:t>
            </a:r>
            <a:r>
              <a:rPr lang="en-US" sz="1000" dirty="0" smtClean="0">
                <a:solidFill>
                  <a:srgbClr val="00338D"/>
                </a:solidFill>
                <a:latin typeface="Univers for KPMG Light" panose="020B0403020202020204" pitchFamily="34" charset="0"/>
              </a:rPr>
              <a:t>84 [35%] - ((673 [46%])</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Single – </a:t>
            </a:r>
            <a:r>
              <a:rPr lang="en-US" sz="1000" dirty="0" smtClean="0">
                <a:solidFill>
                  <a:srgbClr val="00338D"/>
                </a:solidFill>
                <a:latin typeface="Univers for KPMG Light" panose="020B0403020202020204" pitchFamily="34" charset="0"/>
              </a:rPr>
              <a:t>120 [51%] </a:t>
            </a:r>
            <a:r>
              <a:rPr lang="en-US" sz="1000" i="1" dirty="0" smtClean="0">
                <a:solidFill>
                  <a:srgbClr val="00338D"/>
                </a:solidFill>
                <a:latin typeface="Univers for KPMG Light" panose="020B0403020202020204" pitchFamily="34" charset="0"/>
              </a:rPr>
              <a:t>-</a:t>
            </a:r>
            <a:r>
              <a:rPr lang="en-US" sz="1000" b="1" i="1" dirty="0" smtClean="0">
                <a:solidFill>
                  <a:srgbClr val="00338D"/>
                </a:solidFill>
                <a:latin typeface="Univers for KPMG Light" panose="020B0403020202020204" pitchFamily="34" charset="0"/>
              </a:rPr>
              <a:t> </a:t>
            </a:r>
            <a:r>
              <a:rPr lang="en-US" sz="1000" b="1" dirty="0" smtClean="0">
                <a:solidFill>
                  <a:srgbClr val="00338D"/>
                </a:solidFill>
                <a:latin typeface="Univers for KPMG Light" panose="020B0403020202020204" pitchFamily="34" charset="0"/>
              </a:rPr>
              <a:t>(</a:t>
            </a:r>
            <a:r>
              <a:rPr lang="en-US" sz="1000" dirty="0" smtClean="0">
                <a:solidFill>
                  <a:srgbClr val="00338D"/>
                </a:solidFill>
                <a:latin typeface="Univers for KPMG Light" panose="020B0403020202020204" pitchFamily="34" charset="0"/>
              </a:rPr>
              <a:t>470 [32%])</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Divorced - </a:t>
            </a:r>
            <a:r>
              <a:rPr lang="en-US" sz="1000" dirty="0" smtClean="0">
                <a:solidFill>
                  <a:srgbClr val="00338D"/>
                </a:solidFill>
                <a:latin typeface="Univers for KPMG Light" panose="020B0403020202020204" pitchFamily="34" charset="0"/>
              </a:rPr>
              <a:t>33 (14%) - (327[22%]</a:t>
            </a:r>
            <a:r>
              <a:rPr lang="en-US" sz="1000" i="1" dirty="0" smtClean="0">
                <a:solidFill>
                  <a:srgbClr val="00338D"/>
                </a:solidFill>
                <a:latin typeface="Univers for KPMG Light" panose="020B0403020202020204" pitchFamily="34" charset="0"/>
              </a:rPr>
              <a:t>)</a:t>
            </a:r>
          </a:p>
          <a:p>
            <a:pPr marL="171450" indent="-171450">
              <a:buFont typeface="Arial" panose="020B0604020202020204" pitchFamily="34" charset="0"/>
              <a:buChar char="•"/>
            </a:pPr>
            <a:endParaRPr lang="en-US" sz="1000" i="1" dirty="0" smtClean="0">
              <a:solidFill>
                <a:srgbClr val="00338D"/>
              </a:solidFill>
              <a:latin typeface="Univers for KPMG Light" panose="020B0403020202020204" pitchFamily="34" charset="0"/>
            </a:endParaRPr>
          </a:p>
          <a:p>
            <a:r>
              <a:rPr lang="en-US" sz="1000" b="1" i="1" dirty="0" smtClean="0">
                <a:solidFill>
                  <a:srgbClr val="00338D"/>
                </a:solidFill>
                <a:latin typeface="Univers for KPMG Light" panose="020B0403020202020204" pitchFamily="34" charset="0"/>
              </a:rPr>
              <a:t>Overtime:</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Yes </a:t>
            </a:r>
            <a:r>
              <a:rPr lang="en-US" sz="1000" dirty="0" smtClean="0">
                <a:solidFill>
                  <a:srgbClr val="00338D"/>
                </a:solidFill>
                <a:latin typeface="Univers for KPMG Light" panose="020B0403020202020204" pitchFamily="34" charset="0"/>
              </a:rPr>
              <a:t>– </a:t>
            </a:r>
            <a:r>
              <a:rPr lang="en-US" sz="1000" i="1" dirty="0" smtClean="0">
                <a:solidFill>
                  <a:schemeClr val="tx2"/>
                </a:solidFill>
                <a:latin typeface="Univers for KPMG Light" panose="020B0403020202020204" pitchFamily="34" charset="0"/>
              </a:rPr>
              <a:t>51% </a:t>
            </a:r>
            <a:r>
              <a:rPr lang="en-US" sz="1000" dirty="0" smtClean="0">
                <a:solidFill>
                  <a:schemeClr val="tx2"/>
                </a:solidFill>
                <a:latin typeface="Univers for KPMG Light" panose="020B0403020202020204" pitchFamily="34" charset="0"/>
              </a:rPr>
              <a:t>(50%)</a:t>
            </a:r>
            <a:endParaRPr lang="en-US" sz="1000" b="1" i="1" dirty="0" smtClean="0">
              <a:solidFill>
                <a:schemeClr val="tx2"/>
              </a:solidFill>
              <a:latin typeface="Univers for KPMG Light" panose="020B0403020202020204" pitchFamily="34" charset="0"/>
            </a:endParaRPr>
          </a:p>
          <a:p>
            <a:pPr marL="171450" indent="-171450">
              <a:buFont typeface="Arial" panose="020B0604020202020204" pitchFamily="34" charset="0"/>
              <a:buChar char="•"/>
            </a:pPr>
            <a:r>
              <a:rPr lang="en-US" sz="1000" b="1" i="1" dirty="0" smtClean="0">
                <a:solidFill>
                  <a:schemeClr val="tx2"/>
                </a:solidFill>
                <a:latin typeface="Univers for KPMG Light" panose="020B0403020202020204" pitchFamily="34" charset="0"/>
              </a:rPr>
              <a:t>No - </a:t>
            </a:r>
            <a:r>
              <a:rPr lang="en-US" sz="1000" i="1" dirty="0" smtClean="0">
                <a:solidFill>
                  <a:schemeClr val="tx2"/>
                </a:solidFill>
                <a:latin typeface="Univers for KPMG Light" panose="020B0403020202020204" pitchFamily="34" charset="0"/>
              </a:rPr>
              <a:t>49</a:t>
            </a:r>
            <a:r>
              <a:rPr lang="en-US" sz="1000" i="1" dirty="0" smtClean="0">
                <a:solidFill>
                  <a:schemeClr val="tx2"/>
                </a:solidFill>
                <a:latin typeface="Univers for KPMG Light" panose="020B0403020202020204" pitchFamily="34" charset="0"/>
              </a:rPr>
              <a:t>% </a:t>
            </a:r>
            <a:r>
              <a:rPr lang="en-US" sz="1000" dirty="0" smtClean="0">
                <a:solidFill>
                  <a:schemeClr val="tx2"/>
                </a:solidFill>
                <a:latin typeface="Univers for KPMG Light" panose="020B0403020202020204" pitchFamily="34" charset="0"/>
              </a:rPr>
              <a:t>(50%)</a:t>
            </a:r>
            <a:endParaRPr lang="en-US" sz="1000" b="1" i="1" dirty="0" smtClean="0">
              <a:solidFill>
                <a:schemeClr val="tx2"/>
              </a:solidFill>
              <a:latin typeface="Univers for KPMG Light" panose="020B0403020202020204" pitchFamily="34" charset="0"/>
            </a:endParaRPr>
          </a:p>
          <a:p>
            <a:endParaRPr lang="en-US" sz="1000" b="1" i="1" dirty="0" smtClean="0">
              <a:solidFill>
                <a:srgbClr val="00338D"/>
              </a:solidFill>
              <a:latin typeface="Univers for KPMG Light" panose="020B0403020202020204" pitchFamily="34" charset="0"/>
            </a:endParaRPr>
          </a:p>
          <a:p>
            <a:r>
              <a:rPr lang="en-US" sz="1000" b="1" i="1" dirty="0" smtClean="0">
                <a:solidFill>
                  <a:srgbClr val="00338D"/>
                </a:solidFill>
                <a:latin typeface="Univers for KPMG Light" panose="020B0403020202020204" pitchFamily="34" charset="0"/>
              </a:rPr>
              <a:t>Job Satisfaction distribution:</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4: </a:t>
            </a:r>
            <a:r>
              <a:rPr lang="en-US" sz="1000" dirty="0" smtClean="0">
                <a:solidFill>
                  <a:srgbClr val="00338D"/>
                </a:solidFill>
                <a:latin typeface="Univers for KPMG Light" panose="020B0403020202020204" pitchFamily="34" charset="0"/>
              </a:rPr>
              <a:t>52 </a:t>
            </a:r>
            <a:r>
              <a:rPr lang="en-US" sz="1000" b="1" dirty="0" smtClean="0">
                <a:solidFill>
                  <a:srgbClr val="00338D"/>
                </a:solidFill>
                <a:latin typeface="Univers for KPMG Light" panose="020B0403020202020204" pitchFamily="34" charset="0"/>
              </a:rPr>
              <a:t>(</a:t>
            </a:r>
            <a:r>
              <a:rPr lang="en-US" sz="1000" dirty="0" smtClean="0">
                <a:solidFill>
                  <a:srgbClr val="00338D"/>
                </a:solidFill>
                <a:latin typeface="Univers for KPMG Light" panose="020B0403020202020204" pitchFamily="34" charset="0"/>
              </a:rPr>
              <a:t>459)</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3: </a:t>
            </a:r>
            <a:r>
              <a:rPr lang="en-US" sz="1000" dirty="0" smtClean="0">
                <a:solidFill>
                  <a:srgbClr val="00338D"/>
                </a:solidFill>
                <a:latin typeface="Univers for KPMG Light" panose="020B0403020202020204" pitchFamily="34" charset="0"/>
              </a:rPr>
              <a:t>73 </a:t>
            </a:r>
            <a:r>
              <a:rPr lang="en-US" sz="1000" b="1" dirty="0" smtClean="0">
                <a:solidFill>
                  <a:srgbClr val="00338D"/>
                </a:solidFill>
                <a:latin typeface="Univers for KPMG Light" panose="020B0403020202020204" pitchFamily="34" charset="0"/>
              </a:rPr>
              <a:t>(</a:t>
            </a:r>
            <a:r>
              <a:rPr lang="en-US" sz="1000" dirty="0" smtClean="0">
                <a:solidFill>
                  <a:srgbClr val="00338D"/>
                </a:solidFill>
                <a:latin typeface="Univers for KPMG Light" panose="020B0403020202020204" pitchFamily="34" charset="0"/>
              </a:rPr>
              <a:t>442)</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2: </a:t>
            </a:r>
            <a:r>
              <a:rPr lang="en-US" sz="1000" dirty="0" smtClean="0">
                <a:solidFill>
                  <a:srgbClr val="00338D"/>
                </a:solidFill>
                <a:latin typeface="Univers for KPMG Light" panose="020B0403020202020204" pitchFamily="34" charset="0"/>
              </a:rPr>
              <a:t>46 </a:t>
            </a:r>
            <a:r>
              <a:rPr lang="en-US" sz="1000" b="1" dirty="0" smtClean="0">
                <a:solidFill>
                  <a:srgbClr val="00338D"/>
                </a:solidFill>
                <a:latin typeface="Univers for KPMG Light" panose="020B0403020202020204" pitchFamily="34" charset="0"/>
              </a:rPr>
              <a:t>(</a:t>
            </a:r>
            <a:r>
              <a:rPr lang="en-US" sz="1000" dirty="0" smtClean="0">
                <a:solidFill>
                  <a:srgbClr val="00338D"/>
                </a:solidFill>
                <a:latin typeface="Univers for KPMG Light" panose="020B0403020202020204" pitchFamily="34" charset="0"/>
              </a:rPr>
              <a:t>280)</a:t>
            </a:r>
          </a:p>
          <a:p>
            <a:pPr marL="171450" indent="-171450">
              <a:buFont typeface="Arial" panose="020B0604020202020204" pitchFamily="34" charset="0"/>
              <a:buChar char="•"/>
            </a:pPr>
            <a:r>
              <a:rPr lang="en-US" sz="1000" b="1" i="1" dirty="0" smtClean="0">
                <a:solidFill>
                  <a:srgbClr val="00338D"/>
                </a:solidFill>
                <a:latin typeface="Univers for KPMG Light" panose="020B0403020202020204" pitchFamily="34" charset="0"/>
              </a:rPr>
              <a:t>1: </a:t>
            </a:r>
            <a:r>
              <a:rPr lang="en-US" sz="1000" dirty="0" smtClean="0">
                <a:solidFill>
                  <a:srgbClr val="00338D"/>
                </a:solidFill>
                <a:latin typeface="Univers for KPMG Light" panose="020B0403020202020204" pitchFamily="34" charset="0"/>
              </a:rPr>
              <a:t>66 (289)</a:t>
            </a:r>
          </a:p>
          <a:p>
            <a:pPr marL="1085850" lvl="2" indent="-171450">
              <a:buFont typeface="Arial" panose="020B0604020202020204" pitchFamily="34" charset="0"/>
              <a:buChar char="•"/>
            </a:pPr>
            <a:endParaRPr lang="en-US" sz="1000" b="1" i="1" dirty="0" smtClean="0">
              <a:solidFill>
                <a:srgbClr val="00338D"/>
              </a:solidFill>
              <a:latin typeface="Univers for KPMG Light" panose="020B0403020202020204" pitchFamily="34" charset="0"/>
            </a:endParaRPr>
          </a:p>
          <a:p>
            <a:r>
              <a:rPr lang="en-US" sz="1000" b="1" i="1" dirty="0" smtClean="0">
                <a:solidFill>
                  <a:schemeClr val="tx2"/>
                </a:solidFill>
                <a:latin typeface="Univers for KPMG Light" panose="020B0403020202020204" pitchFamily="34" charset="0"/>
              </a:rPr>
              <a:t>Avg. years since promotion</a:t>
            </a:r>
            <a:r>
              <a:rPr lang="en-US" sz="1000" dirty="0" smtClean="0">
                <a:solidFill>
                  <a:schemeClr val="tx2"/>
                </a:solidFill>
                <a:latin typeface="Univers for KPMG Light" panose="020B0403020202020204" pitchFamily="34" charset="0"/>
              </a:rPr>
              <a:t>:1,95 (2,2</a:t>
            </a:r>
            <a:r>
              <a:rPr lang="en-US" sz="1000" dirty="0" smtClean="0">
                <a:solidFill>
                  <a:schemeClr val="tx2"/>
                </a:solidFill>
                <a:latin typeface="Univers for KPMG Light" panose="020B0403020202020204" pitchFamily="34" charset="0"/>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684" y="1778261"/>
            <a:ext cx="7804551" cy="4432528"/>
          </a:xfrm>
          <a:prstGeom prst="rect">
            <a:avLst/>
          </a:prstGeom>
        </p:spPr>
      </p:pic>
      <p:sp>
        <p:nvSpPr>
          <p:cNvPr id="11" name="Text Placeholder 16"/>
          <p:cNvSpPr>
            <a:spLocks noGrp="1"/>
          </p:cNvSpPr>
          <p:nvPr>
            <p:ph type="body" sz="quarter" idx="10"/>
          </p:nvPr>
        </p:nvSpPr>
        <p:spPr>
          <a:xfrm>
            <a:off x="998538" y="1072152"/>
            <a:ext cx="10201275" cy="490200"/>
          </a:xfrm>
        </p:spPr>
        <p:txBody>
          <a:bodyPr/>
          <a:lstStyle/>
          <a:p>
            <a:r>
              <a:rPr lang="en-US" dirty="0">
                <a:latin typeface="+mn-lt"/>
              </a:rPr>
              <a:t>Power BI </a:t>
            </a:r>
            <a:r>
              <a:rPr lang="en-US" dirty="0" smtClean="0">
                <a:latin typeface="+mn-lt"/>
              </a:rPr>
              <a:t>also allowed to get more insight </a:t>
            </a:r>
            <a:r>
              <a:rPr lang="en-US" dirty="0">
                <a:latin typeface="+mn-lt"/>
              </a:rPr>
              <a:t>on characteristics </a:t>
            </a:r>
            <a:r>
              <a:rPr lang="en-US" dirty="0" smtClean="0">
                <a:latin typeface="+mn-lt"/>
              </a:rPr>
              <a:t>of the employees who left the company:</a:t>
            </a:r>
            <a:endParaRPr lang="en-US" dirty="0">
              <a:latin typeface="+mn-lt"/>
            </a:endParaRPr>
          </a:p>
        </p:txBody>
      </p:sp>
    </p:spTree>
    <p:extLst>
      <p:ext uri="{BB962C8B-B14F-4D97-AF65-F5344CB8AC3E}">
        <p14:creationId xmlns:p14="http://schemas.microsoft.com/office/powerpoint/2010/main" val="692255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Preliminary Results</a:t>
            </a:r>
            <a:endParaRPr lang="en-US" dirty="0">
              <a:latin typeface="+mn-lt"/>
            </a:endParaRPr>
          </a:p>
        </p:txBody>
      </p:sp>
      <p:sp>
        <p:nvSpPr>
          <p:cNvPr id="17" name="Text Placeholder 16"/>
          <p:cNvSpPr>
            <a:spLocks noGrp="1"/>
          </p:cNvSpPr>
          <p:nvPr>
            <p:ph type="body" sz="quarter" idx="10"/>
          </p:nvPr>
        </p:nvSpPr>
        <p:spPr/>
        <p:txBody>
          <a:bodyPr/>
          <a:lstStyle/>
          <a:p>
            <a:r>
              <a:rPr lang="en-US" dirty="0" smtClean="0">
                <a:latin typeface="+mn-lt"/>
              </a:rPr>
              <a:t>The preliminary results achieved so far are present in the following table. The models will be optimized to improve their performance</a:t>
            </a:r>
            <a:r>
              <a:rPr lang="en-US" dirty="0">
                <a:latin typeface="+mn-lt"/>
              </a:rPr>
              <a:t> </a:t>
            </a:r>
            <a:r>
              <a:rPr lang="en-US" dirty="0" smtClean="0">
                <a:latin typeface="+mn-lt"/>
              </a:rPr>
              <a:t>and then select the best model for each question.</a:t>
            </a:r>
          </a:p>
        </p:txBody>
      </p:sp>
      <p:graphicFrame>
        <p:nvGraphicFramePr>
          <p:cNvPr id="16" name="Table 1993"/>
          <p:cNvGraphicFramePr/>
          <p:nvPr>
            <p:extLst>
              <p:ext uri="{D42A27DB-BD31-4B8C-83A1-F6EECF244321}">
                <p14:modId xmlns:p14="http://schemas.microsoft.com/office/powerpoint/2010/main" val="1322511778"/>
              </p:ext>
            </p:extLst>
          </p:nvPr>
        </p:nvGraphicFramePr>
        <p:xfrm>
          <a:off x="1055998" y="1830965"/>
          <a:ext cx="10137604" cy="4320002"/>
        </p:xfrm>
        <a:graphic>
          <a:graphicData uri="http://schemas.openxmlformats.org/drawingml/2006/table">
            <a:tbl>
              <a:tblPr firstRow="1" firstCol="1" lastRow="1" bandRow="1">
                <a:tableStyleId>{FABFCF23-3B69-468F-B69F-88F6DE6A72F2}</a:tableStyleId>
              </a:tblPr>
              <a:tblGrid>
                <a:gridCol w="2643016">
                  <a:extLst>
                    <a:ext uri="{9D8B030D-6E8A-4147-A177-3AD203B41FA5}">
                      <a16:colId xmlns:a16="http://schemas.microsoft.com/office/drawing/2014/main" xmlns="" val="20000"/>
                    </a:ext>
                  </a:extLst>
                </a:gridCol>
                <a:gridCol w="832732">
                  <a:extLst>
                    <a:ext uri="{9D8B030D-6E8A-4147-A177-3AD203B41FA5}">
                      <a16:colId xmlns:a16="http://schemas.microsoft.com/office/drawing/2014/main" xmlns="" val="20001"/>
                    </a:ext>
                  </a:extLst>
                </a:gridCol>
                <a:gridCol w="832732">
                  <a:extLst>
                    <a:ext uri="{9D8B030D-6E8A-4147-A177-3AD203B41FA5}">
                      <a16:colId xmlns:a16="http://schemas.microsoft.com/office/drawing/2014/main" xmlns="" val="2459088612"/>
                    </a:ext>
                  </a:extLst>
                </a:gridCol>
                <a:gridCol w="832732">
                  <a:extLst>
                    <a:ext uri="{9D8B030D-6E8A-4147-A177-3AD203B41FA5}">
                      <a16:colId xmlns:a16="http://schemas.microsoft.com/office/drawing/2014/main" xmlns="" val="20002"/>
                    </a:ext>
                  </a:extLst>
                </a:gridCol>
                <a:gridCol w="832732">
                  <a:extLst>
                    <a:ext uri="{9D8B030D-6E8A-4147-A177-3AD203B41FA5}">
                      <a16:colId xmlns:a16="http://schemas.microsoft.com/office/drawing/2014/main" xmlns="" val="3660040670"/>
                    </a:ext>
                  </a:extLst>
                </a:gridCol>
                <a:gridCol w="832732">
                  <a:extLst>
                    <a:ext uri="{9D8B030D-6E8A-4147-A177-3AD203B41FA5}">
                      <a16:colId xmlns:a16="http://schemas.microsoft.com/office/drawing/2014/main" xmlns="" val="20003"/>
                    </a:ext>
                  </a:extLst>
                </a:gridCol>
                <a:gridCol w="832732">
                  <a:extLst>
                    <a:ext uri="{9D8B030D-6E8A-4147-A177-3AD203B41FA5}">
                      <a16:colId xmlns:a16="http://schemas.microsoft.com/office/drawing/2014/main" xmlns="" val="20004"/>
                    </a:ext>
                  </a:extLst>
                </a:gridCol>
                <a:gridCol w="832732">
                  <a:extLst>
                    <a:ext uri="{9D8B030D-6E8A-4147-A177-3AD203B41FA5}">
                      <a16:colId xmlns:a16="http://schemas.microsoft.com/office/drawing/2014/main" xmlns="" val="20006"/>
                    </a:ext>
                  </a:extLst>
                </a:gridCol>
                <a:gridCol w="832732">
                  <a:extLst>
                    <a:ext uri="{9D8B030D-6E8A-4147-A177-3AD203B41FA5}">
                      <a16:colId xmlns:a16="http://schemas.microsoft.com/office/drawing/2014/main" xmlns="" val="20007"/>
                    </a:ext>
                  </a:extLst>
                </a:gridCol>
                <a:gridCol w="832732"/>
              </a:tblGrid>
              <a:tr h="540452">
                <a:tc>
                  <a:txBody>
                    <a:bodyPr/>
                    <a:lstStyle/>
                    <a:p>
                      <a:pPr lvl="0" algn="ctr" defTabSz="914400">
                        <a:defRPr sz="3600" spc="0">
                          <a:latin typeface="Rajdhani"/>
                          <a:ea typeface="Rajdhani"/>
                          <a:cs typeface="Rajdhani"/>
                          <a:sym typeface="Rajdhani"/>
                        </a:defRPr>
                      </a:pPr>
                      <a:r>
                        <a:rPr lang="en-US" sz="1100" b="1" noProof="0" dirty="0" smtClean="0">
                          <a:latin typeface="+mn-lt"/>
                        </a:rPr>
                        <a:t>Model</a:t>
                      </a:r>
                      <a:endParaRPr lang="en-US" sz="1100" b="1"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lvl="0" algn="ctr" defTabSz="914400" rtl="0" eaLnBrk="1" latinLnBrk="0" hangingPunct="1">
                        <a:defRPr sz="1800" b="0" spc="0">
                          <a:solidFill>
                            <a:srgbClr val="000000"/>
                          </a:solidFill>
                        </a:defRPr>
                      </a:pPr>
                      <a:r>
                        <a:rPr lang="en-US" sz="1100" b="1" kern="1200" spc="0" noProof="0" dirty="0" smtClean="0">
                          <a:solidFill>
                            <a:schemeClr val="bg1"/>
                          </a:solidFill>
                          <a:latin typeface="+mn-lt"/>
                          <a:ea typeface="+mn-ea"/>
                          <a:cs typeface="+mn-cs"/>
                        </a:rPr>
                        <a:t>True</a:t>
                      </a:r>
                      <a:br>
                        <a:rPr lang="en-US" sz="1100" b="1" kern="1200" spc="0" noProof="0" dirty="0" smtClean="0">
                          <a:solidFill>
                            <a:schemeClr val="bg1"/>
                          </a:solidFill>
                          <a:latin typeface="+mn-lt"/>
                          <a:ea typeface="+mn-ea"/>
                          <a:cs typeface="+mn-cs"/>
                        </a:rPr>
                      </a:br>
                      <a:r>
                        <a:rPr lang="en-US" sz="1100" b="1" kern="1200" spc="0" noProof="0" dirty="0" smtClean="0">
                          <a:solidFill>
                            <a:schemeClr val="bg1"/>
                          </a:solidFill>
                          <a:latin typeface="+mn-lt"/>
                          <a:ea typeface="+mn-ea"/>
                          <a:cs typeface="+mn-cs"/>
                        </a:rPr>
                        <a:t>Positive</a:t>
                      </a:r>
                      <a:endParaRPr lang="en-US" sz="1100" b="1" kern="1200" spc="0" noProof="0" dirty="0">
                        <a:solidFill>
                          <a:schemeClr val="bg1"/>
                        </a:solidFill>
                        <a:latin typeface="+mn-lt"/>
                        <a:ea typeface="+mn-ea"/>
                        <a:cs typeface="+mn-cs"/>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sym typeface="Rajdhani"/>
                        </a:rPr>
                        <a:t>False</a:t>
                      </a:r>
                      <a:br>
                        <a:rPr lang="en-US" sz="1100" b="1" noProof="0" dirty="0" smtClean="0">
                          <a:solidFill>
                            <a:schemeClr val="bg1"/>
                          </a:solidFill>
                          <a:latin typeface="+mn-lt"/>
                          <a:sym typeface="Rajdhani"/>
                        </a:rPr>
                      </a:br>
                      <a:r>
                        <a:rPr lang="en-US" sz="1100" b="1" noProof="0" dirty="0" smtClean="0">
                          <a:solidFill>
                            <a:schemeClr val="bg1"/>
                          </a:solidFill>
                          <a:latin typeface="+mn-lt"/>
                          <a:sym typeface="Rajdhani"/>
                        </a:rPr>
                        <a:t>Positive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err="1" smtClean="0">
                          <a:solidFill>
                            <a:schemeClr val="bg1"/>
                          </a:solidFill>
                          <a:latin typeface="+mn-lt"/>
                          <a:ea typeface="+mn-ea"/>
                          <a:cs typeface="+mn-cs"/>
                          <a:sym typeface="Rajdhani"/>
                        </a:rPr>
                        <a:t>True</a:t>
                      </a:r>
                      <a:r>
                        <a:rPr lang="pt-PT" sz="1100" b="1" noProof="0" dirty="0" smtClean="0">
                          <a:solidFill>
                            <a:schemeClr val="bg1"/>
                          </a:solidFill>
                          <a:latin typeface="+mn-lt"/>
                          <a:ea typeface="+mn-ea"/>
                          <a:cs typeface="+mn-cs"/>
                          <a:sym typeface="Rajdhani"/>
                        </a:rPr>
                        <a:t/>
                      </a:r>
                      <a:br>
                        <a:rPr lang="pt-PT" sz="1100" b="1" noProof="0" dirty="0" smtClean="0">
                          <a:solidFill>
                            <a:schemeClr val="bg1"/>
                          </a:solidFill>
                          <a:latin typeface="+mn-lt"/>
                          <a:ea typeface="+mn-ea"/>
                          <a:cs typeface="+mn-cs"/>
                          <a:sym typeface="Rajdhani"/>
                        </a:rPr>
                      </a:br>
                      <a:r>
                        <a:rPr lang="pt-PT" sz="1100" b="1" baseline="0" noProof="0" dirty="0" smtClean="0">
                          <a:solidFill>
                            <a:schemeClr val="bg1"/>
                          </a:solidFill>
                          <a:latin typeface="+mn-lt"/>
                          <a:ea typeface="+mn-ea"/>
                          <a:cs typeface="+mn-cs"/>
                          <a:sym typeface="Rajdhani"/>
                        </a:rPr>
                        <a:t>Negative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ea typeface="Rajdhani"/>
                          <a:cs typeface="Rajdhani"/>
                          <a:sym typeface="Rajdhani"/>
                        </a:rPr>
                        <a:t>False</a:t>
                      </a:r>
                      <a:br>
                        <a:rPr lang="en-US" sz="1100" b="1" noProof="0" dirty="0" smtClean="0">
                          <a:solidFill>
                            <a:schemeClr val="bg1"/>
                          </a:solidFill>
                          <a:latin typeface="+mn-lt"/>
                          <a:ea typeface="Rajdhani"/>
                          <a:cs typeface="Rajdhani"/>
                          <a:sym typeface="Rajdhani"/>
                        </a:rPr>
                      </a:br>
                      <a:r>
                        <a:rPr lang="en-US" sz="1100" b="1" noProof="0" dirty="0" smtClean="0">
                          <a:solidFill>
                            <a:schemeClr val="bg1"/>
                          </a:solidFill>
                          <a:latin typeface="+mn-lt"/>
                          <a:ea typeface="Rajdhani"/>
                          <a:cs typeface="Rajdhani"/>
                          <a:sym typeface="Rajdhani"/>
                        </a:rPr>
                        <a:t>Negative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b="1" noProof="0" dirty="0" smtClean="0">
                          <a:latin typeface="+mn-lt"/>
                        </a:rPr>
                        <a:t>Accuracy</a:t>
                      </a:r>
                      <a:endParaRPr lang="en-US" sz="1100" b="1"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ea typeface="+mn-ea"/>
                          <a:cs typeface="+mn-cs"/>
                          <a:sym typeface="Rajdhani"/>
                        </a:rPr>
                        <a:t>PPV (Precision)</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ea typeface="Rajdhani"/>
                          <a:cs typeface="Rajdhani"/>
                          <a:sym typeface="Rajdhani"/>
                        </a:rPr>
                        <a:t>TPR</a:t>
                      </a:r>
                      <a:br>
                        <a:rPr lang="en-US" sz="1100" b="1" noProof="0" dirty="0" smtClean="0">
                          <a:solidFill>
                            <a:schemeClr val="bg1"/>
                          </a:solidFill>
                          <a:latin typeface="+mn-lt"/>
                          <a:ea typeface="Rajdhani"/>
                          <a:cs typeface="Rajdhani"/>
                          <a:sym typeface="Rajdhani"/>
                        </a:rPr>
                      </a:br>
                      <a:r>
                        <a:rPr lang="en-US" sz="1100" b="1" noProof="0" dirty="0" smtClean="0">
                          <a:solidFill>
                            <a:schemeClr val="bg1"/>
                          </a:solidFill>
                          <a:latin typeface="+mn-lt"/>
                          <a:ea typeface="Rajdhani"/>
                          <a:cs typeface="Rajdhani"/>
                          <a:sym typeface="Rajdhani"/>
                        </a:rPr>
                        <a:t>(Recall)</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err="1" smtClean="0">
                          <a:solidFill>
                            <a:schemeClr val="bg1"/>
                          </a:solidFill>
                          <a:latin typeface="+mn-lt"/>
                          <a:ea typeface="Rajdhani"/>
                          <a:cs typeface="Rajdhani"/>
                          <a:sym typeface="Rajdhani"/>
                        </a:rPr>
                        <a:t>Auc</a:t>
                      </a:r>
                      <a:r>
                        <a:rPr lang="en-US" sz="1100" b="1" noProof="0" dirty="0" smtClean="0">
                          <a:solidFill>
                            <a:schemeClr val="bg1"/>
                          </a:solidFill>
                          <a:latin typeface="+mn-lt"/>
                          <a:ea typeface="Rajdhani"/>
                          <a:cs typeface="Rajdhani"/>
                          <a:sym typeface="Rajdhani"/>
                        </a:rPr>
                        <a:t> </a:t>
                      </a:r>
                      <a:br>
                        <a:rPr lang="en-US" sz="1100" b="1" noProof="0" dirty="0" smtClean="0">
                          <a:solidFill>
                            <a:schemeClr val="bg1"/>
                          </a:solidFill>
                          <a:latin typeface="+mn-lt"/>
                          <a:ea typeface="Rajdhani"/>
                          <a:cs typeface="Rajdhani"/>
                          <a:sym typeface="Rajdhani"/>
                        </a:rPr>
                      </a:br>
                      <a:r>
                        <a:rPr lang="en-US" sz="1100" b="1" noProof="0" dirty="0" smtClean="0">
                          <a:solidFill>
                            <a:schemeClr val="bg1"/>
                          </a:solidFill>
                          <a:latin typeface="+mn-lt"/>
                          <a:ea typeface="Rajdhani"/>
                          <a:cs typeface="Rajdhani"/>
                          <a:sym typeface="Rajdhani"/>
                        </a:rPr>
                        <a:t>Score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smtClean="0">
                          <a:solidFill>
                            <a:schemeClr val="bg1"/>
                          </a:solidFill>
                          <a:latin typeface="+mn-lt"/>
                          <a:ea typeface="Rajdhani"/>
                          <a:cs typeface="Rajdhani"/>
                          <a:sym typeface="Rajdhani"/>
                        </a:rPr>
                        <a:t>F1</a:t>
                      </a:r>
                      <a:br>
                        <a:rPr lang="pt-PT" sz="1100" b="1" noProof="0" dirty="0" smtClean="0">
                          <a:solidFill>
                            <a:schemeClr val="bg1"/>
                          </a:solidFill>
                          <a:latin typeface="+mn-lt"/>
                          <a:ea typeface="Rajdhani"/>
                          <a:cs typeface="Rajdhani"/>
                          <a:sym typeface="Rajdhani"/>
                        </a:rPr>
                      </a:br>
                      <a:r>
                        <a:rPr lang="pt-PT" sz="1100" b="1" noProof="0" dirty="0" smtClean="0">
                          <a:solidFill>
                            <a:schemeClr val="bg1"/>
                          </a:solidFill>
                          <a:latin typeface="+mn-lt"/>
                          <a:ea typeface="Rajdhani"/>
                          <a:cs typeface="Rajdhani"/>
                          <a:sym typeface="Rajdhani"/>
                        </a:rPr>
                        <a:t>Score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0"/>
                  </a:ext>
                </a:extLst>
              </a:tr>
              <a:tr h="629187">
                <a:tc>
                  <a:txBody>
                    <a:bodyPr/>
                    <a:lstStyle/>
                    <a:p>
                      <a:pPr lvl="0" algn="ctr"/>
                      <a:r>
                        <a:rPr lang="en-US" sz="1200" noProof="0" dirty="0" smtClean="0">
                          <a:latin typeface="+mn-lt"/>
                        </a:rPr>
                        <a:t>Logistic Regression Classifier</a:t>
                      </a:r>
                      <a:endParaRPr lang="en-US" sz="1200"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30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0,7415</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0,3478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0,8472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629187">
                <a:tc>
                  <a:txBody>
                    <a:bodyPr/>
                    <a:lstStyle/>
                    <a:p>
                      <a:pPr lvl="0" algn="ctr"/>
                      <a:r>
                        <a:rPr lang="en-US" sz="1200" noProof="0" dirty="0" smtClean="0">
                          <a:latin typeface="+mn-lt"/>
                        </a:rPr>
                        <a:t>Linear Support Vector Classification</a:t>
                      </a:r>
                      <a:endParaRPr lang="en-US" sz="1200"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119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0,8844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0,7333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0,8482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0,5641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extLst>
                  <a:ext uri="{0D108BD9-81ED-4DB2-BD59-A6C34878D82A}">
                    <a16:rowId xmlns:a16="http://schemas.microsoft.com/office/drawing/2014/main" xmlns="" val="10002"/>
                  </a:ext>
                </a:extLst>
              </a:tr>
              <a:tr h="6230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smtClean="0">
                          <a:latin typeface="+mn-lt"/>
                          <a:sym typeface="Rajdhani"/>
                        </a:rPr>
                        <a:t>C-Support Vector Classification</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122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0,2500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0,8404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0,3871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629187">
                <a:tc>
                  <a:txBody>
                    <a:bodyPr/>
                    <a:lstStyle/>
                    <a:p>
                      <a:pPr lvl="0" algn="ctr"/>
                      <a:r>
                        <a:rPr lang="en-US" sz="1200" dirty="0" err="1" smtClean="0"/>
                        <a:t>XDBoost</a:t>
                      </a:r>
                      <a:endParaRPr lang="en-US" sz="1200" dirty="0"/>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0,7778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0,2917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0,8113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0,4242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xmlns="" val="10004"/>
                  </a:ext>
                </a:extLst>
              </a:tr>
              <a:tr h="639733">
                <a:tc>
                  <a:txBody>
                    <a:bodyPr/>
                    <a:lstStyle/>
                    <a:p>
                      <a:pPr lvl="0" algn="ctr"/>
                      <a:r>
                        <a:rPr lang="en-US" sz="1200" noProof="0" dirty="0" smtClean="0">
                          <a:latin typeface="+mn-lt"/>
                        </a:rPr>
                        <a:t>Random Forest Classifier</a:t>
                      </a:r>
                      <a:endParaRPr lang="en-US" sz="1200"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0,8503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0,5500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0,7947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0,5000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6291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smtClean="0">
                          <a:latin typeface="+mn-lt"/>
                          <a:sym typeface="Rajdhani"/>
                        </a:rPr>
                        <a:t>Classification Neural Network</a:t>
                      </a:r>
                      <a:endParaRPr lang="en-US" sz="1200" b="1" noProof="0" dirty="0">
                        <a:latin typeface="+mn-lt"/>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102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0,8027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0,4324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0,8242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0,5246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89101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Score Selection</a:t>
            </a:r>
            <a:endParaRPr lang="en-US" dirty="0">
              <a:latin typeface="+mn-lt"/>
            </a:endParaRPr>
          </a:p>
        </p:txBody>
      </p:sp>
      <p:sp>
        <p:nvSpPr>
          <p:cNvPr id="17" name="Text Placeholder 16"/>
          <p:cNvSpPr>
            <a:spLocks noGrp="1"/>
          </p:cNvSpPr>
          <p:nvPr>
            <p:ph type="body" sz="quarter" idx="10"/>
          </p:nvPr>
        </p:nvSpPr>
        <p:spPr/>
        <p:txBody>
          <a:bodyPr/>
          <a:lstStyle/>
          <a:p>
            <a:r>
              <a:rPr lang="en-US" dirty="0" smtClean="0">
                <a:latin typeface="+mn-lt"/>
              </a:rPr>
              <a:t>In </a:t>
            </a:r>
            <a:r>
              <a:rPr lang="en-US" dirty="0">
                <a:latin typeface="+mn-lt"/>
              </a:rPr>
              <a:t>theoretical terms</a:t>
            </a:r>
            <a:r>
              <a:rPr lang="en-US" dirty="0" smtClean="0">
                <a:latin typeface="+mn-lt"/>
              </a:rPr>
              <a:t>, there are a lot of scores to consider when selecting the model. Normally, the F</a:t>
            </a:r>
            <a:r>
              <a:rPr lang="en-US" b="1" baseline="-25000" dirty="0" smtClean="0"/>
              <a:t>1</a:t>
            </a:r>
            <a:r>
              <a:rPr lang="en-US" b="1" dirty="0" smtClean="0"/>
              <a:t>  </a:t>
            </a:r>
            <a:r>
              <a:rPr lang="en-US" dirty="0" smtClean="0">
                <a:latin typeface="+mn-lt"/>
              </a:rPr>
              <a:t>score is the one that is used to selected the best models but... </a:t>
            </a:r>
            <a:endParaRPr lang="en-US" dirty="0">
              <a:latin typeface="+mn-lt"/>
            </a:endParaRPr>
          </a:p>
        </p:txBody>
      </p:sp>
      <p:graphicFrame>
        <p:nvGraphicFramePr>
          <p:cNvPr id="7" name="Table 6"/>
          <p:cNvGraphicFramePr>
            <a:graphicFrameLocks noGrp="1"/>
          </p:cNvGraphicFramePr>
          <p:nvPr>
            <p:extLst/>
          </p:nvPr>
        </p:nvGraphicFramePr>
        <p:xfrm>
          <a:off x="1056000" y="1807616"/>
          <a:ext cx="9981329" cy="4320000"/>
        </p:xfrm>
        <a:graphic>
          <a:graphicData uri="http://schemas.openxmlformats.org/drawingml/2006/table">
            <a:tbl>
              <a:tblPr/>
              <a:tblGrid>
                <a:gridCol w="261329"/>
                <a:gridCol w="936000"/>
                <a:gridCol w="1692000"/>
                <a:gridCol w="1692000"/>
                <a:gridCol w="2700000"/>
                <a:gridCol w="900000"/>
                <a:gridCol w="900000"/>
                <a:gridCol w="900000"/>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smtClean="0">
                          <a:solidFill>
                            <a:schemeClr val="bg2">
                              <a:lumMod val="10000"/>
                            </a:schemeClr>
                          </a:solidFill>
                          <a:effectLst/>
                          <a:latin typeface="+mn-lt"/>
                        </a:rPr>
                        <a:t>True Condition</a:t>
                      </a:r>
                      <a:endParaRPr lang="en-US" sz="1000" noProof="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smtClean="0">
                          <a:solidFill>
                            <a:schemeClr val="bg1">
                              <a:lumMod val="75000"/>
                            </a:schemeClr>
                          </a:solidFill>
                          <a:effectLst/>
                          <a:latin typeface="+mn-lt"/>
                          <a:ea typeface="+mn-ea"/>
                          <a:cs typeface="+mn-cs"/>
                        </a:rPr>
                        <a:t>Prevalence </a:t>
                      </a:r>
                      <a:r>
                        <a:rPr lang="fr-FR" sz="1000" kern="1200" dirty="0" smtClean="0">
                          <a:solidFill>
                            <a:schemeClr val="bg1">
                              <a:lumMod val="75000"/>
                            </a:schemeClr>
                          </a:solidFill>
                          <a:effectLst/>
                          <a:latin typeface="+mn-lt"/>
                          <a:ea typeface="+mn-ea"/>
                          <a:cs typeface="+mn-cs"/>
                        </a:rPr>
                        <a:t/>
                      </a:r>
                      <a:br>
                        <a:rPr lang="fr-FR" sz="1000" kern="1200" dirty="0" smtClean="0">
                          <a:solidFill>
                            <a:schemeClr val="bg1">
                              <a:lumMod val="75000"/>
                            </a:schemeClr>
                          </a:solidFill>
                          <a:effectLst/>
                          <a:latin typeface="+mn-lt"/>
                          <a:ea typeface="+mn-ea"/>
                          <a:cs typeface="+mn-cs"/>
                        </a:rPr>
                      </a:br>
                      <a:r>
                        <a:rPr lang="fr-FR" sz="1000" kern="1200" dirty="0" smtClean="0">
                          <a:solidFill>
                            <a:schemeClr val="bg1">
                              <a:lumMod val="75000"/>
                            </a:schemeClr>
                          </a:solidFill>
                          <a:effectLst/>
                          <a:latin typeface="+mn-lt"/>
                          <a:ea typeface="+mn-ea"/>
                          <a:cs typeface="+mn-cs"/>
                        </a:rPr>
                        <a:t>=</a:t>
                      </a:r>
                      <a:r>
                        <a:rPr lang="fr-FR" sz="1000" kern="1200" dirty="0">
                          <a:solidFill>
                            <a:schemeClr val="bg1">
                              <a:lumMod val="75000"/>
                            </a:schemeClr>
                          </a:solidFill>
                          <a:effectLst/>
                          <a:latin typeface="+mn-lt"/>
                          <a:ea typeface="+mn-ea"/>
                          <a:cs typeface="+mn-cs"/>
                        </a:rPr>
                        <a:t> Σ Condition positive/Σ Total </a:t>
                      </a:r>
                      <a:r>
                        <a:rPr lang="fr-FR" sz="1000" dirty="0">
                          <a:solidFill>
                            <a:schemeClr val="bg1">
                              <a:lumMod val="75000"/>
                            </a:schemeClr>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smtClean="0">
                          <a:solidFill>
                            <a:schemeClr val="bg1">
                              <a:lumMod val="75000"/>
                            </a:schemeClr>
                          </a:solidFill>
                          <a:effectLst/>
                          <a:latin typeface="+mn-lt"/>
                        </a:rPr>
                        <a:t>Accuracy</a:t>
                      </a:r>
                      <a:r>
                        <a:rPr lang="en-US" sz="1400" b="1" dirty="0" smtClean="0">
                          <a:solidFill>
                            <a:schemeClr val="bg1">
                              <a:lumMod val="75000"/>
                            </a:schemeClr>
                          </a:solidFill>
                          <a:effectLst/>
                          <a:latin typeface="+mn-lt"/>
                        </a:rPr>
                        <a:t> (ACC) </a:t>
                      </a:r>
                      <a:r>
                        <a:rPr lang="en-US" sz="1000" dirty="0" smtClean="0">
                          <a:solidFill>
                            <a:schemeClr val="bg1">
                              <a:lumMod val="75000"/>
                            </a:schemeClr>
                          </a:solidFill>
                          <a:effectLst/>
                          <a:latin typeface="+mn-lt"/>
                        </a:rPr>
                        <a:t/>
                      </a:r>
                      <a:br>
                        <a:rPr lang="en-US" sz="1000" dirty="0" smtClean="0">
                          <a:solidFill>
                            <a:schemeClr val="bg1">
                              <a:lumMod val="75000"/>
                            </a:schemeClr>
                          </a:solidFill>
                          <a:effectLst/>
                          <a:latin typeface="+mn-lt"/>
                        </a:rPr>
                      </a:br>
                      <a:r>
                        <a:rPr lang="en-US" sz="1000" dirty="0" smtClean="0">
                          <a:solidFill>
                            <a:schemeClr val="bg1">
                              <a:lumMod val="75000"/>
                            </a:schemeClr>
                          </a:solidFill>
                          <a:effectLst/>
                          <a:latin typeface="+mn-lt"/>
                        </a:rPr>
                        <a:t>= Σ True positive + Σ True negative</a:t>
                      </a:r>
                      <a:br>
                        <a:rPr lang="en-US" sz="1000" dirty="0" smtClean="0">
                          <a:solidFill>
                            <a:schemeClr val="bg1">
                              <a:lumMod val="75000"/>
                            </a:schemeClr>
                          </a:solidFill>
                          <a:effectLst/>
                          <a:latin typeface="+mn-lt"/>
                        </a:rPr>
                      </a:br>
                      <a:r>
                        <a:rPr lang="en-US" sz="1000" dirty="0" smtClean="0">
                          <a:solidFill>
                            <a:schemeClr val="bg1">
                              <a:lumMod val="75000"/>
                            </a:schemeClr>
                          </a:solidFill>
                          <a:effectLst/>
                          <a:latin typeface="+mn-lt"/>
                        </a:rPr>
                        <a:t>/Σ Total population</a:t>
                      </a:r>
                      <a:endParaRPr lang="en-US" sz="1000" dirty="0">
                        <a:solidFill>
                          <a:schemeClr val="bg1">
                            <a:lumMod val="75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smtClean="0">
                          <a:solidFill>
                            <a:schemeClr val="bg2">
                              <a:lumMod val="10000"/>
                            </a:schemeClr>
                          </a:solidFill>
                          <a:effectLst/>
                          <a:latin typeface="+mn-lt"/>
                        </a:rPr>
                        <a:t>Predicted  Condition</a:t>
                      </a:r>
                      <a:endParaRPr lang="en-US" sz="1000" dirty="0" smtClean="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smtClean="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Positive predictive value</a:t>
                      </a:r>
                      <a:r>
                        <a:rPr lang="en-US" sz="1100" b="1" dirty="0">
                          <a:solidFill>
                            <a:schemeClr val="tx1"/>
                          </a:solidFill>
                          <a:effectLst/>
                          <a:latin typeface="+mn-lt"/>
                        </a:rPr>
                        <a:t> (PPV</a:t>
                      </a:r>
                      <a:r>
                        <a:rPr lang="en-US" sz="1100" b="1" dirty="0" smtClean="0">
                          <a:solidFill>
                            <a:schemeClr val="tx1"/>
                          </a:solidFill>
                          <a:effectLst/>
                          <a:latin typeface="+mn-lt"/>
                        </a:rPr>
                        <a:t>)</a:t>
                      </a:r>
                      <a:r>
                        <a:rPr lang="en-US" sz="1100" dirty="0" smtClean="0">
                          <a:solidFill>
                            <a:schemeClr val="tx1"/>
                          </a:solidFill>
                          <a:effectLst/>
                          <a:latin typeface="+mn-lt"/>
                        </a:rPr>
                        <a:t/>
                      </a:r>
                      <a:br>
                        <a:rPr lang="en-US" sz="1100" dirty="0" smtClean="0">
                          <a:solidFill>
                            <a:schemeClr val="tx1"/>
                          </a:solidFill>
                          <a:effectLst/>
                          <a:latin typeface="+mn-lt"/>
                        </a:rPr>
                      </a:br>
                      <a:r>
                        <a:rPr lang="en-US" sz="1100" b="1" u="none" strike="noStrike" dirty="0" smtClean="0">
                          <a:solidFill>
                            <a:schemeClr val="tx1"/>
                          </a:solidFill>
                          <a:effectLst/>
                          <a:latin typeface="+mn-lt"/>
                        </a:rPr>
                        <a:t>Precision</a:t>
                      </a:r>
                      <a:r>
                        <a:rPr lang="en-US" sz="1000" dirty="0">
                          <a:solidFill>
                            <a:schemeClr val="tx1"/>
                          </a:solidFill>
                          <a:effectLst/>
                          <a:latin typeface="+mn-lt"/>
                        </a:rPr>
                        <a:t> </a:t>
                      </a:r>
                      <a:r>
                        <a:rPr lang="en-US" sz="1000" dirty="0" smtClean="0">
                          <a:solidFill>
                            <a:schemeClr val="tx1"/>
                          </a:solidFill>
                          <a:effectLst/>
                          <a:latin typeface="+mn-lt"/>
                        </a:rPr>
                        <a:t/>
                      </a:r>
                      <a:br>
                        <a:rPr lang="en-US" sz="1000" dirty="0" smtClean="0">
                          <a:solidFill>
                            <a:schemeClr val="tx1"/>
                          </a:solidFill>
                          <a:effectLst/>
                          <a:latin typeface="+mn-lt"/>
                        </a:rPr>
                      </a:br>
                      <a:r>
                        <a:rPr lang="en-US" sz="1000" dirty="0" smtClean="0">
                          <a:solidFill>
                            <a:schemeClr val="tx1"/>
                          </a:solidFill>
                          <a:effectLst/>
                          <a:latin typeface="+mn-lt"/>
                        </a:rPr>
                        <a:t>=</a:t>
                      </a:r>
                      <a:r>
                        <a:rPr lang="en-US" sz="1000" dirty="0">
                          <a:solidFill>
                            <a:schemeClr val="tx1"/>
                          </a:solidFill>
                          <a:effectLst/>
                          <a:latin typeface="+mn-lt"/>
                        </a:rPr>
                        <a:t> Σ True </a:t>
                      </a:r>
                      <a:r>
                        <a:rPr lang="en-US" sz="1000" dirty="0" smtClean="0">
                          <a:solidFill>
                            <a:schemeClr val="tx1"/>
                          </a:solidFill>
                          <a:effectLst/>
                          <a:latin typeface="+mn-lt"/>
                        </a:rPr>
                        <a:t>positive </a:t>
                      </a:r>
                      <a:br>
                        <a:rPr lang="en-US" sz="1000" dirty="0" smtClean="0">
                          <a:solidFill>
                            <a:schemeClr val="tx1"/>
                          </a:solidFill>
                          <a:effectLst/>
                          <a:latin typeface="+mn-lt"/>
                        </a:rPr>
                      </a:br>
                      <a:r>
                        <a:rPr lang="en-US" sz="1000" dirty="0" smtClean="0">
                          <a:solidFill>
                            <a:schemeClr val="tx1"/>
                          </a:solidFill>
                          <a:effectLst/>
                          <a:latin typeface="+mn-lt"/>
                        </a:rPr>
                        <a:t>/Σ</a:t>
                      </a:r>
                      <a:r>
                        <a:rPr lang="en-US" sz="1000" dirty="0">
                          <a:solidFill>
                            <a:schemeClr val="tx1"/>
                          </a:solidFill>
                          <a:effectLst/>
                          <a:latin typeface="+mn-lt"/>
                        </a:rPr>
                        <a:t>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False discovery rate</a:t>
                      </a:r>
                      <a:r>
                        <a:rPr lang="en-US" sz="1100" b="1" dirty="0">
                          <a:solidFill>
                            <a:schemeClr val="tx1"/>
                          </a:solidFill>
                          <a:effectLst/>
                          <a:latin typeface="+mn-lt"/>
                        </a:rPr>
                        <a:t> (FDR) </a:t>
                      </a:r>
                      <a:r>
                        <a:rPr lang="en-US" sz="1000" dirty="0" smtClean="0">
                          <a:solidFill>
                            <a:schemeClr val="tx1"/>
                          </a:solidFill>
                          <a:effectLst/>
                          <a:latin typeface="+mn-lt"/>
                        </a:rPr>
                        <a:t/>
                      </a:r>
                      <a:br>
                        <a:rPr lang="en-US" sz="1000" dirty="0" smtClean="0">
                          <a:solidFill>
                            <a:schemeClr val="tx1"/>
                          </a:solidFill>
                          <a:effectLst/>
                          <a:latin typeface="+mn-lt"/>
                        </a:rPr>
                      </a:br>
                      <a:r>
                        <a:rPr lang="en-US" sz="1000" dirty="0" smtClean="0">
                          <a:solidFill>
                            <a:schemeClr val="tx1"/>
                          </a:solidFill>
                          <a:effectLst/>
                          <a:latin typeface="+mn-lt"/>
                        </a:rPr>
                        <a:t>=</a:t>
                      </a:r>
                      <a:r>
                        <a:rPr lang="en-US" sz="1000" dirty="0">
                          <a:solidFill>
                            <a:schemeClr val="tx1"/>
                          </a:solidFill>
                          <a:effectLst/>
                          <a:latin typeface="+mn-lt"/>
                        </a:rPr>
                        <a:t> Σ False </a:t>
                      </a:r>
                      <a:r>
                        <a:rPr lang="en-US" sz="1000" dirty="0" smtClean="0">
                          <a:solidFill>
                            <a:schemeClr val="tx1"/>
                          </a:solidFill>
                          <a:effectLst/>
                          <a:latin typeface="+mn-lt"/>
                        </a:rPr>
                        <a:t>positive /</a:t>
                      </a:r>
                      <a:r>
                        <a:rPr lang="en-US" sz="1000" dirty="0">
                          <a:solidFill>
                            <a:schemeClr val="tx1"/>
                          </a:solidFill>
                          <a:effectLst/>
                          <a:latin typeface="+mn-lt"/>
                        </a:rPr>
                        <a:t>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False omission rate</a:t>
                      </a:r>
                      <a:r>
                        <a:rPr lang="en-US" sz="1100" b="1" dirty="0">
                          <a:solidFill>
                            <a:schemeClr val="tx1"/>
                          </a:solidFill>
                          <a:effectLst/>
                          <a:latin typeface="+mn-lt"/>
                        </a:rPr>
                        <a:t> (FOR) </a:t>
                      </a:r>
                      <a:endParaRPr lang="en-US" sz="1100" b="1" dirty="0" smtClean="0">
                        <a:solidFill>
                          <a:schemeClr val="tx1"/>
                        </a:solidFill>
                        <a:effectLst/>
                        <a:latin typeface="+mn-lt"/>
                      </a:endParaRPr>
                    </a:p>
                    <a:p>
                      <a:pPr algn="ctr"/>
                      <a:r>
                        <a:rPr lang="en-US" sz="1000" dirty="0" smtClean="0">
                          <a:solidFill>
                            <a:schemeClr val="tx1"/>
                          </a:solidFill>
                          <a:effectLst/>
                          <a:latin typeface="+mn-lt"/>
                        </a:rPr>
                        <a:t>=</a:t>
                      </a:r>
                      <a:r>
                        <a:rPr lang="en-US" sz="1000" dirty="0">
                          <a:solidFill>
                            <a:schemeClr val="tx1"/>
                          </a:solidFill>
                          <a:effectLst/>
                          <a:latin typeface="+mn-lt"/>
                        </a:rPr>
                        <a:t> Σ False </a:t>
                      </a:r>
                      <a:r>
                        <a:rPr lang="en-US" sz="1000" dirty="0" smtClean="0">
                          <a:solidFill>
                            <a:schemeClr val="tx1"/>
                          </a:solidFill>
                          <a:effectLst/>
                          <a:latin typeface="+mn-lt"/>
                        </a:rPr>
                        <a:t>negative /</a:t>
                      </a:r>
                      <a:r>
                        <a:rPr lang="en-US" sz="1000" dirty="0">
                          <a:solidFill>
                            <a:schemeClr val="tx1"/>
                          </a:solidFill>
                          <a:effectLst/>
                          <a:latin typeface="+mn-lt"/>
                        </a:rPr>
                        <a:t>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Negative predictive value</a:t>
                      </a:r>
                      <a:r>
                        <a:rPr lang="en-US" sz="1100" b="1" dirty="0">
                          <a:solidFill>
                            <a:schemeClr val="tx1"/>
                          </a:solidFill>
                          <a:effectLst/>
                          <a:latin typeface="+mn-lt"/>
                        </a:rPr>
                        <a:t> (NPV</a:t>
                      </a:r>
                      <a:r>
                        <a:rPr lang="en-US" sz="1100" b="1" dirty="0" smtClean="0">
                          <a:solidFill>
                            <a:schemeClr val="tx1"/>
                          </a:solidFill>
                          <a:effectLst/>
                          <a:latin typeface="+mn-lt"/>
                        </a:rPr>
                        <a:t>)</a:t>
                      </a:r>
                      <a:r>
                        <a:rPr lang="en-US" sz="1000" b="1" dirty="0" smtClean="0">
                          <a:solidFill>
                            <a:schemeClr val="tx1"/>
                          </a:solidFill>
                          <a:effectLst/>
                          <a:latin typeface="+mn-lt"/>
                        </a:rPr>
                        <a:t/>
                      </a:r>
                      <a:br>
                        <a:rPr lang="en-US" sz="1000" b="1" dirty="0" smtClean="0">
                          <a:solidFill>
                            <a:schemeClr val="tx1"/>
                          </a:solidFill>
                          <a:effectLst/>
                          <a:latin typeface="+mn-lt"/>
                        </a:rPr>
                      </a:br>
                      <a:r>
                        <a:rPr lang="en-US" sz="1000" dirty="0" smtClean="0">
                          <a:solidFill>
                            <a:schemeClr val="tx1"/>
                          </a:solidFill>
                          <a:effectLst/>
                          <a:latin typeface="+mn-lt"/>
                        </a:rPr>
                        <a:t> </a:t>
                      </a:r>
                      <a:r>
                        <a:rPr lang="en-US" sz="1000" dirty="0">
                          <a:solidFill>
                            <a:schemeClr val="tx1"/>
                          </a:solidFill>
                          <a:effectLst/>
                          <a:latin typeface="+mn-lt"/>
                        </a:rPr>
                        <a:t>= Σ True </a:t>
                      </a:r>
                      <a:r>
                        <a:rPr lang="en-US" sz="1000" dirty="0" smtClean="0">
                          <a:solidFill>
                            <a:schemeClr val="tx1"/>
                          </a:solidFill>
                          <a:effectLst/>
                          <a:latin typeface="+mn-lt"/>
                        </a:rPr>
                        <a:t>negative /</a:t>
                      </a:r>
                      <a:r>
                        <a:rPr lang="en-US" sz="1000" dirty="0">
                          <a:solidFill>
                            <a:schemeClr val="tx1"/>
                          </a:solidFill>
                          <a:effectLst/>
                          <a:latin typeface="+mn-lt"/>
                        </a:rPr>
                        <a:t>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tx1"/>
                          </a:solidFill>
                          <a:effectLst/>
                          <a:latin typeface="+mn-lt"/>
                        </a:rPr>
                        <a:t>True positive rate</a:t>
                      </a:r>
                      <a:r>
                        <a:rPr lang="en-US" sz="1050" b="1" dirty="0">
                          <a:solidFill>
                            <a:schemeClr val="tx1"/>
                          </a:solidFill>
                          <a:effectLst/>
                          <a:latin typeface="+mn-lt"/>
                        </a:rPr>
                        <a:t> (TPR</a:t>
                      </a:r>
                      <a:r>
                        <a:rPr lang="en-US" sz="1050" b="1" dirty="0" smtClean="0">
                          <a:solidFill>
                            <a:schemeClr val="tx1"/>
                          </a:solidFill>
                          <a:effectLst/>
                          <a:latin typeface="+mn-lt"/>
                        </a:rPr>
                        <a:t>),</a:t>
                      </a:r>
                      <a:br>
                        <a:rPr lang="en-US" sz="1050" b="1" dirty="0" smtClean="0">
                          <a:solidFill>
                            <a:schemeClr val="tx1"/>
                          </a:solidFill>
                          <a:effectLst/>
                          <a:latin typeface="+mn-lt"/>
                        </a:rPr>
                      </a:br>
                      <a:r>
                        <a:rPr lang="en-US" sz="1050" b="1" u="none" strike="noStrike" dirty="0" smtClean="0">
                          <a:solidFill>
                            <a:schemeClr val="tx1"/>
                          </a:solidFill>
                          <a:effectLst/>
                          <a:latin typeface="+mn-lt"/>
                        </a:rPr>
                        <a:t>Recall</a:t>
                      </a:r>
                      <a:r>
                        <a:rPr lang="en-US" sz="1050" b="1" dirty="0">
                          <a:solidFill>
                            <a:schemeClr val="tx1"/>
                          </a:solidFill>
                          <a:effectLst/>
                          <a:latin typeface="+mn-lt"/>
                        </a:rPr>
                        <a:t>, </a:t>
                      </a:r>
                      <a:r>
                        <a:rPr lang="en-US" sz="1050" b="1" u="none" strike="noStrike" dirty="0">
                          <a:solidFill>
                            <a:schemeClr val="tx1"/>
                          </a:solidFill>
                          <a:effectLst/>
                          <a:latin typeface="+mn-lt"/>
                        </a:rPr>
                        <a:t>Sensitivity</a:t>
                      </a:r>
                      <a:r>
                        <a:rPr lang="en-US" sz="1050" b="1" dirty="0">
                          <a:solidFill>
                            <a:schemeClr val="tx1"/>
                          </a:solidFill>
                          <a:effectLst/>
                          <a:latin typeface="+mn-lt"/>
                        </a:rPr>
                        <a:t>, probability of </a:t>
                      </a:r>
                      <a:r>
                        <a:rPr lang="en-US" sz="1050" b="1" dirty="0" smtClean="0">
                          <a:solidFill>
                            <a:schemeClr val="tx1"/>
                          </a:solidFill>
                          <a:effectLst/>
                          <a:latin typeface="+mn-lt"/>
                        </a:rPr>
                        <a:t>detection,</a:t>
                      </a:r>
                      <a:r>
                        <a:rPr lang="en-US" sz="1050" b="1" baseline="0" dirty="0" smtClean="0">
                          <a:solidFill>
                            <a:schemeClr val="tx1"/>
                          </a:solidFill>
                          <a:effectLst/>
                          <a:latin typeface="+mn-lt"/>
                        </a:rPr>
                        <a:t> </a:t>
                      </a:r>
                      <a:r>
                        <a:rPr lang="en-US" sz="1050" b="1" u="none" strike="noStrike" dirty="0" smtClean="0">
                          <a:solidFill>
                            <a:schemeClr val="tx1"/>
                          </a:solidFill>
                          <a:effectLst/>
                          <a:latin typeface="+mn-lt"/>
                        </a:rPr>
                        <a:t>Power</a:t>
                      </a:r>
                      <a:r>
                        <a:rPr lang="en-US" sz="1050" b="1" dirty="0">
                          <a:solidFill>
                            <a:schemeClr val="tx1"/>
                          </a:solidFill>
                          <a:effectLst/>
                          <a:latin typeface="+mn-lt"/>
                        </a:rPr>
                        <a:t> </a:t>
                      </a:r>
                      <a:r>
                        <a:rPr lang="en-US" sz="1050" b="1" dirty="0" smtClean="0">
                          <a:solidFill>
                            <a:schemeClr val="tx1"/>
                          </a:solidFill>
                          <a:effectLst/>
                          <a:latin typeface="+mn-lt"/>
                        </a:rPr>
                        <a:t/>
                      </a:r>
                      <a:br>
                        <a:rPr lang="en-US" sz="1050" b="1" dirty="0" smtClean="0">
                          <a:solidFill>
                            <a:schemeClr val="tx1"/>
                          </a:solidFill>
                          <a:effectLst/>
                          <a:latin typeface="+mn-lt"/>
                        </a:rPr>
                      </a:br>
                      <a:r>
                        <a:rPr lang="en-US" sz="900" b="0" dirty="0" smtClean="0">
                          <a:solidFill>
                            <a:schemeClr val="tx1"/>
                          </a:solidFill>
                          <a:effectLst/>
                          <a:latin typeface="+mn-lt"/>
                        </a:rPr>
                        <a:t>=</a:t>
                      </a:r>
                      <a:r>
                        <a:rPr lang="en-US" sz="900" b="0" dirty="0">
                          <a:solidFill>
                            <a:schemeClr val="tx1"/>
                          </a:solidFill>
                          <a:effectLst/>
                          <a:latin typeface="+mn-lt"/>
                        </a:rPr>
                        <a:t> Σ True </a:t>
                      </a:r>
                      <a:r>
                        <a:rPr lang="en-US" sz="900" b="0" dirty="0" smtClean="0">
                          <a:solidFill>
                            <a:schemeClr val="tx1"/>
                          </a:solidFill>
                          <a:effectLst/>
                          <a:latin typeface="+mn-lt"/>
                        </a:rPr>
                        <a:t>positive /</a:t>
                      </a:r>
                      <a:r>
                        <a:rPr lang="en-US" sz="900" b="0" dirty="0">
                          <a:solidFill>
                            <a:schemeClr val="tx1"/>
                          </a:solidFill>
                          <a:effectLst/>
                          <a:latin typeface="+mn-lt"/>
                        </a:rPr>
                        <a:t>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False positive rate</a:t>
                      </a:r>
                      <a:r>
                        <a:rPr lang="en-US" sz="1050" b="1" dirty="0">
                          <a:solidFill>
                            <a:schemeClr val="tx1"/>
                          </a:solidFill>
                          <a:effectLst/>
                          <a:latin typeface="+mn-lt"/>
                        </a:rPr>
                        <a:t> (FPR), </a:t>
                      </a:r>
                      <a:r>
                        <a:rPr lang="en-US" sz="1050" b="1" u="none" strike="noStrike" dirty="0">
                          <a:solidFill>
                            <a:schemeClr val="tx1"/>
                          </a:solidFill>
                          <a:effectLst/>
                          <a:latin typeface="+mn-lt"/>
                        </a:rPr>
                        <a:t>Fall-out</a:t>
                      </a:r>
                      <a:r>
                        <a:rPr lang="en-US" sz="1050" b="1" dirty="0">
                          <a:solidFill>
                            <a:schemeClr val="tx1"/>
                          </a:solidFill>
                          <a:effectLst/>
                          <a:latin typeface="+mn-lt"/>
                        </a:rPr>
                        <a:t>, probability of false </a:t>
                      </a:r>
                      <a:r>
                        <a:rPr lang="en-US" sz="1050" b="1" dirty="0" smtClean="0">
                          <a:solidFill>
                            <a:schemeClr val="tx1"/>
                          </a:solidFill>
                          <a:effectLst/>
                          <a:latin typeface="+mn-lt"/>
                        </a:rPr>
                        <a:t>alarm</a:t>
                      </a:r>
                      <a:br>
                        <a:rPr lang="en-US" sz="1050" b="1" dirty="0" smtClean="0">
                          <a:solidFill>
                            <a:schemeClr val="tx1"/>
                          </a:solidFill>
                          <a:effectLst/>
                          <a:latin typeface="+mn-lt"/>
                        </a:rPr>
                      </a:br>
                      <a:r>
                        <a:rPr lang="en-US" sz="900" b="0" dirty="0" smtClean="0">
                          <a:solidFill>
                            <a:schemeClr val="tx1"/>
                          </a:solidFill>
                          <a:effectLst/>
                          <a:latin typeface="+mn-lt"/>
                        </a:rPr>
                        <a:t>=</a:t>
                      </a:r>
                      <a:r>
                        <a:rPr lang="en-US" sz="900" b="0" dirty="0">
                          <a:solidFill>
                            <a:schemeClr val="tx1"/>
                          </a:solidFill>
                          <a:effectLst/>
                          <a:latin typeface="+mn-lt"/>
                        </a:rPr>
                        <a:t> Σ False </a:t>
                      </a:r>
                      <a:r>
                        <a:rPr lang="en-US" sz="900" b="0" dirty="0" smtClean="0">
                          <a:solidFill>
                            <a:schemeClr val="tx1"/>
                          </a:solidFill>
                          <a:effectLst/>
                          <a:latin typeface="+mn-lt"/>
                        </a:rPr>
                        <a:t>positive /</a:t>
                      </a:r>
                      <a:r>
                        <a:rPr lang="en-US" sz="900" b="0" dirty="0">
                          <a:solidFill>
                            <a:schemeClr val="tx1"/>
                          </a:solidFill>
                          <a:effectLst/>
                          <a:latin typeface="+mn-lt"/>
                        </a:rPr>
                        <a:t>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Positive likelihood ratio</a:t>
                      </a:r>
                      <a:r>
                        <a:rPr lang="en-US" sz="1100" b="1" dirty="0">
                          <a:solidFill>
                            <a:schemeClr val="tx1"/>
                          </a:solidFill>
                          <a:effectLst/>
                          <a:latin typeface="+mn-lt"/>
                        </a:rPr>
                        <a:t> (LR</a:t>
                      </a:r>
                      <a:r>
                        <a:rPr lang="en-US" sz="1100" b="1" dirty="0" smtClean="0">
                          <a:solidFill>
                            <a:schemeClr val="tx1"/>
                          </a:solidFill>
                          <a:effectLst/>
                          <a:latin typeface="+mn-lt"/>
                        </a:rPr>
                        <a:t>+)</a:t>
                      </a:r>
                    </a:p>
                    <a:p>
                      <a:pPr algn="ctr"/>
                      <a:r>
                        <a:rPr lang="en-US" sz="1000" b="0" dirty="0" smtClean="0">
                          <a:solidFill>
                            <a:schemeClr val="tx1"/>
                          </a:solidFill>
                          <a:effectLst/>
                          <a:latin typeface="+mn-lt"/>
                        </a:rPr>
                        <a:t>=</a:t>
                      </a:r>
                      <a:r>
                        <a:rPr lang="en-US" sz="1000" b="0" dirty="0">
                          <a:solidFill>
                            <a:schemeClr val="tx1"/>
                          </a:solidFill>
                          <a:effectLst/>
                          <a:latin typeface="+mn-lt"/>
                        </a:rPr>
                        <a:t> TPR/FPR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noProof="0" dirty="0" smtClean="0">
                          <a:solidFill>
                            <a:schemeClr val="tx1"/>
                          </a:solidFill>
                          <a:effectLst/>
                          <a:latin typeface="+mn-lt"/>
                        </a:rPr>
                        <a:t>Diagnostic</a:t>
                      </a:r>
                      <a:r>
                        <a:rPr lang="es-ES" sz="1200" b="1" dirty="0" smtClean="0">
                          <a:solidFill>
                            <a:schemeClr val="tx1"/>
                          </a:solidFill>
                          <a:effectLst/>
                          <a:latin typeface="+mn-lt"/>
                        </a:rPr>
                        <a:t> </a:t>
                      </a:r>
                      <a:r>
                        <a:rPr lang="en-US" sz="1200" b="1" noProof="0" dirty="0" smtClean="0">
                          <a:solidFill>
                            <a:schemeClr val="tx1"/>
                          </a:solidFill>
                          <a:effectLst/>
                          <a:latin typeface="+mn-lt"/>
                        </a:rPr>
                        <a:t>odds</a:t>
                      </a:r>
                      <a:r>
                        <a:rPr lang="es-ES" sz="1200" b="1" dirty="0" smtClean="0">
                          <a:solidFill>
                            <a:schemeClr val="tx1"/>
                          </a:solidFill>
                          <a:effectLst/>
                          <a:latin typeface="+mn-lt"/>
                        </a:rPr>
                        <a:t> ratio (DOR</a:t>
                      </a:r>
                      <a:r>
                        <a:rPr lang="es-ES" sz="1200" b="1" dirty="0">
                          <a:solidFill>
                            <a:schemeClr val="tx1"/>
                          </a:solidFill>
                          <a:effectLst/>
                          <a:latin typeface="+mn-lt"/>
                        </a:rPr>
                        <a:t>)</a:t>
                      </a:r>
                      <a:r>
                        <a:rPr lang="es-ES" sz="1100" b="1" dirty="0">
                          <a:solidFill>
                            <a:schemeClr val="tx1"/>
                          </a:solidFill>
                          <a:effectLst/>
                          <a:latin typeface="+mn-lt"/>
                        </a:rPr>
                        <a:t> </a:t>
                      </a:r>
                      <a:endParaRPr lang="es-ES" sz="1100" b="1" dirty="0" smtClean="0">
                        <a:solidFill>
                          <a:schemeClr val="tx1"/>
                        </a:solidFill>
                        <a:effectLst/>
                        <a:latin typeface="+mn-lt"/>
                      </a:endParaRPr>
                    </a:p>
                    <a:p>
                      <a:pPr algn="ctr"/>
                      <a:r>
                        <a:rPr lang="es-ES" sz="1000" b="0" dirty="0" smtClean="0">
                          <a:solidFill>
                            <a:schemeClr val="tx1"/>
                          </a:solidFill>
                          <a:effectLst/>
                          <a:latin typeface="+mn-lt"/>
                        </a:rPr>
                        <a:t>=</a:t>
                      </a:r>
                      <a:r>
                        <a:rPr lang="es-ES" sz="1000" b="0" dirty="0">
                          <a:solidFill>
                            <a:schemeClr val="tx1"/>
                          </a:solidFill>
                          <a:effectLst/>
                          <a:latin typeface="+mn-lt"/>
                        </a:rPr>
                        <a:t> LR+/LR−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dirty="0">
                          <a:solidFill>
                            <a:schemeClr val="tx1"/>
                          </a:solidFill>
                          <a:effectLst/>
                          <a:latin typeface="+mn-lt"/>
                        </a:rPr>
                        <a:t>F</a:t>
                      </a:r>
                      <a:r>
                        <a:rPr lang="en-US" sz="1200" b="1" baseline="-25000" dirty="0">
                          <a:solidFill>
                            <a:schemeClr val="tx1"/>
                          </a:solidFill>
                          <a:effectLst/>
                          <a:latin typeface="+mn-lt"/>
                        </a:rPr>
                        <a:t>1</a:t>
                      </a:r>
                      <a:r>
                        <a:rPr lang="en-US" sz="1200" b="1" dirty="0">
                          <a:solidFill>
                            <a:schemeClr val="tx1"/>
                          </a:solidFill>
                          <a:effectLst/>
                          <a:latin typeface="+mn-lt"/>
                        </a:rPr>
                        <a:t> </a:t>
                      </a:r>
                      <a:r>
                        <a:rPr lang="en-US" sz="1200" b="1" dirty="0" smtClean="0">
                          <a:solidFill>
                            <a:schemeClr val="tx1"/>
                          </a:solidFill>
                          <a:effectLst/>
                          <a:latin typeface="+mn-lt"/>
                        </a:rPr>
                        <a:t>score</a:t>
                      </a:r>
                      <a:r>
                        <a:rPr lang="en-US" sz="1100" b="1" dirty="0" smtClean="0">
                          <a:solidFill>
                            <a:schemeClr val="tx1"/>
                          </a:solidFill>
                          <a:effectLst/>
                          <a:latin typeface="+mn-lt"/>
                        </a:rPr>
                        <a:t/>
                      </a:r>
                      <a:br>
                        <a:rPr lang="en-US" sz="1100" b="1" dirty="0" smtClean="0">
                          <a:solidFill>
                            <a:schemeClr val="tx1"/>
                          </a:solidFill>
                          <a:effectLst/>
                          <a:latin typeface="+mn-lt"/>
                        </a:rPr>
                      </a:br>
                      <a:r>
                        <a:rPr lang="en-US" sz="1000" dirty="0" smtClean="0">
                          <a:solidFill>
                            <a:schemeClr val="tx1"/>
                          </a:solidFill>
                          <a:effectLst/>
                          <a:latin typeface="+mn-lt"/>
                        </a:rPr>
                        <a:t>=</a:t>
                      </a:r>
                      <a:r>
                        <a:rPr lang="en-US" sz="1000" dirty="0">
                          <a:solidFill>
                            <a:schemeClr val="tx1"/>
                          </a:solidFill>
                          <a:effectLst/>
                          <a:latin typeface="+mn-lt"/>
                        </a:rPr>
                        <a:t> 2 · Precision · </a:t>
                      </a:r>
                      <a:r>
                        <a:rPr lang="en-US" sz="1000" dirty="0" smtClean="0">
                          <a:solidFill>
                            <a:schemeClr val="tx1"/>
                          </a:solidFill>
                          <a:effectLst/>
                          <a:latin typeface="+mn-lt"/>
                        </a:rPr>
                        <a:t>Recall </a:t>
                      </a:r>
                      <a:br>
                        <a:rPr lang="en-US" sz="1000" dirty="0" smtClean="0">
                          <a:solidFill>
                            <a:schemeClr val="tx1"/>
                          </a:solidFill>
                          <a:effectLst/>
                          <a:latin typeface="+mn-lt"/>
                        </a:rPr>
                      </a:br>
                      <a:r>
                        <a:rPr lang="en-US" sz="1000" dirty="0" smtClean="0">
                          <a:solidFill>
                            <a:schemeClr val="tx1"/>
                          </a:solidFill>
                          <a:effectLst/>
                          <a:latin typeface="+mn-lt"/>
                        </a:rPr>
                        <a:t>/ Precision </a:t>
                      </a:r>
                      <a:r>
                        <a:rPr lang="en-US" sz="1000" dirty="0">
                          <a:solidFill>
                            <a:schemeClr val="tx1"/>
                          </a:solidFill>
                          <a:effectLst/>
                          <a:latin typeface="+mn-lt"/>
                        </a:rPr>
                        <a:t>+ Recall</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effectLst/>
                          <a:latin typeface="+mn-lt"/>
                        </a:rPr>
                        <a:t>MCC</a:t>
                      </a:r>
                      <a:r>
                        <a:rPr lang="en-US" sz="1100" b="1" dirty="0" smtClean="0">
                          <a:solidFill>
                            <a:schemeClr val="tx1"/>
                          </a:solidFill>
                          <a:effectLst/>
                          <a:latin typeface="+mn-lt"/>
                        </a:rPr>
                        <a:t/>
                      </a:r>
                      <a:br>
                        <a:rPr lang="en-US" sz="1100" b="1" dirty="0" smtClean="0">
                          <a:solidFill>
                            <a:schemeClr val="tx1"/>
                          </a:solidFill>
                          <a:effectLst/>
                          <a:latin typeface="+mn-lt"/>
                        </a:rPr>
                      </a:br>
                      <a:r>
                        <a:rPr lang="en-US" sz="1000" dirty="0" smtClean="0">
                          <a:solidFill>
                            <a:schemeClr val="tx1"/>
                          </a:solidFill>
                          <a:effectLst/>
                          <a:latin typeface="+mn-lt"/>
                        </a:rPr>
                        <a:t>= (TP ·TN – FP-FN)</a:t>
                      </a:r>
                      <a:br>
                        <a:rPr lang="en-US" sz="1000" dirty="0" smtClean="0">
                          <a:solidFill>
                            <a:schemeClr val="tx1"/>
                          </a:solidFill>
                          <a:effectLst/>
                          <a:latin typeface="+mn-lt"/>
                        </a:rPr>
                      </a:br>
                      <a:r>
                        <a:rPr lang="en-US" sz="1000" dirty="0" smtClean="0">
                          <a:solidFill>
                            <a:schemeClr val="tx1"/>
                          </a:solidFill>
                          <a:effectLst/>
                          <a:latin typeface="+mn-lt"/>
                        </a:rPr>
                        <a:t>/ </a:t>
                      </a:r>
                      <a:r>
                        <a:rPr lang="en-US" sz="1000" b="1" dirty="0" smtClean="0">
                          <a:solidFill>
                            <a:schemeClr val="tx1"/>
                          </a:solidFill>
                          <a:effectLst/>
                          <a:latin typeface="+mn-lt"/>
                        </a:rPr>
                        <a:t>√</a:t>
                      </a:r>
                      <a:r>
                        <a:rPr lang="en-US" sz="1000" dirty="0" smtClean="0">
                          <a:solidFill>
                            <a:schemeClr val="tx1"/>
                          </a:solidFill>
                          <a:effectLst/>
                          <a:latin typeface="+mn-lt"/>
                        </a:rPr>
                        <a:t> [(TP+FP)</a:t>
                      </a:r>
                      <a:br>
                        <a:rPr lang="en-US" sz="1000" dirty="0" smtClean="0">
                          <a:solidFill>
                            <a:schemeClr val="tx1"/>
                          </a:solidFill>
                          <a:effectLst/>
                          <a:latin typeface="+mn-lt"/>
                        </a:rPr>
                      </a:br>
                      <a:r>
                        <a:rPr lang="en-US" sz="1000" dirty="0" smtClean="0">
                          <a:solidFill>
                            <a:schemeClr val="tx1"/>
                          </a:solidFill>
                          <a:effectLst/>
                          <a:latin typeface="+mn-lt"/>
                        </a:rPr>
                        <a:t>(TP+FN) (TN+FP)</a:t>
                      </a:r>
                      <a:r>
                        <a:rPr lang="en-US" sz="1000" baseline="0" dirty="0" smtClean="0">
                          <a:solidFill>
                            <a:schemeClr val="tx1"/>
                          </a:solidFill>
                          <a:effectLst/>
                          <a:latin typeface="+mn-lt"/>
                        </a:rPr>
                        <a:t> (TN+FN)</a:t>
                      </a:r>
                      <a:r>
                        <a:rPr lang="en-US" sz="1000" dirty="0" smtClean="0">
                          <a:solidFill>
                            <a:schemeClr val="tx1"/>
                          </a:solidFill>
                          <a:effectLst/>
                          <a:latin typeface="+mn-lt"/>
                        </a:rPr>
                        <a:t>]</a:t>
                      </a:r>
                    </a:p>
                    <a:p>
                      <a:pPr algn="ctr"/>
                      <a:endParaRPr lang="en-US" sz="1000" b="1" dirty="0">
                        <a:solidFill>
                          <a:schemeClr val="tx1"/>
                        </a:solidFill>
                        <a:effectLst/>
                        <a:latin typeface="+mn-lt"/>
                      </a:endParaRP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tx1"/>
                          </a:solidFill>
                          <a:effectLst/>
                          <a:latin typeface="+mn-lt"/>
                        </a:rPr>
                        <a:t>False negative rate</a:t>
                      </a:r>
                      <a:r>
                        <a:rPr lang="en-US" sz="1050" b="1" dirty="0">
                          <a:solidFill>
                            <a:schemeClr val="tx1"/>
                          </a:solidFill>
                          <a:effectLst/>
                          <a:latin typeface="+mn-lt"/>
                        </a:rPr>
                        <a:t> (FNR), Miss rate </a:t>
                      </a:r>
                      <a:r>
                        <a:rPr lang="en-US" sz="1050" b="1" dirty="0" smtClean="0">
                          <a:solidFill>
                            <a:schemeClr val="tx1"/>
                          </a:solidFill>
                          <a:effectLst/>
                          <a:latin typeface="+mn-lt"/>
                        </a:rPr>
                        <a:t/>
                      </a:r>
                      <a:br>
                        <a:rPr lang="en-US" sz="1050" b="1" dirty="0" smtClean="0">
                          <a:solidFill>
                            <a:schemeClr val="tx1"/>
                          </a:solidFill>
                          <a:effectLst/>
                          <a:latin typeface="+mn-lt"/>
                        </a:rPr>
                      </a:br>
                      <a:r>
                        <a:rPr lang="en-US" sz="900" b="0" dirty="0" smtClean="0">
                          <a:solidFill>
                            <a:schemeClr val="tx1"/>
                          </a:solidFill>
                          <a:effectLst/>
                          <a:latin typeface="+mn-lt"/>
                        </a:rPr>
                        <a:t>=</a:t>
                      </a:r>
                      <a:r>
                        <a:rPr lang="en-US" sz="900" b="0" dirty="0">
                          <a:solidFill>
                            <a:schemeClr val="tx1"/>
                          </a:solidFill>
                          <a:effectLst/>
                          <a:latin typeface="+mn-lt"/>
                        </a:rPr>
                        <a:t> Σ False </a:t>
                      </a:r>
                      <a:r>
                        <a:rPr lang="en-US" sz="900" b="0" dirty="0" smtClean="0">
                          <a:solidFill>
                            <a:schemeClr val="tx1"/>
                          </a:solidFill>
                          <a:effectLst/>
                          <a:latin typeface="+mn-lt"/>
                        </a:rPr>
                        <a:t>negative /</a:t>
                      </a:r>
                      <a:r>
                        <a:rPr lang="en-US" sz="900" b="0" dirty="0">
                          <a:solidFill>
                            <a:schemeClr val="tx1"/>
                          </a:solidFill>
                          <a:effectLst/>
                          <a:latin typeface="+mn-lt"/>
                        </a:rPr>
                        <a:t>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Specificity</a:t>
                      </a:r>
                      <a:r>
                        <a:rPr lang="en-US" sz="1050" b="1" dirty="0">
                          <a:solidFill>
                            <a:schemeClr val="tx1"/>
                          </a:solidFill>
                          <a:effectLst/>
                          <a:latin typeface="+mn-lt"/>
                        </a:rPr>
                        <a:t> (SPC), Selectivity, </a:t>
                      </a:r>
                      <a:r>
                        <a:rPr lang="en-US" sz="1050" b="1" u="none" strike="noStrike" dirty="0">
                          <a:solidFill>
                            <a:schemeClr val="tx1"/>
                          </a:solidFill>
                          <a:effectLst/>
                          <a:latin typeface="+mn-lt"/>
                        </a:rPr>
                        <a:t>True negative rate</a:t>
                      </a:r>
                      <a:r>
                        <a:rPr lang="en-US" sz="1050" b="1" dirty="0">
                          <a:solidFill>
                            <a:schemeClr val="tx1"/>
                          </a:solidFill>
                          <a:effectLst/>
                          <a:latin typeface="+mn-lt"/>
                        </a:rPr>
                        <a:t> (TNR) </a:t>
                      </a:r>
                      <a:r>
                        <a:rPr lang="en-US" sz="1050" b="1" dirty="0" smtClean="0">
                          <a:solidFill>
                            <a:schemeClr val="tx1"/>
                          </a:solidFill>
                          <a:effectLst/>
                          <a:latin typeface="+mn-lt"/>
                        </a:rPr>
                        <a:t/>
                      </a:r>
                      <a:br>
                        <a:rPr lang="en-US" sz="1050" b="1" dirty="0" smtClean="0">
                          <a:solidFill>
                            <a:schemeClr val="tx1"/>
                          </a:solidFill>
                          <a:effectLst/>
                          <a:latin typeface="+mn-lt"/>
                        </a:rPr>
                      </a:br>
                      <a:r>
                        <a:rPr lang="en-US" sz="900" b="0" dirty="0" smtClean="0">
                          <a:solidFill>
                            <a:schemeClr val="tx1"/>
                          </a:solidFill>
                          <a:effectLst/>
                          <a:latin typeface="+mn-lt"/>
                        </a:rPr>
                        <a:t>=</a:t>
                      </a:r>
                      <a:r>
                        <a:rPr lang="en-US" sz="900" b="0" dirty="0">
                          <a:solidFill>
                            <a:schemeClr val="tx1"/>
                          </a:solidFill>
                          <a:effectLst/>
                          <a:latin typeface="+mn-lt"/>
                        </a:rPr>
                        <a:t> Σ True </a:t>
                      </a:r>
                      <a:r>
                        <a:rPr lang="en-US" sz="900" b="0" dirty="0" smtClean="0">
                          <a:solidFill>
                            <a:schemeClr val="tx1"/>
                          </a:solidFill>
                          <a:effectLst/>
                          <a:latin typeface="+mn-lt"/>
                        </a:rPr>
                        <a:t>negative /Σ</a:t>
                      </a:r>
                      <a:r>
                        <a:rPr lang="en-US" sz="900" b="0" dirty="0">
                          <a:solidFill>
                            <a:schemeClr val="tx1"/>
                          </a:solidFill>
                          <a:effectLst/>
                          <a:latin typeface="+mn-lt"/>
                        </a:rPr>
                        <a:t>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Negative likelihood ratio</a:t>
                      </a:r>
                      <a:r>
                        <a:rPr lang="en-US" sz="1100" b="1" dirty="0">
                          <a:solidFill>
                            <a:schemeClr val="tx1"/>
                          </a:solidFill>
                          <a:effectLst/>
                          <a:latin typeface="+mn-lt"/>
                        </a:rPr>
                        <a:t> (LR−) </a:t>
                      </a:r>
                      <a:endParaRPr lang="en-US" sz="1100" b="1" dirty="0" smtClean="0">
                        <a:solidFill>
                          <a:schemeClr val="tx1"/>
                        </a:solidFill>
                        <a:effectLst/>
                        <a:latin typeface="+mn-lt"/>
                      </a:endParaRPr>
                    </a:p>
                    <a:p>
                      <a:pPr algn="ctr"/>
                      <a:r>
                        <a:rPr lang="en-US" sz="1000" b="0" dirty="0" smtClean="0">
                          <a:solidFill>
                            <a:schemeClr val="tx1"/>
                          </a:solidFill>
                          <a:effectLst/>
                          <a:latin typeface="+mn-lt"/>
                        </a:rPr>
                        <a:t>=</a:t>
                      </a:r>
                      <a:r>
                        <a:rPr lang="en-US" sz="1000" b="0" dirty="0">
                          <a:solidFill>
                            <a:schemeClr val="tx1"/>
                          </a:solidFill>
                          <a:effectLst/>
                          <a:latin typeface="+mn-lt"/>
                        </a:rPr>
                        <a:t> FNR/TNR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
        <p:nvSpPr>
          <p:cNvPr id="8" name="TextBox 7"/>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smtClean="0">
              <a:solidFill>
                <a:schemeClr val="tx2"/>
              </a:solidFill>
            </a:endParaRPr>
          </a:p>
        </p:txBody>
      </p:sp>
    </p:spTree>
    <p:extLst>
      <p:ext uri="{BB962C8B-B14F-4D97-AF65-F5344CB8AC3E}">
        <p14:creationId xmlns:p14="http://schemas.microsoft.com/office/powerpoint/2010/main" val="3569986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Score Selection</a:t>
            </a:r>
            <a:endParaRPr lang="en-US" dirty="0">
              <a:latin typeface="+mn-lt"/>
            </a:endParaRPr>
          </a:p>
        </p:txBody>
      </p:sp>
      <p:sp>
        <p:nvSpPr>
          <p:cNvPr id="17" name="Text Placeholder 16"/>
          <p:cNvSpPr>
            <a:spLocks noGrp="1"/>
          </p:cNvSpPr>
          <p:nvPr>
            <p:ph type="body" sz="quarter" idx="10"/>
          </p:nvPr>
        </p:nvSpPr>
        <p:spPr/>
        <p:txBody>
          <a:bodyPr/>
          <a:lstStyle/>
          <a:p>
            <a:r>
              <a:rPr lang="en-US" dirty="0" smtClean="0">
                <a:latin typeface="+mn-lt"/>
              </a:rPr>
              <a:t>MCC is more informative than any other confusion matrix measures in </a:t>
            </a:r>
            <a:r>
              <a:rPr lang="en-US" dirty="0">
                <a:latin typeface="+mn-lt"/>
              </a:rPr>
              <a:t>evaluating binary classification </a:t>
            </a:r>
            <a:r>
              <a:rPr lang="en-US" dirty="0" smtClean="0">
                <a:latin typeface="+mn-lt"/>
              </a:rPr>
              <a:t>problems </a:t>
            </a:r>
            <a:r>
              <a:rPr lang="en-US" dirty="0">
                <a:latin typeface="+mn-lt"/>
              </a:rPr>
              <a:t>because it takes into account the balance ratios of the 4</a:t>
            </a:r>
            <a:r>
              <a:rPr lang="en-US" dirty="0" smtClean="0">
                <a:latin typeface="+mn-lt"/>
              </a:rPr>
              <a:t> </a:t>
            </a:r>
            <a:r>
              <a:rPr lang="en-US" dirty="0">
                <a:latin typeface="+mn-lt"/>
              </a:rPr>
              <a:t>confusion matrix categories (</a:t>
            </a:r>
            <a:r>
              <a:rPr lang="en-US" dirty="0" smtClean="0">
                <a:latin typeface="+mn-lt"/>
              </a:rPr>
              <a:t>TP, TN, FP and FN)</a:t>
            </a:r>
            <a:endParaRPr lang="en-US" dirty="0">
              <a:latin typeface="+mn-lt"/>
            </a:endParaRPr>
          </a:p>
        </p:txBody>
      </p:sp>
      <p:graphicFrame>
        <p:nvGraphicFramePr>
          <p:cNvPr id="7" name="Table 6"/>
          <p:cNvGraphicFramePr>
            <a:graphicFrameLocks noGrp="1"/>
          </p:cNvGraphicFramePr>
          <p:nvPr>
            <p:extLst/>
          </p:nvPr>
        </p:nvGraphicFramePr>
        <p:xfrm>
          <a:off x="1056000" y="1807616"/>
          <a:ext cx="9981329" cy="4320000"/>
        </p:xfrm>
        <a:graphic>
          <a:graphicData uri="http://schemas.openxmlformats.org/drawingml/2006/table">
            <a:tbl>
              <a:tblPr/>
              <a:tblGrid>
                <a:gridCol w="261329"/>
                <a:gridCol w="936000"/>
                <a:gridCol w="1692000"/>
                <a:gridCol w="1692000"/>
                <a:gridCol w="2700000"/>
                <a:gridCol w="900000"/>
                <a:gridCol w="900000"/>
                <a:gridCol w="900000"/>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smtClean="0">
                          <a:solidFill>
                            <a:schemeClr val="bg2">
                              <a:lumMod val="10000"/>
                            </a:schemeClr>
                          </a:solidFill>
                          <a:effectLst/>
                          <a:latin typeface="+mn-lt"/>
                        </a:rPr>
                        <a:t>True Condition</a:t>
                      </a:r>
                      <a:endParaRPr lang="en-US" sz="1000" noProof="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smtClean="0">
                          <a:solidFill>
                            <a:schemeClr val="bg1">
                              <a:lumMod val="75000"/>
                            </a:schemeClr>
                          </a:solidFill>
                          <a:effectLst/>
                          <a:latin typeface="+mn-lt"/>
                          <a:ea typeface="+mn-ea"/>
                          <a:cs typeface="+mn-cs"/>
                        </a:rPr>
                        <a:t>Prevalence </a:t>
                      </a:r>
                      <a:r>
                        <a:rPr lang="fr-FR" sz="1000" kern="1200" dirty="0" smtClean="0">
                          <a:solidFill>
                            <a:schemeClr val="bg1">
                              <a:lumMod val="75000"/>
                            </a:schemeClr>
                          </a:solidFill>
                          <a:effectLst/>
                          <a:latin typeface="+mn-lt"/>
                          <a:ea typeface="+mn-ea"/>
                          <a:cs typeface="+mn-cs"/>
                        </a:rPr>
                        <a:t/>
                      </a:r>
                      <a:br>
                        <a:rPr lang="fr-FR" sz="1000" kern="1200" dirty="0" smtClean="0">
                          <a:solidFill>
                            <a:schemeClr val="bg1">
                              <a:lumMod val="75000"/>
                            </a:schemeClr>
                          </a:solidFill>
                          <a:effectLst/>
                          <a:latin typeface="+mn-lt"/>
                          <a:ea typeface="+mn-ea"/>
                          <a:cs typeface="+mn-cs"/>
                        </a:rPr>
                      </a:br>
                      <a:r>
                        <a:rPr lang="fr-FR" sz="1000" kern="1200" dirty="0" smtClean="0">
                          <a:solidFill>
                            <a:schemeClr val="bg1">
                              <a:lumMod val="75000"/>
                            </a:schemeClr>
                          </a:solidFill>
                          <a:effectLst/>
                          <a:latin typeface="+mn-lt"/>
                          <a:ea typeface="+mn-ea"/>
                          <a:cs typeface="+mn-cs"/>
                        </a:rPr>
                        <a:t>=</a:t>
                      </a:r>
                      <a:r>
                        <a:rPr lang="fr-FR" sz="1000" kern="1200" dirty="0">
                          <a:solidFill>
                            <a:schemeClr val="bg1">
                              <a:lumMod val="75000"/>
                            </a:schemeClr>
                          </a:solidFill>
                          <a:effectLst/>
                          <a:latin typeface="+mn-lt"/>
                          <a:ea typeface="+mn-ea"/>
                          <a:cs typeface="+mn-cs"/>
                        </a:rPr>
                        <a:t> Σ Condition positive/Σ Total </a:t>
                      </a:r>
                      <a:r>
                        <a:rPr lang="fr-FR" sz="1000" dirty="0">
                          <a:solidFill>
                            <a:schemeClr val="bg1">
                              <a:lumMod val="75000"/>
                            </a:schemeClr>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bg1">
                              <a:lumMod val="75000"/>
                            </a:schemeClr>
                          </a:solidFill>
                          <a:effectLst/>
                          <a:latin typeface="+mn-lt"/>
                        </a:rPr>
                        <a:t>Accuracy</a:t>
                      </a:r>
                      <a:r>
                        <a:rPr lang="en-US" sz="1400" b="1" dirty="0">
                          <a:solidFill>
                            <a:schemeClr val="bg1">
                              <a:lumMod val="75000"/>
                            </a:schemeClr>
                          </a:solidFill>
                          <a:effectLst/>
                          <a:latin typeface="+mn-lt"/>
                        </a:rPr>
                        <a:t> (ACC) </a:t>
                      </a:r>
                      <a:r>
                        <a:rPr lang="en-US" sz="1000" dirty="0" smtClean="0">
                          <a:solidFill>
                            <a:schemeClr val="bg1">
                              <a:lumMod val="75000"/>
                            </a:schemeClr>
                          </a:solidFill>
                          <a:effectLst/>
                          <a:latin typeface="+mn-lt"/>
                        </a:rPr>
                        <a:t/>
                      </a:r>
                      <a:br>
                        <a:rPr lang="en-US" sz="1000" dirty="0" smtClean="0">
                          <a:solidFill>
                            <a:schemeClr val="bg1">
                              <a:lumMod val="75000"/>
                            </a:schemeClr>
                          </a:solidFill>
                          <a:effectLst/>
                          <a:latin typeface="+mn-lt"/>
                        </a:rPr>
                      </a:br>
                      <a:r>
                        <a:rPr lang="en-US" sz="1000" dirty="0" smtClean="0">
                          <a:solidFill>
                            <a:schemeClr val="bg1">
                              <a:lumMod val="75000"/>
                            </a:schemeClr>
                          </a:solidFill>
                          <a:effectLst/>
                          <a:latin typeface="+mn-lt"/>
                        </a:rPr>
                        <a:t>=</a:t>
                      </a:r>
                      <a:r>
                        <a:rPr lang="en-US" sz="1000" dirty="0">
                          <a:solidFill>
                            <a:schemeClr val="bg1">
                              <a:lumMod val="75000"/>
                            </a:schemeClr>
                          </a:solidFill>
                          <a:effectLst/>
                          <a:latin typeface="+mn-lt"/>
                        </a:rPr>
                        <a:t> Σ True positive + Σ True </a:t>
                      </a:r>
                      <a:r>
                        <a:rPr lang="en-US" sz="1000" dirty="0" smtClean="0">
                          <a:solidFill>
                            <a:schemeClr val="bg1">
                              <a:lumMod val="75000"/>
                            </a:schemeClr>
                          </a:solidFill>
                          <a:effectLst/>
                          <a:latin typeface="+mn-lt"/>
                        </a:rPr>
                        <a:t>negative</a:t>
                      </a:r>
                      <a:br>
                        <a:rPr lang="en-US" sz="1000" dirty="0" smtClean="0">
                          <a:solidFill>
                            <a:schemeClr val="bg1">
                              <a:lumMod val="75000"/>
                            </a:schemeClr>
                          </a:solidFill>
                          <a:effectLst/>
                          <a:latin typeface="+mn-lt"/>
                        </a:rPr>
                      </a:br>
                      <a:r>
                        <a:rPr lang="en-US" sz="1000" dirty="0" smtClean="0">
                          <a:solidFill>
                            <a:schemeClr val="bg1">
                              <a:lumMod val="75000"/>
                            </a:schemeClr>
                          </a:solidFill>
                          <a:effectLst/>
                          <a:latin typeface="+mn-lt"/>
                        </a:rPr>
                        <a:t>/</a:t>
                      </a:r>
                      <a:r>
                        <a:rPr lang="en-US" sz="1000" dirty="0">
                          <a:solidFill>
                            <a:schemeClr val="bg1">
                              <a:lumMod val="75000"/>
                            </a:schemeClr>
                          </a:solidFill>
                          <a:effectLst/>
                          <a:latin typeface="+mn-lt"/>
                        </a:rPr>
                        <a:t>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smtClean="0">
                          <a:solidFill>
                            <a:schemeClr val="bg2">
                              <a:lumMod val="10000"/>
                            </a:schemeClr>
                          </a:solidFill>
                          <a:effectLst/>
                          <a:latin typeface="+mn-lt"/>
                        </a:rPr>
                        <a:t>Predicted  Condition</a:t>
                      </a:r>
                      <a:endParaRPr lang="en-US" sz="1000" dirty="0" smtClean="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smtClean="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Positive predictive value</a:t>
                      </a:r>
                      <a:r>
                        <a:rPr lang="en-US" sz="1100" b="1" dirty="0">
                          <a:solidFill>
                            <a:schemeClr val="tx1"/>
                          </a:solidFill>
                          <a:effectLst/>
                          <a:latin typeface="+mn-lt"/>
                        </a:rPr>
                        <a:t> (PPV</a:t>
                      </a:r>
                      <a:r>
                        <a:rPr lang="en-US" sz="1100" b="1" dirty="0" smtClean="0">
                          <a:solidFill>
                            <a:schemeClr val="tx1"/>
                          </a:solidFill>
                          <a:effectLst/>
                          <a:latin typeface="+mn-lt"/>
                        </a:rPr>
                        <a:t>)</a:t>
                      </a:r>
                      <a:r>
                        <a:rPr lang="en-US" sz="1100" dirty="0" smtClean="0">
                          <a:solidFill>
                            <a:schemeClr val="tx1"/>
                          </a:solidFill>
                          <a:effectLst/>
                          <a:latin typeface="+mn-lt"/>
                        </a:rPr>
                        <a:t/>
                      </a:r>
                      <a:br>
                        <a:rPr lang="en-US" sz="1100" dirty="0" smtClean="0">
                          <a:solidFill>
                            <a:schemeClr val="tx1"/>
                          </a:solidFill>
                          <a:effectLst/>
                          <a:latin typeface="+mn-lt"/>
                        </a:rPr>
                      </a:br>
                      <a:r>
                        <a:rPr lang="en-US" sz="1100" b="1" u="none" strike="noStrike" dirty="0" smtClean="0">
                          <a:solidFill>
                            <a:schemeClr val="tx1"/>
                          </a:solidFill>
                          <a:effectLst/>
                          <a:latin typeface="+mn-lt"/>
                        </a:rPr>
                        <a:t>Precision</a:t>
                      </a:r>
                      <a:r>
                        <a:rPr lang="en-US" sz="1000" dirty="0">
                          <a:solidFill>
                            <a:schemeClr val="tx1"/>
                          </a:solidFill>
                          <a:effectLst/>
                          <a:latin typeface="+mn-lt"/>
                        </a:rPr>
                        <a:t> </a:t>
                      </a:r>
                      <a:r>
                        <a:rPr lang="en-US" sz="1000" dirty="0" smtClean="0">
                          <a:solidFill>
                            <a:schemeClr val="tx1"/>
                          </a:solidFill>
                          <a:effectLst/>
                          <a:latin typeface="+mn-lt"/>
                        </a:rPr>
                        <a:t/>
                      </a:r>
                      <a:br>
                        <a:rPr lang="en-US" sz="1000" dirty="0" smtClean="0">
                          <a:solidFill>
                            <a:schemeClr val="tx1"/>
                          </a:solidFill>
                          <a:effectLst/>
                          <a:latin typeface="+mn-lt"/>
                        </a:rPr>
                      </a:br>
                      <a:r>
                        <a:rPr lang="en-US" sz="1000" dirty="0" smtClean="0">
                          <a:solidFill>
                            <a:schemeClr val="tx1"/>
                          </a:solidFill>
                          <a:effectLst/>
                          <a:latin typeface="+mn-lt"/>
                        </a:rPr>
                        <a:t>=</a:t>
                      </a:r>
                      <a:r>
                        <a:rPr lang="en-US" sz="1000" dirty="0">
                          <a:solidFill>
                            <a:schemeClr val="tx1"/>
                          </a:solidFill>
                          <a:effectLst/>
                          <a:latin typeface="+mn-lt"/>
                        </a:rPr>
                        <a:t> Σ True </a:t>
                      </a:r>
                      <a:r>
                        <a:rPr lang="en-US" sz="1000" dirty="0" smtClean="0">
                          <a:solidFill>
                            <a:schemeClr val="tx1"/>
                          </a:solidFill>
                          <a:effectLst/>
                          <a:latin typeface="+mn-lt"/>
                        </a:rPr>
                        <a:t>positive </a:t>
                      </a:r>
                      <a:br>
                        <a:rPr lang="en-US" sz="1000" dirty="0" smtClean="0">
                          <a:solidFill>
                            <a:schemeClr val="tx1"/>
                          </a:solidFill>
                          <a:effectLst/>
                          <a:latin typeface="+mn-lt"/>
                        </a:rPr>
                      </a:br>
                      <a:r>
                        <a:rPr lang="en-US" sz="1000" dirty="0" smtClean="0">
                          <a:solidFill>
                            <a:schemeClr val="tx1"/>
                          </a:solidFill>
                          <a:effectLst/>
                          <a:latin typeface="+mn-lt"/>
                        </a:rPr>
                        <a:t>/Σ</a:t>
                      </a:r>
                      <a:r>
                        <a:rPr lang="en-US" sz="1000" dirty="0">
                          <a:solidFill>
                            <a:schemeClr val="tx1"/>
                          </a:solidFill>
                          <a:effectLst/>
                          <a:latin typeface="+mn-lt"/>
                        </a:rPr>
                        <a:t>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False discovery rate</a:t>
                      </a:r>
                      <a:r>
                        <a:rPr lang="en-US" sz="1100" b="1" dirty="0">
                          <a:solidFill>
                            <a:schemeClr val="tx1"/>
                          </a:solidFill>
                          <a:effectLst/>
                          <a:latin typeface="+mn-lt"/>
                        </a:rPr>
                        <a:t> (FDR) </a:t>
                      </a:r>
                      <a:r>
                        <a:rPr lang="en-US" sz="1000" dirty="0" smtClean="0">
                          <a:solidFill>
                            <a:schemeClr val="tx1"/>
                          </a:solidFill>
                          <a:effectLst/>
                          <a:latin typeface="+mn-lt"/>
                        </a:rPr>
                        <a:t/>
                      </a:r>
                      <a:br>
                        <a:rPr lang="en-US" sz="1000" dirty="0" smtClean="0">
                          <a:solidFill>
                            <a:schemeClr val="tx1"/>
                          </a:solidFill>
                          <a:effectLst/>
                          <a:latin typeface="+mn-lt"/>
                        </a:rPr>
                      </a:br>
                      <a:r>
                        <a:rPr lang="en-US" sz="1000" dirty="0" smtClean="0">
                          <a:solidFill>
                            <a:schemeClr val="tx1"/>
                          </a:solidFill>
                          <a:effectLst/>
                          <a:latin typeface="+mn-lt"/>
                        </a:rPr>
                        <a:t>=</a:t>
                      </a:r>
                      <a:r>
                        <a:rPr lang="en-US" sz="1000" dirty="0">
                          <a:solidFill>
                            <a:schemeClr val="tx1"/>
                          </a:solidFill>
                          <a:effectLst/>
                          <a:latin typeface="+mn-lt"/>
                        </a:rPr>
                        <a:t> Σ False </a:t>
                      </a:r>
                      <a:r>
                        <a:rPr lang="en-US" sz="1000" dirty="0" smtClean="0">
                          <a:solidFill>
                            <a:schemeClr val="tx1"/>
                          </a:solidFill>
                          <a:effectLst/>
                          <a:latin typeface="+mn-lt"/>
                        </a:rPr>
                        <a:t>positive /</a:t>
                      </a:r>
                      <a:r>
                        <a:rPr lang="en-US" sz="1000" dirty="0">
                          <a:solidFill>
                            <a:schemeClr val="tx1"/>
                          </a:solidFill>
                          <a:effectLst/>
                          <a:latin typeface="+mn-lt"/>
                        </a:rPr>
                        <a:t>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False omission rate</a:t>
                      </a:r>
                      <a:r>
                        <a:rPr lang="en-US" sz="1100" b="1" dirty="0">
                          <a:solidFill>
                            <a:schemeClr val="tx1"/>
                          </a:solidFill>
                          <a:effectLst/>
                          <a:latin typeface="+mn-lt"/>
                        </a:rPr>
                        <a:t> (FOR) </a:t>
                      </a:r>
                      <a:endParaRPr lang="en-US" sz="1100" b="1" dirty="0" smtClean="0">
                        <a:solidFill>
                          <a:schemeClr val="tx1"/>
                        </a:solidFill>
                        <a:effectLst/>
                        <a:latin typeface="+mn-lt"/>
                      </a:endParaRPr>
                    </a:p>
                    <a:p>
                      <a:pPr algn="ctr"/>
                      <a:r>
                        <a:rPr lang="en-US" sz="1000" dirty="0" smtClean="0">
                          <a:solidFill>
                            <a:schemeClr val="tx1"/>
                          </a:solidFill>
                          <a:effectLst/>
                          <a:latin typeface="+mn-lt"/>
                        </a:rPr>
                        <a:t>=</a:t>
                      </a:r>
                      <a:r>
                        <a:rPr lang="en-US" sz="1000" dirty="0">
                          <a:solidFill>
                            <a:schemeClr val="tx1"/>
                          </a:solidFill>
                          <a:effectLst/>
                          <a:latin typeface="+mn-lt"/>
                        </a:rPr>
                        <a:t> Σ False </a:t>
                      </a:r>
                      <a:r>
                        <a:rPr lang="en-US" sz="1000" dirty="0" smtClean="0">
                          <a:solidFill>
                            <a:schemeClr val="tx1"/>
                          </a:solidFill>
                          <a:effectLst/>
                          <a:latin typeface="+mn-lt"/>
                        </a:rPr>
                        <a:t>negative /</a:t>
                      </a:r>
                      <a:r>
                        <a:rPr lang="en-US" sz="1000" dirty="0">
                          <a:solidFill>
                            <a:schemeClr val="tx1"/>
                          </a:solidFill>
                          <a:effectLst/>
                          <a:latin typeface="+mn-lt"/>
                        </a:rPr>
                        <a:t>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Negative predictive value</a:t>
                      </a:r>
                      <a:r>
                        <a:rPr lang="en-US" sz="1100" b="1" dirty="0">
                          <a:solidFill>
                            <a:schemeClr val="tx1"/>
                          </a:solidFill>
                          <a:effectLst/>
                          <a:latin typeface="+mn-lt"/>
                        </a:rPr>
                        <a:t> (NPV</a:t>
                      </a:r>
                      <a:r>
                        <a:rPr lang="en-US" sz="1100" b="1" dirty="0" smtClean="0">
                          <a:solidFill>
                            <a:schemeClr val="tx1"/>
                          </a:solidFill>
                          <a:effectLst/>
                          <a:latin typeface="+mn-lt"/>
                        </a:rPr>
                        <a:t>)</a:t>
                      </a:r>
                      <a:r>
                        <a:rPr lang="en-US" sz="1000" b="1" dirty="0" smtClean="0">
                          <a:solidFill>
                            <a:schemeClr val="tx1"/>
                          </a:solidFill>
                          <a:effectLst/>
                          <a:latin typeface="+mn-lt"/>
                        </a:rPr>
                        <a:t/>
                      </a:r>
                      <a:br>
                        <a:rPr lang="en-US" sz="1000" b="1" dirty="0" smtClean="0">
                          <a:solidFill>
                            <a:schemeClr val="tx1"/>
                          </a:solidFill>
                          <a:effectLst/>
                          <a:latin typeface="+mn-lt"/>
                        </a:rPr>
                      </a:br>
                      <a:r>
                        <a:rPr lang="en-US" sz="1000" dirty="0" smtClean="0">
                          <a:solidFill>
                            <a:schemeClr val="tx1"/>
                          </a:solidFill>
                          <a:effectLst/>
                          <a:latin typeface="+mn-lt"/>
                        </a:rPr>
                        <a:t> </a:t>
                      </a:r>
                      <a:r>
                        <a:rPr lang="en-US" sz="1000" dirty="0">
                          <a:solidFill>
                            <a:schemeClr val="tx1"/>
                          </a:solidFill>
                          <a:effectLst/>
                          <a:latin typeface="+mn-lt"/>
                        </a:rPr>
                        <a:t>= Σ True </a:t>
                      </a:r>
                      <a:r>
                        <a:rPr lang="en-US" sz="1000" dirty="0" smtClean="0">
                          <a:solidFill>
                            <a:schemeClr val="tx1"/>
                          </a:solidFill>
                          <a:effectLst/>
                          <a:latin typeface="+mn-lt"/>
                        </a:rPr>
                        <a:t>negative /</a:t>
                      </a:r>
                      <a:r>
                        <a:rPr lang="en-US" sz="1000" dirty="0">
                          <a:solidFill>
                            <a:schemeClr val="tx1"/>
                          </a:solidFill>
                          <a:effectLst/>
                          <a:latin typeface="+mn-lt"/>
                        </a:rPr>
                        <a:t>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tx1"/>
                          </a:solidFill>
                          <a:effectLst/>
                          <a:latin typeface="+mn-lt"/>
                        </a:rPr>
                        <a:t>True positive rate</a:t>
                      </a:r>
                      <a:r>
                        <a:rPr lang="en-US" sz="1050" b="1" dirty="0">
                          <a:solidFill>
                            <a:schemeClr val="tx1"/>
                          </a:solidFill>
                          <a:effectLst/>
                          <a:latin typeface="+mn-lt"/>
                        </a:rPr>
                        <a:t> (TPR</a:t>
                      </a:r>
                      <a:r>
                        <a:rPr lang="en-US" sz="1050" b="1" dirty="0" smtClean="0">
                          <a:solidFill>
                            <a:schemeClr val="tx1"/>
                          </a:solidFill>
                          <a:effectLst/>
                          <a:latin typeface="+mn-lt"/>
                        </a:rPr>
                        <a:t>),</a:t>
                      </a:r>
                      <a:br>
                        <a:rPr lang="en-US" sz="1050" b="1" dirty="0" smtClean="0">
                          <a:solidFill>
                            <a:schemeClr val="tx1"/>
                          </a:solidFill>
                          <a:effectLst/>
                          <a:latin typeface="+mn-lt"/>
                        </a:rPr>
                      </a:br>
                      <a:r>
                        <a:rPr lang="en-US" sz="1050" b="1" u="none" strike="noStrike" dirty="0" smtClean="0">
                          <a:solidFill>
                            <a:schemeClr val="tx1"/>
                          </a:solidFill>
                          <a:effectLst/>
                          <a:latin typeface="+mn-lt"/>
                        </a:rPr>
                        <a:t>Recall</a:t>
                      </a:r>
                      <a:r>
                        <a:rPr lang="en-US" sz="1050" b="1" dirty="0">
                          <a:solidFill>
                            <a:schemeClr val="tx1"/>
                          </a:solidFill>
                          <a:effectLst/>
                          <a:latin typeface="+mn-lt"/>
                        </a:rPr>
                        <a:t>, </a:t>
                      </a:r>
                      <a:r>
                        <a:rPr lang="en-US" sz="1050" b="1" u="none" strike="noStrike" dirty="0">
                          <a:solidFill>
                            <a:schemeClr val="tx1"/>
                          </a:solidFill>
                          <a:effectLst/>
                          <a:latin typeface="+mn-lt"/>
                        </a:rPr>
                        <a:t>Sensitivity</a:t>
                      </a:r>
                      <a:r>
                        <a:rPr lang="en-US" sz="1050" b="1" dirty="0">
                          <a:solidFill>
                            <a:schemeClr val="tx1"/>
                          </a:solidFill>
                          <a:effectLst/>
                          <a:latin typeface="+mn-lt"/>
                        </a:rPr>
                        <a:t>, probability of </a:t>
                      </a:r>
                      <a:r>
                        <a:rPr lang="en-US" sz="1050" b="1" dirty="0" smtClean="0">
                          <a:solidFill>
                            <a:schemeClr val="tx1"/>
                          </a:solidFill>
                          <a:effectLst/>
                          <a:latin typeface="+mn-lt"/>
                        </a:rPr>
                        <a:t>detection,</a:t>
                      </a:r>
                      <a:r>
                        <a:rPr lang="en-US" sz="1050" b="1" baseline="0" dirty="0" smtClean="0">
                          <a:solidFill>
                            <a:schemeClr val="tx1"/>
                          </a:solidFill>
                          <a:effectLst/>
                          <a:latin typeface="+mn-lt"/>
                        </a:rPr>
                        <a:t> </a:t>
                      </a:r>
                      <a:r>
                        <a:rPr lang="en-US" sz="1050" b="1" u="none" strike="noStrike" dirty="0" smtClean="0">
                          <a:solidFill>
                            <a:schemeClr val="tx1"/>
                          </a:solidFill>
                          <a:effectLst/>
                          <a:latin typeface="+mn-lt"/>
                        </a:rPr>
                        <a:t>Power</a:t>
                      </a:r>
                      <a:r>
                        <a:rPr lang="en-US" sz="1050" b="1" dirty="0">
                          <a:solidFill>
                            <a:schemeClr val="tx1"/>
                          </a:solidFill>
                          <a:effectLst/>
                          <a:latin typeface="+mn-lt"/>
                        </a:rPr>
                        <a:t> </a:t>
                      </a:r>
                      <a:r>
                        <a:rPr lang="en-US" sz="1050" b="1" dirty="0" smtClean="0">
                          <a:solidFill>
                            <a:schemeClr val="tx1"/>
                          </a:solidFill>
                          <a:effectLst/>
                          <a:latin typeface="+mn-lt"/>
                        </a:rPr>
                        <a:t/>
                      </a:r>
                      <a:br>
                        <a:rPr lang="en-US" sz="1050" b="1" dirty="0" smtClean="0">
                          <a:solidFill>
                            <a:schemeClr val="tx1"/>
                          </a:solidFill>
                          <a:effectLst/>
                          <a:latin typeface="+mn-lt"/>
                        </a:rPr>
                      </a:br>
                      <a:r>
                        <a:rPr lang="en-US" sz="900" b="0" dirty="0" smtClean="0">
                          <a:solidFill>
                            <a:schemeClr val="tx1"/>
                          </a:solidFill>
                          <a:effectLst/>
                          <a:latin typeface="+mn-lt"/>
                        </a:rPr>
                        <a:t>=</a:t>
                      </a:r>
                      <a:r>
                        <a:rPr lang="en-US" sz="900" b="0" dirty="0">
                          <a:solidFill>
                            <a:schemeClr val="tx1"/>
                          </a:solidFill>
                          <a:effectLst/>
                          <a:latin typeface="+mn-lt"/>
                        </a:rPr>
                        <a:t> Σ True </a:t>
                      </a:r>
                      <a:r>
                        <a:rPr lang="en-US" sz="900" b="0" dirty="0" smtClean="0">
                          <a:solidFill>
                            <a:schemeClr val="tx1"/>
                          </a:solidFill>
                          <a:effectLst/>
                          <a:latin typeface="+mn-lt"/>
                        </a:rPr>
                        <a:t>positive /</a:t>
                      </a:r>
                      <a:r>
                        <a:rPr lang="en-US" sz="900" b="0" dirty="0">
                          <a:solidFill>
                            <a:schemeClr val="tx1"/>
                          </a:solidFill>
                          <a:effectLst/>
                          <a:latin typeface="+mn-lt"/>
                        </a:rPr>
                        <a:t>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False positive rate</a:t>
                      </a:r>
                      <a:r>
                        <a:rPr lang="en-US" sz="1050" b="1" dirty="0">
                          <a:solidFill>
                            <a:schemeClr val="tx1"/>
                          </a:solidFill>
                          <a:effectLst/>
                          <a:latin typeface="+mn-lt"/>
                        </a:rPr>
                        <a:t> (FPR), </a:t>
                      </a:r>
                      <a:r>
                        <a:rPr lang="en-US" sz="1050" b="1" u="none" strike="noStrike" dirty="0">
                          <a:solidFill>
                            <a:schemeClr val="tx1"/>
                          </a:solidFill>
                          <a:effectLst/>
                          <a:latin typeface="+mn-lt"/>
                        </a:rPr>
                        <a:t>Fall-out</a:t>
                      </a:r>
                      <a:r>
                        <a:rPr lang="en-US" sz="1050" b="1" dirty="0">
                          <a:solidFill>
                            <a:schemeClr val="tx1"/>
                          </a:solidFill>
                          <a:effectLst/>
                          <a:latin typeface="+mn-lt"/>
                        </a:rPr>
                        <a:t>, probability of false </a:t>
                      </a:r>
                      <a:r>
                        <a:rPr lang="en-US" sz="1050" b="1" dirty="0" smtClean="0">
                          <a:solidFill>
                            <a:schemeClr val="tx1"/>
                          </a:solidFill>
                          <a:effectLst/>
                          <a:latin typeface="+mn-lt"/>
                        </a:rPr>
                        <a:t>alarm</a:t>
                      </a:r>
                      <a:br>
                        <a:rPr lang="en-US" sz="1050" b="1" dirty="0" smtClean="0">
                          <a:solidFill>
                            <a:schemeClr val="tx1"/>
                          </a:solidFill>
                          <a:effectLst/>
                          <a:latin typeface="+mn-lt"/>
                        </a:rPr>
                      </a:br>
                      <a:r>
                        <a:rPr lang="en-US" sz="900" b="0" dirty="0" smtClean="0">
                          <a:solidFill>
                            <a:schemeClr val="tx1"/>
                          </a:solidFill>
                          <a:effectLst/>
                          <a:latin typeface="+mn-lt"/>
                        </a:rPr>
                        <a:t>=</a:t>
                      </a:r>
                      <a:r>
                        <a:rPr lang="en-US" sz="900" b="0" dirty="0">
                          <a:solidFill>
                            <a:schemeClr val="tx1"/>
                          </a:solidFill>
                          <a:effectLst/>
                          <a:latin typeface="+mn-lt"/>
                        </a:rPr>
                        <a:t> Σ False </a:t>
                      </a:r>
                      <a:r>
                        <a:rPr lang="en-US" sz="900" b="0" dirty="0" smtClean="0">
                          <a:solidFill>
                            <a:schemeClr val="tx1"/>
                          </a:solidFill>
                          <a:effectLst/>
                          <a:latin typeface="+mn-lt"/>
                        </a:rPr>
                        <a:t>positive /</a:t>
                      </a:r>
                      <a:r>
                        <a:rPr lang="en-US" sz="900" b="0" dirty="0">
                          <a:solidFill>
                            <a:schemeClr val="tx1"/>
                          </a:solidFill>
                          <a:effectLst/>
                          <a:latin typeface="+mn-lt"/>
                        </a:rPr>
                        <a:t>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Positive likelihood ratio</a:t>
                      </a:r>
                      <a:r>
                        <a:rPr lang="en-US" sz="1100" b="1" dirty="0">
                          <a:solidFill>
                            <a:schemeClr val="tx1"/>
                          </a:solidFill>
                          <a:effectLst/>
                          <a:latin typeface="+mn-lt"/>
                        </a:rPr>
                        <a:t> (LR</a:t>
                      </a:r>
                      <a:r>
                        <a:rPr lang="en-US" sz="1100" b="1" dirty="0" smtClean="0">
                          <a:solidFill>
                            <a:schemeClr val="tx1"/>
                          </a:solidFill>
                          <a:effectLst/>
                          <a:latin typeface="+mn-lt"/>
                        </a:rPr>
                        <a:t>+)</a:t>
                      </a:r>
                    </a:p>
                    <a:p>
                      <a:pPr algn="ctr"/>
                      <a:r>
                        <a:rPr lang="en-US" sz="1000" b="0" dirty="0" smtClean="0">
                          <a:solidFill>
                            <a:schemeClr val="tx1"/>
                          </a:solidFill>
                          <a:effectLst/>
                          <a:latin typeface="+mn-lt"/>
                        </a:rPr>
                        <a:t>=</a:t>
                      </a:r>
                      <a:r>
                        <a:rPr lang="en-US" sz="1000" b="0" dirty="0">
                          <a:solidFill>
                            <a:schemeClr val="tx1"/>
                          </a:solidFill>
                          <a:effectLst/>
                          <a:latin typeface="+mn-lt"/>
                        </a:rPr>
                        <a:t> TPR/FPR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noProof="0" dirty="0" smtClean="0">
                          <a:solidFill>
                            <a:schemeClr val="tx1"/>
                          </a:solidFill>
                          <a:effectLst/>
                          <a:latin typeface="+mn-lt"/>
                        </a:rPr>
                        <a:t>Diagnostic</a:t>
                      </a:r>
                      <a:r>
                        <a:rPr lang="es-ES" sz="1200" b="1" dirty="0" smtClean="0">
                          <a:solidFill>
                            <a:schemeClr val="tx1"/>
                          </a:solidFill>
                          <a:effectLst/>
                          <a:latin typeface="+mn-lt"/>
                        </a:rPr>
                        <a:t> </a:t>
                      </a:r>
                      <a:r>
                        <a:rPr lang="en-US" sz="1200" b="1" noProof="0" dirty="0" smtClean="0">
                          <a:solidFill>
                            <a:schemeClr val="tx1"/>
                          </a:solidFill>
                          <a:effectLst/>
                          <a:latin typeface="+mn-lt"/>
                        </a:rPr>
                        <a:t>odds</a:t>
                      </a:r>
                      <a:r>
                        <a:rPr lang="es-ES" sz="1200" b="1" dirty="0" smtClean="0">
                          <a:solidFill>
                            <a:schemeClr val="tx1"/>
                          </a:solidFill>
                          <a:effectLst/>
                          <a:latin typeface="+mn-lt"/>
                        </a:rPr>
                        <a:t> ratio (DOR</a:t>
                      </a:r>
                      <a:r>
                        <a:rPr lang="es-ES" sz="1200" b="1" dirty="0">
                          <a:solidFill>
                            <a:schemeClr val="tx1"/>
                          </a:solidFill>
                          <a:effectLst/>
                          <a:latin typeface="+mn-lt"/>
                        </a:rPr>
                        <a:t>)</a:t>
                      </a:r>
                      <a:r>
                        <a:rPr lang="es-ES" sz="1100" b="1" dirty="0">
                          <a:solidFill>
                            <a:schemeClr val="tx1"/>
                          </a:solidFill>
                          <a:effectLst/>
                          <a:latin typeface="+mn-lt"/>
                        </a:rPr>
                        <a:t> </a:t>
                      </a:r>
                      <a:endParaRPr lang="es-ES" sz="1100" b="1" dirty="0" smtClean="0">
                        <a:solidFill>
                          <a:schemeClr val="tx1"/>
                        </a:solidFill>
                        <a:effectLst/>
                        <a:latin typeface="+mn-lt"/>
                      </a:endParaRPr>
                    </a:p>
                    <a:p>
                      <a:pPr algn="ctr"/>
                      <a:r>
                        <a:rPr lang="es-ES" sz="1000" b="0" dirty="0" smtClean="0">
                          <a:solidFill>
                            <a:schemeClr val="tx1"/>
                          </a:solidFill>
                          <a:effectLst/>
                          <a:latin typeface="+mn-lt"/>
                        </a:rPr>
                        <a:t>=</a:t>
                      </a:r>
                      <a:r>
                        <a:rPr lang="es-ES" sz="1000" b="0" dirty="0">
                          <a:solidFill>
                            <a:schemeClr val="tx1"/>
                          </a:solidFill>
                          <a:effectLst/>
                          <a:latin typeface="+mn-lt"/>
                        </a:rPr>
                        <a:t> LR+/LR−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dirty="0">
                          <a:solidFill>
                            <a:schemeClr val="tx1"/>
                          </a:solidFill>
                          <a:effectLst/>
                          <a:latin typeface="+mn-lt"/>
                        </a:rPr>
                        <a:t>F</a:t>
                      </a:r>
                      <a:r>
                        <a:rPr lang="en-US" sz="1200" b="1" baseline="-25000" dirty="0">
                          <a:solidFill>
                            <a:schemeClr val="tx1"/>
                          </a:solidFill>
                          <a:effectLst/>
                          <a:latin typeface="+mn-lt"/>
                        </a:rPr>
                        <a:t>1</a:t>
                      </a:r>
                      <a:r>
                        <a:rPr lang="en-US" sz="1200" b="1" dirty="0">
                          <a:solidFill>
                            <a:schemeClr val="tx1"/>
                          </a:solidFill>
                          <a:effectLst/>
                          <a:latin typeface="+mn-lt"/>
                        </a:rPr>
                        <a:t> </a:t>
                      </a:r>
                      <a:r>
                        <a:rPr lang="en-US" sz="1200" b="1" dirty="0" smtClean="0">
                          <a:solidFill>
                            <a:schemeClr val="tx1"/>
                          </a:solidFill>
                          <a:effectLst/>
                          <a:latin typeface="+mn-lt"/>
                        </a:rPr>
                        <a:t>score</a:t>
                      </a:r>
                      <a:r>
                        <a:rPr lang="en-US" sz="1100" b="1" dirty="0" smtClean="0">
                          <a:solidFill>
                            <a:schemeClr val="tx1"/>
                          </a:solidFill>
                          <a:effectLst/>
                          <a:latin typeface="+mn-lt"/>
                        </a:rPr>
                        <a:t/>
                      </a:r>
                      <a:br>
                        <a:rPr lang="en-US" sz="1100" b="1" dirty="0" smtClean="0">
                          <a:solidFill>
                            <a:schemeClr val="tx1"/>
                          </a:solidFill>
                          <a:effectLst/>
                          <a:latin typeface="+mn-lt"/>
                        </a:rPr>
                      </a:br>
                      <a:r>
                        <a:rPr lang="en-US" sz="1000" dirty="0" smtClean="0">
                          <a:solidFill>
                            <a:schemeClr val="tx1"/>
                          </a:solidFill>
                          <a:effectLst/>
                          <a:latin typeface="+mn-lt"/>
                        </a:rPr>
                        <a:t>=</a:t>
                      </a:r>
                      <a:r>
                        <a:rPr lang="en-US" sz="1000" dirty="0">
                          <a:solidFill>
                            <a:schemeClr val="tx1"/>
                          </a:solidFill>
                          <a:effectLst/>
                          <a:latin typeface="+mn-lt"/>
                        </a:rPr>
                        <a:t> 2 · Precision · </a:t>
                      </a:r>
                      <a:r>
                        <a:rPr lang="en-US" sz="1000" dirty="0" smtClean="0">
                          <a:solidFill>
                            <a:schemeClr val="tx1"/>
                          </a:solidFill>
                          <a:effectLst/>
                          <a:latin typeface="+mn-lt"/>
                        </a:rPr>
                        <a:t>Recall </a:t>
                      </a:r>
                      <a:br>
                        <a:rPr lang="en-US" sz="1000" dirty="0" smtClean="0">
                          <a:solidFill>
                            <a:schemeClr val="tx1"/>
                          </a:solidFill>
                          <a:effectLst/>
                          <a:latin typeface="+mn-lt"/>
                        </a:rPr>
                      </a:br>
                      <a:r>
                        <a:rPr lang="en-US" sz="1000" dirty="0" smtClean="0">
                          <a:solidFill>
                            <a:schemeClr val="tx1"/>
                          </a:solidFill>
                          <a:effectLst/>
                          <a:latin typeface="+mn-lt"/>
                        </a:rPr>
                        <a:t>/ Precision </a:t>
                      </a:r>
                      <a:r>
                        <a:rPr lang="en-US" sz="1000" dirty="0">
                          <a:solidFill>
                            <a:schemeClr val="tx1"/>
                          </a:solidFill>
                          <a:effectLst/>
                          <a:latin typeface="+mn-lt"/>
                        </a:rPr>
                        <a:t>+ Recall</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effectLst/>
                          <a:latin typeface="+mn-lt"/>
                        </a:rPr>
                        <a:t>MCC</a:t>
                      </a:r>
                      <a:r>
                        <a:rPr lang="en-US" sz="1100" b="1" dirty="0" smtClean="0">
                          <a:solidFill>
                            <a:schemeClr val="tx1"/>
                          </a:solidFill>
                          <a:effectLst/>
                          <a:latin typeface="+mn-lt"/>
                        </a:rPr>
                        <a:t/>
                      </a:r>
                      <a:br>
                        <a:rPr lang="en-US" sz="1100" b="1" dirty="0" smtClean="0">
                          <a:solidFill>
                            <a:schemeClr val="tx1"/>
                          </a:solidFill>
                          <a:effectLst/>
                          <a:latin typeface="+mn-lt"/>
                        </a:rPr>
                      </a:br>
                      <a:r>
                        <a:rPr lang="en-US" sz="1000" dirty="0" smtClean="0">
                          <a:solidFill>
                            <a:schemeClr val="tx1"/>
                          </a:solidFill>
                          <a:effectLst/>
                          <a:latin typeface="+mn-lt"/>
                        </a:rPr>
                        <a:t>= (TP ·TN – FP-FN)</a:t>
                      </a:r>
                      <a:br>
                        <a:rPr lang="en-US" sz="1000" dirty="0" smtClean="0">
                          <a:solidFill>
                            <a:schemeClr val="tx1"/>
                          </a:solidFill>
                          <a:effectLst/>
                          <a:latin typeface="+mn-lt"/>
                        </a:rPr>
                      </a:br>
                      <a:r>
                        <a:rPr lang="en-US" sz="1000" dirty="0" smtClean="0">
                          <a:solidFill>
                            <a:schemeClr val="tx1"/>
                          </a:solidFill>
                          <a:effectLst/>
                          <a:latin typeface="+mn-lt"/>
                        </a:rPr>
                        <a:t>/ </a:t>
                      </a:r>
                      <a:r>
                        <a:rPr lang="en-US" sz="1000" b="1" dirty="0" smtClean="0">
                          <a:solidFill>
                            <a:schemeClr val="tx1"/>
                          </a:solidFill>
                          <a:effectLst/>
                          <a:latin typeface="+mn-lt"/>
                        </a:rPr>
                        <a:t>√</a:t>
                      </a:r>
                      <a:r>
                        <a:rPr lang="en-US" sz="1000" dirty="0" smtClean="0">
                          <a:solidFill>
                            <a:schemeClr val="tx1"/>
                          </a:solidFill>
                          <a:effectLst/>
                          <a:latin typeface="+mn-lt"/>
                        </a:rPr>
                        <a:t> [(TP+FP)</a:t>
                      </a:r>
                      <a:br>
                        <a:rPr lang="en-US" sz="1000" dirty="0" smtClean="0">
                          <a:solidFill>
                            <a:schemeClr val="tx1"/>
                          </a:solidFill>
                          <a:effectLst/>
                          <a:latin typeface="+mn-lt"/>
                        </a:rPr>
                      </a:br>
                      <a:r>
                        <a:rPr lang="en-US" sz="1000" dirty="0" smtClean="0">
                          <a:solidFill>
                            <a:schemeClr val="tx1"/>
                          </a:solidFill>
                          <a:effectLst/>
                          <a:latin typeface="+mn-lt"/>
                        </a:rPr>
                        <a:t>(TP+FN) (TN+FP)</a:t>
                      </a:r>
                      <a:r>
                        <a:rPr lang="en-US" sz="1000" baseline="0" dirty="0" smtClean="0">
                          <a:solidFill>
                            <a:schemeClr val="tx1"/>
                          </a:solidFill>
                          <a:effectLst/>
                          <a:latin typeface="+mn-lt"/>
                        </a:rPr>
                        <a:t> (TN+FN)</a:t>
                      </a:r>
                      <a:r>
                        <a:rPr lang="en-US" sz="1000" dirty="0" smtClean="0">
                          <a:solidFill>
                            <a:schemeClr val="tx1"/>
                          </a:solidFill>
                          <a:effectLst/>
                          <a:latin typeface="+mn-lt"/>
                        </a:rPr>
                        <a:t>]</a:t>
                      </a:r>
                    </a:p>
                    <a:p>
                      <a:pPr algn="ctr"/>
                      <a:endParaRPr lang="en-US" sz="1000" b="1" dirty="0">
                        <a:solidFill>
                          <a:schemeClr val="tx1"/>
                        </a:solidFill>
                        <a:effectLst/>
                        <a:latin typeface="+mn-lt"/>
                      </a:endParaRP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tx1"/>
                          </a:solidFill>
                          <a:effectLst/>
                          <a:latin typeface="+mn-lt"/>
                        </a:rPr>
                        <a:t>False negative rate</a:t>
                      </a:r>
                      <a:r>
                        <a:rPr lang="en-US" sz="1050" b="1" dirty="0">
                          <a:solidFill>
                            <a:schemeClr val="tx1"/>
                          </a:solidFill>
                          <a:effectLst/>
                          <a:latin typeface="+mn-lt"/>
                        </a:rPr>
                        <a:t> (FNR), Miss rate </a:t>
                      </a:r>
                      <a:r>
                        <a:rPr lang="en-US" sz="1050" b="1" dirty="0" smtClean="0">
                          <a:solidFill>
                            <a:schemeClr val="tx1"/>
                          </a:solidFill>
                          <a:effectLst/>
                          <a:latin typeface="+mn-lt"/>
                        </a:rPr>
                        <a:t/>
                      </a:r>
                      <a:br>
                        <a:rPr lang="en-US" sz="1050" b="1" dirty="0" smtClean="0">
                          <a:solidFill>
                            <a:schemeClr val="tx1"/>
                          </a:solidFill>
                          <a:effectLst/>
                          <a:latin typeface="+mn-lt"/>
                        </a:rPr>
                      </a:br>
                      <a:r>
                        <a:rPr lang="en-US" sz="900" b="0" dirty="0" smtClean="0">
                          <a:solidFill>
                            <a:schemeClr val="tx1"/>
                          </a:solidFill>
                          <a:effectLst/>
                          <a:latin typeface="+mn-lt"/>
                        </a:rPr>
                        <a:t>=</a:t>
                      </a:r>
                      <a:r>
                        <a:rPr lang="en-US" sz="900" b="0" dirty="0">
                          <a:solidFill>
                            <a:schemeClr val="tx1"/>
                          </a:solidFill>
                          <a:effectLst/>
                          <a:latin typeface="+mn-lt"/>
                        </a:rPr>
                        <a:t> Σ False </a:t>
                      </a:r>
                      <a:r>
                        <a:rPr lang="en-US" sz="900" b="0" dirty="0" smtClean="0">
                          <a:solidFill>
                            <a:schemeClr val="tx1"/>
                          </a:solidFill>
                          <a:effectLst/>
                          <a:latin typeface="+mn-lt"/>
                        </a:rPr>
                        <a:t>negative /</a:t>
                      </a:r>
                      <a:r>
                        <a:rPr lang="en-US" sz="900" b="0" dirty="0">
                          <a:solidFill>
                            <a:schemeClr val="tx1"/>
                          </a:solidFill>
                          <a:effectLst/>
                          <a:latin typeface="+mn-lt"/>
                        </a:rPr>
                        <a:t>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Specificity</a:t>
                      </a:r>
                      <a:r>
                        <a:rPr lang="en-US" sz="1050" b="1" dirty="0">
                          <a:solidFill>
                            <a:schemeClr val="tx1"/>
                          </a:solidFill>
                          <a:effectLst/>
                          <a:latin typeface="+mn-lt"/>
                        </a:rPr>
                        <a:t> (SPC), Selectivity, </a:t>
                      </a:r>
                      <a:r>
                        <a:rPr lang="en-US" sz="1050" b="1" u="none" strike="noStrike" dirty="0">
                          <a:solidFill>
                            <a:schemeClr val="tx1"/>
                          </a:solidFill>
                          <a:effectLst/>
                          <a:latin typeface="+mn-lt"/>
                        </a:rPr>
                        <a:t>True negative rate</a:t>
                      </a:r>
                      <a:r>
                        <a:rPr lang="en-US" sz="1050" b="1" dirty="0">
                          <a:solidFill>
                            <a:schemeClr val="tx1"/>
                          </a:solidFill>
                          <a:effectLst/>
                          <a:latin typeface="+mn-lt"/>
                        </a:rPr>
                        <a:t> (TNR) </a:t>
                      </a:r>
                      <a:r>
                        <a:rPr lang="en-US" sz="1050" b="1" dirty="0" smtClean="0">
                          <a:solidFill>
                            <a:schemeClr val="tx1"/>
                          </a:solidFill>
                          <a:effectLst/>
                          <a:latin typeface="+mn-lt"/>
                        </a:rPr>
                        <a:t/>
                      </a:r>
                      <a:br>
                        <a:rPr lang="en-US" sz="1050" b="1" dirty="0" smtClean="0">
                          <a:solidFill>
                            <a:schemeClr val="tx1"/>
                          </a:solidFill>
                          <a:effectLst/>
                          <a:latin typeface="+mn-lt"/>
                        </a:rPr>
                      </a:br>
                      <a:r>
                        <a:rPr lang="en-US" sz="900" b="0" dirty="0" smtClean="0">
                          <a:solidFill>
                            <a:schemeClr val="tx1"/>
                          </a:solidFill>
                          <a:effectLst/>
                          <a:latin typeface="+mn-lt"/>
                        </a:rPr>
                        <a:t>=</a:t>
                      </a:r>
                      <a:r>
                        <a:rPr lang="en-US" sz="900" b="0" dirty="0">
                          <a:solidFill>
                            <a:schemeClr val="tx1"/>
                          </a:solidFill>
                          <a:effectLst/>
                          <a:latin typeface="+mn-lt"/>
                        </a:rPr>
                        <a:t> Σ True </a:t>
                      </a:r>
                      <a:r>
                        <a:rPr lang="en-US" sz="900" b="0" dirty="0" smtClean="0">
                          <a:solidFill>
                            <a:schemeClr val="tx1"/>
                          </a:solidFill>
                          <a:effectLst/>
                          <a:latin typeface="+mn-lt"/>
                        </a:rPr>
                        <a:t>negative </a:t>
                      </a:r>
                      <a:br>
                        <a:rPr lang="en-US" sz="900" b="0" dirty="0" smtClean="0">
                          <a:solidFill>
                            <a:schemeClr val="tx1"/>
                          </a:solidFill>
                          <a:effectLst/>
                          <a:latin typeface="+mn-lt"/>
                        </a:rPr>
                      </a:br>
                      <a:r>
                        <a:rPr lang="en-US" sz="900" b="0" dirty="0" smtClean="0">
                          <a:solidFill>
                            <a:schemeClr val="tx1"/>
                          </a:solidFill>
                          <a:effectLst/>
                          <a:latin typeface="+mn-lt"/>
                        </a:rPr>
                        <a:t>/Σ</a:t>
                      </a:r>
                      <a:r>
                        <a:rPr lang="en-US" sz="900" b="0" dirty="0">
                          <a:solidFill>
                            <a:schemeClr val="tx1"/>
                          </a:solidFill>
                          <a:effectLst/>
                          <a:latin typeface="+mn-lt"/>
                        </a:rPr>
                        <a:t>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Negative likelihood ratio</a:t>
                      </a:r>
                      <a:r>
                        <a:rPr lang="en-US" sz="1100" b="1" dirty="0">
                          <a:solidFill>
                            <a:schemeClr val="tx1"/>
                          </a:solidFill>
                          <a:effectLst/>
                          <a:latin typeface="+mn-lt"/>
                        </a:rPr>
                        <a:t> (LR−) </a:t>
                      </a:r>
                      <a:endParaRPr lang="en-US" sz="1100" b="1" dirty="0" smtClean="0">
                        <a:solidFill>
                          <a:schemeClr val="tx1"/>
                        </a:solidFill>
                        <a:effectLst/>
                        <a:latin typeface="+mn-lt"/>
                      </a:endParaRPr>
                    </a:p>
                    <a:p>
                      <a:pPr algn="ctr"/>
                      <a:r>
                        <a:rPr lang="en-US" sz="1000" b="0" dirty="0" smtClean="0">
                          <a:solidFill>
                            <a:schemeClr val="tx1"/>
                          </a:solidFill>
                          <a:effectLst/>
                          <a:latin typeface="+mn-lt"/>
                        </a:rPr>
                        <a:t>=</a:t>
                      </a:r>
                      <a:r>
                        <a:rPr lang="en-US" sz="1000" b="0" dirty="0">
                          <a:solidFill>
                            <a:schemeClr val="tx1"/>
                          </a:solidFill>
                          <a:effectLst/>
                          <a:latin typeface="+mn-lt"/>
                        </a:rPr>
                        <a:t> FNR/TNR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
        <p:nvSpPr>
          <p:cNvPr id="2" name="TextBox 1"/>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smtClean="0">
              <a:solidFill>
                <a:schemeClr val="tx2"/>
              </a:solidFill>
            </a:endParaRPr>
          </a:p>
        </p:txBody>
      </p:sp>
    </p:spTree>
    <p:extLst>
      <p:ext uri="{BB962C8B-B14F-4D97-AF65-F5344CB8AC3E}">
        <p14:creationId xmlns:p14="http://schemas.microsoft.com/office/powerpoint/2010/main" val="216313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Score Selection</a:t>
            </a:r>
            <a:endParaRPr lang="en-US" dirty="0">
              <a:latin typeface="+mn-lt"/>
            </a:endParaRPr>
          </a:p>
        </p:txBody>
      </p:sp>
      <p:sp>
        <p:nvSpPr>
          <p:cNvPr id="17" name="Text Placeholder 16"/>
          <p:cNvSpPr>
            <a:spLocks noGrp="1"/>
          </p:cNvSpPr>
          <p:nvPr>
            <p:ph type="body" sz="quarter" idx="10"/>
          </p:nvPr>
        </p:nvSpPr>
        <p:spPr/>
        <p:txBody>
          <a:bodyPr/>
          <a:lstStyle/>
          <a:p>
            <a:r>
              <a:rPr lang="en-US" dirty="0" smtClean="0">
                <a:latin typeface="+mn-lt"/>
              </a:rPr>
              <a:t>However, to </a:t>
            </a:r>
            <a:r>
              <a:rPr lang="en-US" dirty="0">
                <a:latin typeface="+mn-lt"/>
              </a:rPr>
              <a:t>answer “Who is going to </a:t>
            </a:r>
            <a:r>
              <a:rPr lang="en-US" dirty="0" smtClean="0">
                <a:latin typeface="+mn-lt"/>
              </a:rPr>
              <a:t>leave the company?“ the </a:t>
            </a:r>
            <a:r>
              <a:rPr lang="en-US" dirty="0">
                <a:latin typeface="+mn-lt"/>
              </a:rPr>
              <a:t>model with the best </a:t>
            </a:r>
            <a:r>
              <a:rPr lang="en-US" dirty="0" smtClean="0">
                <a:latin typeface="+mn-lt"/>
              </a:rPr>
              <a:t>TPR or the best PPV must </a:t>
            </a:r>
            <a:r>
              <a:rPr lang="en-US" dirty="0">
                <a:latin typeface="+mn-lt"/>
              </a:rPr>
              <a:t>be consider since the one with the best </a:t>
            </a:r>
            <a:r>
              <a:rPr lang="en-US" dirty="0" smtClean="0">
                <a:latin typeface="+mn-lt"/>
              </a:rPr>
              <a:t>MCC or F1 </a:t>
            </a:r>
            <a:r>
              <a:rPr lang="en-US" dirty="0">
                <a:latin typeface="+mn-lt"/>
              </a:rPr>
              <a:t>score may not be the one who predicts </a:t>
            </a:r>
            <a:r>
              <a:rPr lang="en-US" dirty="0" smtClean="0">
                <a:latin typeface="+mn-lt"/>
              </a:rPr>
              <a:t>attrition </a:t>
            </a:r>
            <a:r>
              <a:rPr lang="en-US" dirty="0">
                <a:latin typeface="+mn-lt"/>
              </a:rPr>
              <a:t>better.</a:t>
            </a:r>
          </a:p>
        </p:txBody>
      </p:sp>
      <p:graphicFrame>
        <p:nvGraphicFramePr>
          <p:cNvPr id="7" name="Table 6"/>
          <p:cNvGraphicFramePr>
            <a:graphicFrameLocks noGrp="1"/>
          </p:cNvGraphicFramePr>
          <p:nvPr>
            <p:extLst/>
          </p:nvPr>
        </p:nvGraphicFramePr>
        <p:xfrm>
          <a:off x="1056000" y="1807616"/>
          <a:ext cx="9981329" cy="4320000"/>
        </p:xfrm>
        <a:graphic>
          <a:graphicData uri="http://schemas.openxmlformats.org/drawingml/2006/table">
            <a:tbl>
              <a:tblPr/>
              <a:tblGrid>
                <a:gridCol w="261329"/>
                <a:gridCol w="936000"/>
                <a:gridCol w="1692000"/>
                <a:gridCol w="1692000"/>
                <a:gridCol w="2700000"/>
                <a:gridCol w="900000"/>
                <a:gridCol w="900000"/>
                <a:gridCol w="900000"/>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smtClean="0">
                          <a:solidFill>
                            <a:schemeClr val="bg2">
                              <a:lumMod val="10000"/>
                            </a:schemeClr>
                          </a:solidFill>
                          <a:effectLst/>
                          <a:latin typeface="+mn-lt"/>
                        </a:rPr>
                        <a:t>True Condition</a:t>
                      </a:r>
                      <a:endParaRPr lang="en-US" sz="1000" noProof="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smtClean="0">
                          <a:solidFill>
                            <a:schemeClr val="tx2"/>
                          </a:solidFill>
                          <a:effectLst/>
                          <a:latin typeface="+mn-lt"/>
                          <a:ea typeface="+mn-ea"/>
                          <a:cs typeface="+mn-cs"/>
                        </a:rPr>
                        <a:t>Prevalence </a:t>
                      </a:r>
                      <a:r>
                        <a:rPr lang="fr-FR" sz="1000" kern="1200" dirty="0" smtClean="0">
                          <a:solidFill>
                            <a:schemeClr val="tx2"/>
                          </a:solidFill>
                          <a:effectLst/>
                          <a:latin typeface="+mn-lt"/>
                          <a:ea typeface="+mn-ea"/>
                          <a:cs typeface="+mn-cs"/>
                        </a:rPr>
                        <a:t/>
                      </a:r>
                      <a:br>
                        <a:rPr lang="fr-FR" sz="1000" kern="1200" dirty="0" smtClean="0">
                          <a:solidFill>
                            <a:schemeClr val="tx2"/>
                          </a:solidFill>
                          <a:effectLst/>
                          <a:latin typeface="+mn-lt"/>
                          <a:ea typeface="+mn-ea"/>
                          <a:cs typeface="+mn-cs"/>
                        </a:rPr>
                      </a:br>
                      <a:r>
                        <a:rPr lang="fr-FR" sz="1000" kern="1200" dirty="0" smtClean="0">
                          <a:solidFill>
                            <a:schemeClr val="tx2"/>
                          </a:solidFill>
                          <a:effectLst/>
                          <a:latin typeface="+mn-lt"/>
                          <a:ea typeface="+mn-ea"/>
                          <a:cs typeface="+mn-cs"/>
                        </a:rPr>
                        <a:t>=</a:t>
                      </a:r>
                      <a:r>
                        <a:rPr lang="fr-FR" sz="1000" kern="1200" dirty="0">
                          <a:solidFill>
                            <a:schemeClr val="tx2"/>
                          </a:solidFill>
                          <a:effectLst/>
                          <a:latin typeface="+mn-lt"/>
                          <a:ea typeface="+mn-ea"/>
                          <a:cs typeface="+mn-cs"/>
                        </a:rPr>
                        <a:t> Σ Condition positive/Σ Total </a:t>
                      </a:r>
                      <a:r>
                        <a:rPr lang="fr-FR" sz="1000" dirty="0">
                          <a:solidFill>
                            <a:schemeClr val="tx2"/>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tx2"/>
                          </a:solidFill>
                          <a:effectLst/>
                          <a:latin typeface="+mn-lt"/>
                        </a:rPr>
                        <a:t>Accuracy</a:t>
                      </a:r>
                      <a:r>
                        <a:rPr lang="en-US" sz="1400" b="1" dirty="0">
                          <a:solidFill>
                            <a:schemeClr val="tx2"/>
                          </a:solidFill>
                          <a:effectLst/>
                          <a:latin typeface="+mn-lt"/>
                        </a:rPr>
                        <a:t> (ACC) </a:t>
                      </a:r>
                      <a:r>
                        <a:rPr lang="en-US" sz="1000" dirty="0" smtClean="0">
                          <a:solidFill>
                            <a:schemeClr val="tx2"/>
                          </a:solidFill>
                          <a:effectLst/>
                          <a:latin typeface="+mn-lt"/>
                        </a:rPr>
                        <a:t/>
                      </a:r>
                      <a:br>
                        <a:rPr lang="en-US" sz="1000" dirty="0" smtClean="0">
                          <a:solidFill>
                            <a:schemeClr val="tx2"/>
                          </a:solidFill>
                          <a:effectLst/>
                          <a:latin typeface="+mn-lt"/>
                        </a:rPr>
                      </a:br>
                      <a:r>
                        <a:rPr lang="en-US" sz="1000" dirty="0" smtClean="0">
                          <a:solidFill>
                            <a:schemeClr val="tx2"/>
                          </a:solidFill>
                          <a:effectLst/>
                          <a:latin typeface="+mn-lt"/>
                        </a:rPr>
                        <a:t>=</a:t>
                      </a:r>
                      <a:r>
                        <a:rPr lang="en-US" sz="1000" dirty="0">
                          <a:solidFill>
                            <a:schemeClr val="tx2"/>
                          </a:solidFill>
                          <a:effectLst/>
                          <a:latin typeface="+mn-lt"/>
                        </a:rPr>
                        <a:t> Σ True positive + Σ True negative/Σ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smtClean="0">
                          <a:solidFill>
                            <a:schemeClr val="bg2">
                              <a:lumMod val="10000"/>
                            </a:schemeClr>
                          </a:solidFill>
                          <a:effectLst/>
                          <a:latin typeface="+mn-lt"/>
                        </a:rPr>
                        <a:t>Predicted  Condition</a:t>
                      </a:r>
                      <a:endParaRPr lang="en-US" sz="1000" dirty="0" smtClean="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smtClean="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Positive predictive value</a:t>
                      </a:r>
                      <a:r>
                        <a:rPr lang="en-US" sz="1100" b="1" dirty="0">
                          <a:solidFill>
                            <a:schemeClr val="tx1"/>
                          </a:solidFill>
                          <a:effectLst/>
                          <a:latin typeface="+mn-lt"/>
                        </a:rPr>
                        <a:t> (PPV</a:t>
                      </a:r>
                      <a:r>
                        <a:rPr lang="en-US" sz="1100" b="1" dirty="0" smtClean="0">
                          <a:solidFill>
                            <a:schemeClr val="tx1"/>
                          </a:solidFill>
                          <a:effectLst/>
                          <a:latin typeface="+mn-lt"/>
                        </a:rPr>
                        <a:t>)</a:t>
                      </a:r>
                      <a:r>
                        <a:rPr lang="en-US" sz="1100" dirty="0" smtClean="0">
                          <a:solidFill>
                            <a:schemeClr val="tx1"/>
                          </a:solidFill>
                          <a:effectLst/>
                          <a:latin typeface="+mn-lt"/>
                        </a:rPr>
                        <a:t/>
                      </a:r>
                      <a:br>
                        <a:rPr lang="en-US" sz="1100" dirty="0" smtClean="0">
                          <a:solidFill>
                            <a:schemeClr val="tx1"/>
                          </a:solidFill>
                          <a:effectLst/>
                          <a:latin typeface="+mn-lt"/>
                        </a:rPr>
                      </a:br>
                      <a:r>
                        <a:rPr lang="en-US" sz="1100" b="1" u="none" strike="noStrike" dirty="0" smtClean="0">
                          <a:solidFill>
                            <a:schemeClr val="tx1"/>
                          </a:solidFill>
                          <a:effectLst/>
                          <a:latin typeface="+mn-lt"/>
                        </a:rPr>
                        <a:t>Precision</a:t>
                      </a:r>
                      <a:r>
                        <a:rPr lang="en-US" sz="1000" dirty="0">
                          <a:solidFill>
                            <a:schemeClr val="tx1"/>
                          </a:solidFill>
                          <a:effectLst/>
                          <a:latin typeface="+mn-lt"/>
                        </a:rPr>
                        <a:t> </a:t>
                      </a:r>
                      <a:r>
                        <a:rPr lang="en-US" sz="1000" dirty="0" smtClean="0">
                          <a:solidFill>
                            <a:schemeClr val="tx1"/>
                          </a:solidFill>
                          <a:effectLst/>
                          <a:latin typeface="+mn-lt"/>
                        </a:rPr>
                        <a:t/>
                      </a:r>
                      <a:br>
                        <a:rPr lang="en-US" sz="1000" dirty="0" smtClean="0">
                          <a:solidFill>
                            <a:schemeClr val="tx1"/>
                          </a:solidFill>
                          <a:effectLst/>
                          <a:latin typeface="+mn-lt"/>
                        </a:rPr>
                      </a:br>
                      <a:r>
                        <a:rPr lang="en-US" sz="1000" dirty="0" smtClean="0">
                          <a:solidFill>
                            <a:schemeClr val="tx1"/>
                          </a:solidFill>
                          <a:effectLst/>
                          <a:latin typeface="+mn-lt"/>
                        </a:rPr>
                        <a:t>=</a:t>
                      </a:r>
                      <a:r>
                        <a:rPr lang="en-US" sz="1000" dirty="0">
                          <a:solidFill>
                            <a:schemeClr val="tx1"/>
                          </a:solidFill>
                          <a:effectLst/>
                          <a:latin typeface="+mn-lt"/>
                        </a:rPr>
                        <a:t> Σ True </a:t>
                      </a:r>
                      <a:r>
                        <a:rPr lang="en-US" sz="1000" dirty="0" smtClean="0">
                          <a:solidFill>
                            <a:schemeClr val="tx1"/>
                          </a:solidFill>
                          <a:effectLst/>
                          <a:latin typeface="+mn-lt"/>
                        </a:rPr>
                        <a:t>positive /</a:t>
                      </a:r>
                      <a:r>
                        <a:rPr lang="en-US" sz="1000" dirty="0">
                          <a:solidFill>
                            <a:schemeClr val="tx1"/>
                          </a:solidFill>
                          <a:effectLst/>
                          <a:latin typeface="+mn-lt"/>
                        </a:rPr>
                        <a:t>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gridSpan="3">
                  <a:txBody>
                    <a:bodyPr/>
                    <a:lstStyle/>
                    <a:p>
                      <a:pPr algn="ctr"/>
                      <a:r>
                        <a:rPr lang="en-US" sz="1100" b="1" u="none" strike="noStrike" dirty="0">
                          <a:solidFill>
                            <a:schemeClr val="bg1"/>
                          </a:solidFill>
                          <a:effectLst/>
                          <a:latin typeface="+mn-lt"/>
                        </a:rPr>
                        <a:t>False discovery rate</a:t>
                      </a:r>
                      <a:r>
                        <a:rPr lang="en-US" sz="1100" b="1" dirty="0">
                          <a:solidFill>
                            <a:schemeClr val="bg1"/>
                          </a:solidFill>
                          <a:effectLst/>
                          <a:latin typeface="+mn-lt"/>
                        </a:rPr>
                        <a:t> (FDR) </a:t>
                      </a:r>
                      <a:r>
                        <a:rPr lang="en-US" sz="1000" dirty="0" smtClean="0">
                          <a:solidFill>
                            <a:schemeClr val="bg1"/>
                          </a:solidFill>
                          <a:effectLst/>
                          <a:latin typeface="+mn-lt"/>
                        </a:rPr>
                        <a:t/>
                      </a:r>
                      <a:br>
                        <a:rPr lang="en-US" sz="1000" dirty="0" smtClean="0">
                          <a:solidFill>
                            <a:schemeClr val="bg1"/>
                          </a:solidFill>
                          <a:effectLst/>
                          <a:latin typeface="+mn-lt"/>
                        </a:rPr>
                      </a:br>
                      <a:r>
                        <a:rPr lang="en-US" sz="1000" dirty="0" smtClean="0">
                          <a:solidFill>
                            <a:schemeClr val="bg1"/>
                          </a:solidFill>
                          <a:effectLst/>
                          <a:latin typeface="+mn-lt"/>
                        </a:rPr>
                        <a:t>=</a:t>
                      </a:r>
                      <a:r>
                        <a:rPr lang="en-US" sz="1000" dirty="0">
                          <a:solidFill>
                            <a:schemeClr val="bg1"/>
                          </a:solidFill>
                          <a:effectLst/>
                          <a:latin typeface="+mn-lt"/>
                        </a:rPr>
                        <a:t> Σ False </a:t>
                      </a:r>
                      <a:r>
                        <a:rPr lang="en-US" sz="1000" dirty="0" smtClean="0">
                          <a:solidFill>
                            <a:schemeClr val="bg1"/>
                          </a:solidFill>
                          <a:effectLst/>
                          <a:latin typeface="+mn-lt"/>
                        </a:rPr>
                        <a:t>positive /</a:t>
                      </a:r>
                      <a:r>
                        <a:rPr lang="en-US" sz="1000" dirty="0">
                          <a:solidFill>
                            <a:schemeClr val="bg1"/>
                          </a:solidFill>
                          <a:effectLst/>
                          <a:latin typeface="+mn-lt"/>
                        </a:rPr>
                        <a:t>Σ Predicted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bg1"/>
                          </a:solidFill>
                          <a:effectLst/>
                          <a:latin typeface="+mn-lt"/>
                        </a:rPr>
                        <a:t>False omission rate</a:t>
                      </a:r>
                      <a:r>
                        <a:rPr lang="en-US" sz="1100" b="1" dirty="0">
                          <a:solidFill>
                            <a:schemeClr val="bg1"/>
                          </a:solidFill>
                          <a:effectLst/>
                          <a:latin typeface="+mn-lt"/>
                        </a:rPr>
                        <a:t> (FOR) </a:t>
                      </a:r>
                      <a:endParaRPr lang="en-US" sz="1100" b="1" dirty="0" smtClean="0">
                        <a:solidFill>
                          <a:schemeClr val="bg1"/>
                        </a:solidFill>
                        <a:effectLst/>
                        <a:latin typeface="+mn-lt"/>
                      </a:endParaRPr>
                    </a:p>
                    <a:p>
                      <a:pPr algn="ctr"/>
                      <a:r>
                        <a:rPr lang="en-US" sz="1000" dirty="0" smtClean="0">
                          <a:solidFill>
                            <a:schemeClr val="bg1"/>
                          </a:solidFill>
                          <a:effectLst/>
                          <a:latin typeface="+mn-lt"/>
                        </a:rPr>
                        <a:t>=</a:t>
                      </a:r>
                      <a:r>
                        <a:rPr lang="en-US" sz="1000" dirty="0">
                          <a:solidFill>
                            <a:schemeClr val="bg1"/>
                          </a:solidFill>
                          <a:effectLst/>
                          <a:latin typeface="+mn-lt"/>
                        </a:rPr>
                        <a:t> Σ False </a:t>
                      </a:r>
                      <a:r>
                        <a:rPr lang="en-US" sz="1000" dirty="0" smtClean="0">
                          <a:solidFill>
                            <a:schemeClr val="bg1"/>
                          </a:solidFill>
                          <a:effectLst/>
                          <a:latin typeface="+mn-lt"/>
                        </a:rPr>
                        <a:t>negative /</a:t>
                      </a:r>
                      <a:r>
                        <a:rPr lang="en-US" sz="1000" dirty="0">
                          <a:solidFill>
                            <a:schemeClr val="bg1"/>
                          </a:solidFill>
                          <a:effectLst/>
                          <a:latin typeface="+mn-lt"/>
                        </a:rPr>
                        <a:t>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100" b="1" u="none" strike="noStrike" dirty="0">
                          <a:solidFill>
                            <a:schemeClr val="bg1"/>
                          </a:solidFill>
                          <a:effectLst/>
                          <a:latin typeface="+mn-lt"/>
                        </a:rPr>
                        <a:t>Negative predictive value</a:t>
                      </a:r>
                      <a:r>
                        <a:rPr lang="en-US" sz="1100" b="1" dirty="0">
                          <a:solidFill>
                            <a:schemeClr val="bg1"/>
                          </a:solidFill>
                          <a:effectLst/>
                          <a:latin typeface="+mn-lt"/>
                        </a:rPr>
                        <a:t> (NPV</a:t>
                      </a:r>
                      <a:r>
                        <a:rPr lang="en-US" sz="1100" b="1" dirty="0" smtClean="0">
                          <a:solidFill>
                            <a:schemeClr val="bg1"/>
                          </a:solidFill>
                          <a:effectLst/>
                          <a:latin typeface="+mn-lt"/>
                        </a:rPr>
                        <a:t>)</a:t>
                      </a:r>
                      <a:r>
                        <a:rPr lang="en-US" sz="1000" b="1" dirty="0" smtClean="0">
                          <a:solidFill>
                            <a:schemeClr val="bg1"/>
                          </a:solidFill>
                          <a:effectLst/>
                          <a:latin typeface="+mn-lt"/>
                        </a:rPr>
                        <a:t/>
                      </a:r>
                      <a:br>
                        <a:rPr lang="en-US" sz="1000" b="1" dirty="0" smtClean="0">
                          <a:solidFill>
                            <a:schemeClr val="bg1"/>
                          </a:solidFill>
                          <a:effectLst/>
                          <a:latin typeface="+mn-lt"/>
                        </a:rPr>
                      </a:br>
                      <a:r>
                        <a:rPr lang="en-US" sz="1000" dirty="0" smtClean="0">
                          <a:solidFill>
                            <a:schemeClr val="bg1"/>
                          </a:solidFill>
                          <a:effectLst/>
                          <a:latin typeface="+mn-lt"/>
                        </a:rPr>
                        <a:t> </a:t>
                      </a:r>
                      <a:r>
                        <a:rPr lang="en-US" sz="1000" dirty="0">
                          <a:solidFill>
                            <a:schemeClr val="bg1"/>
                          </a:solidFill>
                          <a:effectLst/>
                          <a:latin typeface="+mn-lt"/>
                        </a:rPr>
                        <a:t>= Σ True </a:t>
                      </a:r>
                      <a:r>
                        <a:rPr lang="en-US" sz="1000" dirty="0" smtClean="0">
                          <a:solidFill>
                            <a:schemeClr val="bg1"/>
                          </a:solidFill>
                          <a:effectLst/>
                          <a:latin typeface="+mn-lt"/>
                        </a:rPr>
                        <a:t>negative /</a:t>
                      </a:r>
                      <a:r>
                        <a:rPr lang="en-US" sz="1000" dirty="0">
                          <a:solidFill>
                            <a:schemeClr val="bg1"/>
                          </a:solidFill>
                          <a:effectLst/>
                          <a:latin typeface="+mn-lt"/>
                        </a:rPr>
                        <a:t>Σ Predicted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tx1"/>
                          </a:solidFill>
                          <a:effectLst/>
                          <a:latin typeface="+mn-lt"/>
                        </a:rPr>
                        <a:t>True positive rate</a:t>
                      </a:r>
                      <a:r>
                        <a:rPr lang="en-US" sz="1050" b="1" dirty="0">
                          <a:solidFill>
                            <a:schemeClr val="tx1"/>
                          </a:solidFill>
                          <a:effectLst/>
                          <a:latin typeface="+mn-lt"/>
                        </a:rPr>
                        <a:t> (TPR</a:t>
                      </a:r>
                      <a:r>
                        <a:rPr lang="en-US" sz="1050" b="1" dirty="0" smtClean="0">
                          <a:solidFill>
                            <a:schemeClr val="tx1"/>
                          </a:solidFill>
                          <a:effectLst/>
                          <a:latin typeface="+mn-lt"/>
                        </a:rPr>
                        <a:t>),</a:t>
                      </a:r>
                      <a:br>
                        <a:rPr lang="en-US" sz="1050" b="1" dirty="0" smtClean="0">
                          <a:solidFill>
                            <a:schemeClr val="tx1"/>
                          </a:solidFill>
                          <a:effectLst/>
                          <a:latin typeface="+mn-lt"/>
                        </a:rPr>
                      </a:br>
                      <a:r>
                        <a:rPr lang="en-US" sz="1050" b="1" u="none" strike="noStrike" dirty="0" smtClean="0">
                          <a:solidFill>
                            <a:schemeClr val="tx1"/>
                          </a:solidFill>
                          <a:effectLst/>
                          <a:latin typeface="+mn-lt"/>
                        </a:rPr>
                        <a:t>Recall</a:t>
                      </a:r>
                      <a:r>
                        <a:rPr lang="en-US" sz="1050" b="1" dirty="0">
                          <a:solidFill>
                            <a:schemeClr val="tx1"/>
                          </a:solidFill>
                          <a:effectLst/>
                          <a:latin typeface="+mn-lt"/>
                        </a:rPr>
                        <a:t>, </a:t>
                      </a:r>
                      <a:r>
                        <a:rPr lang="en-US" sz="1050" b="1" u="none" strike="noStrike" dirty="0">
                          <a:solidFill>
                            <a:schemeClr val="tx1"/>
                          </a:solidFill>
                          <a:effectLst/>
                          <a:latin typeface="+mn-lt"/>
                        </a:rPr>
                        <a:t>Sensitivity</a:t>
                      </a:r>
                      <a:r>
                        <a:rPr lang="en-US" sz="1050" b="1" dirty="0">
                          <a:solidFill>
                            <a:schemeClr val="tx1"/>
                          </a:solidFill>
                          <a:effectLst/>
                          <a:latin typeface="+mn-lt"/>
                        </a:rPr>
                        <a:t>, probability of </a:t>
                      </a:r>
                      <a:r>
                        <a:rPr lang="en-US" sz="1050" b="1" dirty="0" smtClean="0">
                          <a:solidFill>
                            <a:schemeClr val="tx1"/>
                          </a:solidFill>
                          <a:effectLst/>
                          <a:latin typeface="+mn-lt"/>
                        </a:rPr>
                        <a:t>detection,</a:t>
                      </a:r>
                      <a:r>
                        <a:rPr lang="en-US" sz="1050" b="1" baseline="0" dirty="0" smtClean="0">
                          <a:solidFill>
                            <a:schemeClr val="tx1"/>
                          </a:solidFill>
                          <a:effectLst/>
                          <a:latin typeface="+mn-lt"/>
                        </a:rPr>
                        <a:t> </a:t>
                      </a:r>
                      <a:r>
                        <a:rPr lang="en-US" sz="1050" b="1" u="none" strike="noStrike" dirty="0" smtClean="0">
                          <a:solidFill>
                            <a:schemeClr val="tx1"/>
                          </a:solidFill>
                          <a:effectLst/>
                          <a:latin typeface="+mn-lt"/>
                        </a:rPr>
                        <a:t>Power</a:t>
                      </a:r>
                      <a:r>
                        <a:rPr lang="en-US" sz="1050" b="1" dirty="0">
                          <a:solidFill>
                            <a:schemeClr val="tx1"/>
                          </a:solidFill>
                          <a:effectLst/>
                          <a:latin typeface="+mn-lt"/>
                        </a:rPr>
                        <a:t> </a:t>
                      </a:r>
                      <a:r>
                        <a:rPr lang="en-US" sz="1050" b="1" dirty="0" smtClean="0">
                          <a:solidFill>
                            <a:schemeClr val="tx1"/>
                          </a:solidFill>
                          <a:effectLst/>
                          <a:latin typeface="+mn-lt"/>
                        </a:rPr>
                        <a:t/>
                      </a:r>
                      <a:br>
                        <a:rPr lang="en-US" sz="1050" b="1" dirty="0" smtClean="0">
                          <a:solidFill>
                            <a:schemeClr val="tx1"/>
                          </a:solidFill>
                          <a:effectLst/>
                          <a:latin typeface="+mn-lt"/>
                        </a:rPr>
                      </a:br>
                      <a:r>
                        <a:rPr lang="en-US" sz="900" b="0" dirty="0" smtClean="0">
                          <a:solidFill>
                            <a:schemeClr val="tx1"/>
                          </a:solidFill>
                          <a:effectLst/>
                          <a:latin typeface="+mn-lt"/>
                        </a:rPr>
                        <a:t>=</a:t>
                      </a:r>
                      <a:r>
                        <a:rPr lang="en-US" sz="900" b="0" dirty="0">
                          <a:solidFill>
                            <a:schemeClr val="tx1"/>
                          </a:solidFill>
                          <a:effectLst/>
                          <a:latin typeface="+mn-lt"/>
                        </a:rPr>
                        <a:t> Σ True </a:t>
                      </a:r>
                      <a:r>
                        <a:rPr lang="en-US" sz="900" b="0" dirty="0" smtClean="0">
                          <a:solidFill>
                            <a:schemeClr val="tx1"/>
                          </a:solidFill>
                          <a:effectLst/>
                          <a:latin typeface="+mn-lt"/>
                        </a:rPr>
                        <a:t>positive /</a:t>
                      </a:r>
                      <a:r>
                        <a:rPr lang="en-US" sz="900" b="0" dirty="0">
                          <a:solidFill>
                            <a:schemeClr val="tx1"/>
                          </a:solidFill>
                          <a:effectLst/>
                          <a:latin typeface="+mn-lt"/>
                        </a:rPr>
                        <a:t>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050" b="1" u="none" strike="noStrike" dirty="0">
                          <a:solidFill>
                            <a:schemeClr val="bg1"/>
                          </a:solidFill>
                          <a:effectLst/>
                          <a:latin typeface="+mn-lt"/>
                        </a:rPr>
                        <a:t>False positive rate</a:t>
                      </a:r>
                      <a:r>
                        <a:rPr lang="en-US" sz="1050" b="1" dirty="0">
                          <a:solidFill>
                            <a:schemeClr val="bg1"/>
                          </a:solidFill>
                          <a:effectLst/>
                          <a:latin typeface="+mn-lt"/>
                        </a:rPr>
                        <a:t> (FPR), </a:t>
                      </a:r>
                      <a:r>
                        <a:rPr lang="en-US" sz="1050" b="1" u="none" strike="noStrike" dirty="0">
                          <a:solidFill>
                            <a:schemeClr val="bg1"/>
                          </a:solidFill>
                          <a:effectLst/>
                          <a:latin typeface="+mn-lt"/>
                        </a:rPr>
                        <a:t>Fall-out</a:t>
                      </a:r>
                      <a:r>
                        <a:rPr lang="en-US" sz="1050" b="1" dirty="0">
                          <a:solidFill>
                            <a:schemeClr val="bg1"/>
                          </a:solidFill>
                          <a:effectLst/>
                          <a:latin typeface="+mn-lt"/>
                        </a:rPr>
                        <a:t>, probability of false </a:t>
                      </a:r>
                      <a:r>
                        <a:rPr lang="en-US" sz="1050" b="1" dirty="0" smtClean="0">
                          <a:solidFill>
                            <a:schemeClr val="bg1"/>
                          </a:solidFill>
                          <a:effectLst/>
                          <a:latin typeface="+mn-lt"/>
                        </a:rPr>
                        <a:t>alarm</a:t>
                      </a:r>
                      <a:br>
                        <a:rPr lang="en-US" sz="1050" b="1" dirty="0" smtClean="0">
                          <a:solidFill>
                            <a:schemeClr val="bg1"/>
                          </a:solidFill>
                          <a:effectLst/>
                          <a:latin typeface="+mn-lt"/>
                        </a:rPr>
                      </a:br>
                      <a:r>
                        <a:rPr lang="en-US" sz="900" b="0" dirty="0" smtClean="0">
                          <a:solidFill>
                            <a:schemeClr val="bg1"/>
                          </a:solidFill>
                          <a:effectLst/>
                          <a:latin typeface="+mn-lt"/>
                        </a:rPr>
                        <a:t>=</a:t>
                      </a:r>
                      <a:r>
                        <a:rPr lang="en-US" sz="900" b="0" dirty="0">
                          <a:solidFill>
                            <a:schemeClr val="bg1"/>
                          </a:solidFill>
                          <a:effectLst/>
                          <a:latin typeface="+mn-lt"/>
                        </a:rPr>
                        <a:t> Σ False </a:t>
                      </a:r>
                      <a:r>
                        <a:rPr lang="en-US" sz="900" b="0" dirty="0" smtClean="0">
                          <a:solidFill>
                            <a:schemeClr val="bg1"/>
                          </a:solidFill>
                          <a:effectLst/>
                          <a:latin typeface="+mn-lt"/>
                        </a:rPr>
                        <a:t>positive /</a:t>
                      </a:r>
                      <a:r>
                        <a:rPr lang="en-US" sz="900" b="0" dirty="0">
                          <a:solidFill>
                            <a:schemeClr val="bg1"/>
                          </a:solidFill>
                          <a:effectLst/>
                          <a:latin typeface="+mn-lt"/>
                        </a:rPr>
                        <a:t>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Positive likelihood ratio</a:t>
                      </a:r>
                      <a:r>
                        <a:rPr lang="en-US" sz="1100" b="1" dirty="0">
                          <a:solidFill>
                            <a:schemeClr val="bg1"/>
                          </a:solidFill>
                          <a:effectLst/>
                          <a:latin typeface="+mn-lt"/>
                        </a:rPr>
                        <a:t> (LR</a:t>
                      </a:r>
                      <a:r>
                        <a:rPr lang="en-US" sz="1100" b="1" dirty="0" smtClean="0">
                          <a:solidFill>
                            <a:schemeClr val="bg1"/>
                          </a:solidFill>
                          <a:effectLst/>
                          <a:latin typeface="+mn-lt"/>
                        </a:rPr>
                        <a:t>+)</a:t>
                      </a:r>
                    </a:p>
                    <a:p>
                      <a:pPr algn="ctr"/>
                      <a:r>
                        <a:rPr lang="en-US" sz="1000" b="0" dirty="0" smtClean="0">
                          <a:solidFill>
                            <a:schemeClr val="bg1"/>
                          </a:solidFill>
                          <a:effectLst/>
                          <a:latin typeface="+mn-lt"/>
                        </a:rPr>
                        <a:t>=</a:t>
                      </a:r>
                      <a:r>
                        <a:rPr lang="en-US" sz="1000" b="0" dirty="0">
                          <a:solidFill>
                            <a:schemeClr val="bg1"/>
                          </a:solidFill>
                          <a:effectLst/>
                          <a:latin typeface="+mn-lt"/>
                        </a:rPr>
                        <a:t> TPR/FPR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noProof="0" dirty="0" smtClean="0">
                          <a:solidFill>
                            <a:schemeClr val="bg1"/>
                          </a:solidFill>
                          <a:effectLst/>
                          <a:latin typeface="+mn-lt"/>
                        </a:rPr>
                        <a:t>Diagnostic</a:t>
                      </a:r>
                      <a:r>
                        <a:rPr lang="es-ES" sz="1200" b="1" dirty="0" smtClean="0">
                          <a:solidFill>
                            <a:schemeClr val="bg1"/>
                          </a:solidFill>
                          <a:effectLst/>
                          <a:latin typeface="+mn-lt"/>
                        </a:rPr>
                        <a:t> </a:t>
                      </a:r>
                      <a:r>
                        <a:rPr lang="en-US" sz="1200" b="1" noProof="0" dirty="0" smtClean="0">
                          <a:solidFill>
                            <a:schemeClr val="bg1"/>
                          </a:solidFill>
                          <a:effectLst/>
                          <a:latin typeface="+mn-lt"/>
                        </a:rPr>
                        <a:t>odds</a:t>
                      </a:r>
                      <a:r>
                        <a:rPr lang="es-ES" sz="1200" b="1" dirty="0" smtClean="0">
                          <a:solidFill>
                            <a:schemeClr val="bg1"/>
                          </a:solidFill>
                          <a:effectLst/>
                          <a:latin typeface="+mn-lt"/>
                        </a:rPr>
                        <a:t> ratio (DOR</a:t>
                      </a:r>
                      <a:r>
                        <a:rPr lang="es-ES" sz="1200" b="1" dirty="0">
                          <a:solidFill>
                            <a:schemeClr val="bg1"/>
                          </a:solidFill>
                          <a:effectLst/>
                          <a:latin typeface="+mn-lt"/>
                        </a:rPr>
                        <a:t>)</a:t>
                      </a:r>
                      <a:r>
                        <a:rPr lang="es-ES" sz="1100" b="1" dirty="0">
                          <a:solidFill>
                            <a:schemeClr val="bg1"/>
                          </a:solidFill>
                          <a:effectLst/>
                          <a:latin typeface="+mn-lt"/>
                        </a:rPr>
                        <a:t> </a:t>
                      </a:r>
                      <a:endParaRPr lang="es-ES" sz="1100" b="1" dirty="0" smtClean="0">
                        <a:solidFill>
                          <a:schemeClr val="bg1"/>
                        </a:solidFill>
                        <a:effectLst/>
                        <a:latin typeface="+mn-lt"/>
                      </a:endParaRPr>
                    </a:p>
                    <a:p>
                      <a:pPr algn="ctr"/>
                      <a:r>
                        <a:rPr lang="es-ES" sz="1000" b="0" dirty="0" smtClean="0">
                          <a:solidFill>
                            <a:schemeClr val="bg1"/>
                          </a:solidFill>
                          <a:effectLst/>
                          <a:latin typeface="+mn-lt"/>
                        </a:rPr>
                        <a:t>=</a:t>
                      </a:r>
                      <a:r>
                        <a:rPr lang="es-ES" sz="1000" b="0" dirty="0">
                          <a:solidFill>
                            <a:schemeClr val="bg1"/>
                          </a:solidFill>
                          <a:effectLst/>
                          <a:latin typeface="+mn-lt"/>
                        </a:rPr>
                        <a:t> LR+/LR−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dirty="0">
                          <a:solidFill>
                            <a:schemeClr val="bg1"/>
                          </a:solidFill>
                          <a:effectLst/>
                          <a:latin typeface="+mn-lt"/>
                        </a:rPr>
                        <a:t>F</a:t>
                      </a:r>
                      <a:r>
                        <a:rPr lang="en-US" sz="1200" b="1" baseline="-25000" dirty="0">
                          <a:solidFill>
                            <a:schemeClr val="bg1"/>
                          </a:solidFill>
                          <a:effectLst/>
                          <a:latin typeface="+mn-lt"/>
                        </a:rPr>
                        <a:t>1</a:t>
                      </a:r>
                      <a:r>
                        <a:rPr lang="en-US" sz="1200" b="1" dirty="0">
                          <a:solidFill>
                            <a:schemeClr val="bg1"/>
                          </a:solidFill>
                          <a:effectLst/>
                          <a:latin typeface="+mn-lt"/>
                        </a:rPr>
                        <a:t> </a:t>
                      </a:r>
                      <a:r>
                        <a:rPr lang="en-US" sz="1200" b="1" dirty="0" smtClean="0">
                          <a:solidFill>
                            <a:schemeClr val="bg1"/>
                          </a:solidFill>
                          <a:effectLst/>
                          <a:latin typeface="+mn-lt"/>
                        </a:rPr>
                        <a:t>score</a:t>
                      </a:r>
                      <a:r>
                        <a:rPr lang="en-US" sz="1100" b="1" dirty="0" smtClean="0">
                          <a:solidFill>
                            <a:schemeClr val="bg1"/>
                          </a:solidFill>
                          <a:effectLst/>
                          <a:latin typeface="+mn-lt"/>
                        </a:rPr>
                        <a:t/>
                      </a:r>
                      <a:br>
                        <a:rPr lang="en-US" sz="1100" b="1" dirty="0" smtClean="0">
                          <a:solidFill>
                            <a:schemeClr val="bg1"/>
                          </a:solidFill>
                          <a:effectLst/>
                          <a:latin typeface="+mn-lt"/>
                        </a:rPr>
                      </a:br>
                      <a:r>
                        <a:rPr lang="en-US" sz="1000" dirty="0" smtClean="0">
                          <a:solidFill>
                            <a:schemeClr val="bg1"/>
                          </a:solidFill>
                          <a:effectLst/>
                          <a:latin typeface="+mn-lt"/>
                        </a:rPr>
                        <a:t>=</a:t>
                      </a:r>
                      <a:r>
                        <a:rPr lang="en-US" sz="1000" dirty="0">
                          <a:solidFill>
                            <a:schemeClr val="bg1"/>
                          </a:solidFill>
                          <a:effectLst/>
                          <a:latin typeface="+mn-lt"/>
                        </a:rPr>
                        <a:t> 2 · Precision · </a:t>
                      </a:r>
                      <a:r>
                        <a:rPr lang="en-US" sz="1000" dirty="0" smtClean="0">
                          <a:solidFill>
                            <a:schemeClr val="bg1"/>
                          </a:solidFill>
                          <a:effectLst/>
                          <a:latin typeface="+mn-lt"/>
                        </a:rPr>
                        <a:t>Recall </a:t>
                      </a:r>
                      <a:br>
                        <a:rPr lang="en-US" sz="1000" dirty="0" smtClean="0">
                          <a:solidFill>
                            <a:schemeClr val="bg1"/>
                          </a:solidFill>
                          <a:effectLst/>
                          <a:latin typeface="+mn-lt"/>
                        </a:rPr>
                      </a:br>
                      <a:r>
                        <a:rPr lang="en-US" sz="1000" dirty="0" smtClean="0">
                          <a:solidFill>
                            <a:schemeClr val="bg1"/>
                          </a:solidFill>
                          <a:effectLst/>
                          <a:latin typeface="+mn-lt"/>
                        </a:rPr>
                        <a:t>/ Precision </a:t>
                      </a:r>
                      <a:r>
                        <a:rPr lang="en-US" sz="1000" dirty="0">
                          <a:solidFill>
                            <a:schemeClr val="bg1"/>
                          </a:solidFill>
                          <a:effectLst/>
                          <a:latin typeface="+mn-lt"/>
                        </a:rPr>
                        <a:t>+ Recall</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latin typeface="+mn-lt"/>
                        </a:rPr>
                        <a:t>MCC</a:t>
                      </a:r>
                      <a:r>
                        <a:rPr lang="en-US" sz="1100" b="1" dirty="0" smtClean="0">
                          <a:solidFill>
                            <a:schemeClr val="bg1"/>
                          </a:solidFill>
                          <a:effectLst/>
                          <a:latin typeface="+mn-lt"/>
                        </a:rPr>
                        <a:t/>
                      </a:r>
                      <a:br>
                        <a:rPr lang="en-US" sz="1100" b="1" dirty="0" smtClean="0">
                          <a:solidFill>
                            <a:schemeClr val="bg1"/>
                          </a:solidFill>
                          <a:effectLst/>
                          <a:latin typeface="+mn-lt"/>
                        </a:rPr>
                      </a:br>
                      <a:r>
                        <a:rPr lang="en-US" sz="1000" dirty="0" smtClean="0">
                          <a:solidFill>
                            <a:schemeClr val="bg1"/>
                          </a:solidFill>
                          <a:effectLst/>
                          <a:latin typeface="+mn-lt"/>
                        </a:rPr>
                        <a:t>= (TP ·TN – as  FP-FN)</a:t>
                      </a:r>
                      <a:br>
                        <a:rPr lang="en-US" sz="1000" dirty="0" smtClean="0">
                          <a:solidFill>
                            <a:schemeClr val="bg1"/>
                          </a:solidFill>
                          <a:effectLst/>
                          <a:latin typeface="+mn-lt"/>
                        </a:rPr>
                      </a:br>
                      <a:r>
                        <a:rPr lang="en-US" sz="1000" dirty="0" smtClean="0">
                          <a:solidFill>
                            <a:schemeClr val="bg1"/>
                          </a:solidFill>
                          <a:effectLst/>
                          <a:latin typeface="+mn-lt"/>
                        </a:rPr>
                        <a:t>/ </a:t>
                      </a:r>
                      <a:r>
                        <a:rPr lang="en-US" sz="1000" b="1" dirty="0" smtClean="0">
                          <a:solidFill>
                            <a:schemeClr val="bg1"/>
                          </a:solidFill>
                          <a:effectLst/>
                          <a:latin typeface="+mn-lt"/>
                        </a:rPr>
                        <a:t>√</a:t>
                      </a:r>
                      <a:r>
                        <a:rPr lang="en-US" sz="1000" dirty="0" smtClean="0">
                          <a:solidFill>
                            <a:schemeClr val="bg1"/>
                          </a:solidFill>
                          <a:effectLst/>
                          <a:latin typeface="+mn-lt"/>
                        </a:rPr>
                        <a:t> [(TP+FP)</a:t>
                      </a:r>
                      <a:br>
                        <a:rPr lang="en-US" sz="1000" dirty="0" smtClean="0">
                          <a:solidFill>
                            <a:schemeClr val="bg1"/>
                          </a:solidFill>
                          <a:effectLst/>
                          <a:latin typeface="+mn-lt"/>
                        </a:rPr>
                      </a:br>
                      <a:r>
                        <a:rPr lang="en-US" sz="1000" dirty="0" smtClean="0">
                          <a:solidFill>
                            <a:schemeClr val="bg1"/>
                          </a:solidFill>
                          <a:effectLst/>
                          <a:latin typeface="+mn-lt"/>
                        </a:rPr>
                        <a:t>(TP+FN) (TN+FP)</a:t>
                      </a:r>
                      <a:r>
                        <a:rPr lang="en-US" sz="1000" baseline="0" dirty="0" smtClean="0">
                          <a:solidFill>
                            <a:schemeClr val="bg1"/>
                          </a:solidFill>
                          <a:effectLst/>
                          <a:latin typeface="+mn-lt"/>
                        </a:rPr>
                        <a:t> (TN+FN)</a:t>
                      </a:r>
                      <a:r>
                        <a:rPr lang="en-US" sz="1000" dirty="0" smtClean="0">
                          <a:solidFill>
                            <a:schemeClr val="bg1"/>
                          </a:solidFill>
                          <a:effectLst/>
                          <a:latin typeface="+mn-lt"/>
                        </a:rPr>
                        <a:t>]</a:t>
                      </a:r>
                    </a:p>
                    <a:p>
                      <a:pPr algn="ctr"/>
                      <a:endParaRPr lang="en-US" sz="1000" b="1"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bg1"/>
                          </a:solidFill>
                          <a:effectLst/>
                          <a:latin typeface="+mn-lt"/>
                        </a:rPr>
                        <a:t>False negative rate</a:t>
                      </a:r>
                      <a:r>
                        <a:rPr lang="en-US" sz="1050" b="1" dirty="0">
                          <a:solidFill>
                            <a:schemeClr val="bg1"/>
                          </a:solidFill>
                          <a:effectLst/>
                          <a:latin typeface="+mn-lt"/>
                        </a:rPr>
                        <a:t> (FNR), Miss rate </a:t>
                      </a:r>
                      <a:r>
                        <a:rPr lang="en-US" sz="1050" b="1" dirty="0" smtClean="0">
                          <a:solidFill>
                            <a:schemeClr val="bg1"/>
                          </a:solidFill>
                          <a:effectLst/>
                          <a:latin typeface="+mn-lt"/>
                        </a:rPr>
                        <a:t/>
                      </a:r>
                      <a:br>
                        <a:rPr lang="en-US" sz="1050" b="1" dirty="0" smtClean="0">
                          <a:solidFill>
                            <a:schemeClr val="bg1"/>
                          </a:solidFill>
                          <a:effectLst/>
                          <a:latin typeface="+mn-lt"/>
                        </a:rPr>
                      </a:br>
                      <a:r>
                        <a:rPr lang="en-US" sz="900" b="0" dirty="0" smtClean="0">
                          <a:solidFill>
                            <a:schemeClr val="bg1"/>
                          </a:solidFill>
                          <a:effectLst/>
                          <a:latin typeface="+mn-lt"/>
                        </a:rPr>
                        <a:t>=</a:t>
                      </a:r>
                      <a:r>
                        <a:rPr lang="en-US" sz="900" b="0" dirty="0">
                          <a:solidFill>
                            <a:schemeClr val="bg1"/>
                          </a:solidFill>
                          <a:effectLst/>
                          <a:latin typeface="+mn-lt"/>
                        </a:rPr>
                        <a:t> Σ False </a:t>
                      </a:r>
                      <a:r>
                        <a:rPr lang="en-US" sz="900" b="0" dirty="0" smtClean="0">
                          <a:solidFill>
                            <a:schemeClr val="bg1"/>
                          </a:solidFill>
                          <a:effectLst/>
                          <a:latin typeface="+mn-lt"/>
                        </a:rPr>
                        <a:t>negative /</a:t>
                      </a:r>
                      <a:r>
                        <a:rPr lang="en-US" sz="900" b="0" dirty="0">
                          <a:solidFill>
                            <a:schemeClr val="bg1"/>
                          </a:solidFill>
                          <a:effectLst/>
                          <a:latin typeface="+mn-lt"/>
                        </a:rPr>
                        <a:t>Σ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u="none" strike="noStrike" dirty="0">
                          <a:solidFill>
                            <a:schemeClr val="bg1"/>
                          </a:solidFill>
                          <a:effectLst/>
                          <a:latin typeface="+mn-lt"/>
                        </a:rPr>
                        <a:t>Specificity</a:t>
                      </a:r>
                      <a:r>
                        <a:rPr lang="en-US" sz="1050" b="1" dirty="0">
                          <a:solidFill>
                            <a:schemeClr val="bg1"/>
                          </a:solidFill>
                          <a:effectLst/>
                          <a:latin typeface="+mn-lt"/>
                        </a:rPr>
                        <a:t> (SPC), Selectivity, </a:t>
                      </a:r>
                      <a:r>
                        <a:rPr lang="en-US" sz="1050" b="1" u="none" strike="noStrike" dirty="0">
                          <a:solidFill>
                            <a:schemeClr val="bg1"/>
                          </a:solidFill>
                          <a:effectLst/>
                          <a:latin typeface="+mn-lt"/>
                        </a:rPr>
                        <a:t>True negative rate</a:t>
                      </a:r>
                      <a:r>
                        <a:rPr lang="en-US" sz="1050" b="1" dirty="0">
                          <a:solidFill>
                            <a:schemeClr val="bg1"/>
                          </a:solidFill>
                          <a:effectLst/>
                          <a:latin typeface="+mn-lt"/>
                        </a:rPr>
                        <a:t> (TNR) </a:t>
                      </a:r>
                      <a:r>
                        <a:rPr lang="en-US" sz="1050" b="1" dirty="0" smtClean="0">
                          <a:solidFill>
                            <a:schemeClr val="bg1"/>
                          </a:solidFill>
                          <a:effectLst/>
                          <a:latin typeface="+mn-lt"/>
                        </a:rPr>
                        <a:t/>
                      </a:r>
                      <a:br>
                        <a:rPr lang="en-US" sz="1050" b="1" dirty="0" smtClean="0">
                          <a:solidFill>
                            <a:schemeClr val="bg1"/>
                          </a:solidFill>
                          <a:effectLst/>
                          <a:latin typeface="+mn-lt"/>
                        </a:rPr>
                      </a:br>
                      <a:r>
                        <a:rPr lang="en-US" sz="900" b="0" dirty="0" smtClean="0">
                          <a:solidFill>
                            <a:schemeClr val="bg1"/>
                          </a:solidFill>
                          <a:effectLst/>
                          <a:latin typeface="+mn-lt"/>
                        </a:rPr>
                        <a:t>=</a:t>
                      </a:r>
                      <a:r>
                        <a:rPr lang="en-US" sz="900" b="0" dirty="0">
                          <a:solidFill>
                            <a:schemeClr val="bg1"/>
                          </a:solidFill>
                          <a:effectLst/>
                          <a:latin typeface="+mn-lt"/>
                        </a:rPr>
                        <a:t> Σ True negative</a:t>
                      </a:r>
                      <a:r>
                        <a:rPr lang="en-US" sz="900" b="0" dirty="0" smtClean="0">
                          <a:solidFill>
                            <a:schemeClr val="bg1"/>
                          </a:solidFill>
                          <a:effectLst/>
                          <a:latin typeface="+mn-lt"/>
                        </a:rPr>
                        <a:t>/ Σ</a:t>
                      </a:r>
                      <a:r>
                        <a:rPr lang="en-US" sz="900" b="0" dirty="0">
                          <a:solidFill>
                            <a:schemeClr val="bg1"/>
                          </a:solidFill>
                          <a:effectLst/>
                          <a:latin typeface="+mn-lt"/>
                        </a:rPr>
                        <a:t>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Negative likelihood ratio</a:t>
                      </a:r>
                      <a:r>
                        <a:rPr lang="en-US" sz="1100" b="1" dirty="0">
                          <a:solidFill>
                            <a:schemeClr val="bg1"/>
                          </a:solidFill>
                          <a:effectLst/>
                          <a:latin typeface="+mn-lt"/>
                        </a:rPr>
                        <a:t> (LR−) </a:t>
                      </a:r>
                      <a:endParaRPr lang="en-US" sz="1100" b="1" dirty="0" smtClean="0">
                        <a:solidFill>
                          <a:schemeClr val="bg1"/>
                        </a:solidFill>
                        <a:effectLst/>
                        <a:latin typeface="+mn-lt"/>
                      </a:endParaRPr>
                    </a:p>
                    <a:p>
                      <a:pPr algn="ctr"/>
                      <a:r>
                        <a:rPr lang="en-US" sz="1000" b="0" dirty="0" smtClean="0">
                          <a:solidFill>
                            <a:schemeClr val="bg1"/>
                          </a:solidFill>
                          <a:effectLst/>
                          <a:latin typeface="+mn-lt"/>
                        </a:rPr>
                        <a:t>=</a:t>
                      </a:r>
                      <a:r>
                        <a:rPr lang="en-US" sz="1000" b="0" dirty="0">
                          <a:solidFill>
                            <a:schemeClr val="bg1"/>
                          </a:solidFill>
                          <a:effectLst/>
                          <a:latin typeface="+mn-lt"/>
                        </a:rPr>
                        <a:t> FNR/TNR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
        <p:nvSpPr>
          <p:cNvPr id="2" name="TextBox 1"/>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smtClean="0">
              <a:solidFill>
                <a:schemeClr val="tx2"/>
              </a:solidFill>
            </a:endParaRPr>
          </a:p>
        </p:txBody>
      </p:sp>
      <p:sp>
        <p:nvSpPr>
          <p:cNvPr id="3" name="Rectangle 2"/>
          <p:cNvSpPr/>
          <p:nvPr/>
        </p:nvSpPr>
        <p:spPr>
          <a:xfrm>
            <a:off x="5667376" y="3621918"/>
            <a:ext cx="5538040" cy="461665"/>
          </a:xfrm>
          <a:prstGeom prst="rect">
            <a:avLst/>
          </a:prstGeom>
        </p:spPr>
        <p:txBody>
          <a:bodyPr wrap="square">
            <a:spAutoFit/>
          </a:bodyPr>
          <a:lstStyle/>
          <a:p>
            <a:pPr algn="ctr"/>
            <a:r>
              <a:rPr lang="pt-PT" sz="2400" b="1" dirty="0" err="1">
                <a:solidFill>
                  <a:schemeClr val="tx2"/>
                </a:solidFill>
              </a:rPr>
              <a:t>Who</a:t>
            </a:r>
            <a:r>
              <a:rPr lang="pt-PT" sz="2400" b="1" dirty="0">
                <a:solidFill>
                  <a:schemeClr val="tx2"/>
                </a:solidFill>
              </a:rPr>
              <a:t> </a:t>
            </a:r>
            <a:r>
              <a:rPr lang="pt-PT" sz="2400" b="1" dirty="0" err="1">
                <a:solidFill>
                  <a:schemeClr val="tx2"/>
                </a:solidFill>
              </a:rPr>
              <a:t>is</a:t>
            </a:r>
            <a:r>
              <a:rPr lang="pt-PT" sz="2400" b="1" dirty="0">
                <a:solidFill>
                  <a:schemeClr val="tx2"/>
                </a:solidFill>
              </a:rPr>
              <a:t> </a:t>
            </a:r>
            <a:r>
              <a:rPr lang="pt-PT" sz="2400" b="1" dirty="0" err="1">
                <a:solidFill>
                  <a:schemeClr val="tx2"/>
                </a:solidFill>
              </a:rPr>
              <a:t>going</a:t>
            </a:r>
            <a:r>
              <a:rPr lang="pt-PT" sz="2400" b="1" dirty="0">
                <a:solidFill>
                  <a:schemeClr val="tx2"/>
                </a:solidFill>
              </a:rPr>
              <a:t> to </a:t>
            </a:r>
            <a:r>
              <a:rPr lang="pt-PT" sz="2400" b="1" dirty="0" err="1">
                <a:solidFill>
                  <a:schemeClr val="tx2"/>
                </a:solidFill>
              </a:rPr>
              <a:t>leave</a:t>
            </a:r>
            <a:r>
              <a:rPr lang="pt-PT" sz="2400" b="1" dirty="0">
                <a:solidFill>
                  <a:schemeClr val="tx2"/>
                </a:solidFill>
              </a:rPr>
              <a:t> </a:t>
            </a:r>
            <a:r>
              <a:rPr lang="pt-PT" sz="2400" b="1" dirty="0" err="1">
                <a:solidFill>
                  <a:schemeClr val="tx2"/>
                </a:solidFill>
              </a:rPr>
              <a:t>the</a:t>
            </a:r>
            <a:r>
              <a:rPr lang="pt-PT" sz="2400" b="1" dirty="0">
                <a:solidFill>
                  <a:schemeClr val="tx2"/>
                </a:solidFill>
              </a:rPr>
              <a:t> </a:t>
            </a:r>
            <a:r>
              <a:rPr lang="pt-PT" sz="2400" b="1" dirty="0" err="1">
                <a:solidFill>
                  <a:schemeClr val="tx2"/>
                </a:solidFill>
              </a:rPr>
              <a:t>company</a:t>
            </a:r>
            <a:r>
              <a:rPr lang="pt-PT" sz="2400" b="1" dirty="0">
                <a:solidFill>
                  <a:schemeClr val="tx2"/>
                </a:solidFill>
              </a:rPr>
              <a:t>? </a:t>
            </a:r>
            <a:endParaRPr lang="en-US" sz="2400" b="1" dirty="0" err="1">
              <a:solidFill>
                <a:schemeClr val="tx2"/>
              </a:solidFill>
            </a:endParaRPr>
          </a:p>
        </p:txBody>
      </p:sp>
      <p:sp>
        <p:nvSpPr>
          <p:cNvPr id="10" name="Rectangle 9"/>
          <p:cNvSpPr/>
          <p:nvPr/>
        </p:nvSpPr>
        <p:spPr>
          <a:xfrm>
            <a:off x="3897140" y="4483633"/>
            <a:ext cx="7410220" cy="1732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en-US" sz="1400" dirty="0" smtClean="0">
                <a:solidFill>
                  <a:schemeClr val="tx1"/>
                </a:solidFill>
              </a:rPr>
              <a:t>“Prisoner’s Dilemma” adapted to the HR - Attrition Case:</a:t>
            </a:r>
            <a:r>
              <a:rPr lang="en-US" sz="1400" dirty="0">
                <a:solidFill>
                  <a:schemeClr val="tx1"/>
                </a:solidFill>
              </a:rPr>
              <a:t/>
            </a:r>
            <a:br>
              <a:rPr lang="en-US" sz="1400" dirty="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What </a:t>
            </a:r>
            <a:r>
              <a:rPr lang="en-US" sz="1400" dirty="0">
                <a:solidFill>
                  <a:schemeClr val="tx1"/>
                </a:solidFill>
              </a:rPr>
              <a:t>do you prefer</a:t>
            </a:r>
            <a:r>
              <a:rPr lang="en-US" sz="1400" dirty="0" smtClean="0">
                <a:solidFill>
                  <a:schemeClr val="tx1"/>
                </a:solidFill>
              </a:rPr>
              <a:t>?</a:t>
            </a:r>
          </a:p>
          <a:p>
            <a:pPr algn="ctr"/>
            <a:r>
              <a:rPr lang="en-US" sz="1500" b="1" dirty="0" smtClean="0">
                <a:solidFill>
                  <a:schemeClr val="tx2"/>
                </a:solidFill>
              </a:rPr>
              <a:t>Identify </a:t>
            </a:r>
            <a:r>
              <a:rPr lang="en-US" sz="1500" b="1" dirty="0">
                <a:solidFill>
                  <a:schemeClr val="tx2"/>
                </a:solidFill>
              </a:rPr>
              <a:t>someone who wasn’t going to leave the </a:t>
            </a:r>
            <a:r>
              <a:rPr lang="en-US" sz="1500" b="1" dirty="0" smtClean="0">
                <a:solidFill>
                  <a:schemeClr val="tx2"/>
                </a:solidFill>
              </a:rPr>
              <a:t>company as “Potential attrition”</a:t>
            </a:r>
            <a:endParaRPr lang="en-US" sz="1500" b="1" dirty="0">
              <a:solidFill>
                <a:schemeClr val="tx2"/>
              </a:solidFill>
            </a:endParaRPr>
          </a:p>
          <a:p>
            <a:pPr algn="ctr"/>
            <a:r>
              <a:rPr lang="pt-PT" sz="1400" dirty="0" smtClean="0">
                <a:solidFill>
                  <a:schemeClr val="tx1"/>
                </a:solidFill>
              </a:rPr>
              <a:t>OR</a:t>
            </a:r>
            <a:endParaRPr lang="en-US" sz="1400" dirty="0" smtClean="0">
              <a:solidFill>
                <a:schemeClr val="tx1"/>
              </a:solidFill>
            </a:endParaRPr>
          </a:p>
          <a:p>
            <a:pPr algn="ctr"/>
            <a:r>
              <a:rPr lang="en-US" sz="1500" b="1" dirty="0" smtClean="0">
                <a:solidFill>
                  <a:schemeClr val="tx2"/>
                </a:solidFill>
              </a:rPr>
              <a:t>Don’t </a:t>
            </a:r>
            <a:r>
              <a:rPr lang="en-US" sz="1500" b="1" dirty="0">
                <a:solidFill>
                  <a:schemeClr val="tx2"/>
                </a:solidFill>
              </a:rPr>
              <a:t>identify someone who is </a:t>
            </a:r>
            <a:r>
              <a:rPr lang="en-US" sz="1500" b="1" dirty="0" smtClean="0">
                <a:solidFill>
                  <a:schemeClr val="tx2"/>
                </a:solidFill>
              </a:rPr>
              <a:t>going to leave</a:t>
            </a:r>
            <a:endParaRPr lang="en-US" sz="1500" b="1" dirty="0">
              <a:solidFill>
                <a:schemeClr val="tx2"/>
              </a:solidFill>
            </a:endParaRPr>
          </a:p>
        </p:txBody>
      </p:sp>
    </p:spTree>
    <p:extLst>
      <p:ext uri="{BB962C8B-B14F-4D97-AF65-F5344CB8AC3E}">
        <p14:creationId xmlns:p14="http://schemas.microsoft.com/office/powerpoint/2010/main" val="212917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Score </a:t>
            </a:r>
            <a:r>
              <a:rPr lang="en-US" dirty="0" smtClean="0">
                <a:latin typeface="+mn-lt"/>
              </a:rPr>
              <a:t>Selection</a:t>
            </a:r>
            <a:endParaRPr lang="en-US" dirty="0">
              <a:latin typeface="+mn-lt"/>
            </a:endParaRPr>
          </a:p>
        </p:txBody>
      </p:sp>
      <p:sp>
        <p:nvSpPr>
          <p:cNvPr id="17" name="Text Placeholder 16"/>
          <p:cNvSpPr>
            <a:spLocks noGrp="1"/>
          </p:cNvSpPr>
          <p:nvPr>
            <p:ph type="body" sz="quarter" idx="10"/>
          </p:nvPr>
        </p:nvSpPr>
        <p:spPr/>
        <p:txBody>
          <a:bodyPr/>
          <a:lstStyle/>
          <a:p>
            <a:r>
              <a:rPr lang="en-US" dirty="0" smtClean="0">
                <a:latin typeface="+mn-lt"/>
              </a:rPr>
              <a:t>The TPR is the score that optimizes the true positives. However it doesn’t take into account the false positives. With the PPV score, false positives are minimized but there are more false negatives. </a:t>
            </a:r>
            <a:endParaRPr lang="en-US" dirty="0" smtClean="0">
              <a:latin typeface="+mn-lt"/>
            </a:endParaRPr>
          </a:p>
        </p:txBody>
      </p:sp>
      <p:sp>
        <p:nvSpPr>
          <p:cNvPr id="3" name="Rectangle 2"/>
          <p:cNvSpPr/>
          <p:nvPr/>
        </p:nvSpPr>
        <p:spPr>
          <a:xfrm>
            <a:off x="1209040" y="6306235"/>
            <a:ext cx="6096000" cy="430887"/>
          </a:xfrm>
          <a:prstGeom prst="rect">
            <a:avLst/>
          </a:prstGeom>
        </p:spPr>
        <p:txBody>
          <a:bodyPr>
            <a:spAutoFit/>
          </a:bodyPr>
          <a:lstStyle/>
          <a:p>
            <a:r>
              <a:rPr lang="en-US" sz="1100" dirty="0" smtClean="0"/>
              <a:t>TPR – </a:t>
            </a:r>
            <a:r>
              <a:rPr lang="en-US" sz="1100" dirty="0"/>
              <a:t>True positive rate</a:t>
            </a:r>
            <a:r>
              <a:rPr lang="en-US" sz="1100" dirty="0" smtClean="0"/>
              <a:t/>
            </a:r>
            <a:br>
              <a:rPr lang="en-US" sz="1100" dirty="0" smtClean="0"/>
            </a:br>
            <a:r>
              <a:rPr lang="en-US" sz="1100" dirty="0" smtClean="0"/>
              <a:t>PPV - Positive </a:t>
            </a:r>
            <a:r>
              <a:rPr lang="en-US" sz="1100" dirty="0"/>
              <a:t>predictive </a:t>
            </a:r>
            <a:r>
              <a:rPr lang="en-US" sz="1100" dirty="0" smtClean="0"/>
              <a:t>value</a:t>
            </a:r>
            <a:endParaRPr lang="en-US" sz="1100" dirty="0"/>
          </a:p>
        </p:txBody>
      </p:sp>
      <p:graphicFrame>
        <p:nvGraphicFramePr>
          <p:cNvPr id="23" name="Table 1993"/>
          <p:cNvGraphicFramePr/>
          <p:nvPr>
            <p:extLst>
              <p:ext uri="{D42A27DB-BD31-4B8C-83A1-F6EECF244321}">
                <p14:modId xmlns:p14="http://schemas.microsoft.com/office/powerpoint/2010/main" val="3503324566"/>
              </p:ext>
            </p:extLst>
          </p:nvPr>
        </p:nvGraphicFramePr>
        <p:xfrm>
          <a:off x="1055998" y="1830965"/>
          <a:ext cx="10137604" cy="4320002"/>
        </p:xfrm>
        <a:graphic>
          <a:graphicData uri="http://schemas.openxmlformats.org/drawingml/2006/table">
            <a:tbl>
              <a:tblPr firstRow="1" firstCol="1" lastRow="1" bandRow="1">
                <a:tableStyleId>{FABFCF23-3B69-468F-B69F-88F6DE6A72F2}</a:tableStyleId>
              </a:tblPr>
              <a:tblGrid>
                <a:gridCol w="2643016">
                  <a:extLst>
                    <a:ext uri="{9D8B030D-6E8A-4147-A177-3AD203B41FA5}">
                      <a16:colId xmlns:a16="http://schemas.microsoft.com/office/drawing/2014/main" xmlns="" val="20000"/>
                    </a:ext>
                  </a:extLst>
                </a:gridCol>
                <a:gridCol w="832732">
                  <a:extLst>
                    <a:ext uri="{9D8B030D-6E8A-4147-A177-3AD203B41FA5}">
                      <a16:colId xmlns:a16="http://schemas.microsoft.com/office/drawing/2014/main" xmlns="" val="20001"/>
                    </a:ext>
                  </a:extLst>
                </a:gridCol>
                <a:gridCol w="832732">
                  <a:extLst>
                    <a:ext uri="{9D8B030D-6E8A-4147-A177-3AD203B41FA5}">
                      <a16:colId xmlns:a16="http://schemas.microsoft.com/office/drawing/2014/main" xmlns="" val="2459088612"/>
                    </a:ext>
                  </a:extLst>
                </a:gridCol>
                <a:gridCol w="832732">
                  <a:extLst>
                    <a:ext uri="{9D8B030D-6E8A-4147-A177-3AD203B41FA5}">
                      <a16:colId xmlns:a16="http://schemas.microsoft.com/office/drawing/2014/main" xmlns="" val="20002"/>
                    </a:ext>
                  </a:extLst>
                </a:gridCol>
                <a:gridCol w="832732">
                  <a:extLst>
                    <a:ext uri="{9D8B030D-6E8A-4147-A177-3AD203B41FA5}">
                      <a16:colId xmlns:a16="http://schemas.microsoft.com/office/drawing/2014/main" xmlns="" val="3660040670"/>
                    </a:ext>
                  </a:extLst>
                </a:gridCol>
                <a:gridCol w="832732">
                  <a:extLst>
                    <a:ext uri="{9D8B030D-6E8A-4147-A177-3AD203B41FA5}">
                      <a16:colId xmlns:a16="http://schemas.microsoft.com/office/drawing/2014/main" xmlns="" val="20003"/>
                    </a:ext>
                  </a:extLst>
                </a:gridCol>
                <a:gridCol w="832732">
                  <a:extLst>
                    <a:ext uri="{9D8B030D-6E8A-4147-A177-3AD203B41FA5}">
                      <a16:colId xmlns:a16="http://schemas.microsoft.com/office/drawing/2014/main" xmlns="" val="20004"/>
                    </a:ext>
                  </a:extLst>
                </a:gridCol>
                <a:gridCol w="832732">
                  <a:extLst>
                    <a:ext uri="{9D8B030D-6E8A-4147-A177-3AD203B41FA5}">
                      <a16:colId xmlns:a16="http://schemas.microsoft.com/office/drawing/2014/main" xmlns="" val="20006"/>
                    </a:ext>
                  </a:extLst>
                </a:gridCol>
                <a:gridCol w="832732"/>
                <a:gridCol w="832732"/>
              </a:tblGrid>
              <a:tr h="540452">
                <a:tc>
                  <a:txBody>
                    <a:bodyPr/>
                    <a:lstStyle/>
                    <a:p>
                      <a:pPr lvl="0" algn="ctr" defTabSz="914400">
                        <a:defRPr sz="3600" spc="0">
                          <a:latin typeface="Rajdhani"/>
                          <a:ea typeface="Rajdhani"/>
                          <a:cs typeface="Rajdhani"/>
                          <a:sym typeface="Rajdhani"/>
                        </a:defRPr>
                      </a:pPr>
                      <a:r>
                        <a:rPr lang="en-US" sz="1100" b="1" noProof="0" dirty="0" smtClean="0">
                          <a:latin typeface="+mn-lt"/>
                        </a:rPr>
                        <a:t>Model</a:t>
                      </a:r>
                      <a:endParaRPr lang="en-US" sz="1100" b="1"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lvl="0" algn="ctr" defTabSz="914400" rtl="0" eaLnBrk="1" latinLnBrk="0" hangingPunct="1">
                        <a:defRPr sz="1800" b="0" spc="0">
                          <a:solidFill>
                            <a:srgbClr val="000000"/>
                          </a:solidFill>
                        </a:defRPr>
                      </a:pPr>
                      <a:r>
                        <a:rPr lang="en-US" sz="1100" b="1" kern="1200" spc="0" noProof="0" dirty="0" smtClean="0">
                          <a:solidFill>
                            <a:schemeClr val="bg1"/>
                          </a:solidFill>
                          <a:latin typeface="+mn-lt"/>
                          <a:ea typeface="+mn-ea"/>
                          <a:cs typeface="+mn-cs"/>
                        </a:rPr>
                        <a:t>True</a:t>
                      </a:r>
                      <a:br>
                        <a:rPr lang="en-US" sz="1100" b="1" kern="1200" spc="0" noProof="0" dirty="0" smtClean="0">
                          <a:solidFill>
                            <a:schemeClr val="bg1"/>
                          </a:solidFill>
                          <a:latin typeface="+mn-lt"/>
                          <a:ea typeface="+mn-ea"/>
                          <a:cs typeface="+mn-cs"/>
                        </a:rPr>
                      </a:br>
                      <a:r>
                        <a:rPr lang="en-US" sz="1100" b="1" kern="1200" spc="0" noProof="0" dirty="0" smtClean="0">
                          <a:solidFill>
                            <a:schemeClr val="bg1"/>
                          </a:solidFill>
                          <a:latin typeface="+mn-lt"/>
                          <a:ea typeface="+mn-ea"/>
                          <a:cs typeface="+mn-cs"/>
                        </a:rPr>
                        <a:t>Positive</a:t>
                      </a:r>
                      <a:endParaRPr lang="en-US" sz="1100" b="1" kern="1200" spc="0" noProof="0" dirty="0">
                        <a:solidFill>
                          <a:schemeClr val="bg1"/>
                        </a:solidFill>
                        <a:latin typeface="+mn-lt"/>
                        <a:ea typeface="+mn-ea"/>
                        <a:cs typeface="+mn-cs"/>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sym typeface="Rajdhani"/>
                        </a:rPr>
                        <a:t>False</a:t>
                      </a:r>
                      <a:br>
                        <a:rPr lang="en-US" sz="1100" b="1" noProof="0" dirty="0" smtClean="0">
                          <a:solidFill>
                            <a:schemeClr val="bg1"/>
                          </a:solidFill>
                          <a:latin typeface="+mn-lt"/>
                          <a:sym typeface="Rajdhani"/>
                        </a:rPr>
                      </a:br>
                      <a:r>
                        <a:rPr lang="en-US" sz="1100" b="1" noProof="0" dirty="0" smtClean="0">
                          <a:solidFill>
                            <a:schemeClr val="bg1"/>
                          </a:solidFill>
                          <a:latin typeface="+mn-lt"/>
                          <a:sym typeface="Rajdhani"/>
                        </a:rPr>
                        <a:t>Positive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err="1" smtClean="0">
                          <a:solidFill>
                            <a:schemeClr val="bg1"/>
                          </a:solidFill>
                          <a:latin typeface="+mn-lt"/>
                          <a:ea typeface="+mn-ea"/>
                          <a:cs typeface="+mn-cs"/>
                          <a:sym typeface="Rajdhani"/>
                        </a:rPr>
                        <a:t>True</a:t>
                      </a:r>
                      <a:r>
                        <a:rPr lang="pt-PT" sz="1100" b="1" noProof="0" dirty="0" smtClean="0">
                          <a:solidFill>
                            <a:schemeClr val="bg1"/>
                          </a:solidFill>
                          <a:latin typeface="+mn-lt"/>
                          <a:ea typeface="+mn-ea"/>
                          <a:cs typeface="+mn-cs"/>
                          <a:sym typeface="Rajdhani"/>
                        </a:rPr>
                        <a:t/>
                      </a:r>
                      <a:br>
                        <a:rPr lang="pt-PT" sz="1100" b="1" noProof="0" dirty="0" smtClean="0">
                          <a:solidFill>
                            <a:schemeClr val="bg1"/>
                          </a:solidFill>
                          <a:latin typeface="+mn-lt"/>
                          <a:ea typeface="+mn-ea"/>
                          <a:cs typeface="+mn-cs"/>
                          <a:sym typeface="Rajdhani"/>
                        </a:rPr>
                      </a:br>
                      <a:r>
                        <a:rPr lang="pt-PT" sz="1100" b="1" baseline="0" noProof="0" dirty="0" smtClean="0">
                          <a:solidFill>
                            <a:schemeClr val="bg1"/>
                          </a:solidFill>
                          <a:latin typeface="+mn-lt"/>
                          <a:ea typeface="+mn-ea"/>
                          <a:cs typeface="+mn-cs"/>
                          <a:sym typeface="Rajdhani"/>
                        </a:rPr>
                        <a:t>Negative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ea typeface="Rajdhani"/>
                          <a:cs typeface="Rajdhani"/>
                          <a:sym typeface="Rajdhani"/>
                        </a:rPr>
                        <a:t>False</a:t>
                      </a:r>
                      <a:br>
                        <a:rPr lang="en-US" sz="1100" b="1" noProof="0" dirty="0" smtClean="0">
                          <a:solidFill>
                            <a:schemeClr val="bg1"/>
                          </a:solidFill>
                          <a:latin typeface="+mn-lt"/>
                          <a:ea typeface="Rajdhani"/>
                          <a:cs typeface="Rajdhani"/>
                          <a:sym typeface="Rajdhani"/>
                        </a:rPr>
                      </a:br>
                      <a:r>
                        <a:rPr lang="en-US" sz="1100" b="1" noProof="0" dirty="0" smtClean="0">
                          <a:solidFill>
                            <a:schemeClr val="bg1"/>
                          </a:solidFill>
                          <a:latin typeface="+mn-lt"/>
                          <a:ea typeface="Rajdhani"/>
                          <a:cs typeface="Rajdhani"/>
                          <a:sym typeface="Rajdhani"/>
                        </a:rPr>
                        <a:t>Negative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b="1" noProof="0" dirty="0" smtClean="0">
                          <a:latin typeface="+mn-lt"/>
                        </a:rPr>
                        <a:t>Accuracy</a:t>
                      </a:r>
                      <a:endParaRPr lang="en-US" sz="1100" b="1"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ea typeface="+mn-ea"/>
                          <a:cs typeface="+mn-cs"/>
                          <a:sym typeface="Rajdhani"/>
                        </a:rPr>
                        <a:t>PPV (Precision)</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ea typeface="Rajdhani"/>
                          <a:cs typeface="Rajdhani"/>
                          <a:sym typeface="Rajdhani"/>
                        </a:rPr>
                        <a:t>TPR</a:t>
                      </a:r>
                      <a:br>
                        <a:rPr lang="en-US" sz="1100" b="1" noProof="0" dirty="0" smtClean="0">
                          <a:solidFill>
                            <a:schemeClr val="bg1"/>
                          </a:solidFill>
                          <a:latin typeface="+mn-lt"/>
                          <a:ea typeface="Rajdhani"/>
                          <a:cs typeface="Rajdhani"/>
                          <a:sym typeface="Rajdhani"/>
                        </a:rPr>
                      </a:br>
                      <a:r>
                        <a:rPr lang="en-US" sz="1100" b="1" noProof="0" dirty="0" smtClean="0">
                          <a:solidFill>
                            <a:schemeClr val="bg1"/>
                          </a:solidFill>
                          <a:latin typeface="+mn-lt"/>
                          <a:ea typeface="Rajdhani"/>
                          <a:cs typeface="Rajdhani"/>
                          <a:sym typeface="Rajdhani"/>
                        </a:rPr>
                        <a:t>(Recall)</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smtClean="0">
                          <a:solidFill>
                            <a:schemeClr val="bg1"/>
                          </a:solidFill>
                          <a:latin typeface="+mn-lt"/>
                          <a:ea typeface="Rajdhani"/>
                          <a:cs typeface="Rajdhani"/>
                          <a:sym typeface="Rajdhani"/>
                        </a:rPr>
                        <a:t>F1</a:t>
                      </a:r>
                      <a:br>
                        <a:rPr lang="pt-PT" sz="1100" b="1" noProof="0" dirty="0" smtClean="0">
                          <a:solidFill>
                            <a:schemeClr val="bg1"/>
                          </a:solidFill>
                          <a:latin typeface="+mn-lt"/>
                          <a:ea typeface="Rajdhani"/>
                          <a:cs typeface="Rajdhani"/>
                          <a:sym typeface="Rajdhani"/>
                        </a:rPr>
                      </a:br>
                      <a:r>
                        <a:rPr lang="pt-PT" sz="1100" b="1" noProof="0" dirty="0" smtClean="0">
                          <a:solidFill>
                            <a:schemeClr val="bg1"/>
                          </a:solidFill>
                          <a:latin typeface="+mn-lt"/>
                          <a:ea typeface="Rajdhani"/>
                          <a:cs typeface="Rajdhani"/>
                          <a:sym typeface="Rajdhani"/>
                        </a:rPr>
                        <a:t>Score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smtClean="0">
                          <a:solidFill>
                            <a:schemeClr val="bg1"/>
                          </a:solidFill>
                          <a:latin typeface="+mn-lt"/>
                          <a:ea typeface="Rajdhani"/>
                          <a:cs typeface="Rajdhani"/>
                          <a:sym typeface="Rajdhani"/>
                        </a:rPr>
                        <a:t>MCC</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0"/>
                  </a:ext>
                </a:extLst>
              </a:tr>
              <a:tr h="629187">
                <a:tc>
                  <a:txBody>
                    <a:bodyPr/>
                    <a:lstStyle/>
                    <a:p>
                      <a:pPr lvl="0" algn="ctr"/>
                      <a:r>
                        <a:rPr lang="en-US" sz="1200" noProof="0" dirty="0" smtClean="0">
                          <a:latin typeface="+mn-lt"/>
                        </a:rPr>
                        <a:t>Logistic Regression Classifier</a:t>
                      </a:r>
                      <a:endParaRPr lang="en-US" sz="1200"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30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0,7415</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0,3478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0,3370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629187">
                <a:tc>
                  <a:txBody>
                    <a:bodyPr/>
                    <a:lstStyle/>
                    <a:p>
                      <a:pPr lvl="0" algn="ctr"/>
                      <a:r>
                        <a:rPr lang="en-US" sz="1200" noProof="0" dirty="0" smtClean="0">
                          <a:latin typeface="+mn-lt"/>
                        </a:rPr>
                        <a:t>Linear Support Vector Classification</a:t>
                      </a:r>
                      <a:endParaRPr lang="en-US" sz="1200"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119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0,8844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0,7333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0,5641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0,5199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extLst>
                  <a:ext uri="{0D108BD9-81ED-4DB2-BD59-A6C34878D82A}">
                    <a16:rowId xmlns:a16="http://schemas.microsoft.com/office/drawing/2014/main" xmlns="" val="10002"/>
                  </a:ext>
                </a:extLst>
              </a:tr>
              <a:tr h="6230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smtClean="0">
                          <a:latin typeface="+mn-lt"/>
                          <a:sym typeface="Rajdhani"/>
                        </a:rPr>
                        <a:t>C-Support Vector Classification</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122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0,2500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0,3871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0,4198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629187">
                <a:tc>
                  <a:txBody>
                    <a:bodyPr/>
                    <a:lstStyle/>
                    <a:p>
                      <a:pPr lvl="0" algn="ctr"/>
                      <a:r>
                        <a:rPr lang="en-US" sz="1200" dirty="0" err="1" smtClean="0"/>
                        <a:t>XDBoost</a:t>
                      </a:r>
                      <a:endParaRPr lang="en-US" sz="1200" dirty="0"/>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0,7778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0,2917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0,4242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0,4246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xmlns="" val="10004"/>
                  </a:ext>
                </a:extLst>
              </a:tr>
              <a:tr h="639733">
                <a:tc>
                  <a:txBody>
                    <a:bodyPr/>
                    <a:lstStyle/>
                    <a:p>
                      <a:pPr lvl="0" algn="ctr"/>
                      <a:r>
                        <a:rPr lang="en-US" sz="1200" noProof="0" dirty="0" smtClean="0">
                          <a:latin typeface="+mn-lt"/>
                        </a:rPr>
                        <a:t>Random Forest Classifier</a:t>
                      </a:r>
                      <a:endParaRPr lang="en-US" sz="1200"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0,8503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0,5500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0,5000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0,4152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6291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smtClean="0">
                          <a:latin typeface="+mn-lt"/>
                          <a:sym typeface="Rajdhani"/>
                        </a:rPr>
                        <a:t>Classification Neural Network</a:t>
                      </a:r>
                      <a:endParaRPr lang="en-US" sz="1200" b="1" noProof="0" dirty="0">
                        <a:latin typeface="+mn-lt"/>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102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0,8027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0,4324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0,5246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0,4224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xmlns="" val="10006"/>
                  </a:ext>
                </a:extLst>
              </a:tr>
            </a:tbl>
          </a:graphicData>
        </a:graphic>
      </p:graphicFrame>
      <p:sp>
        <p:nvSpPr>
          <p:cNvPr id="24" name="Rectangle 23"/>
          <p:cNvSpPr/>
          <p:nvPr/>
        </p:nvSpPr>
        <p:spPr>
          <a:xfrm>
            <a:off x="7879289" y="1830965"/>
            <a:ext cx="82080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25" name="Rectangle 24"/>
          <p:cNvSpPr/>
          <p:nvPr/>
        </p:nvSpPr>
        <p:spPr>
          <a:xfrm>
            <a:off x="3702051" y="1830965"/>
            <a:ext cx="81915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26" name="Rectangle 25"/>
          <p:cNvSpPr/>
          <p:nvPr/>
        </p:nvSpPr>
        <p:spPr>
          <a:xfrm>
            <a:off x="6199498" y="1830965"/>
            <a:ext cx="820800" cy="4320002"/>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27" name="Rectangle 26"/>
          <p:cNvSpPr/>
          <p:nvPr/>
        </p:nvSpPr>
        <p:spPr>
          <a:xfrm>
            <a:off x="8703735" y="1830965"/>
            <a:ext cx="82080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28" name="Rectangle 27"/>
          <p:cNvSpPr/>
          <p:nvPr/>
        </p:nvSpPr>
        <p:spPr>
          <a:xfrm>
            <a:off x="4536442" y="1830965"/>
            <a:ext cx="820800" cy="4320002"/>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Tree>
    <p:extLst>
      <p:ext uri="{BB962C8B-B14F-4D97-AF65-F5344CB8AC3E}">
        <p14:creationId xmlns:p14="http://schemas.microsoft.com/office/powerpoint/2010/main" val="105786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Score </a:t>
            </a:r>
            <a:r>
              <a:rPr lang="en-US" dirty="0" smtClean="0">
                <a:latin typeface="+mn-lt"/>
              </a:rPr>
              <a:t>Selection</a:t>
            </a:r>
            <a:endParaRPr lang="en-US" dirty="0">
              <a:latin typeface="+mn-lt"/>
            </a:endParaRPr>
          </a:p>
        </p:txBody>
      </p:sp>
      <p:sp>
        <p:nvSpPr>
          <p:cNvPr id="17" name="Text Placeholder 16"/>
          <p:cNvSpPr>
            <a:spLocks noGrp="1"/>
          </p:cNvSpPr>
          <p:nvPr>
            <p:ph type="body" sz="quarter" idx="10"/>
          </p:nvPr>
        </p:nvSpPr>
        <p:spPr/>
        <p:txBody>
          <a:bodyPr/>
          <a:lstStyle/>
          <a:p>
            <a:r>
              <a:rPr lang="en-US" dirty="0">
                <a:latin typeface="+mn-lt"/>
              </a:rPr>
              <a:t>The TPR is the score that optimizes the true positives. However it doesn’t take into account the false positives. With the PPV score, false positives are minimized but there are more false negatives. </a:t>
            </a:r>
          </a:p>
        </p:txBody>
      </p:sp>
      <p:sp>
        <p:nvSpPr>
          <p:cNvPr id="18" name="Rectangle 17"/>
          <p:cNvSpPr/>
          <p:nvPr/>
        </p:nvSpPr>
        <p:spPr>
          <a:xfrm>
            <a:off x="1209040" y="6306235"/>
            <a:ext cx="6096000" cy="430887"/>
          </a:xfrm>
          <a:prstGeom prst="rect">
            <a:avLst/>
          </a:prstGeom>
        </p:spPr>
        <p:txBody>
          <a:bodyPr>
            <a:spAutoFit/>
          </a:bodyPr>
          <a:lstStyle/>
          <a:p>
            <a:r>
              <a:rPr lang="en-US" sz="1100" dirty="0" smtClean="0"/>
              <a:t>TPR – </a:t>
            </a:r>
            <a:r>
              <a:rPr lang="en-US" sz="1100" dirty="0"/>
              <a:t>True positive rate</a:t>
            </a:r>
            <a:r>
              <a:rPr lang="en-US" sz="1100" dirty="0" smtClean="0"/>
              <a:t/>
            </a:r>
            <a:br>
              <a:rPr lang="en-US" sz="1100" dirty="0" smtClean="0"/>
            </a:br>
            <a:r>
              <a:rPr lang="en-US" sz="1100" dirty="0" smtClean="0"/>
              <a:t>PPV - Positive </a:t>
            </a:r>
            <a:r>
              <a:rPr lang="en-US" sz="1100" dirty="0"/>
              <a:t>predictive </a:t>
            </a:r>
            <a:r>
              <a:rPr lang="en-US" sz="1100" dirty="0" smtClean="0"/>
              <a:t>value</a:t>
            </a:r>
            <a:endParaRPr lang="en-US" sz="1100" dirty="0"/>
          </a:p>
        </p:txBody>
      </p:sp>
      <p:graphicFrame>
        <p:nvGraphicFramePr>
          <p:cNvPr id="19" name="Table 1993"/>
          <p:cNvGraphicFramePr/>
          <p:nvPr>
            <p:extLst>
              <p:ext uri="{D42A27DB-BD31-4B8C-83A1-F6EECF244321}">
                <p14:modId xmlns:p14="http://schemas.microsoft.com/office/powerpoint/2010/main" val="3503324566"/>
              </p:ext>
            </p:extLst>
          </p:nvPr>
        </p:nvGraphicFramePr>
        <p:xfrm>
          <a:off x="1055998" y="1830965"/>
          <a:ext cx="10137604" cy="4320002"/>
        </p:xfrm>
        <a:graphic>
          <a:graphicData uri="http://schemas.openxmlformats.org/drawingml/2006/table">
            <a:tbl>
              <a:tblPr firstRow="1" firstCol="1" lastRow="1" bandRow="1">
                <a:tableStyleId>{FABFCF23-3B69-468F-B69F-88F6DE6A72F2}</a:tableStyleId>
              </a:tblPr>
              <a:tblGrid>
                <a:gridCol w="2643016">
                  <a:extLst>
                    <a:ext uri="{9D8B030D-6E8A-4147-A177-3AD203B41FA5}">
                      <a16:colId xmlns:a16="http://schemas.microsoft.com/office/drawing/2014/main" xmlns="" val="20000"/>
                    </a:ext>
                  </a:extLst>
                </a:gridCol>
                <a:gridCol w="832732">
                  <a:extLst>
                    <a:ext uri="{9D8B030D-6E8A-4147-A177-3AD203B41FA5}">
                      <a16:colId xmlns:a16="http://schemas.microsoft.com/office/drawing/2014/main" xmlns="" val="20001"/>
                    </a:ext>
                  </a:extLst>
                </a:gridCol>
                <a:gridCol w="832732">
                  <a:extLst>
                    <a:ext uri="{9D8B030D-6E8A-4147-A177-3AD203B41FA5}">
                      <a16:colId xmlns:a16="http://schemas.microsoft.com/office/drawing/2014/main" xmlns="" val="2459088612"/>
                    </a:ext>
                  </a:extLst>
                </a:gridCol>
                <a:gridCol w="832732">
                  <a:extLst>
                    <a:ext uri="{9D8B030D-6E8A-4147-A177-3AD203B41FA5}">
                      <a16:colId xmlns:a16="http://schemas.microsoft.com/office/drawing/2014/main" xmlns="" val="20002"/>
                    </a:ext>
                  </a:extLst>
                </a:gridCol>
                <a:gridCol w="832732">
                  <a:extLst>
                    <a:ext uri="{9D8B030D-6E8A-4147-A177-3AD203B41FA5}">
                      <a16:colId xmlns:a16="http://schemas.microsoft.com/office/drawing/2014/main" xmlns="" val="3660040670"/>
                    </a:ext>
                  </a:extLst>
                </a:gridCol>
                <a:gridCol w="832732">
                  <a:extLst>
                    <a:ext uri="{9D8B030D-6E8A-4147-A177-3AD203B41FA5}">
                      <a16:colId xmlns:a16="http://schemas.microsoft.com/office/drawing/2014/main" xmlns="" val="20003"/>
                    </a:ext>
                  </a:extLst>
                </a:gridCol>
                <a:gridCol w="832732">
                  <a:extLst>
                    <a:ext uri="{9D8B030D-6E8A-4147-A177-3AD203B41FA5}">
                      <a16:colId xmlns:a16="http://schemas.microsoft.com/office/drawing/2014/main" xmlns="" val="20004"/>
                    </a:ext>
                  </a:extLst>
                </a:gridCol>
                <a:gridCol w="832732">
                  <a:extLst>
                    <a:ext uri="{9D8B030D-6E8A-4147-A177-3AD203B41FA5}">
                      <a16:colId xmlns:a16="http://schemas.microsoft.com/office/drawing/2014/main" xmlns="" val="20006"/>
                    </a:ext>
                  </a:extLst>
                </a:gridCol>
                <a:gridCol w="832732"/>
                <a:gridCol w="832732"/>
              </a:tblGrid>
              <a:tr h="540452">
                <a:tc>
                  <a:txBody>
                    <a:bodyPr/>
                    <a:lstStyle/>
                    <a:p>
                      <a:pPr lvl="0" algn="ctr" defTabSz="914400">
                        <a:defRPr sz="3600" spc="0">
                          <a:latin typeface="Rajdhani"/>
                          <a:ea typeface="Rajdhani"/>
                          <a:cs typeface="Rajdhani"/>
                          <a:sym typeface="Rajdhani"/>
                        </a:defRPr>
                      </a:pPr>
                      <a:r>
                        <a:rPr lang="en-US" sz="1100" b="1" noProof="0" dirty="0" smtClean="0">
                          <a:latin typeface="+mn-lt"/>
                        </a:rPr>
                        <a:t>Model</a:t>
                      </a:r>
                      <a:endParaRPr lang="en-US" sz="1100" b="1"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lvl="0" algn="ctr" defTabSz="914400" rtl="0" eaLnBrk="1" latinLnBrk="0" hangingPunct="1">
                        <a:defRPr sz="1800" b="0" spc="0">
                          <a:solidFill>
                            <a:srgbClr val="000000"/>
                          </a:solidFill>
                        </a:defRPr>
                      </a:pPr>
                      <a:r>
                        <a:rPr lang="en-US" sz="1100" b="1" kern="1200" spc="0" noProof="0" dirty="0" smtClean="0">
                          <a:solidFill>
                            <a:schemeClr val="bg1"/>
                          </a:solidFill>
                          <a:latin typeface="+mn-lt"/>
                          <a:ea typeface="+mn-ea"/>
                          <a:cs typeface="+mn-cs"/>
                        </a:rPr>
                        <a:t>True</a:t>
                      </a:r>
                      <a:br>
                        <a:rPr lang="en-US" sz="1100" b="1" kern="1200" spc="0" noProof="0" dirty="0" smtClean="0">
                          <a:solidFill>
                            <a:schemeClr val="bg1"/>
                          </a:solidFill>
                          <a:latin typeface="+mn-lt"/>
                          <a:ea typeface="+mn-ea"/>
                          <a:cs typeface="+mn-cs"/>
                        </a:rPr>
                      </a:br>
                      <a:r>
                        <a:rPr lang="en-US" sz="1100" b="1" kern="1200" spc="0" noProof="0" dirty="0" smtClean="0">
                          <a:solidFill>
                            <a:schemeClr val="bg1"/>
                          </a:solidFill>
                          <a:latin typeface="+mn-lt"/>
                          <a:ea typeface="+mn-ea"/>
                          <a:cs typeface="+mn-cs"/>
                        </a:rPr>
                        <a:t>Positive</a:t>
                      </a:r>
                      <a:endParaRPr lang="en-US" sz="1100" b="1" kern="1200" spc="0" noProof="0" dirty="0">
                        <a:solidFill>
                          <a:schemeClr val="bg1"/>
                        </a:solidFill>
                        <a:latin typeface="+mn-lt"/>
                        <a:ea typeface="+mn-ea"/>
                        <a:cs typeface="+mn-cs"/>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sym typeface="Rajdhani"/>
                        </a:rPr>
                        <a:t>False</a:t>
                      </a:r>
                      <a:br>
                        <a:rPr lang="en-US" sz="1100" b="1" noProof="0" dirty="0" smtClean="0">
                          <a:solidFill>
                            <a:schemeClr val="bg1"/>
                          </a:solidFill>
                          <a:latin typeface="+mn-lt"/>
                          <a:sym typeface="Rajdhani"/>
                        </a:rPr>
                      </a:br>
                      <a:r>
                        <a:rPr lang="en-US" sz="1100" b="1" noProof="0" dirty="0" smtClean="0">
                          <a:solidFill>
                            <a:schemeClr val="bg1"/>
                          </a:solidFill>
                          <a:latin typeface="+mn-lt"/>
                          <a:sym typeface="Rajdhani"/>
                        </a:rPr>
                        <a:t>Positive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err="1" smtClean="0">
                          <a:solidFill>
                            <a:schemeClr val="bg1"/>
                          </a:solidFill>
                          <a:latin typeface="+mn-lt"/>
                          <a:ea typeface="+mn-ea"/>
                          <a:cs typeface="+mn-cs"/>
                          <a:sym typeface="Rajdhani"/>
                        </a:rPr>
                        <a:t>True</a:t>
                      </a:r>
                      <a:r>
                        <a:rPr lang="pt-PT" sz="1100" b="1" noProof="0" dirty="0" smtClean="0">
                          <a:solidFill>
                            <a:schemeClr val="bg1"/>
                          </a:solidFill>
                          <a:latin typeface="+mn-lt"/>
                          <a:ea typeface="+mn-ea"/>
                          <a:cs typeface="+mn-cs"/>
                          <a:sym typeface="Rajdhani"/>
                        </a:rPr>
                        <a:t/>
                      </a:r>
                      <a:br>
                        <a:rPr lang="pt-PT" sz="1100" b="1" noProof="0" dirty="0" smtClean="0">
                          <a:solidFill>
                            <a:schemeClr val="bg1"/>
                          </a:solidFill>
                          <a:latin typeface="+mn-lt"/>
                          <a:ea typeface="+mn-ea"/>
                          <a:cs typeface="+mn-cs"/>
                          <a:sym typeface="Rajdhani"/>
                        </a:rPr>
                      </a:br>
                      <a:r>
                        <a:rPr lang="pt-PT" sz="1100" b="1" baseline="0" noProof="0" dirty="0" smtClean="0">
                          <a:solidFill>
                            <a:schemeClr val="bg1"/>
                          </a:solidFill>
                          <a:latin typeface="+mn-lt"/>
                          <a:ea typeface="+mn-ea"/>
                          <a:cs typeface="+mn-cs"/>
                          <a:sym typeface="Rajdhani"/>
                        </a:rPr>
                        <a:t>Negative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ea typeface="Rajdhani"/>
                          <a:cs typeface="Rajdhani"/>
                          <a:sym typeface="Rajdhani"/>
                        </a:rPr>
                        <a:t>False</a:t>
                      </a:r>
                      <a:br>
                        <a:rPr lang="en-US" sz="1100" b="1" noProof="0" dirty="0" smtClean="0">
                          <a:solidFill>
                            <a:schemeClr val="bg1"/>
                          </a:solidFill>
                          <a:latin typeface="+mn-lt"/>
                          <a:ea typeface="Rajdhani"/>
                          <a:cs typeface="Rajdhani"/>
                          <a:sym typeface="Rajdhani"/>
                        </a:rPr>
                      </a:br>
                      <a:r>
                        <a:rPr lang="en-US" sz="1100" b="1" noProof="0" dirty="0" smtClean="0">
                          <a:solidFill>
                            <a:schemeClr val="bg1"/>
                          </a:solidFill>
                          <a:latin typeface="+mn-lt"/>
                          <a:ea typeface="Rajdhani"/>
                          <a:cs typeface="Rajdhani"/>
                          <a:sym typeface="Rajdhani"/>
                        </a:rPr>
                        <a:t>Negative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b="1" noProof="0" dirty="0" smtClean="0">
                          <a:latin typeface="+mn-lt"/>
                        </a:rPr>
                        <a:t>Accuracy</a:t>
                      </a:r>
                      <a:endParaRPr lang="en-US" sz="1100" b="1"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ea typeface="+mn-ea"/>
                          <a:cs typeface="+mn-cs"/>
                          <a:sym typeface="Rajdhani"/>
                        </a:rPr>
                        <a:t>PPV (Precision)</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smtClean="0">
                          <a:solidFill>
                            <a:schemeClr val="bg1"/>
                          </a:solidFill>
                          <a:latin typeface="+mn-lt"/>
                          <a:ea typeface="Rajdhani"/>
                          <a:cs typeface="Rajdhani"/>
                          <a:sym typeface="Rajdhani"/>
                        </a:rPr>
                        <a:t>TPR</a:t>
                      </a:r>
                      <a:br>
                        <a:rPr lang="en-US" sz="1100" b="1" noProof="0" dirty="0" smtClean="0">
                          <a:solidFill>
                            <a:schemeClr val="bg1"/>
                          </a:solidFill>
                          <a:latin typeface="+mn-lt"/>
                          <a:ea typeface="Rajdhani"/>
                          <a:cs typeface="Rajdhani"/>
                          <a:sym typeface="Rajdhani"/>
                        </a:rPr>
                      </a:br>
                      <a:r>
                        <a:rPr lang="en-US" sz="1100" b="1" noProof="0" dirty="0" smtClean="0">
                          <a:solidFill>
                            <a:schemeClr val="bg1"/>
                          </a:solidFill>
                          <a:latin typeface="+mn-lt"/>
                          <a:ea typeface="Rajdhani"/>
                          <a:cs typeface="Rajdhani"/>
                          <a:sym typeface="Rajdhani"/>
                        </a:rPr>
                        <a:t>(Recall)</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smtClean="0">
                          <a:solidFill>
                            <a:schemeClr val="bg1"/>
                          </a:solidFill>
                          <a:latin typeface="+mn-lt"/>
                          <a:ea typeface="Rajdhani"/>
                          <a:cs typeface="Rajdhani"/>
                          <a:sym typeface="Rajdhani"/>
                        </a:rPr>
                        <a:t>F1</a:t>
                      </a:r>
                      <a:br>
                        <a:rPr lang="pt-PT" sz="1100" b="1" noProof="0" dirty="0" smtClean="0">
                          <a:solidFill>
                            <a:schemeClr val="bg1"/>
                          </a:solidFill>
                          <a:latin typeface="+mn-lt"/>
                          <a:ea typeface="Rajdhani"/>
                          <a:cs typeface="Rajdhani"/>
                          <a:sym typeface="Rajdhani"/>
                        </a:rPr>
                      </a:br>
                      <a:r>
                        <a:rPr lang="pt-PT" sz="1100" b="1" noProof="0" dirty="0" smtClean="0">
                          <a:solidFill>
                            <a:schemeClr val="bg1"/>
                          </a:solidFill>
                          <a:latin typeface="+mn-lt"/>
                          <a:ea typeface="Rajdhani"/>
                          <a:cs typeface="Rajdhani"/>
                          <a:sym typeface="Rajdhani"/>
                        </a:rPr>
                        <a:t>Score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smtClean="0">
                          <a:solidFill>
                            <a:schemeClr val="bg1"/>
                          </a:solidFill>
                          <a:latin typeface="+mn-lt"/>
                          <a:ea typeface="Rajdhani"/>
                          <a:cs typeface="Rajdhani"/>
                          <a:sym typeface="Rajdhani"/>
                        </a:rPr>
                        <a:t>MCC</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0"/>
                  </a:ext>
                </a:extLst>
              </a:tr>
              <a:tr h="629187">
                <a:tc>
                  <a:txBody>
                    <a:bodyPr/>
                    <a:lstStyle/>
                    <a:p>
                      <a:pPr lvl="0" algn="ctr"/>
                      <a:r>
                        <a:rPr lang="en-US" sz="1200" noProof="0" dirty="0" smtClean="0">
                          <a:latin typeface="+mn-lt"/>
                        </a:rPr>
                        <a:t>Logistic Regression Classifier</a:t>
                      </a:r>
                      <a:endParaRPr lang="en-US" sz="1200"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30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0,7415</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0,3478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0,3370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629187">
                <a:tc>
                  <a:txBody>
                    <a:bodyPr/>
                    <a:lstStyle/>
                    <a:p>
                      <a:pPr lvl="0" algn="ctr"/>
                      <a:r>
                        <a:rPr lang="en-US" sz="1200" noProof="0" dirty="0" smtClean="0">
                          <a:latin typeface="+mn-lt"/>
                        </a:rPr>
                        <a:t>Linear Support Vector Classification</a:t>
                      </a:r>
                      <a:endParaRPr lang="en-US" sz="1200"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119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0,8844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0,7333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a:solidFill>
                            <a:srgbClr val="000000"/>
                          </a:solidFill>
                          <a:effectLst/>
                          <a:latin typeface="+mn-lt"/>
                        </a:rPr>
                        <a:t>0,5641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0,5199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extLst>
                  <a:ext uri="{0D108BD9-81ED-4DB2-BD59-A6C34878D82A}">
                    <a16:rowId xmlns:a16="http://schemas.microsoft.com/office/drawing/2014/main" xmlns="" val="10002"/>
                  </a:ext>
                </a:extLst>
              </a:tr>
              <a:tr h="6230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smtClean="0">
                          <a:latin typeface="+mn-lt"/>
                          <a:sym typeface="Rajdhani"/>
                        </a:rPr>
                        <a:t>C-Support Vector Classification</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122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0,8571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0,2500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0,3871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0,4198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629187">
                <a:tc>
                  <a:txBody>
                    <a:bodyPr/>
                    <a:lstStyle/>
                    <a:p>
                      <a:pPr lvl="0" algn="ctr"/>
                      <a:r>
                        <a:rPr lang="en-US" sz="1200" dirty="0" err="1" smtClean="0"/>
                        <a:t>XDBoost</a:t>
                      </a:r>
                      <a:endParaRPr lang="en-US" sz="1200" dirty="0"/>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0,8707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0,7778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0,2917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0,4242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0,4246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xmlns="" val="10004"/>
                  </a:ext>
                </a:extLst>
              </a:tr>
              <a:tr h="639733">
                <a:tc>
                  <a:txBody>
                    <a:bodyPr/>
                    <a:lstStyle/>
                    <a:p>
                      <a:pPr lvl="0" algn="ctr"/>
                      <a:r>
                        <a:rPr lang="en-US" sz="1200" noProof="0" dirty="0" smtClean="0">
                          <a:latin typeface="+mn-lt"/>
                        </a:rPr>
                        <a:t>Random Forest Classifier</a:t>
                      </a:r>
                      <a:endParaRPr lang="en-US" sz="1200"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114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13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0,8503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0,5500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a:solidFill>
                            <a:srgbClr val="000000"/>
                          </a:solidFill>
                          <a:effectLst/>
                          <a:latin typeface="+mn-lt"/>
                        </a:rPr>
                        <a:t>0,4583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0,5000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0,4152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6291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smtClean="0">
                          <a:latin typeface="+mn-lt"/>
                          <a:sym typeface="Rajdhani"/>
                        </a:rPr>
                        <a:t>Classification Neural Network</a:t>
                      </a:r>
                      <a:endParaRPr lang="en-US" sz="1200" b="1" noProof="0" dirty="0">
                        <a:latin typeface="+mn-lt"/>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21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102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0,8027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0,4324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a:solidFill>
                            <a:srgbClr val="000000"/>
                          </a:solidFill>
                          <a:effectLst/>
                          <a:latin typeface="+mn-lt"/>
                        </a:rPr>
                        <a:t>0,6667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0,5246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0,4224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xmlns="" val="10006"/>
                  </a:ext>
                </a:extLst>
              </a:tr>
            </a:tbl>
          </a:graphicData>
        </a:graphic>
      </p:graphicFrame>
      <p:sp>
        <p:nvSpPr>
          <p:cNvPr id="20" name="Rectangle 19"/>
          <p:cNvSpPr/>
          <p:nvPr/>
        </p:nvSpPr>
        <p:spPr>
          <a:xfrm>
            <a:off x="7879289" y="1830965"/>
            <a:ext cx="82080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21" name="Rectangle 20"/>
          <p:cNvSpPr/>
          <p:nvPr/>
        </p:nvSpPr>
        <p:spPr>
          <a:xfrm>
            <a:off x="3702051" y="1830965"/>
            <a:ext cx="81915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22" name="Rectangle 21"/>
          <p:cNvSpPr/>
          <p:nvPr/>
        </p:nvSpPr>
        <p:spPr>
          <a:xfrm>
            <a:off x="6199498" y="1830965"/>
            <a:ext cx="820800" cy="4320002"/>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23" name="Rectangle 22"/>
          <p:cNvSpPr/>
          <p:nvPr/>
        </p:nvSpPr>
        <p:spPr>
          <a:xfrm>
            <a:off x="8703735" y="1830965"/>
            <a:ext cx="820800" cy="4320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24" name="Rectangle 23"/>
          <p:cNvSpPr/>
          <p:nvPr/>
        </p:nvSpPr>
        <p:spPr>
          <a:xfrm>
            <a:off x="4536442" y="1830965"/>
            <a:ext cx="820800" cy="4320002"/>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8" name="Rectangle 7"/>
          <p:cNvSpPr/>
          <p:nvPr/>
        </p:nvSpPr>
        <p:spPr>
          <a:xfrm rot="20643056">
            <a:off x="4925917" y="4945928"/>
            <a:ext cx="7020958" cy="878119"/>
          </a:xfrm>
          <a:prstGeom prst="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ctr"/>
            <a:r>
              <a:rPr lang="pt-PT" sz="3600" b="1" dirty="0" smtClean="0">
                <a:solidFill>
                  <a:srgbClr val="FF0000"/>
                </a:solidFill>
                <a:latin typeface="Univers for KPMG Light" panose="020B0403020202020204" pitchFamily="34" charset="0"/>
              </a:rPr>
              <a:t>LET THE STAKEHOLDER DECIDE</a:t>
            </a:r>
            <a:endParaRPr lang="en-US" sz="3600" b="1" dirty="0" err="1" smtClean="0">
              <a:solidFill>
                <a:srgbClr val="FF0000"/>
              </a:solidFill>
              <a:latin typeface="Univers for KPMG Light" panose="020B0403020202020204" pitchFamily="34" charset="0"/>
            </a:endParaRPr>
          </a:p>
        </p:txBody>
      </p:sp>
    </p:spTree>
    <p:extLst>
      <p:ext uri="{BB962C8B-B14F-4D97-AF65-F5344CB8AC3E}">
        <p14:creationId xmlns:p14="http://schemas.microsoft.com/office/powerpoint/2010/main" val="34903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Score Selection</a:t>
            </a:r>
            <a:endParaRPr lang="en-US" dirty="0">
              <a:latin typeface="+mn-lt"/>
            </a:endParaRPr>
          </a:p>
        </p:txBody>
      </p:sp>
      <p:sp>
        <p:nvSpPr>
          <p:cNvPr id="17" name="Text Placeholder 16"/>
          <p:cNvSpPr>
            <a:spLocks noGrp="1"/>
          </p:cNvSpPr>
          <p:nvPr>
            <p:ph type="body" sz="quarter" idx="10"/>
          </p:nvPr>
        </p:nvSpPr>
        <p:spPr/>
        <p:txBody>
          <a:bodyPr/>
          <a:lstStyle/>
          <a:p>
            <a:r>
              <a:rPr lang="en-US" dirty="0">
                <a:latin typeface="+mn-lt"/>
              </a:rPr>
              <a:t>For the question “What can we do to avoid attrition?” – that needs </a:t>
            </a:r>
            <a:r>
              <a:rPr lang="en-US" dirty="0" smtClean="0">
                <a:latin typeface="+mn-lt"/>
              </a:rPr>
              <a:t>a prescriptive </a:t>
            </a:r>
            <a:r>
              <a:rPr lang="en-US" dirty="0">
                <a:latin typeface="+mn-lt"/>
              </a:rPr>
              <a:t>analyses - the most important features for the models must be found and mitigated. No score can help with the answer.</a:t>
            </a:r>
          </a:p>
        </p:txBody>
      </p:sp>
      <p:graphicFrame>
        <p:nvGraphicFramePr>
          <p:cNvPr id="7" name="Table 6"/>
          <p:cNvGraphicFramePr>
            <a:graphicFrameLocks noGrp="1"/>
          </p:cNvGraphicFramePr>
          <p:nvPr>
            <p:extLst/>
          </p:nvPr>
        </p:nvGraphicFramePr>
        <p:xfrm>
          <a:off x="1056000" y="1807616"/>
          <a:ext cx="9981329" cy="4320000"/>
        </p:xfrm>
        <a:graphic>
          <a:graphicData uri="http://schemas.openxmlformats.org/drawingml/2006/table">
            <a:tbl>
              <a:tblPr/>
              <a:tblGrid>
                <a:gridCol w="261329"/>
                <a:gridCol w="936000"/>
                <a:gridCol w="1692000"/>
                <a:gridCol w="1692000"/>
                <a:gridCol w="2700000"/>
                <a:gridCol w="900000"/>
                <a:gridCol w="900000"/>
                <a:gridCol w="900000"/>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smtClean="0">
                          <a:solidFill>
                            <a:schemeClr val="bg2">
                              <a:lumMod val="10000"/>
                            </a:schemeClr>
                          </a:solidFill>
                          <a:effectLst/>
                          <a:latin typeface="+mn-lt"/>
                        </a:rPr>
                        <a:t>True Condition</a:t>
                      </a:r>
                      <a:endParaRPr lang="en-US" sz="1000" noProof="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smtClean="0">
                          <a:solidFill>
                            <a:schemeClr val="tx2"/>
                          </a:solidFill>
                          <a:effectLst/>
                          <a:latin typeface="+mn-lt"/>
                          <a:ea typeface="+mn-ea"/>
                          <a:cs typeface="+mn-cs"/>
                        </a:rPr>
                        <a:t>Prevalence </a:t>
                      </a:r>
                      <a:r>
                        <a:rPr lang="fr-FR" sz="1000" kern="1200" dirty="0" smtClean="0">
                          <a:solidFill>
                            <a:schemeClr val="tx2"/>
                          </a:solidFill>
                          <a:effectLst/>
                          <a:latin typeface="+mn-lt"/>
                          <a:ea typeface="+mn-ea"/>
                          <a:cs typeface="+mn-cs"/>
                        </a:rPr>
                        <a:t/>
                      </a:r>
                      <a:br>
                        <a:rPr lang="fr-FR" sz="1000" kern="1200" dirty="0" smtClean="0">
                          <a:solidFill>
                            <a:schemeClr val="tx2"/>
                          </a:solidFill>
                          <a:effectLst/>
                          <a:latin typeface="+mn-lt"/>
                          <a:ea typeface="+mn-ea"/>
                          <a:cs typeface="+mn-cs"/>
                        </a:rPr>
                      </a:br>
                      <a:r>
                        <a:rPr lang="fr-FR" sz="1000" kern="1200" dirty="0" smtClean="0">
                          <a:solidFill>
                            <a:schemeClr val="tx2"/>
                          </a:solidFill>
                          <a:effectLst/>
                          <a:latin typeface="+mn-lt"/>
                          <a:ea typeface="+mn-ea"/>
                          <a:cs typeface="+mn-cs"/>
                        </a:rPr>
                        <a:t>=</a:t>
                      </a:r>
                      <a:r>
                        <a:rPr lang="fr-FR" sz="1000" kern="1200" dirty="0">
                          <a:solidFill>
                            <a:schemeClr val="tx2"/>
                          </a:solidFill>
                          <a:effectLst/>
                          <a:latin typeface="+mn-lt"/>
                          <a:ea typeface="+mn-ea"/>
                          <a:cs typeface="+mn-cs"/>
                        </a:rPr>
                        <a:t> Σ Condition positive/Σ Total </a:t>
                      </a:r>
                      <a:r>
                        <a:rPr lang="fr-FR" sz="1000" dirty="0">
                          <a:solidFill>
                            <a:schemeClr val="tx2"/>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tx2"/>
                          </a:solidFill>
                          <a:effectLst/>
                          <a:latin typeface="+mn-lt"/>
                        </a:rPr>
                        <a:t>Accuracy</a:t>
                      </a:r>
                      <a:r>
                        <a:rPr lang="en-US" sz="1400" b="1" dirty="0">
                          <a:solidFill>
                            <a:schemeClr val="tx2"/>
                          </a:solidFill>
                          <a:effectLst/>
                          <a:latin typeface="+mn-lt"/>
                        </a:rPr>
                        <a:t> (ACC) </a:t>
                      </a:r>
                      <a:r>
                        <a:rPr lang="en-US" sz="1000" dirty="0" smtClean="0">
                          <a:solidFill>
                            <a:schemeClr val="tx2"/>
                          </a:solidFill>
                          <a:effectLst/>
                          <a:latin typeface="+mn-lt"/>
                        </a:rPr>
                        <a:t/>
                      </a:r>
                      <a:br>
                        <a:rPr lang="en-US" sz="1000" dirty="0" smtClean="0">
                          <a:solidFill>
                            <a:schemeClr val="tx2"/>
                          </a:solidFill>
                          <a:effectLst/>
                          <a:latin typeface="+mn-lt"/>
                        </a:rPr>
                      </a:br>
                      <a:r>
                        <a:rPr lang="en-US" sz="1000" dirty="0" smtClean="0">
                          <a:solidFill>
                            <a:schemeClr val="tx2"/>
                          </a:solidFill>
                          <a:effectLst/>
                          <a:latin typeface="+mn-lt"/>
                        </a:rPr>
                        <a:t>=</a:t>
                      </a:r>
                      <a:r>
                        <a:rPr lang="en-US" sz="1000" dirty="0">
                          <a:solidFill>
                            <a:schemeClr val="tx2"/>
                          </a:solidFill>
                          <a:effectLst/>
                          <a:latin typeface="+mn-lt"/>
                        </a:rPr>
                        <a:t> Σ True positive + Σ True negative/Σ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smtClean="0">
                          <a:solidFill>
                            <a:schemeClr val="bg2">
                              <a:lumMod val="10000"/>
                            </a:schemeClr>
                          </a:solidFill>
                          <a:effectLst/>
                          <a:latin typeface="+mn-lt"/>
                        </a:rPr>
                        <a:t>Predicted  Condition</a:t>
                      </a:r>
                      <a:endParaRPr lang="en-US" sz="1000" dirty="0" smtClean="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smtClean="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bg1"/>
                          </a:solidFill>
                          <a:effectLst/>
                          <a:latin typeface="+mn-lt"/>
                        </a:rPr>
                        <a:t>Positive predictive value</a:t>
                      </a:r>
                      <a:r>
                        <a:rPr lang="en-US" sz="1100" b="1" dirty="0">
                          <a:solidFill>
                            <a:schemeClr val="bg1"/>
                          </a:solidFill>
                          <a:effectLst/>
                          <a:latin typeface="+mn-lt"/>
                        </a:rPr>
                        <a:t> (PPV</a:t>
                      </a:r>
                      <a:r>
                        <a:rPr lang="en-US" sz="1100" b="1" dirty="0" smtClean="0">
                          <a:solidFill>
                            <a:schemeClr val="bg1"/>
                          </a:solidFill>
                          <a:effectLst/>
                          <a:latin typeface="+mn-lt"/>
                        </a:rPr>
                        <a:t>)</a:t>
                      </a:r>
                      <a:r>
                        <a:rPr lang="en-US" sz="1100" dirty="0" smtClean="0">
                          <a:solidFill>
                            <a:schemeClr val="bg1"/>
                          </a:solidFill>
                          <a:effectLst/>
                          <a:latin typeface="+mn-lt"/>
                        </a:rPr>
                        <a:t/>
                      </a:r>
                      <a:br>
                        <a:rPr lang="en-US" sz="1100" dirty="0" smtClean="0">
                          <a:solidFill>
                            <a:schemeClr val="bg1"/>
                          </a:solidFill>
                          <a:effectLst/>
                          <a:latin typeface="+mn-lt"/>
                        </a:rPr>
                      </a:br>
                      <a:r>
                        <a:rPr lang="en-US" sz="1100" b="1" u="none" strike="noStrike" dirty="0" smtClean="0">
                          <a:solidFill>
                            <a:schemeClr val="bg1"/>
                          </a:solidFill>
                          <a:effectLst/>
                          <a:latin typeface="+mn-lt"/>
                        </a:rPr>
                        <a:t>Precision</a:t>
                      </a:r>
                      <a:r>
                        <a:rPr lang="en-US" sz="1000" dirty="0">
                          <a:solidFill>
                            <a:schemeClr val="bg1"/>
                          </a:solidFill>
                          <a:effectLst/>
                          <a:latin typeface="+mn-lt"/>
                        </a:rPr>
                        <a:t> </a:t>
                      </a:r>
                      <a:r>
                        <a:rPr lang="en-US" sz="1000" dirty="0" smtClean="0">
                          <a:solidFill>
                            <a:schemeClr val="bg1"/>
                          </a:solidFill>
                          <a:effectLst/>
                          <a:latin typeface="+mn-lt"/>
                        </a:rPr>
                        <a:t/>
                      </a:r>
                      <a:br>
                        <a:rPr lang="en-US" sz="1000" dirty="0" smtClean="0">
                          <a:solidFill>
                            <a:schemeClr val="bg1"/>
                          </a:solidFill>
                          <a:effectLst/>
                          <a:latin typeface="+mn-lt"/>
                        </a:rPr>
                      </a:br>
                      <a:r>
                        <a:rPr lang="en-US" sz="1000" dirty="0" smtClean="0">
                          <a:solidFill>
                            <a:schemeClr val="bg1"/>
                          </a:solidFill>
                          <a:effectLst/>
                          <a:latin typeface="+mn-lt"/>
                        </a:rPr>
                        <a:t>=</a:t>
                      </a:r>
                      <a:r>
                        <a:rPr lang="en-US" sz="1000" dirty="0">
                          <a:solidFill>
                            <a:schemeClr val="bg1"/>
                          </a:solidFill>
                          <a:effectLst/>
                          <a:latin typeface="+mn-lt"/>
                        </a:rPr>
                        <a:t> Σ True positive/Σ Predicted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100" b="1" u="none" strike="noStrike" dirty="0">
                          <a:solidFill>
                            <a:schemeClr val="bg1"/>
                          </a:solidFill>
                          <a:effectLst/>
                          <a:latin typeface="+mn-lt"/>
                        </a:rPr>
                        <a:t>False discovery rate</a:t>
                      </a:r>
                      <a:r>
                        <a:rPr lang="en-US" sz="1100" b="1" dirty="0">
                          <a:solidFill>
                            <a:schemeClr val="bg1"/>
                          </a:solidFill>
                          <a:effectLst/>
                          <a:latin typeface="+mn-lt"/>
                        </a:rPr>
                        <a:t> (FDR) </a:t>
                      </a:r>
                      <a:r>
                        <a:rPr lang="en-US" sz="1000" dirty="0" smtClean="0">
                          <a:solidFill>
                            <a:schemeClr val="bg1"/>
                          </a:solidFill>
                          <a:effectLst/>
                          <a:latin typeface="+mn-lt"/>
                        </a:rPr>
                        <a:t/>
                      </a:r>
                      <a:br>
                        <a:rPr lang="en-US" sz="1000" dirty="0" smtClean="0">
                          <a:solidFill>
                            <a:schemeClr val="bg1"/>
                          </a:solidFill>
                          <a:effectLst/>
                          <a:latin typeface="+mn-lt"/>
                        </a:rPr>
                      </a:br>
                      <a:r>
                        <a:rPr lang="en-US" sz="1000" dirty="0" smtClean="0">
                          <a:solidFill>
                            <a:schemeClr val="bg1"/>
                          </a:solidFill>
                          <a:effectLst/>
                          <a:latin typeface="+mn-lt"/>
                        </a:rPr>
                        <a:t>=</a:t>
                      </a:r>
                      <a:r>
                        <a:rPr lang="en-US" sz="1000" dirty="0">
                          <a:solidFill>
                            <a:schemeClr val="bg1"/>
                          </a:solidFill>
                          <a:effectLst/>
                          <a:latin typeface="+mn-lt"/>
                        </a:rPr>
                        <a:t> Σ False </a:t>
                      </a:r>
                      <a:r>
                        <a:rPr lang="en-US" sz="1000" dirty="0" smtClean="0">
                          <a:solidFill>
                            <a:schemeClr val="bg1"/>
                          </a:solidFill>
                          <a:effectLst/>
                          <a:latin typeface="+mn-lt"/>
                        </a:rPr>
                        <a:t>positive /</a:t>
                      </a:r>
                      <a:r>
                        <a:rPr lang="en-US" sz="1000" dirty="0">
                          <a:solidFill>
                            <a:schemeClr val="bg1"/>
                          </a:solidFill>
                          <a:effectLst/>
                          <a:latin typeface="+mn-lt"/>
                        </a:rPr>
                        <a:t>Σ Predicted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bg1"/>
                          </a:solidFill>
                          <a:effectLst/>
                          <a:latin typeface="+mn-lt"/>
                        </a:rPr>
                        <a:t>False omission rate</a:t>
                      </a:r>
                      <a:r>
                        <a:rPr lang="en-US" sz="1100" b="1" dirty="0">
                          <a:solidFill>
                            <a:schemeClr val="bg1"/>
                          </a:solidFill>
                          <a:effectLst/>
                          <a:latin typeface="+mn-lt"/>
                        </a:rPr>
                        <a:t> (FOR) </a:t>
                      </a:r>
                      <a:endParaRPr lang="en-US" sz="1100" b="1" dirty="0" smtClean="0">
                        <a:solidFill>
                          <a:schemeClr val="bg1"/>
                        </a:solidFill>
                        <a:effectLst/>
                        <a:latin typeface="+mn-lt"/>
                      </a:endParaRPr>
                    </a:p>
                    <a:p>
                      <a:pPr algn="ctr"/>
                      <a:r>
                        <a:rPr lang="en-US" sz="1000" dirty="0" smtClean="0">
                          <a:solidFill>
                            <a:schemeClr val="bg1"/>
                          </a:solidFill>
                          <a:effectLst/>
                          <a:latin typeface="+mn-lt"/>
                        </a:rPr>
                        <a:t>=</a:t>
                      </a:r>
                      <a:r>
                        <a:rPr lang="en-US" sz="1000" dirty="0">
                          <a:solidFill>
                            <a:schemeClr val="bg1"/>
                          </a:solidFill>
                          <a:effectLst/>
                          <a:latin typeface="+mn-lt"/>
                        </a:rPr>
                        <a:t> Σ False </a:t>
                      </a:r>
                      <a:r>
                        <a:rPr lang="en-US" sz="1000" dirty="0" smtClean="0">
                          <a:solidFill>
                            <a:schemeClr val="bg1"/>
                          </a:solidFill>
                          <a:effectLst/>
                          <a:latin typeface="+mn-lt"/>
                        </a:rPr>
                        <a:t>negative /</a:t>
                      </a:r>
                      <a:r>
                        <a:rPr lang="en-US" sz="1000" dirty="0">
                          <a:solidFill>
                            <a:schemeClr val="bg1"/>
                          </a:solidFill>
                          <a:effectLst/>
                          <a:latin typeface="+mn-lt"/>
                        </a:rPr>
                        <a:t>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100" b="1" u="none" strike="noStrike" dirty="0">
                          <a:solidFill>
                            <a:schemeClr val="bg1"/>
                          </a:solidFill>
                          <a:effectLst/>
                          <a:latin typeface="+mn-lt"/>
                        </a:rPr>
                        <a:t>Negative predictive value</a:t>
                      </a:r>
                      <a:r>
                        <a:rPr lang="en-US" sz="1100" b="1" dirty="0">
                          <a:solidFill>
                            <a:schemeClr val="bg1"/>
                          </a:solidFill>
                          <a:effectLst/>
                          <a:latin typeface="+mn-lt"/>
                        </a:rPr>
                        <a:t> (NPV</a:t>
                      </a:r>
                      <a:r>
                        <a:rPr lang="en-US" sz="1100" b="1" dirty="0" smtClean="0">
                          <a:solidFill>
                            <a:schemeClr val="bg1"/>
                          </a:solidFill>
                          <a:effectLst/>
                          <a:latin typeface="+mn-lt"/>
                        </a:rPr>
                        <a:t>)</a:t>
                      </a:r>
                      <a:r>
                        <a:rPr lang="en-US" sz="1000" b="1" dirty="0" smtClean="0">
                          <a:solidFill>
                            <a:schemeClr val="bg1"/>
                          </a:solidFill>
                          <a:effectLst/>
                          <a:latin typeface="+mn-lt"/>
                        </a:rPr>
                        <a:t/>
                      </a:r>
                      <a:br>
                        <a:rPr lang="en-US" sz="1000" b="1" dirty="0" smtClean="0">
                          <a:solidFill>
                            <a:schemeClr val="bg1"/>
                          </a:solidFill>
                          <a:effectLst/>
                          <a:latin typeface="+mn-lt"/>
                        </a:rPr>
                      </a:br>
                      <a:r>
                        <a:rPr lang="en-US" sz="1000" dirty="0" smtClean="0">
                          <a:solidFill>
                            <a:schemeClr val="bg1"/>
                          </a:solidFill>
                          <a:effectLst/>
                          <a:latin typeface="+mn-lt"/>
                        </a:rPr>
                        <a:t> </a:t>
                      </a:r>
                      <a:r>
                        <a:rPr lang="en-US" sz="1000" dirty="0">
                          <a:solidFill>
                            <a:schemeClr val="bg1"/>
                          </a:solidFill>
                          <a:effectLst/>
                          <a:latin typeface="+mn-lt"/>
                        </a:rPr>
                        <a:t>= Σ True </a:t>
                      </a:r>
                      <a:r>
                        <a:rPr lang="en-US" sz="1000" dirty="0" smtClean="0">
                          <a:solidFill>
                            <a:schemeClr val="bg1"/>
                          </a:solidFill>
                          <a:effectLst/>
                          <a:latin typeface="+mn-lt"/>
                        </a:rPr>
                        <a:t>negative /</a:t>
                      </a:r>
                      <a:r>
                        <a:rPr lang="en-US" sz="1000" dirty="0">
                          <a:solidFill>
                            <a:schemeClr val="bg1"/>
                          </a:solidFill>
                          <a:effectLst/>
                          <a:latin typeface="+mn-lt"/>
                        </a:rPr>
                        <a:t>Σ Predicted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bg1"/>
                          </a:solidFill>
                          <a:effectLst/>
                          <a:latin typeface="+mn-lt"/>
                        </a:rPr>
                        <a:t>True positive rate</a:t>
                      </a:r>
                      <a:r>
                        <a:rPr lang="en-US" sz="1050" b="1" dirty="0">
                          <a:solidFill>
                            <a:schemeClr val="bg1"/>
                          </a:solidFill>
                          <a:effectLst/>
                          <a:latin typeface="+mn-lt"/>
                        </a:rPr>
                        <a:t> (TPR</a:t>
                      </a:r>
                      <a:r>
                        <a:rPr lang="en-US" sz="1050" b="1" dirty="0" smtClean="0">
                          <a:solidFill>
                            <a:schemeClr val="bg1"/>
                          </a:solidFill>
                          <a:effectLst/>
                          <a:latin typeface="+mn-lt"/>
                        </a:rPr>
                        <a:t>),</a:t>
                      </a:r>
                      <a:br>
                        <a:rPr lang="en-US" sz="1050" b="1" dirty="0" smtClean="0">
                          <a:solidFill>
                            <a:schemeClr val="bg1"/>
                          </a:solidFill>
                          <a:effectLst/>
                          <a:latin typeface="+mn-lt"/>
                        </a:rPr>
                      </a:br>
                      <a:r>
                        <a:rPr lang="en-US" sz="1050" b="1" u="none" strike="noStrike" dirty="0" smtClean="0">
                          <a:solidFill>
                            <a:schemeClr val="bg1"/>
                          </a:solidFill>
                          <a:effectLst/>
                          <a:latin typeface="+mn-lt"/>
                        </a:rPr>
                        <a:t>Recall</a:t>
                      </a:r>
                      <a:r>
                        <a:rPr lang="en-US" sz="1050" b="1" dirty="0">
                          <a:solidFill>
                            <a:schemeClr val="bg1"/>
                          </a:solidFill>
                          <a:effectLst/>
                          <a:latin typeface="+mn-lt"/>
                        </a:rPr>
                        <a:t>, </a:t>
                      </a:r>
                      <a:r>
                        <a:rPr lang="en-US" sz="1050" b="1" u="none" strike="noStrike" dirty="0">
                          <a:solidFill>
                            <a:schemeClr val="bg1"/>
                          </a:solidFill>
                          <a:effectLst/>
                          <a:latin typeface="+mn-lt"/>
                        </a:rPr>
                        <a:t>Sensitivity</a:t>
                      </a:r>
                      <a:r>
                        <a:rPr lang="en-US" sz="1050" b="1" dirty="0">
                          <a:solidFill>
                            <a:schemeClr val="bg1"/>
                          </a:solidFill>
                          <a:effectLst/>
                          <a:latin typeface="+mn-lt"/>
                        </a:rPr>
                        <a:t>, probability of </a:t>
                      </a:r>
                      <a:r>
                        <a:rPr lang="en-US" sz="1050" b="1" dirty="0" smtClean="0">
                          <a:solidFill>
                            <a:schemeClr val="bg1"/>
                          </a:solidFill>
                          <a:effectLst/>
                          <a:latin typeface="+mn-lt"/>
                        </a:rPr>
                        <a:t>detection,</a:t>
                      </a:r>
                      <a:r>
                        <a:rPr lang="en-US" sz="1050" b="1" baseline="0" dirty="0" smtClean="0">
                          <a:solidFill>
                            <a:schemeClr val="bg1"/>
                          </a:solidFill>
                          <a:effectLst/>
                          <a:latin typeface="+mn-lt"/>
                        </a:rPr>
                        <a:t> </a:t>
                      </a:r>
                      <a:r>
                        <a:rPr lang="en-US" sz="1050" b="1" u="none" strike="noStrike" dirty="0" smtClean="0">
                          <a:solidFill>
                            <a:schemeClr val="bg1"/>
                          </a:solidFill>
                          <a:effectLst/>
                          <a:latin typeface="+mn-lt"/>
                        </a:rPr>
                        <a:t>Power</a:t>
                      </a:r>
                      <a:r>
                        <a:rPr lang="en-US" sz="1050" b="1" dirty="0">
                          <a:solidFill>
                            <a:schemeClr val="bg1"/>
                          </a:solidFill>
                          <a:effectLst/>
                          <a:latin typeface="+mn-lt"/>
                        </a:rPr>
                        <a:t> </a:t>
                      </a:r>
                      <a:r>
                        <a:rPr lang="en-US" sz="1050" b="1" dirty="0" smtClean="0">
                          <a:solidFill>
                            <a:schemeClr val="bg1"/>
                          </a:solidFill>
                          <a:effectLst/>
                          <a:latin typeface="+mn-lt"/>
                        </a:rPr>
                        <a:t/>
                      </a:r>
                      <a:br>
                        <a:rPr lang="en-US" sz="1050" b="1" dirty="0" smtClean="0">
                          <a:solidFill>
                            <a:schemeClr val="bg1"/>
                          </a:solidFill>
                          <a:effectLst/>
                          <a:latin typeface="+mn-lt"/>
                        </a:rPr>
                      </a:br>
                      <a:r>
                        <a:rPr lang="en-US" sz="900" b="0" dirty="0" smtClean="0">
                          <a:solidFill>
                            <a:schemeClr val="bg1"/>
                          </a:solidFill>
                          <a:effectLst/>
                          <a:latin typeface="+mn-lt"/>
                        </a:rPr>
                        <a:t>=</a:t>
                      </a:r>
                      <a:r>
                        <a:rPr lang="en-US" sz="900" b="0" dirty="0">
                          <a:solidFill>
                            <a:schemeClr val="bg1"/>
                          </a:solidFill>
                          <a:effectLst/>
                          <a:latin typeface="+mn-lt"/>
                        </a:rPr>
                        <a:t> Σ True </a:t>
                      </a:r>
                      <a:r>
                        <a:rPr lang="en-US" sz="900" b="0" dirty="0" smtClean="0">
                          <a:solidFill>
                            <a:schemeClr val="bg1"/>
                          </a:solidFill>
                          <a:effectLst/>
                          <a:latin typeface="+mn-lt"/>
                        </a:rPr>
                        <a:t>positive /</a:t>
                      </a:r>
                      <a:r>
                        <a:rPr lang="en-US" sz="900" b="0" dirty="0">
                          <a:solidFill>
                            <a:schemeClr val="bg1"/>
                          </a:solidFill>
                          <a:effectLst/>
                          <a:latin typeface="+mn-lt"/>
                        </a:rPr>
                        <a:t>Σ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u="none" strike="noStrike" dirty="0">
                          <a:solidFill>
                            <a:schemeClr val="bg1"/>
                          </a:solidFill>
                          <a:effectLst/>
                          <a:latin typeface="+mn-lt"/>
                        </a:rPr>
                        <a:t>False positive rate</a:t>
                      </a:r>
                      <a:r>
                        <a:rPr lang="en-US" sz="1050" b="1" dirty="0">
                          <a:solidFill>
                            <a:schemeClr val="bg1"/>
                          </a:solidFill>
                          <a:effectLst/>
                          <a:latin typeface="+mn-lt"/>
                        </a:rPr>
                        <a:t> (FPR), </a:t>
                      </a:r>
                      <a:r>
                        <a:rPr lang="en-US" sz="1050" b="1" u="none" strike="noStrike" dirty="0">
                          <a:solidFill>
                            <a:schemeClr val="bg1"/>
                          </a:solidFill>
                          <a:effectLst/>
                          <a:latin typeface="+mn-lt"/>
                        </a:rPr>
                        <a:t>Fall-out</a:t>
                      </a:r>
                      <a:r>
                        <a:rPr lang="en-US" sz="1050" b="1" dirty="0">
                          <a:solidFill>
                            <a:schemeClr val="bg1"/>
                          </a:solidFill>
                          <a:effectLst/>
                          <a:latin typeface="+mn-lt"/>
                        </a:rPr>
                        <a:t>, probability of false </a:t>
                      </a:r>
                      <a:r>
                        <a:rPr lang="en-US" sz="1050" b="1" dirty="0" smtClean="0">
                          <a:solidFill>
                            <a:schemeClr val="bg1"/>
                          </a:solidFill>
                          <a:effectLst/>
                          <a:latin typeface="+mn-lt"/>
                        </a:rPr>
                        <a:t>alarm</a:t>
                      </a:r>
                      <a:br>
                        <a:rPr lang="en-US" sz="1050" b="1" dirty="0" smtClean="0">
                          <a:solidFill>
                            <a:schemeClr val="bg1"/>
                          </a:solidFill>
                          <a:effectLst/>
                          <a:latin typeface="+mn-lt"/>
                        </a:rPr>
                      </a:br>
                      <a:r>
                        <a:rPr lang="en-US" sz="900" b="0" dirty="0" smtClean="0">
                          <a:solidFill>
                            <a:schemeClr val="bg1"/>
                          </a:solidFill>
                          <a:effectLst/>
                          <a:latin typeface="+mn-lt"/>
                        </a:rPr>
                        <a:t>=</a:t>
                      </a:r>
                      <a:r>
                        <a:rPr lang="en-US" sz="900" b="0" dirty="0">
                          <a:solidFill>
                            <a:schemeClr val="bg1"/>
                          </a:solidFill>
                          <a:effectLst/>
                          <a:latin typeface="+mn-lt"/>
                        </a:rPr>
                        <a:t> Σ False </a:t>
                      </a:r>
                      <a:r>
                        <a:rPr lang="en-US" sz="900" b="0" dirty="0" smtClean="0">
                          <a:solidFill>
                            <a:schemeClr val="bg1"/>
                          </a:solidFill>
                          <a:effectLst/>
                          <a:latin typeface="+mn-lt"/>
                        </a:rPr>
                        <a:t>positive /</a:t>
                      </a:r>
                      <a:r>
                        <a:rPr lang="en-US" sz="900" b="0" dirty="0">
                          <a:solidFill>
                            <a:schemeClr val="bg1"/>
                          </a:solidFill>
                          <a:effectLst/>
                          <a:latin typeface="+mn-lt"/>
                        </a:rPr>
                        <a:t>Σ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Positive likelihood ratio</a:t>
                      </a:r>
                      <a:r>
                        <a:rPr lang="en-US" sz="1100" b="1" dirty="0">
                          <a:solidFill>
                            <a:schemeClr val="bg1"/>
                          </a:solidFill>
                          <a:effectLst/>
                          <a:latin typeface="+mn-lt"/>
                        </a:rPr>
                        <a:t> (LR</a:t>
                      </a:r>
                      <a:r>
                        <a:rPr lang="en-US" sz="1100" b="1" dirty="0" smtClean="0">
                          <a:solidFill>
                            <a:schemeClr val="bg1"/>
                          </a:solidFill>
                          <a:effectLst/>
                          <a:latin typeface="+mn-lt"/>
                        </a:rPr>
                        <a:t>+)</a:t>
                      </a:r>
                    </a:p>
                    <a:p>
                      <a:pPr algn="ctr"/>
                      <a:r>
                        <a:rPr lang="en-US" sz="1000" b="0" dirty="0" smtClean="0">
                          <a:solidFill>
                            <a:schemeClr val="bg1"/>
                          </a:solidFill>
                          <a:effectLst/>
                          <a:latin typeface="+mn-lt"/>
                        </a:rPr>
                        <a:t>=</a:t>
                      </a:r>
                      <a:r>
                        <a:rPr lang="en-US" sz="1000" b="0" dirty="0">
                          <a:solidFill>
                            <a:schemeClr val="bg1"/>
                          </a:solidFill>
                          <a:effectLst/>
                          <a:latin typeface="+mn-lt"/>
                        </a:rPr>
                        <a:t> TPR/FPR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noProof="0" dirty="0" smtClean="0">
                          <a:solidFill>
                            <a:schemeClr val="bg1"/>
                          </a:solidFill>
                          <a:effectLst/>
                          <a:latin typeface="+mn-lt"/>
                        </a:rPr>
                        <a:t>Diagnostic</a:t>
                      </a:r>
                      <a:r>
                        <a:rPr lang="es-ES" sz="1200" b="1" dirty="0" smtClean="0">
                          <a:solidFill>
                            <a:schemeClr val="bg1"/>
                          </a:solidFill>
                          <a:effectLst/>
                          <a:latin typeface="+mn-lt"/>
                        </a:rPr>
                        <a:t> </a:t>
                      </a:r>
                      <a:r>
                        <a:rPr lang="en-US" sz="1200" b="1" noProof="0" dirty="0" smtClean="0">
                          <a:solidFill>
                            <a:schemeClr val="bg1"/>
                          </a:solidFill>
                          <a:effectLst/>
                          <a:latin typeface="+mn-lt"/>
                        </a:rPr>
                        <a:t>odds</a:t>
                      </a:r>
                      <a:r>
                        <a:rPr lang="es-ES" sz="1200" b="1" dirty="0" smtClean="0">
                          <a:solidFill>
                            <a:schemeClr val="bg1"/>
                          </a:solidFill>
                          <a:effectLst/>
                          <a:latin typeface="+mn-lt"/>
                        </a:rPr>
                        <a:t> ratio (DOR</a:t>
                      </a:r>
                      <a:r>
                        <a:rPr lang="es-ES" sz="1200" b="1" dirty="0">
                          <a:solidFill>
                            <a:schemeClr val="bg1"/>
                          </a:solidFill>
                          <a:effectLst/>
                          <a:latin typeface="+mn-lt"/>
                        </a:rPr>
                        <a:t>)</a:t>
                      </a:r>
                      <a:r>
                        <a:rPr lang="es-ES" sz="1100" b="1" dirty="0">
                          <a:solidFill>
                            <a:schemeClr val="bg1"/>
                          </a:solidFill>
                          <a:effectLst/>
                          <a:latin typeface="+mn-lt"/>
                        </a:rPr>
                        <a:t> </a:t>
                      </a:r>
                      <a:endParaRPr lang="es-ES" sz="1100" b="1" dirty="0" smtClean="0">
                        <a:solidFill>
                          <a:schemeClr val="bg1"/>
                        </a:solidFill>
                        <a:effectLst/>
                        <a:latin typeface="+mn-lt"/>
                      </a:endParaRPr>
                    </a:p>
                    <a:p>
                      <a:pPr algn="ctr"/>
                      <a:r>
                        <a:rPr lang="es-ES" sz="1000" b="0" dirty="0" smtClean="0">
                          <a:solidFill>
                            <a:schemeClr val="bg1"/>
                          </a:solidFill>
                          <a:effectLst/>
                          <a:latin typeface="+mn-lt"/>
                        </a:rPr>
                        <a:t>=</a:t>
                      </a:r>
                      <a:r>
                        <a:rPr lang="es-ES" sz="1000" b="0" dirty="0">
                          <a:solidFill>
                            <a:schemeClr val="bg1"/>
                          </a:solidFill>
                          <a:effectLst/>
                          <a:latin typeface="+mn-lt"/>
                        </a:rPr>
                        <a:t> LR+/LR−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dirty="0">
                          <a:solidFill>
                            <a:schemeClr val="bg1"/>
                          </a:solidFill>
                          <a:effectLst/>
                          <a:latin typeface="+mn-lt"/>
                        </a:rPr>
                        <a:t>F</a:t>
                      </a:r>
                      <a:r>
                        <a:rPr lang="en-US" sz="1200" b="1" baseline="-25000" dirty="0">
                          <a:solidFill>
                            <a:schemeClr val="bg1"/>
                          </a:solidFill>
                          <a:effectLst/>
                          <a:latin typeface="+mn-lt"/>
                        </a:rPr>
                        <a:t>1</a:t>
                      </a:r>
                      <a:r>
                        <a:rPr lang="en-US" sz="1200" b="1" dirty="0">
                          <a:solidFill>
                            <a:schemeClr val="bg1"/>
                          </a:solidFill>
                          <a:effectLst/>
                          <a:latin typeface="+mn-lt"/>
                        </a:rPr>
                        <a:t> </a:t>
                      </a:r>
                      <a:r>
                        <a:rPr lang="en-US" sz="1200" b="1" dirty="0" smtClean="0">
                          <a:solidFill>
                            <a:schemeClr val="bg1"/>
                          </a:solidFill>
                          <a:effectLst/>
                          <a:latin typeface="+mn-lt"/>
                        </a:rPr>
                        <a:t>score</a:t>
                      </a:r>
                      <a:r>
                        <a:rPr lang="en-US" sz="1100" b="1" dirty="0" smtClean="0">
                          <a:solidFill>
                            <a:schemeClr val="bg1"/>
                          </a:solidFill>
                          <a:effectLst/>
                          <a:latin typeface="+mn-lt"/>
                        </a:rPr>
                        <a:t/>
                      </a:r>
                      <a:br>
                        <a:rPr lang="en-US" sz="1100" b="1" dirty="0" smtClean="0">
                          <a:solidFill>
                            <a:schemeClr val="bg1"/>
                          </a:solidFill>
                          <a:effectLst/>
                          <a:latin typeface="+mn-lt"/>
                        </a:rPr>
                      </a:br>
                      <a:r>
                        <a:rPr lang="en-US" sz="1000" dirty="0" smtClean="0">
                          <a:solidFill>
                            <a:schemeClr val="bg1"/>
                          </a:solidFill>
                          <a:effectLst/>
                          <a:latin typeface="+mn-lt"/>
                        </a:rPr>
                        <a:t>=</a:t>
                      </a:r>
                      <a:r>
                        <a:rPr lang="en-US" sz="1000" dirty="0">
                          <a:solidFill>
                            <a:schemeClr val="bg1"/>
                          </a:solidFill>
                          <a:effectLst/>
                          <a:latin typeface="+mn-lt"/>
                        </a:rPr>
                        <a:t> 2 · Precision · </a:t>
                      </a:r>
                      <a:r>
                        <a:rPr lang="en-US" sz="1000" dirty="0" smtClean="0">
                          <a:solidFill>
                            <a:schemeClr val="bg1"/>
                          </a:solidFill>
                          <a:effectLst/>
                          <a:latin typeface="+mn-lt"/>
                        </a:rPr>
                        <a:t>Recall </a:t>
                      </a:r>
                      <a:br>
                        <a:rPr lang="en-US" sz="1000" dirty="0" smtClean="0">
                          <a:solidFill>
                            <a:schemeClr val="bg1"/>
                          </a:solidFill>
                          <a:effectLst/>
                          <a:latin typeface="+mn-lt"/>
                        </a:rPr>
                      </a:br>
                      <a:r>
                        <a:rPr lang="en-US" sz="1000" dirty="0" smtClean="0">
                          <a:solidFill>
                            <a:schemeClr val="bg1"/>
                          </a:solidFill>
                          <a:effectLst/>
                          <a:latin typeface="+mn-lt"/>
                        </a:rPr>
                        <a:t>/ Precision </a:t>
                      </a:r>
                      <a:r>
                        <a:rPr lang="en-US" sz="1000" dirty="0">
                          <a:solidFill>
                            <a:schemeClr val="bg1"/>
                          </a:solidFill>
                          <a:effectLst/>
                          <a:latin typeface="+mn-lt"/>
                        </a:rPr>
                        <a:t>+ Recall</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latin typeface="+mn-lt"/>
                        </a:rPr>
                        <a:t>MCC</a:t>
                      </a:r>
                      <a:r>
                        <a:rPr lang="en-US" sz="1100" b="1" dirty="0" smtClean="0">
                          <a:solidFill>
                            <a:schemeClr val="bg1"/>
                          </a:solidFill>
                          <a:effectLst/>
                          <a:latin typeface="+mn-lt"/>
                        </a:rPr>
                        <a:t/>
                      </a:r>
                      <a:br>
                        <a:rPr lang="en-US" sz="1100" b="1" dirty="0" smtClean="0">
                          <a:solidFill>
                            <a:schemeClr val="bg1"/>
                          </a:solidFill>
                          <a:effectLst/>
                          <a:latin typeface="+mn-lt"/>
                        </a:rPr>
                      </a:br>
                      <a:r>
                        <a:rPr lang="en-US" sz="1000" dirty="0" smtClean="0">
                          <a:solidFill>
                            <a:schemeClr val="bg1"/>
                          </a:solidFill>
                          <a:effectLst/>
                          <a:latin typeface="+mn-lt"/>
                        </a:rPr>
                        <a:t>= (TP ·TN – as  FP-FN)</a:t>
                      </a:r>
                      <a:br>
                        <a:rPr lang="en-US" sz="1000" dirty="0" smtClean="0">
                          <a:solidFill>
                            <a:schemeClr val="bg1"/>
                          </a:solidFill>
                          <a:effectLst/>
                          <a:latin typeface="+mn-lt"/>
                        </a:rPr>
                      </a:br>
                      <a:r>
                        <a:rPr lang="en-US" sz="1000" dirty="0" smtClean="0">
                          <a:solidFill>
                            <a:schemeClr val="bg1"/>
                          </a:solidFill>
                          <a:effectLst/>
                          <a:latin typeface="+mn-lt"/>
                        </a:rPr>
                        <a:t>/ </a:t>
                      </a:r>
                      <a:r>
                        <a:rPr lang="en-US" sz="1000" b="1" dirty="0" smtClean="0">
                          <a:solidFill>
                            <a:schemeClr val="bg1"/>
                          </a:solidFill>
                          <a:effectLst/>
                          <a:latin typeface="+mn-lt"/>
                        </a:rPr>
                        <a:t>√</a:t>
                      </a:r>
                      <a:r>
                        <a:rPr lang="en-US" sz="1000" dirty="0" smtClean="0">
                          <a:solidFill>
                            <a:schemeClr val="bg1"/>
                          </a:solidFill>
                          <a:effectLst/>
                          <a:latin typeface="+mn-lt"/>
                        </a:rPr>
                        <a:t> [(TP+FP)</a:t>
                      </a:r>
                      <a:br>
                        <a:rPr lang="en-US" sz="1000" dirty="0" smtClean="0">
                          <a:solidFill>
                            <a:schemeClr val="bg1"/>
                          </a:solidFill>
                          <a:effectLst/>
                          <a:latin typeface="+mn-lt"/>
                        </a:rPr>
                      </a:br>
                      <a:r>
                        <a:rPr lang="en-US" sz="1000" dirty="0" smtClean="0">
                          <a:solidFill>
                            <a:schemeClr val="bg1"/>
                          </a:solidFill>
                          <a:effectLst/>
                          <a:latin typeface="+mn-lt"/>
                        </a:rPr>
                        <a:t>(TP+FN) (TN+FP)</a:t>
                      </a:r>
                      <a:r>
                        <a:rPr lang="en-US" sz="1000" baseline="0" dirty="0" smtClean="0">
                          <a:solidFill>
                            <a:schemeClr val="bg1"/>
                          </a:solidFill>
                          <a:effectLst/>
                          <a:latin typeface="+mn-lt"/>
                        </a:rPr>
                        <a:t> (TN+FN)</a:t>
                      </a:r>
                      <a:r>
                        <a:rPr lang="en-US" sz="1000" dirty="0" smtClean="0">
                          <a:solidFill>
                            <a:schemeClr val="bg1"/>
                          </a:solidFill>
                          <a:effectLst/>
                          <a:latin typeface="+mn-lt"/>
                        </a:rPr>
                        <a:t>]</a:t>
                      </a:r>
                    </a:p>
                    <a:p>
                      <a:pPr algn="ctr"/>
                      <a:endParaRPr lang="en-US" sz="1000" b="1"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bg1"/>
                          </a:solidFill>
                          <a:effectLst/>
                          <a:latin typeface="+mn-lt"/>
                        </a:rPr>
                        <a:t>False negative rate</a:t>
                      </a:r>
                      <a:r>
                        <a:rPr lang="en-US" sz="1050" b="1" dirty="0">
                          <a:solidFill>
                            <a:schemeClr val="bg1"/>
                          </a:solidFill>
                          <a:effectLst/>
                          <a:latin typeface="+mn-lt"/>
                        </a:rPr>
                        <a:t> (FNR), Miss rate </a:t>
                      </a:r>
                      <a:r>
                        <a:rPr lang="en-US" sz="1050" b="1" dirty="0" smtClean="0">
                          <a:solidFill>
                            <a:schemeClr val="bg1"/>
                          </a:solidFill>
                          <a:effectLst/>
                          <a:latin typeface="+mn-lt"/>
                        </a:rPr>
                        <a:t/>
                      </a:r>
                      <a:br>
                        <a:rPr lang="en-US" sz="1050" b="1" dirty="0" smtClean="0">
                          <a:solidFill>
                            <a:schemeClr val="bg1"/>
                          </a:solidFill>
                          <a:effectLst/>
                          <a:latin typeface="+mn-lt"/>
                        </a:rPr>
                      </a:br>
                      <a:r>
                        <a:rPr lang="en-US" sz="900" b="0" dirty="0" smtClean="0">
                          <a:solidFill>
                            <a:schemeClr val="bg1"/>
                          </a:solidFill>
                          <a:effectLst/>
                          <a:latin typeface="+mn-lt"/>
                        </a:rPr>
                        <a:t>=</a:t>
                      </a:r>
                      <a:r>
                        <a:rPr lang="en-US" sz="900" b="0" dirty="0">
                          <a:solidFill>
                            <a:schemeClr val="bg1"/>
                          </a:solidFill>
                          <a:effectLst/>
                          <a:latin typeface="+mn-lt"/>
                        </a:rPr>
                        <a:t> Σ False </a:t>
                      </a:r>
                      <a:r>
                        <a:rPr lang="en-US" sz="900" b="0" dirty="0" smtClean="0">
                          <a:solidFill>
                            <a:schemeClr val="bg1"/>
                          </a:solidFill>
                          <a:effectLst/>
                          <a:latin typeface="+mn-lt"/>
                        </a:rPr>
                        <a:t>negative /</a:t>
                      </a:r>
                      <a:r>
                        <a:rPr lang="en-US" sz="900" b="0" dirty="0">
                          <a:solidFill>
                            <a:schemeClr val="bg1"/>
                          </a:solidFill>
                          <a:effectLst/>
                          <a:latin typeface="+mn-lt"/>
                        </a:rPr>
                        <a:t>Σ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u="none" strike="noStrike" dirty="0">
                          <a:solidFill>
                            <a:schemeClr val="bg1"/>
                          </a:solidFill>
                          <a:effectLst/>
                          <a:latin typeface="+mn-lt"/>
                        </a:rPr>
                        <a:t>Specificity</a:t>
                      </a:r>
                      <a:r>
                        <a:rPr lang="en-US" sz="1050" b="1" dirty="0">
                          <a:solidFill>
                            <a:schemeClr val="bg1"/>
                          </a:solidFill>
                          <a:effectLst/>
                          <a:latin typeface="+mn-lt"/>
                        </a:rPr>
                        <a:t> (SPC), Selectivity, </a:t>
                      </a:r>
                      <a:r>
                        <a:rPr lang="en-US" sz="1050" b="1" u="none" strike="noStrike" dirty="0">
                          <a:solidFill>
                            <a:schemeClr val="bg1"/>
                          </a:solidFill>
                          <a:effectLst/>
                          <a:latin typeface="+mn-lt"/>
                        </a:rPr>
                        <a:t>True negative rate</a:t>
                      </a:r>
                      <a:r>
                        <a:rPr lang="en-US" sz="1050" b="1" dirty="0">
                          <a:solidFill>
                            <a:schemeClr val="bg1"/>
                          </a:solidFill>
                          <a:effectLst/>
                          <a:latin typeface="+mn-lt"/>
                        </a:rPr>
                        <a:t> (TNR) </a:t>
                      </a:r>
                      <a:r>
                        <a:rPr lang="en-US" sz="1050" b="1" dirty="0" smtClean="0">
                          <a:solidFill>
                            <a:schemeClr val="bg1"/>
                          </a:solidFill>
                          <a:effectLst/>
                          <a:latin typeface="+mn-lt"/>
                        </a:rPr>
                        <a:t/>
                      </a:r>
                      <a:br>
                        <a:rPr lang="en-US" sz="1050" b="1" dirty="0" smtClean="0">
                          <a:solidFill>
                            <a:schemeClr val="bg1"/>
                          </a:solidFill>
                          <a:effectLst/>
                          <a:latin typeface="+mn-lt"/>
                        </a:rPr>
                      </a:br>
                      <a:r>
                        <a:rPr lang="en-US" sz="900" b="0" dirty="0" smtClean="0">
                          <a:solidFill>
                            <a:schemeClr val="bg1"/>
                          </a:solidFill>
                          <a:effectLst/>
                          <a:latin typeface="+mn-lt"/>
                        </a:rPr>
                        <a:t>=</a:t>
                      </a:r>
                      <a:r>
                        <a:rPr lang="en-US" sz="900" b="0" dirty="0">
                          <a:solidFill>
                            <a:schemeClr val="bg1"/>
                          </a:solidFill>
                          <a:effectLst/>
                          <a:latin typeface="+mn-lt"/>
                        </a:rPr>
                        <a:t> Σ True negative</a:t>
                      </a:r>
                      <a:r>
                        <a:rPr lang="en-US" sz="900" b="0" dirty="0" smtClean="0">
                          <a:solidFill>
                            <a:schemeClr val="bg1"/>
                          </a:solidFill>
                          <a:effectLst/>
                          <a:latin typeface="+mn-lt"/>
                        </a:rPr>
                        <a:t>/ Σ</a:t>
                      </a:r>
                      <a:r>
                        <a:rPr lang="en-US" sz="900" b="0" dirty="0">
                          <a:solidFill>
                            <a:schemeClr val="bg1"/>
                          </a:solidFill>
                          <a:effectLst/>
                          <a:latin typeface="+mn-lt"/>
                        </a:rPr>
                        <a:t>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Negative likelihood ratio</a:t>
                      </a:r>
                      <a:r>
                        <a:rPr lang="en-US" sz="1100" b="1" dirty="0">
                          <a:solidFill>
                            <a:schemeClr val="bg1"/>
                          </a:solidFill>
                          <a:effectLst/>
                          <a:latin typeface="+mn-lt"/>
                        </a:rPr>
                        <a:t> (LR−) </a:t>
                      </a:r>
                      <a:endParaRPr lang="en-US" sz="1100" b="1" dirty="0" smtClean="0">
                        <a:solidFill>
                          <a:schemeClr val="bg1"/>
                        </a:solidFill>
                        <a:effectLst/>
                        <a:latin typeface="+mn-lt"/>
                      </a:endParaRPr>
                    </a:p>
                    <a:p>
                      <a:pPr algn="ctr"/>
                      <a:r>
                        <a:rPr lang="en-US" sz="1000" b="0" dirty="0" smtClean="0">
                          <a:solidFill>
                            <a:schemeClr val="bg1"/>
                          </a:solidFill>
                          <a:effectLst/>
                          <a:latin typeface="+mn-lt"/>
                        </a:rPr>
                        <a:t>=</a:t>
                      </a:r>
                      <a:r>
                        <a:rPr lang="en-US" sz="1000" b="0" dirty="0">
                          <a:solidFill>
                            <a:schemeClr val="bg1"/>
                          </a:solidFill>
                          <a:effectLst/>
                          <a:latin typeface="+mn-lt"/>
                        </a:rPr>
                        <a:t> FNR/TNR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
        <p:nvSpPr>
          <p:cNvPr id="2" name="TextBox 1"/>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smtClean="0">
              <a:solidFill>
                <a:schemeClr val="tx2"/>
              </a:solidFill>
            </a:endParaRPr>
          </a:p>
        </p:txBody>
      </p:sp>
      <p:sp>
        <p:nvSpPr>
          <p:cNvPr id="3" name="Rectangle 2"/>
          <p:cNvSpPr/>
          <p:nvPr/>
        </p:nvSpPr>
        <p:spPr>
          <a:xfrm>
            <a:off x="5667376" y="3621918"/>
            <a:ext cx="5538040" cy="461665"/>
          </a:xfrm>
          <a:prstGeom prst="rect">
            <a:avLst/>
          </a:prstGeom>
        </p:spPr>
        <p:txBody>
          <a:bodyPr wrap="square">
            <a:spAutoFit/>
          </a:bodyPr>
          <a:lstStyle/>
          <a:p>
            <a:pPr algn="ctr"/>
            <a:r>
              <a:rPr lang="en-US" sz="2400" b="1" dirty="0">
                <a:solidFill>
                  <a:schemeClr val="tx2"/>
                </a:solidFill>
              </a:rPr>
              <a:t>What can we do to avoid attrition?</a:t>
            </a:r>
          </a:p>
        </p:txBody>
      </p:sp>
      <p:sp>
        <p:nvSpPr>
          <p:cNvPr id="10" name="Rectangle 9"/>
          <p:cNvSpPr/>
          <p:nvPr/>
        </p:nvSpPr>
        <p:spPr>
          <a:xfrm>
            <a:off x="3897140" y="4483633"/>
            <a:ext cx="7410220" cy="1732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en-US" sz="1400" dirty="0" smtClean="0">
                <a:solidFill>
                  <a:schemeClr val="tx1"/>
                </a:solidFill>
              </a:rPr>
              <a:t>The features with more influence in the best attrition model will be listed and then..</a:t>
            </a:r>
            <a:endParaRPr lang="en-US" sz="1500" b="1" dirty="0">
              <a:solidFill>
                <a:schemeClr val="tx2"/>
              </a:solidFill>
            </a:endParaRPr>
          </a:p>
        </p:txBody>
      </p:sp>
    </p:spTree>
    <p:extLst>
      <p:ext uri="{BB962C8B-B14F-4D97-AF65-F5344CB8AC3E}">
        <p14:creationId xmlns:p14="http://schemas.microsoft.com/office/powerpoint/2010/main" val="119696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3107679"/>
            <a:ext cx="12192000" cy="27882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p:cNvSpPr/>
          <p:nvPr/>
        </p:nvSpPr>
        <p:spPr>
          <a:xfrm>
            <a:off x="536816" y="1671766"/>
            <a:ext cx="2042866" cy="684000"/>
          </a:xfrm>
          <a:prstGeom prst="rect">
            <a:avLst/>
          </a:prstGeom>
        </p:spPr>
        <p:txBody>
          <a:bodyPr wrap="square" lIns="36000" rIns="36000" anchor="ctr">
            <a:noAutofit/>
          </a:bodyPr>
          <a:lstStyle/>
          <a:p>
            <a:pPr algn="ctr"/>
            <a:r>
              <a:rPr lang="en-US" sz="2000" b="1" dirty="0" smtClean="0">
                <a:solidFill>
                  <a:srgbClr val="00338D"/>
                </a:solidFill>
                <a:ea typeface="Open Sans" panose="020B0606030504020204" pitchFamily="34" charset="0"/>
                <a:cs typeface="Open Sans" panose="020B0606030504020204" pitchFamily="34" charset="0"/>
              </a:rPr>
              <a:t>Why?</a:t>
            </a:r>
            <a:endParaRPr lang="en-US" b="1" dirty="0">
              <a:solidFill>
                <a:srgbClr val="00338D"/>
              </a:solidFill>
              <a:ea typeface="Open Sans" panose="020B0606030504020204" pitchFamily="34" charset="0"/>
              <a:cs typeface="Open Sans" panose="020B0606030504020204" pitchFamily="34" charset="0"/>
            </a:endParaRPr>
          </a:p>
        </p:txBody>
      </p:sp>
      <p:sp>
        <p:nvSpPr>
          <p:cNvPr id="12" name="Title 11"/>
          <p:cNvSpPr>
            <a:spLocks noGrp="1"/>
          </p:cNvSpPr>
          <p:nvPr>
            <p:ph type="title"/>
          </p:nvPr>
        </p:nvSpPr>
        <p:spPr/>
        <p:txBody>
          <a:bodyPr/>
          <a:lstStyle/>
          <a:p>
            <a:r>
              <a:rPr lang="en-US" sz="4400" dirty="0" smtClean="0">
                <a:latin typeface="+mn-lt"/>
              </a:rPr>
              <a:t>Agenda</a:t>
            </a:r>
            <a:endParaRPr lang="en-US" sz="4400" dirty="0">
              <a:latin typeface="+mn-lt"/>
            </a:endParaRPr>
          </a:p>
        </p:txBody>
      </p:sp>
      <p:sp>
        <p:nvSpPr>
          <p:cNvPr id="17" name="Text Placeholder 16"/>
          <p:cNvSpPr>
            <a:spLocks noGrp="1"/>
          </p:cNvSpPr>
          <p:nvPr>
            <p:ph type="body" sz="quarter" idx="10"/>
          </p:nvPr>
        </p:nvSpPr>
        <p:spPr/>
        <p:txBody>
          <a:bodyPr/>
          <a:lstStyle/>
          <a:p>
            <a:r>
              <a:rPr lang="en-US" dirty="0" smtClean="0">
                <a:latin typeface="+mn-lt"/>
              </a:rPr>
              <a:t>The agenda for today will have the following 5 topics:</a:t>
            </a:r>
            <a:endParaRPr lang="en-US" dirty="0">
              <a:latin typeface="+mn-lt"/>
            </a:endParaRPr>
          </a:p>
        </p:txBody>
      </p:sp>
      <p:sp>
        <p:nvSpPr>
          <p:cNvPr id="55" name="Rectangle 54"/>
          <p:cNvSpPr/>
          <p:nvPr/>
        </p:nvSpPr>
        <p:spPr>
          <a:xfrm>
            <a:off x="2790739" y="1671766"/>
            <a:ext cx="2042866" cy="684000"/>
          </a:xfrm>
          <a:prstGeom prst="rect">
            <a:avLst/>
          </a:prstGeom>
        </p:spPr>
        <p:txBody>
          <a:bodyPr wrap="square" lIns="36000" rIns="36000" anchor="ctr">
            <a:noAutofit/>
          </a:bodyPr>
          <a:lstStyle/>
          <a:p>
            <a:pPr algn="ctr"/>
            <a:r>
              <a:rPr lang="en-US" sz="2000" b="1" dirty="0" smtClean="0">
                <a:solidFill>
                  <a:srgbClr val="00338D"/>
                </a:solidFill>
                <a:ea typeface="Open Sans" panose="020B0606030504020204" pitchFamily="34" charset="0"/>
                <a:cs typeface="Open Sans" panose="020B0606030504020204" pitchFamily="34" charset="0"/>
              </a:rPr>
              <a:t>Planning &amp; Methodology</a:t>
            </a:r>
            <a:endParaRPr lang="en-US" b="1" dirty="0">
              <a:solidFill>
                <a:srgbClr val="00338D"/>
              </a:solidFill>
              <a:ea typeface="Open Sans" panose="020B0606030504020204" pitchFamily="34" charset="0"/>
              <a:cs typeface="Open Sans" panose="020B0606030504020204" pitchFamily="34" charset="0"/>
            </a:endParaRPr>
          </a:p>
        </p:txBody>
      </p:sp>
      <p:sp>
        <p:nvSpPr>
          <p:cNvPr id="56" name="Rectangle 55"/>
          <p:cNvSpPr/>
          <p:nvPr/>
        </p:nvSpPr>
        <p:spPr>
          <a:xfrm>
            <a:off x="5044662" y="1671766"/>
            <a:ext cx="2042866" cy="684000"/>
          </a:xfrm>
          <a:prstGeom prst="rect">
            <a:avLst/>
          </a:prstGeom>
        </p:spPr>
        <p:txBody>
          <a:bodyPr wrap="square" lIns="36000" rIns="36000" anchor="ctr">
            <a:noAutofit/>
          </a:bodyPr>
          <a:lstStyle/>
          <a:p>
            <a:pPr algn="ctr"/>
            <a:r>
              <a:rPr lang="en-US" sz="2000" b="1" dirty="0" smtClean="0">
                <a:solidFill>
                  <a:srgbClr val="00338D"/>
                </a:solidFill>
                <a:ea typeface="Open Sans" panose="020B0606030504020204" pitchFamily="34" charset="0"/>
                <a:cs typeface="Open Sans" panose="020B0606030504020204" pitchFamily="34" charset="0"/>
              </a:rPr>
              <a:t>Dataset </a:t>
            </a:r>
            <a:r>
              <a:rPr lang="en-US" sz="2000" b="1" dirty="0" smtClean="0">
                <a:solidFill>
                  <a:srgbClr val="00338D"/>
                </a:solidFill>
                <a:ea typeface="Open Sans" panose="020B0606030504020204" pitchFamily="34" charset="0"/>
                <a:cs typeface="Open Sans" panose="020B0606030504020204" pitchFamily="34" charset="0"/>
              </a:rPr>
              <a:t>Exploration &amp; Insights</a:t>
            </a:r>
            <a:endParaRPr lang="en-US" b="1" dirty="0">
              <a:solidFill>
                <a:srgbClr val="00338D"/>
              </a:solidFill>
              <a:ea typeface="Open Sans" panose="020B0606030504020204" pitchFamily="34" charset="0"/>
              <a:cs typeface="Open Sans" panose="020B0606030504020204" pitchFamily="34" charset="0"/>
            </a:endParaRPr>
          </a:p>
        </p:txBody>
      </p:sp>
      <p:sp>
        <p:nvSpPr>
          <p:cNvPr id="57" name="Rectangle 56"/>
          <p:cNvSpPr/>
          <p:nvPr/>
        </p:nvSpPr>
        <p:spPr>
          <a:xfrm>
            <a:off x="7298585" y="1671766"/>
            <a:ext cx="2042866" cy="684000"/>
          </a:xfrm>
          <a:prstGeom prst="rect">
            <a:avLst/>
          </a:prstGeom>
        </p:spPr>
        <p:txBody>
          <a:bodyPr wrap="square" lIns="36000" rIns="36000" anchor="ctr">
            <a:noAutofit/>
          </a:bodyPr>
          <a:lstStyle/>
          <a:p>
            <a:pPr algn="ctr"/>
            <a:r>
              <a:rPr lang="en-US" sz="2000" b="1" dirty="0" smtClean="0">
                <a:solidFill>
                  <a:srgbClr val="00338D"/>
                </a:solidFill>
                <a:ea typeface="Open Sans" panose="020B0606030504020204" pitchFamily="34" charset="0"/>
                <a:cs typeface="Open Sans" panose="020B0606030504020204" pitchFamily="34" charset="0"/>
              </a:rPr>
              <a:t>Model Discussion</a:t>
            </a:r>
            <a:endParaRPr lang="en-US" b="1" dirty="0">
              <a:solidFill>
                <a:srgbClr val="00338D"/>
              </a:solidFill>
              <a:ea typeface="Open Sans" panose="020B0606030504020204" pitchFamily="34" charset="0"/>
              <a:cs typeface="Open Sans" panose="020B0606030504020204" pitchFamily="34" charset="0"/>
            </a:endParaRPr>
          </a:p>
        </p:txBody>
      </p:sp>
      <p:sp>
        <p:nvSpPr>
          <p:cNvPr id="58" name="Rectangle 57"/>
          <p:cNvSpPr/>
          <p:nvPr/>
        </p:nvSpPr>
        <p:spPr>
          <a:xfrm>
            <a:off x="9552507" y="1671766"/>
            <a:ext cx="2042866" cy="684000"/>
          </a:xfrm>
          <a:prstGeom prst="rect">
            <a:avLst/>
          </a:prstGeom>
        </p:spPr>
        <p:txBody>
          <a:bodyPr wrap="square" lIns="36000" rIns="36000" anchor="ctr">
            <a:noAutofit/>
          </a:bodyPr>
          <a:lstStyle/>
          <a:p>
            <a:pPr algn="ctr"/>
            <a:r>
              <a:rPr lang="en-US" sz="2000" b="1" dirty="0" smtClean="0">
                <a:solidFill>
                  <a:srgbClr val="00338D"/>
                </a:solidFill>
                <a:ea typeface="Open Sans" panose="020B0606030504020204" pitchFamily="34" charset="0"/>
                <a:cs typeface="Open Sans" panose="020B0606030504020204" pitchFamily="34" charset="0"/>
              </a:rPr>
              <a:t>Next</a:t>
            </a:r>
            <a:br>
              <a:rPr lang="en-US" sz="2000" b="1" dirty="0" smtClean="0">
                <a:solidFill>
                  <a:srgbClr val="00338D"/>
                </a:solidFill>
                <a:ea typeface="Open Sans" panose="020B0606030504020204" pitchFamily="34" charset="0"/>
                <a:cs typeface="Open Sans" panose="020B0606030504020204" pitchFamily="34" charset="0"/>
              </a:rPr>
            </a:br>
            <a:r>
              <a:rPr lang="en-US" sz="2000" b="1" dirty="0" smtClean="0">
                <a:solidFill>
                  <a:srgbClr val="00338D"/>
                </a:solidFill>
                <a:ea typeface="Open Sans" panose="020B0606030504020204" pitchFamily="34" charset="0"/>
                <a:cs typeface="Open Sans" panose="020B0606030504020204" pitchFamily="34" charset="0"/>
              </a:rPr>
              <a:t>Steps</a:t>
            </a:r>
            <a:endParaRPr lang="en-US" b="1" dirty="0">
              <a:solidFill>
                <a:srgbClr val="00338D"/>
              </a:solidFill>
              <a:ea typeface="Open Sans" panose="020B0606030504020204" pitchFamily="34" charset="0"/>
              <a:cs typeface="Open Sans" panose="020B0606030504020204" pitchFamily="34" charset="0"/>
            </a:endParaRPr>
          </a:p>
        </p:txBody>
      </p:sp>
      <p:sp>
        <p:nvSpPr>
          <p:cNvPr id="59" name="TextBox 58"/>
          <p:cNvSpPr txBox="1"/>
          <p:nvPr/>
        </p:nvSpPr>
        <p:spPr>
          <a:xfrm>
            <a:off x="616080" y="3899346"/>
            <a:ext cx="1857878" cy="2224724"/>
          </a:xfrm>
          <a:prstGeom prst="rect">
            <a:avLst/>
          </a:prstGeom>
          <a:noFill/>
        </p:spPr>
        <p:txBody>
          <a:bodyPr wrap="square" lIns="36000" tIns="54610" rIns="36000" bIns="54610" rtlCol="0">
            <a:noAutofit/>
          </a:bodyPr>
          <a:lstStyle/>
          <a:p>
            <a:pPr algn="ctr">
              <a:spcAft>
                <a:spcPts val="600"/>
              </a:spcAft>
            </a:pPr>
            <a:r>
              <a:rPr lang="en-US" sz="1600" dirty="0" smtClean="0">
                <a:solidFill>
                  <a:schemeClr val="bg1"/>
                </a:solidFill>
              </a:rPr>
              <a:t>Why did we choose the Human Resources Analysis Project?</a:t>
            </a:r>
          </a:p>
        </p:txBody>
      </p:sp>
      <p:sp>
        <p:nvSpPr>
          <p:cNvPr id="153" name="TextBox 152"/>
          <p:cNvSpPr txBox="1"/>
          <p:nvPr/>
        </p:nvSpPr>
        <p:spPr>
          <a:xfrm>
            <a:off x="2880583" y="3899346"/>
            <a:ext cx="1857878" cy="2224724"/>
          </a:xfrm>
          <a:prstGeom prst="rect">
            <a:avLst/>
          </a:prstGeom>
          <a:noFill/>
        </p:spPr>
        <p:txBody>
          <a:bodyPr wrap="square" lIns="36000" tIns="54610" rIns="36000" bIns="54610" rtlCol="0">
            <a:noAutofit/>
          </a:bodyPr>
          <a:lstStyle/>
          <a:p>
            <a:pPr algn="ctr">
              <a:spcAft>
                <a:spcPts val="600"/>
              </a:spcAft>
            </a:pPr>
            <a:r>
              <a:rPr lang="en-US" sz="1600" dirty="0" smtClean="0">
                <a:solidFill>
                  <a:schemeClr val="bg1"/>
                </a:solidFill>
              </a:rPr>
              <a:t>What is our Schedule?</a:t>
            </a:r>
          </a:p>
          <a:p>
            <a:pPr algn="ctr">
              <a:spcAft>
                <a:spcPts val="600"/>
              </a:spcAft>
            </a:pPr>
            <a:r>
              <a:rPr lang="en-US" sz="1600" dirty="0" smtClean="0">
                <a:solidFill>
                  <a:schemeClr val="bg1"/>
                </a:solidFill>
              </a:rPr>
              <a:t>What is our approach?</a:t>
            </a:r>
          </a:p>
        </p:txBody>
      </p:sp>
      <p:sp>
        <p:nvSpPr>
          <p:cNvPr id="154" name="TextBox 153"/>
          <p:cNvSpPr txBox="1"/>
          <p:nvPr/>
        </p:nvSpPr>
        <p:spPr>
          <a:xfrm>
            <a:off x="5145086" y="3899346"/>
            <a:ext cx="1857878" cy="2224724"/>
          </a:xfrm>
          <a:prstGeom prst="rect">
            <a:avLst/>
          </a:prstGeom>
          <a:noFill/>
        </p:spPr>
        <p:txBody>
          <a:bodyPr wrap="square" lIns="36000" tIns="54610" rIns="36000" bIns="54610" rtlCol="0">
            <a:noAutofit/>
          </a:bodyPr>
          <a:lstStyle/>
          <a:p>
            <a:pPr algn="ctr">
              <a:spcAft>
                <a:spcPts val="600"/>
              </a:spcAft>
            </a:pPr>
            <a:r>
              <a:rPr lang="en-US" sz="1600" dirty="0" smtClean="0">
                <a:solidFill>
                  <a:schemeClr val="bg1"/>
                </a:solidFill>
              </a:rPr>
              <a:t>How did </a:t>
            </a:r>
            <a:r>
              <a:rPr lang="en-US" sz="1600" dirty="0" smtClean="0">
                <a:solidFill>
                  <a:schemeClr val="bg1"/>
                </a:solidFill>
              </a:rPr>
              <a:t>we explored our dataset</a:t>
            </a:r>
            <a:r>
              <a:rPr lang="en-US" sz="1600" dirty="0" smtClean="0">
                <a:solidFill>
                  <a:schemeClr val="bg1"/>
                </a:solidFill>
              </a:rPr>
              <a:t>? </a:t>
            </a:r>
            <a:endParaRPr lang="en-US" sz="1600" dirty="0" smtClean="0">
              <a:solidFill>
                <a:schemeClr val="bg1"/>
              </a:solidFill>
            </a:endParaRPr>
          </a:p>
          <a:p>
            <a:pPr algn="ctr">
              <a:spcAft>
                <a:spcPts val="600"/>
              </a:spcAft>
            </a:pPr>
            <a:r>
              <a:rPr lang="en-US" sz="1600" dirty="0">
                <a:solidFill>
                  <a:schemeClr val="bg1"/>
                </a:solidFill>
              </a:rPr>
              <a:t>How is our dataset? </a:t>
            </a:r>
          </a:p>
          <a:p>
            <a:pPr algn="ctr">
              <a:spcAft>
                <a:spcPts val="600"/>
              </a:spcAft>
            </a:pPr>
            <a:r>
              <a:rPr lang="en-US" sz="1600" dirty="0">
                <a:solidFill>
                  <a:schemeClr val="bg1"/>
                </a:solidFill>
              </a:rPr>
              <a:t>What have we discovered so far?</a:t>
            </a:r>
          </a:p>
          <a:p>
            <a:pPr algn="ctr">
              <a:spcAft>
                <a:spcPts val="600"/>
              </a:spcAft>
            </a:pPr>
            <a:endParaRPr lang="en-US" sz="1600" dirty="0" smtClean="0">
              <a:solidFill>
                <a:schemeClr val="bg1"/>
              </a:solidFill>
            </a:endParaRPr>
          </a:p>
        </p:txBody>
      </p:sp>
      <p:sp>
        <p:nvSpPr>
          <p:cNvPr id="155" name="TextBox 154"/>
          <p:cNvSpPr txBox="1"/>
          <p:nvPr/>
        </p:nvSpPr>
        <p:spPr>
          <a:xfrm>
            <a:off x="7409590" y="3899346"/>
            <a:ext cx="1857878" cy="2224724"/>
          </a:xfrm>
          <a:prstGeom prst="rect">
            <a:avLst/>
          </a:prstGeom>
          <a:noFill/>
        </p:spPr>
        <p:txBody>
          <a:bodyPr wrap="square" lIns="36000" tIns="54610" rIns="36000" bIns="54610" rtlCol="0">
            <a:noAutofit/>
          </a:bodyPr>
          <a:lstStyle/>
          <a:p>
            <a:pPr algn="ctr">
              <a:spcAft>
                <a:spcPts val="600"/>
              </a:spcAft>
            </a:pPr>
            <a:r>
              <a:rPr lang="en-US" sz="1600" dirty="0" smtClean="0">
                <a:solidFill>
                  <a:schemeClr val="bg1"/>
                </a:solidFill>
              </a:rPr>
              <a:t>Which </a:t>
            </a:r>
            <a:r>
              <a:rPr lang="en-US" sz="1600" dirty="0" smtClean="0">
                <a:solidFill>
                  <a:schemeClr val="bg1"/>
                </a:solidFill>
              </a:rPr>
              <a:t>are the best scores?</a:t>
            </a:r>
          </a:p>
          <a:p>
            <a:pPr algn="ctr">
              <a:spcAft>
                <a:spcPts val="600"/>
              </a:spcAft>
            </a:pPr>
            <a:r>
              <a:rPr lang="en-US" sz="1600" dirty="0" smtClean="0">
                <a:solidFill>
                  <a:schemeClr val="bg1"/>
                </a:solidFill>
              </a:rPr>
              <a:t>Preliminary results</a:t>
            </a:r>
            <a:endParaRPr lang="en-US" sz="1600" dirty="0" smtClean="0">
              <a:solidFill>
                <a:schemeClr val="bg1"/>
              </a:solidFill>
            </a:endParaRPr>
          </a:p>
        </p:txBody>
      </p:sp>
      <p:sp>
        <p:nvSpPr>
          <p:cNvPr id="156" name="TextBox 155"/>
          <p:cNvSpPr txBox="1"/>
          <p:nvPr/>
        </p:nvSpPr>
        <p:spPr>
          <a:xfrm>
            <a:off x="9674094" y="3899346"/>
            <a:ext cx="1857878" cy="2224724"/>
          </a:xfrm>
          <a:prstGeom prst="rect">
            <a:avLst/>
          </a:prstGeom>
          <a:noFill/>
        </p:spPr>
        <p:txBody>
          <a:bodyPr wrap="square" lIns="36000" tIns="54610" rIns="36000" bIns="54610" rtlCol="0">
            <a:noAutofit/>
          </a:bodyPr>
          <a:lstStyle/>
          <a:p>
            <a:pPr algn="ctr">
              <a:spcAft>
                <a:spcPts val="600"/>
              </a:spcAft>
            </a:pPr>
            <a:r>
              <a:rPr lang="en-US" sz="1600" dirty="0" smtClean="0">
                <a:solidFill>
                  <a:schemeClr val="bg1"/>
                </a:solidFill>
              </a:rPr>
              <a:t>What are we going to do next?</a:t>
            </a:r>
          </a:p>
        </p:txBody>
      </p:sp>
      <p:grpSp>
        <p:nvGrpSpPr>
          <p:cNvPr id="40" name="Group 39"/>
          <p:cNvGrpSpPr/>
          <p:nvPr/>
        </p:nvGrpSpPr>
        <p:grpSpPr>
          <a:xfrm>
            <a:off x="844223" y="2489685"/>
            <a:ext cx="1450338" cy="1450338"/>
            <a:chOff x="1174376" y="2108200"/>
            <a:chExt cx="1930400" cy="1930400"/>
          </a:xfrm>
          <a:solidFill>
            <a:schemeClr val="tx2"/>
          </a:solidFill>
        </p:grpSpPr>
        <p:sp>
          <p:nvSpPr>
            <p:cNvPr id="41" name="Oval 40"/>
            <p:cNvSpPr/>
            <p:nvPr/>
          </p:nvSpPr>
          <p:spPr>
            <a:xfrm>
              <a:off x="1174376" y="21082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2" name="Oval 41"/>
            <p:cNvSpPr/>
            <p:nvPr/>
          </p:nvSpPr>
          <p:spPr>
            <a:xfrm>
              <a:off x="1302124" y="2235948"/>
              <a:ext cx="1674905" cy="1674905"/>
            </a:xfrm>
            <a:prstGeom prst="ellipse">
              <a:avLst/>
            </a:prstGeom>
            <a:solidFill>
              <a:schemeClr val="tx2"/>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48" name="Group 47"/>
          <p:cNvGrpSpPr/>
          <p:nvPr/>
        </p:nvGrpSpPr>
        <p:grpSpPr>
          <a:xfrm>
            <a:off x="3087189" y="2489685"/>
            <a:ext cx="1450338" cy="1450338"/>
            <a:chOff x="1174376" y="2108200"/>
            <a:chExt cx="1930400" cy="1930400"/>
          </a:xfrm>
          <a:solidFill>
            <a:schemeClr val="tx2"/>
          </a:solidFill>
        </p:grpSpPr>
        <p:sp>
          <p:nvSpPr>
            <p:cNvPr id="49" name="Oval 48"/>
            <p:cNvSpPr/>
            <p:nvPr/>
          </p:nvSpPr>
          <p:spPr>
            <a:xfrm>
              <a:off x="1174376" y="21082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0" name="Oval 49"/>
            <p:cNvSpPr/>
            <p:nvPr/>
          </p:nvSpPr>
          <p:spPr>
            <a:xfrm>
              <a:off x="1302124" y="2235948"/>
              <a:ext cx="1674905" cy="1674905"/>
            </a:xfrm>
            <a:prstGeom prst="ellipse">
              <a:avLst/>
            </a:prstGeom>
            <a:solidFill>
              <a:schemeClr val="tx2"/>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p:cNvGrpSpPr/>
          <p:nvPr/>
        </p:nvGrpSpPr>
        <p:grpSpPr>
          <a:xfrm>
            <a:off x="5373882" y="2489685"/>
            <a:ext cx="1450338" cy="1450338"/>
            <a:chOff x="3804023" y="2108200"/>
            <a:chExt cx="1930400" cy="1930400"/>
          </a:xfrm>
        </p:grpSpPr>
        <p:sp>
          <p:nvSpPr>
            <p:cNvPr id="37" name="Oval 36"/>
            <p:cNvSpPr/>
            <p:nvPr/>
          </p:nvSpPr>
          <p:spPr>
            <a:xfrm>
              <a:off x="3804023" y="2108200"/>
              <a:ext cx="1930400" cy="19304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Oval 37"/>
            <p:cNvSpPr/>
            <p:nvPr/>
          </p:nvSpPr>
          <p:spPr>
            <a:xfrm>
              <a:off x="3931771" y="2235948"/>
              <a:ext cx="1674905" cy="1674905"/>
            </a:xfrm>
            <a:prstGeom prst="ellipse">
              <a:avLst/>
            </a:prstGeom>
            <a:solidFill>
              <a:schemeClr val="tx2"/>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0" name="Group 29"/>
          <p:cNvGrpSpPr/>
          <p:nvPr/>
        </p:nvGrpSpPr>
        <p:grpSpPr>
          <a:xfrm>
            <a:off x="7613361" y="2489685"/>
            <a:ext cx="1450338" cy="1450338"/>
            <a:chOff x="6559176" y="2108200"/>
            <a:chExt cx="1930400" cy="1930400"/>
          </a:xfrm>
        </p:grpSpPr>
        <p:sp>
          <p:nvSpPr>
            <p:cNvPr id="31" name="Oval 30"/>
            <p:cNvSpPr/>
            <p:nvPr/>
          </p:nvSpPr>
          <p:spPr>
            <a:xfrm>
              <a:off x="6559176" y="2108200"/>
              <a:ext cx="1930400" cy="19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Oval 31"/>
            <p:cNvSpPr/>
            <p:nvPr/>
          </p:nvSpPr>
          <p:spPr>
            <a:xfrm>
              <a:off x="6686924" y="2235948"/>
              <a:ext cx="1674905" cy="1674905"/>
            </a:xfrm>
            <a:prstGeom prst="ellipse">
              <a:avLst/>
            </a:prstGeom>
            <a:solidFill>
              <a:srgbClr val="00338D"/>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3" name="Group 22"/>
          <p:cNvGrpSpPr/>
          <p:nvPr/>
        </p:nvGrpSpPr>
        <p:grpSpPr>
          <a:xfrm>
            <a:off x="9873917" y="2489685"/>
            <a:ext cx="1450338" cy="1450338"/>
            <a:chOff x="9200776" y="2108200"/>
            <a:chExt cx="1930400" cy="1930400"/>
          </a:xfrm>
        </p:grpSpPr>
        <p:sp>
          <p:nvSpPr>
            <p:cNvPr id="24" name="Oval 23"/>
            <p:cNvSpPr/>
            <p:nvPr/>
          </p:nvSpPr>
          <p:spPr>
            <a:xfrm>
              <a:off x="9200776" y="2108200"/>
              <a:ext cx="1930400" cy="19304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Oval 24"/>
            <p:cNvSpPr/>
            <p:nvPr/>
          </p:nvSpPr>
          <p:spPr>
            <a:xfrm>
              <a:off x="9328524" y="2235948"/>
              <a:ext cx="1674905" cy="1674905"/>
            </a:xfrm>
            <a:prstGeom prst="ellipse">
              <a:avLst/>
            </a:prstGeom>
            <a:solidFill>
              <a:srgbClr val="00338D"/>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086" y="2854854"/>
            <a:ext cx="720000" cy="720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9051" y="2854854"/>
            <a:ext cx="720000" cy="720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8530" y="2854854"/>
            <a:ext cx="720000" cy="720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9392" y="2854854"/>
            <a:ext cx="720000" cy="720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2358" y="2854854"/>
            <a:ext cx="720000" cy="720000"/>
          </a:xfrm>
          <a:prstGeom prst="rect">
            <a:avLst/>
          </a:prstGeom>
        </p:spPr>
      </p:pic>
    </p:spTree>
    <p:extLst>
      <p:ext uri="{BB962C8B-B14F-4D97-AF65-F5344CB8AC3E}">
        <p14:creationId xmlns:p14="http://schemas.microsoft.com/office/powerpoint/2010/main" val="3739556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Score Selection</a:t>
            </a:r>
            <a:endParaRPr lang="en-US" dirty="0">
              <a:latin typeface="+mn-lt"/>
            </a:endParaRPr>
          </a:p>
        </p:txBody>
      </p:sp>
      <p:sp>
        <p:nvSpPr>
          <p:cNvPr id="17" name="Text Placeholder 16"/>
          <p:cNvSpPr>
            <a:spLocks noGrp="1"/>
          </p:cNvSpPr>
          <p:nvPr>
            <p:ph type="body" sz="quarter" idx="10"/>
          </p:nvPr>
        </p:nvSpPr>
        <p:spPr/>
        <p:txBody>
          <a:bodyPr/>
          <a:lstStyle/>
          <a:p>
            <a:r>
              <a:rPr lang="en-US" dirty="0">
                <a:latin typeface="+mn-lt"/>
              </a:rPr>
              <a:t>For the question “What can we do to avoid attrition?” – that needs </a:t>
            </a:r>
            <a:r>
              <a:rPr lang="en-US" dirty="0" smtClean="0">
                <a:latin typeface="+mn-lt"/>
              </a:rPr>
              <a:t>a prescriptive </a:t>
            </a:r>
            <a:r>
              <a:rPr lang="en-US" dirty="0">
                <a:latin typeface="+mn-lt"/>
              </a:rPr>
              <a:t>analyses - the most important features for the models must be found and mitigated. No score can help with the answer.</a:t>
            </a:r>
          </a:p>
        </p:txBody>
      </p:sp>
      <p:graphicFrame>
        <p:nvGraphicFramePr>
          <p:cNvPr id="7" name="Table 6"/>
          <p:cNvGraphicFramePr>
            <a:graphicFrameLocks noGrp="1"/>
          </p:cNvGraphicFramePr>
          <p:nvPr>
            <p:extLst/>
          </p:nvPr>
        </p:nvGraphicFramePr>
        <p:xfrm>
          <a:off x="1056000" y="1807616"/>
          <a:ext cx="9981329" cy="4320000"/>
        </p:xfrm>
        <a:graphic>
          <a:graphicData uri="http://schemas.openxmlformats.org/drawingml/2006/table">
            <a:tbl>
              <a:tblPr/>
              <a:tblGrid>
                <a:gridCol w="261329"/>
                <a:gridCol w="936000"/>
                <a:gridCol w="1692000"/>
                <a:gridCol w="1692000"/>
                <a:gridCol w="2700000"/>
                <a:gridCol w="900000"/>
                <a:gridCol w="900000"/>
                <a:gridCol w="900000"/>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smtClean="0">
                          <a:solidFill>
                            <a:schemeClr val="bg2">
                              <a:lumMod val="10000"/>
                            </a:schemeClr>
                          </a:solidFill>
                          <a:effectLst/>
                          <a:latin typeface="+mn-lt"/>
                        </a:rPr>
                        <a:t>True Condition</a:t>
                      </a:r>
                      <a:endParaRPr lang="en-US" sz="1000" noProof="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smtClean="0">
                          <a:solidFill>
                            <a:schemeClr val="tx2"/>
                          </a:solidFill>
                          <a:effectLst/>
                          <a:latin typeface="+mn-lt"/>
                          <a:ea typeface="+mn-ea"/>
                          <a:cs typeface="+mn-cs"/>
                        </a:rPr>
                        <a:t>Prevalence </a:t>
                      </a:r>
                      <a:r>
                        <a:rPr lang="fr-FR" sz="1000" kern="1200" dirty="0" smtClean="0">
                          <a:solidFill>
                            <a:schemeClr val="tx2"/>
                          </a:solidFill>
                          <a:effectLst/>
                          <a:latin typeface="+mn-lt"/>
                          <a:ea typeface="+mn-ea"/>
                          <a:cs typeface="+mn-cs"/>
                        </a:rPr>
                        <a:t/>
                      </a:r>
                      <a:br>
                        <a:rPr lang="fr-FR" sz="1000" kern="1200" dirty="0" smtClean="0">
                          <a:solidFill>
                            <a:schemeClr val="tx2"/>
                          </a:solidFill>
                          <a:effectLst/>
                          <a:latin typeface="+mn-lt"/>
                          <a:ea typeface="+mn-ea"/>
                          <a:cs typeface="+mn-cs"/>
                        </a:rPr>
                      </a:br>
                      <a:r>
                        <a:rPr lang="fr-FR" sz="1000" kern="1200" dirty="0" smtClean="0">
                          <a:solidFill>
                            <a:schemeClr val="tx2"/>
                          </a:solidFill>
                          <a:effectLst/>
                          <a:latin typeface="+mn-lt"/>
                          <a:ea typeface="+mn-ea"/>
                          <a:cs typeface="+mn-cs"/>
                        </a:rPr>
                        <a:t>=</a:t>
                      </a:r>
                      <a:r>
                        <a:rPr lang="fr-FR" sz="1000" kern="1200" dirty="0">
                          <a:solidFill>
                            <a:schemeClr val="tx2"/>
                          </a:solidFill>
                          <a:effectLst/>
                          <a:latin typeface="+mn-lt"/>
                          <a:ea typeface="+mn-ea"/>
                          <a:cs typeface="+mn-cs"/>
                        </a:rPr>
                        <a:t> Σ Condition positive/Σ Total </a:t>
                      </a:r>
                      <a:r>
                        <a:rPr lang="fr-FR" sz="1000" dirty="0">
                          <a:solidFill>
                            <a:schemeClr val="tx2"/>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tx2"/>
                          </a:solidFill>
                          <a:effectLst/>
                          <a:latin typeface="+mn-lt"/>
                        </a:rPr>
                        <a:t>Accuracy</a:t>
                      </a:r>
                      <a:r>
                        <a:rPr lang="en-US" sz="1400" b="1" dirty="0">
                          <a:solidFill>
                            <a:schemeClr val="tx2"/>
                          </a:solidFill>
                          <a:effectLst/>
                          <a:latin typeface="+mn-lt"/>
                        </a:rPr>
                        <a:t> (ACC) </a:t>
                      </a:r>
                      <a:r>
                        <a:rPr lang="en-US" sz="1000" dirty="0" smtClean="0">
                          <a:solidFill>
                            <a:schemeClr val="tx2"/>
                          </a:solidFill>
                          <a:effectLst/>
                          <a:latin typeface="+mn-lt"/>
                        </a:rPr>
                        <a:t/>
                      </a:r>
                      <a:br>
                        <a:rPr lang="en-US" sz="1000" dirty="0" smtClean="0">
                          <a:solidFill>
                            <a:schemeClr val="tx2"/>
                          </a:solidFill>
                          <a:effectLst/>
                          <a:latin typeface="+mn-lt"/>
                        </a:rPr>
                      </a:br>
                      <a:r>
                        <a:rPr lang="en-US" sz="1000" dirty="0" smtClean="0">
                          <a:solidFill>
                            <a:schemeClr val="tx2"/>
                          </a:solidFill>
                          <a:effectLst/>
                          <a:latin typeface="+mn-lt"/>
                        </a:rPr>
                        <a:t>=</a:t>
                      </a:r>
                      <a:r>
                        <a:rPr lang="en-US" sz="1000" dirty="0">
                          <a:solidFill>
                            <a:schemeClr val="tx2"/>
                          </a:solidFill>
                          <a:effectLst/>
                          <a:latin typeface="+mn-lt"/>
                        </a:rPr>
                        <a:t> Σ True positive + Σ True negative/Σ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smtClean="0">
                          <a:solidFill>
                            <a:schemeClr val="bg2">
                              <a:lumMod val="10000"/>
                            </a:schemeClr>
                          </a:solidFill>
                          <a:effectLst/>
                          <a:latin typeface="+mn-lt"/>
                        </a:rPr>
                        <a:t>Predicted  Condition</a:t>
                      </a:r>
                      <a:endParaRPr lang="en-US" sz="1000" dirty="0" smtClean="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smtClean="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bg1"/>
                          </a:solidFill>
                          <a:effectLst/>
                          <a:latin typeface="+mn-lt"/>
                        </a:rPr>
                        <a:t>Positive predictive value</a:t>
                      </a:r>
                      <a:r>
                        <a:rPr lang="en-US" sz="1100" b="1" dirty="0">
                          <a:solidFill>
                            <a:schemeClr val="bg1"/>
                          </a:solidFill>
                          <a:effectLst/>
                          <a:latin typeface="+mn-lt"/>
                        </a:rPr>
                        <a:t> (PPV</a:t>
                      </a:r>
                      <a:r>
                        <a:rPr lang="en-US" sz="1100" b="1" dirty="0" smtClean="0">
                          <a:solidFill>
                            <a:schemeClr val="bg1"/>
                          </a:solidFill>
                          <a:effectLst/>
                          <a:latin typeface="+mn-lt"/>
                        </a:rPr>
                        <a:t>)</a:t>
                      </a:r>
                      <a:r>
                        <a:rPr lang="en-US" sz="1100" dirty="0" smtClean="0">
                          <a:solidFill>
                            <a:schemeClr val="bg1"/>
                          </a:solidFill>
                          <a:effectLst/>
                          <a:latin typeface="+mn-lt"/>
                        </a:rPr>
                        <a:t/>
                      </a:r>
                      <a:br>
                        <a:rPr lang="en-US" sz="1100" dirty="0" smtClean="0">
                          <a:solidFill>
                            <a:schemeClr val="bg1"/>
                          </a:solidFill>
                          <a:effectLst/>
                          <a:latin typeface="+mn-lt"/>
                        </a:rPr>
                      </a:br>
                      <a:r>
                        <a:rPr lang="en-US" sz="1100" b="1" u="none" strike="noStrike" dirty="0" smtClean="0">
                          <a:solidFill>
                            <a:schemeClr val="bg1"/>
                          </a:solidFill>
                          <a:effectLst/>
                          <a:latin typeface="+mn-lt"/>
                        </a:rPr>
                        <a:t>Precision</a:t>
                      </a:r>
                      <a:r>
                        <a:rPr lang="en-US" sz="1000" dirty="0">
                          <a:solidFill>
                            <a:schemeClr val="bg1"/>
                          </a:solidFill>
                          <a:effectLst/>
                          <a:latin typeface="+mn-lt"/>
                        </a:rPr>
                        <a:t> </a:t>
                      </a:r>
                      <a:r>
                        <a:rPr lang="en-US" sz="1000" dirty="0" smtClean="0">
                          <a:solidFill>
                            <a:schemeClr val="bg1"/>
                          </a:solidFill>
                          <a:effectLst/>
                          <a:latin typeface="+mn-lt"/>
                        </a:rPr>
                        <a:t/>
                      </a:r>
                      <a:br>
                        <a:rPr lang="en-US" sz="1000" dirty="0" smtClean="0">
                          <a:solidFill>
                            <a:schemeClr val="bg1"/>
                          </a:solidFill>
                          <a:effectLst/>
                          <a:latin typeface="+mn-lt"/>
                        </a:rPr>
                      </a:br>
                      <a:r>
                        <a:rPr lang="en-US" sz="1000" dirty="0" smtClean="0">
                          <a:solidFill>
                            <a:schemeClr val="bg1"/>
                          </a:solidFill>
                          <a:effectLst/>
                          <a:latin typeface="+mn-lt"/>
                        </a:rPr>
                        <a:t>=</a:t>
                      </a:r>
                      <a:r>
                        <a:rPr lang="en-US" sz="1000" dirty="0">
                          <a:solidFill>
                            <a:schemeClr val="bg1"/>
                          </a:solidFill>
                          <a:effectLst/>
                          <a:latin typeface="+mn-lt"/>
                        </a:rPr>
                        <a:t> Σ True positive/Σ Predicted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100" b="1" u="none" strike="noStrike" dirty="0">
                          <a:solidFill>
                            <a:schemeClr val="bg1"/>
                          </a:solidFill>
                          <a:effectLst/>
                          <a:latin typeface="+mn-lt"/>
                        </a:rPr>
                        <a:t>False discovery rate</a:t>
                      </a:r>
                      <a:r>
                        <a:rPr lang="en-US" sz="1100" b="1" dirty="0">
                          <a:solidFill>
                            <a:schemeClr val="bg1"/>
                          </a:solidFill>
                          <a:effectLst/>
                          <a:latin typeface="+mn-lt"/>
                        </a:rPr>
                        <a:t> (FDR) </a:t>
                      </a:r>
                      <a:r>
                        <a:rPr lang="en-US" sz="1000" dirty="0" smtClean="0">
                          <a:solidFill>
                            <a:schemeClr val="bg1"/>
                          </a:solidFill>
                          <a:effectLst/>
                          <a:latin typeface="+mn-lt"/>
                        </a:rPr>
                        <a:t/>
                      </a:r>
                      <a:br>
                        <a:rPr lang="en-US" sz="1000" dirty="0" smtClean="0">
                          <a:solidFill>
                            <a:schemeClr val="bg1"/>
                          </a:solidFill>
                          <a:effectLst/>
                          <a:latin typeface="+mn-lt"/>
                        </a:rPr>
                      </a:br>
                      <a:r>
                        <a:rPr lang="en-US" sz="1000" dirty="0" smtClean="0">
                          <a:solidFill>
                            <a:schemeClr val="bg1"/>
                          </a:solidFill>
                          <a:effectLst/>
                          <a:latin typeface="+mn-lt"/>
                        </a:rPr>
                        <a:t>=</a:t>
                      </a:r>
                      <a:r>
                        <a:rPr lang="en-US" sz="1000" dirty="0">
                          <a:solidFill>
                            <a:schemeClr val="bg1"/>
                          </a:solidFill>
                          <a:effectLst/>
                          <a:latin typeface="+mn-lt"/>
                        </a:rPr>
                        <a:t> Σ False </a:t>
                      </a:r>
                      <a:r>
                        <a:rPr lang="en-US" sz="1000" dirty="0" smtClean="0">
                          <a:solidFill>
                            <a:schemeClr val="bg1"/>
                          </a:solidFill>
                          <a:effectLst/>
                          <a:latin typeface="+mn-lt"/>
                        </a:rPr>
                        <a:t>positive /</a:t>
                      </a:r>
                      <a:r>
                        <a:rPr lang="en-US" sz="1000" dirty="0">
                          <a:solidFill>
                            <a:schemeClr val="bg1"/>
                          </a:solidFill>
                          <a:effectLst/>
                          <a:latin typeface="+mn-lt"/>
                        </a:rPr>
                        <a:t>Σ Predicted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bg1"/>
                          </a:solidFill>
                          <a:effectLst/>
                          <a:latin typeface="+mn-lt"/>
                        </a:rPr>
                        <a:t>False omission rate</a:t>
                      </a:r>
                      <a:r>
                        <a:rPr lang="en-US" sz="1100" b="1" dirty="0">
                          <a:solidFill>
                            <a:schemeClr val="bg1"/>
                          </a:solidFill>
                          <a:effectLst/>
                          <a:latin typeface="+mn-lt"/>
                        </a:rPr>
                        <a:t> (FOR) </a:t>
                      </a:r>
                      <a:endParaRPr lang="en-US" sz="1100" b="1" dirty="0" smtClean="0">
                        <a:solidFill>
                          <a:schemeClr val="bg1"/>
                        </a:solidFill>
                        <a:effectLst/>
                        <a:latin typeface="+mn-lt"/>
                      </a:endParaRPr>
                    </a:p>
                    <a:p>
                      <a:pPr algn="ctr"/>
                      <a:r>
                        <a:rPr lang="en-US" sz="1000" dirty="0" smtClean="0">
                          <a:solidFill>
                            <a:schemeClr val="bg1"/>
                          </a:solidFill>
                          <a:effectLst/>
                          <a:latin typeface="+mn-lt"/>
                        </a:rPr>
                        <a:t>=</a:t>
                      </a:r>
                      <a:r>
                        <a:rPr lang="en-US" sz="1000" dirty="0">
                          <a:solidFill>
                            <a:schemeClr val="bg1"/>
                          </a:solidFill>
                          <a:effectLst/>
                          <a:latin typeface="+mn-lt"/>
                        </a:rPr>
                        <a:t> Σ False </a:t>
                      </a:r>
                      <a:r>
                        <a:rPr lang="en-US" sz="1000" dirty="0" smtClean="0">
                          <a:solidFill>
                            <a:schemeClr val="bg1"/>
                          </a:solidFill>
                          <a:effectLst/>
                          <a:latin typeface="+mn-lt"/>
                        </a:rPr>
                        <a:t>negative /</a:t>
                      </a:r>
                      <a:r>
                        <a:rPr lang="en-US" sz="1000" dirty="0">
                          <a:solidFill>
                            <a:schemeClr val="bg1"/>
                          </a:solidFill>
                          <a:effectLst/>
                          <a:latin typeface="+mn-lt"/>
                        </a:rPr>
                        <a:t>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100" b="1" u="none" strike="noStrike" dirty="0">
                          <a:solidFill>
                            <a:schemeClr val="bg1"/>
                          </a:solidFill>
                          <a:effectLst/>
                          <a:latin typeface="+mn-lt"/>
                        </a:rPr>
                        <a:t>Negative predictive value</a:t>
                      </a:r>
                      <a:r>
                        <a:rPr lang="en-US" sz="1100" b="1" dirty="0">
                          <a:solidFill>
                            <a:schemeClr val="bg1"/>
                          </a:solidFill>
                          <a:effectLst/>
                          <a:latin typeface="+mn-lt"/>
                        </a:rPr>
                        <a:t> (NPV</a:t>
                      </a:r>
                      <a:r>
                        <a:rPr lang="en-US" sz="1100" b="1" dirty="0" smtClean="0">
                          <a:solidFill>
                            <a:schemeClr val="bg1"/>
                          </a:solidFill>
                          <a:effectLst/>
                          <a:latin typeface="+mn-lt"/>
                        </a:rPr>
                        <a:t>)</a:t>
                      </a:r>
                      <a:r>
                        <a:rPr lang="en-US" sz="1000" b="1" dirty="0" smtClean="0">
                          <a:solidFill>
                            <a:schemeClr val="bg1"/>
                          </a:solidFill>
                          <a:effectLst/>
                          <a:latin typeface="+mn-lt"/>
                        </a:rPr>
                        <a:t/>
                      </a:r>
                      <a:br>
                        <a:rPr lang="en-US" sz="1000" b="1" dirty="0" smtClean="0">
                          <a:solidFill>
                            <a:schemeClr val="bg1"/>
                          </a:solidFill>
                          <a:effectLst/>
                          <a:latin typeface="+mn-lt"/>
                        </a:rPr>
                      </a:br>
                      <a:r>
                        <a:rPr lang="en-US" sz="1000" dirty="0" smtClean="0">
                          <a:solidFill>
                            <a:schemeClr val="bg1"/>
                          </a:solidFill>
                          <a:effectLst/>
                          <a:latin typeface="+mn-lt"/>
                        </a:rPr>
                        <a:t> </a:t>
                      </a:r>
                      <a:r>
                        <a:rPr lang="en-US" sz="1000" dirty="0">
                          <a:solidFill>
                            <a:schemeClr val="bg1"/>
                          </a:solidFill>
                          <a:effectLst/>
                          <a:latin typeface="+mn-lt"/>
                        </a:rPr>
                        <a:t>= Σ True </a:t>
                      </a:r>
                      <a:r>
                        <a:rPr lang="en-US" sz="1000" dirty="0" smtClean="0">
                          <a:solidFill>
                            <a:schemeClr val="bg1"/>
                          </a:solidFill>
                          <a:effectLst/>
                          <a:latin typeface="+mn-lt"/>
                        </a:rPr>
                        <a:t>negative /</a:t>
                      </a:r>
                      <a:r>
                        <a:rPr lang="en-US" sz="1000" dirty="0">
                          <a:solidFill>
                            <a:schemeClr val="bg1"/>
                          </a:solidFill>
                          <a:effectLst/>
                          <a:latin typeface="+mn-lt"/>
                        </a:rPr>
                        <a:t>Σ Predicted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bg1"/>
                          </a:solidFill>
                          <a:effectLst/>
                          <a:latin typeface="+mn-lt"/>
                        </a:rPr>
                        <a:t>True positive rate</a:t>
                      </a:r>
                      <a:r>
                        <a:rPr lang="en-US" sz="1050" b="1" dirty="0">
                          <a:solidFill>
                            <a:schemeClr val="bg1"/>
                          </a:solidFill>
                          <a:effectLst/>
                          <a:latin typeface="+mn-lt"/>
                        </a:rPr>
                        <a:t> (TPR</a:t>
                      </a:r>
                      <a:r>
                        <a:rPr lang="en-US" sz="1050" b="1" dirty="0" smtClean="0">
                          <a:solidFill>
                            <a:schemeClr val="bg1"/>
                          </a:solidFill>
                          <a:effectLst/>
                          <a:latin typeface="+mn-lt"/>
                        </a:rPr>
                        <a:t>),</a:t>
                      </a:r>
                      <a:br>
                        <a:rPr lang="en-US" sz="1050" b="1" dirty="0" smtClean="0">
                          <a:solidFill>
                            <a:schemeClr val="bg1"/>
                          </a:solidFill>
                          <a:effectLst/>
                          <a:latin typeface="+mn-lt"/>
                        </a:rPr>
                      </a:br>
                      <a:r>
                        <a:rPr lang="en-US" sz="1050" b="1" u="none" strike="noStrike" dirty="0" smtClean="0">
                          <a:solidFill>
                            <a:schemeClr val="bg1"/>
                          </a:solidFill>
                          <a:effectLst/>
                          <a:latin typeface="+mn-lt"/>
                        </a:rPr>
                        <a:t>Recall</a:t>
                      </a:r>
                      <a:r>
                        <a:rPr lang="en-US" sz="1050" b="1" dirty="0">
                          <a:solidFill>
                            <a:schemeClr val="bg1"/>
                          </a:solidFill>
                          <a:effectLst/>
                          <a:latin typeface="+mn-lt"/>
                        </a:rPr>
                        <a:t>, </a:t>
                      </a:r>
                      <a:r>
                        <a:rPr lang="en-US" sz="1050" b="1" u="none" strike="noStrike" dirty="0">
                          <a:solidFill>
                            <a:schemeClr val="bg1"/>
                          </a:solidFill>
                          <a:effectLst/>
                          <a:latin typeface="+mn-lt"/>
                        </a:rPr>
                        <a:t>Sensitivity</a:t>
                      </a:r>
                      <a:r>
                        <a:rPr lang="en-US" sz="1050" b="1" dirty="0">
                          <a:solidFill>
                            <a:schemeClr val="bg1"/>
                          </a:solidFill>
                          <a:effectLst/>
                          <a:latin typeface="+mn-lt"/>
                        </a:rPr>
                        <a:t>, probability of </a:t>
                      </a:r>
                      <a:r>
                        <a:rPr lang="en-US" sz="1050" b="1" dirty="0" smtClean="0">
                          <a:solidFill>
                            <a:schemeClr val="bg1"/>
                          </a:solidFill>
                          <a:effectLst/>
                          <a:latin typeface="+mn-lt"/>
                        </a:rPr>
                        <a:t>detection,</a:t>
                      </a:r>
                      <a:r>
                        <a:rPr lang="en-US" sz="1050" b="1" baseline="0" dirty="0" smtClean="0">
                          <a:solidFill>
                            <a:schemeClr val="bg1"/>
                          </a:solidFill>
                          <a:effectLst/>
                          <a:latin typeface="+mn-lt"/>
                        </a:rPr>
                        <a:t> </a:t>
                      </a:r>
                      <a:r>
                        <a:rPr lang="en-US" sz="1050" b="1" u="none" strike="noStrike" dirty="0" smtClean="0">
                          <a:solidFill>
                            <a:schemeClr val="bg1"/>
                          </a:solidFill>
                          <a:effectLst/>
                          <a:latin typeface="+mn-lt"/>
                        </a:rPr>
                        <a:t>Power</a:t>
                      </a:r>
                      <a:r>
                        <a:rPr lang="en-US" sz="1050" b="1" dirty="0">
                          <a:solidFill>
                            <a:schemeClr val="bg1"/>
                          </a:solidFill>
                          <a:effectLst/>
                          <a:latin typeface="+mn-lt"/>
                        </a:rPr>
                        <a:t> </a:t>
                      </a:r>
                      <a:r>
                        <a:rPr lang="en-US" sz="1050" b="1" dirty="0" smtClean="0">
                          <a:solidFill>
                            <a:schemeClr val="bg1"/>
                          </a:solidFill>
                          <a:effectLst/>
                          <a:latin typeface="+mn-lt"/>
                        </a:rPr>
                        <a:t/>
                      </a:r>
                      <a:br>
                        <a:rPr lang="en-US" sz="1050" b="1" dirty="0" smtClean="0">
                          <a:solidFill>
                            <a:schemeClr val="bg1"/>
                          </a:solidFill>
                          <a:effectLst/>
                          <a:latin typeface="+mn-lt"/>
                        </a:rPr>
                      </a:br>
                      <a:r>
                        <a:rPr lang="en-US" sz="900" b="0" dirty="0" smtClean="0">
                          <a:solidFill>
                            <a:schemeClr val="bg1"/>
                          </a:solidFill>
                          <a:effectLst/>
                          <a:latin typeface="+mn-lt"/>
                        </a:rPr>
                        <a:t>=</a:t>
                      </a:r>
                      <a:r>
                        <a:rPr lang="en-US" sz="900" b="0" dirty="0">
                          <a:solidFill>
                            <a:schemeClr val="bg1"/>
                          </a:solidFill>
                          <a:effectLst/>
                          <a:latin typeface="+mn-lt"/>
                        </a:rPr>
                        <a:t> Σ True </a:t>
                      </a:r>
                      <a:r>
                        <a:rPr lang="en-US" sz="900" b="0" dirty="0" smtClean="0">
                          <a:solidFill>
                            <a:schemeClr val="bg1"/>
                          </a:solidFill>
                          <a:effectLst/>
                          <a:latin typeface="+mn-lt"/>
                        </a:rPr>
                        <a:t>positive /</a:t>
                      </a:r>
                      <a:r>
                        <a:rPr lang="en-US" sz="900" b="0" dirty="0">
                          <a:solidFill>
                            <a:schemeClr val="bg1"/>
                          </a:solidFill>
                          <a:effectLst/>
                          <a:latin typeface="+mn-lt"/>
                        </a:rPr>
                        <a:t>Σ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u="none" strike="noStrike" dirty="0">
                          <a:solidFill>
                            <a:schemeClr val="bg1"/>
                          </a:solidFill>
                          <a:effectLst/>
                          <a:latin typeface="+mn-lt"/>
                        </a:rPr>
                        <a:t>False positive rate</a:t>
                      </a:r>
                      <a:r>
                        <a:rPr lang="en-US" sz="1050" b="1" dirty="0">
                          <a:solidFill>
                            <a:schemeClr val="bg1"/>
                          </a:solidFill>
                          <a:effectLst/>
                          <a:latin typeface="+mn-lt"/>
                        </a:rPr>
                        <a:t> (FPR), </a:t>
                      </a:r>
                      <a:r>
                        <a:rPr lang="en-US" sz="1050" b="1" u="none" strike="noStrike" dirty="0">
                          <a:solidFill>
                            <a:schemeClr val="bg1"/>
                          </a:solidFill>
                          <a:effectLst/>
                          <a:latin typeface="+mn-lt"/>
                        </a:rPr>
                        <a:t>Fall-out</a:t>
                      </a:r>
                      <a:r>
                        <a:rPr lang="en-US" sz="1050" b="1" dirty="0">
                          <a:solidFill>
                            <a:schemeClr val="bg1"/>
                          </a:solidFill>
                          <a:effectLst/>
                          <a:latin typeface="+mn-lt"/>
                        </a:rPr>
                        <a:t>, probability of false </a:t>
                      </a:r>
                      <a:r>
                        <a:rPr lang="en-US" sz="1050" b="1" dirty="0" smtClean="0">
                          <a:solidFill>
                            <a:schemeClr val="bg1"/>
                          </a:solidFill>
                          <a:effectLst/>
                          <a:latin typeface="+mn-lt"/>
                        </a:rPr>
                        <a:t>alarm</a:t>
                      </a:r>
                      <a:br>
                        <a:rPr lang="en-US" sz="1050" b="1" dirty="0" smtClean="0">
                          <a:solidFill>
                            <a:schemeClr val="bg1"/>
                          </a:solidFill>
                          <a:effectLst/>
                          <a:latin typeface="+mn-lt"/>
                        </a:rPr>
                      </a:br>
                      <a:r>
                        <a:rPr lang="en-US" sz="900" b="0" dirty="0" smtClean="0">
                          <a:solidFill>
                            <a:schemeClr val="bg1"/>
                          </a:solidFill>
                          <a:effectLst/>
                          <a:latin typeface="+mn-lt"/>
                        </a:rPr>
                        <a:t>=</a:t>
                      </a:r>
                      <a:r>
                        <a:rPr lang="en-US" sz="900" b="0" dirty="0">
                          <a:solidFill>
                            <a:schemeClr val="bg1"/>
                          </a:solidFill>
                          <a:effectLst/>
                          <a:latin typeface="+mn-lt"/>
                        </a:rPr>
                        <a:t> Σ False </a:t>
                      </a:r>
                      <a:r>
                        <a:rPr lang="en-US" sz="900" b="0" dirty="0" smtClean="0">
                          <a:solidFill>
                            <a:schemeClr val="bg1"/>
                          </a:solidFill>
                          <a:effectLst/>
                          <a:latin typeface="+mn-lt"/>
                        </a:rPr>
                        <a:t>positive /</a:t>
                      </a:r>
                      <a:r>
                        <a:rPr lang="en-US" sz="900" b="0" dirty="0">
                          <a:solidFill>
                            <a:schemeClr val="bg1"/>
                          </a:solidFill>
                          <a:effectLst/>
                          <a:latin typeface="+mn-lt"/>
                        </a:rPr>
                        <a:t>Σ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Positive likelihood ratio</a:t>
                      </a:r>
                      <a:r>
                        <a:rPr lang="en-US" sz="1100" b="1" dirty="0">
                          <a:solidFill>
                            <a:schemeClr val="bg1"/>
                          </a:solidFill>
                          <a:effectLst/>
                          <a:latin typeface="+mn-lt"/>
                        </a:rPr>
                        <a:t> (LR</a:t>
                      </a:r>
                      <a:r>
                        <a:rPr lang="en-US" sz="1100" b="1" dirty="0" smtClean="0">
                          <a:solidFill>
                            <a:schemeClr val="bg1"/>
                          </a:solidFill>
                          <a:effectLst/>
                          <a:latin typeface="+mn-lt"/>
                        </a:rPr>
                        <a:t>+)</a:t>
                      </a:r>
                    </a:p>
                    <a:p>
                      <a:pPr algn="ctr"/>
                      <a:r>
                        <a:rPr lang="en-US" sz="1000" b="0" dirty="0" smtClean="0">
                          <a:solidFill>
                            <a:schemeClr val="bg1"/>
                          </a:solidFill>
                          <a:effectLst/>
                          <a:latin typeface="+mn-lt"/>
                        </a:rPr>
                        <a:t>=</a:t>
                      </a:r>
                      <a:r>
                        <a:rPr lang="en-US" sz="1000" b="0" dirty="0">
                          <a:solidFill>
                            <a:schemeClr val="bg1"/>
                          </a:solidFill>
                          <a:effectLst/>
                          <a:latin typeface="+mn-lt"/>
                        </a:rPr>
                        <a:t> TPR/FPR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noProof="0" dirty="0" smtClean="0">
                          <a:solidFill>
                            <a:schemeClr val="bg1"/>
                          </a:solidFill>
                          <a:effectLst/>
                          <a:latin typeface="+mn-lt"/>
                        </a:rPr>
                        <a:t>Diagnostic</a:t>
                      </a:r>
                      <a:r>
                        <a:rPr lang="es-ES" sz="1200" b="1" dirty="0" smtClean="0">
                          <a:solidFill>
                            <a:schemeClr val="bg1"/>
                          </a:solidFill>
                          <a:effectLst/>
                          <a:latin typeface="+mn-lt"/>
                        </a:rPr>
                        <a:t> </a:t>
                      </a:r>
                      <a:r>
                        <a:rPr lang="en-US" sz="1200" b="1" noProof="0" dirty="0" smtClean="0">
                          <a:solidFill>
                            <a:schemeClr val="bg1"/>
                          </a:solidFill>
                          <a:effectLst/>
                          <a:latin typeface="+mn-lt"/>
                        </a:rPr>
                        <a:t>odds</a:t>
                      </a:r>
                      <a:r>
                        <a:rPr lang="es-ES" sz="1200" b="1" dirty="0" smtClean="0">
                          <a:solidFill>
                            <a:schemeClr val="bg1"/>
                          </a:solidFill>
                          <a:effectLst/>
                          <a:latin typeface="+mn-lt"/>
                        </a:rPr>
                        <a:t> ratio (DOR</a:t>
                      </a:r>
                      <a:r>
                        <a:rPr lang="es-ES" sz="1200" b="1" dirty="0">
                          <a:solidFill>
                            <a:schemeClr val="bg1"/>
                          </a:solidFill>
                          <a:effectLst/>
                          <a:latin typeface="+mn-lt"/>
                        </a:rPr>
                        <a:t>)</a:t>
                      </a:r>
                      <a:r>
                        <a:rPr lang="es-ES" sz="1100" b="1" dirty="0">
                          <a:solidFill>
                            <a:schemeClr val="bg1"/>
                          </a:solidFill>
                          <a:effectLst/>
                          <a:latin typeface="+mn-lt"/>
                        </a:rPr>
                        <a:t> </a:t>
                      </a:r>
                      <a:endParaRPr lang="es-ES" sz="1100" b="1" dirty="0" smtClean="0">
                        <a:solidFill>
                          <a:schemeClr val="bg1"/>
                        </a:solidFill>
                        <a:effectLst/>
                        <a:latin typeface="+mn-lt"/>
                      </a:endParaRPr>
                    </a:p>
                    <a:p>
                      <a:pPr algn="ctr"/>
                      <a:r>
                        <a:rPr lang="es-ES" sz="1000" b="0" dirty="0" smtClean="0">
                          <a:solidFill>
                            <a:schemeClr val="bg1"/>
                          </a:solidFill>
                          <a:effectLst/>
                          <a:latin typeface="+mn-lt"/>
                        </a:rPr>
                        <a:t>=</a:t>
                      </a:r>
                      <a:r>
                        <a:rPr lang="es-ES" sz="1000" b="0" dirty="0">
                          <a:solidFill>
                            <a:schemeClr val="bg1"/>
                          </a:solidFill>
                          <a:effectLst/>
                          <a:latin typeface="+mn-lt"/>
                        </a:rPr>
                        <a:t> LR+/LR−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dirty="0">
                          <a:solidFill>
                            <a:schemeClr val="bg1"/>
                          </a:solidFill>
                          <a:effectLst/>
                          <a:latin typeface="+mn-lt"/>
                        </a:rPr>
                        <a:t>F</a:t>
                      </a:r>
                      <a:r>
                        <a:rPr lang="en-US" sz="1200" b="1" baseline="-25000" dirty="0">
                          <a:solidFill>
                            <a:schemeClr val="bg1"/>
                          </a:solidFill>
                          <a:effectLst/>
                          <a:latin typeface="+mn-lt"/>
                        </a:rPr>
                        <a:t>1</a:t>
                      </a:r>
                      <a:r>
                        <a:rPr lang="en-US" sz="1200" b="1" dirty="0">
                          <a:solidFill>
                            <a:schemeClr val="bg1"/>
                          </a:solidFill>
                          <a:effectLst/>
                          <a:latin typeface="+mn-lt"/>
                        </a:rPr>
                        <a:t> </a:t>
                      </a:r>
                      <a:r>
                        <a:rPr lang="en-US" sz="1200" b="1" dirty="0" smtClean="0">
                          <a:solidFill>
                            <a:schemeClr val="bg1"/>
                          </a:solidFill>
                          <a:effectLst/>
                          <a:latin typeface="+mn-lt"/>
                        </a:rPr>
                        <a:t>score</a:t>
                      </a:r>
                      <a:r>
                        <a:rPr lang="en-US" sz="1100" b="1" dirty="0" smtClean="0">
                          <a:solidFill>
                            <a:schemeClr val="bg1"/>
                          </a:solidFill>
                          <a:effectLst/>
                          <a:latin typeface="+mn-lt"/>
                        </a:rPr>
                        <a:t/>
                      </a:r>
                      <a:br>
                        <a:rPr lang="en-US" sz="1100" b="1" dirty="0" smtClean="0">
                          <a:solidFill>
                            <a:schemeClr val="bg1"/>
                          </a:solidFill>
                          <a:effectLst/>
                          <a:latin typeface="+mn-lt"/>
                        </a:rPr>
                      </a:br>
                      <a:r>
                        <a:rPr lang="en-US" sz="1000" dirty="0" smtClean="0">
                          <a:solidFill>
                            <a:schemeClr val="bg1"/>
                          </a:solidFill>
                          <a:effectLst/>
                          <a:latin typeface="+mn-lt"/>
                        </a:rPr>
                        <a:t>=</a:t>
                      </a:r>
                      <a:r>
                        <a:rPr lang="en-US" sz="1000" dirty="0">
                          <a:solidFill>
                            <a:schemeClr val="bg1"/>
                          </a:solidFill>
                          <a:effectLst/>
                          <a:latin typeface="+mn-lt"/>
                        </a:rPr>
                        <a:t> 2 · Precision · </a:t>
                      </a:r>
                      <a:r>
                        <a:rPr lang="en-US" sz="1000" dirty="0" smtClean="0">
                          <a:solidFill>
                            <a:schemeClr val="bg1"/>
                          </a:solidFill>
                          <a:effectLst/>
                          <a:latin typeface="+mn-lt"/>
                        </a:rPr>
                        <a:t>Recall </a:t>
                      </a:r>
                      <a:br>
                        <a:rPr lang="en-US" sz="1000" dirty="0" smtClean="0">
                          <a:solidFill>
                            <a:schemeClr val="bg1"/>
                          </a:solidFill>
                          <a:effectLst/>
                          <a:latin typeface="+mn-lt"/>
                        </a:rPr>
                      </a:br>
                      <a:r>
                        <a:rPr lang="en-US" sz="1000" dirty="0" smtClean="0">
                          <a:solidFill>
                            <a:schemeClr val="bg1"/>
                          </a:solidFill>
                          <a:effectLst/>
                          <a:latin typeface="+mn-lt"/>
                        </a:rPr>
                        <a:t>/ Precision </a:t>
                      </a:r>
                      <a:r>
                        <a:rPr lang="en-US" sz="1000" dirty="0">
                          <a:solidFill>
                            <a:schemeClr val="bg1"/>
                          </a:solidFill>
                          <a:effectLst/>
                          <a:latin typeface="+mn-lt"/>
                        </a:rPr>
                        <a:t>+ Recall</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latin typeface="+mn-lt"/>
                        </a:rPr>
                        <a:t>MCC</a:t>
                      </a:r>
                      <a:r>
                        <a:rPr lang="en-US" sz="1100" b="1" dirty="0" smtClean="0">
                          <a:solidFill>
                            <a:schemeClr val="bg1"/>
                          </a:solidFill>
                          <a:effectLst/>
                          <a:latin typeface="+mn-lt"/>
                        </a:rPr>
                        <a:t/>
                      </a:r>
                      <a:br>
                        <a:rPr lang="en-US" sz="1100" b="1" dirty="0" smtClean="0">
                          <a:solidFill>
                            <a:schemeClr val="bg1"/>
                          </a:solidFill>
                          <a:effectLst/>
                          <a:latin typeface="+mn-lt"/>
                        </a:rPr>
                      </a:br>
                      <a:r>
                        <a:rPr lang="en-US" sz="1000" dirty="0" smtClean="0">
                          <a:solidFill>
                            <a:schemeClr val="bg1"/>
                          </a:solidFill>
                          <a:effectLst/>
                          <a:latin typeface="+mn-lt"/>
                        </a:rPr>
                        <a:t>= (TP ·TN – as  FP-FN)</a:t>
                      </a:r>
                      <a:br>
                        <a:rPr lang="en-US" sz="1000" dirty="0" smtClean="0">
                          <a:solidFill>
                            <a:schemeClr val="bg1"/>
                          </a:solidFill>
                          <a:effectLst/>
                          <a:latin typeface="+mn-lt"/>
                        </a:rPr>
                      </a:br>
                      <a:r>
                        <a:rPr lang="en-US" sz="1000" dirty="0" smtClean="0">
                          <a:solidFill>
                            <a:schemeClr val="bg1"/>
                          </a:solidFill>
                          <a:effectLst/>
                          <a:latin typeface="+mn-lt"/>
                        </a:rPr>
                        <a:t>/ </a:t>
                      </a:r>
                      <a:r>
                        <a:rPr lang="en-US" sz="1000" b="1" dirty="0" smtClean="0">
                          <a:solidFill>
                            <a:schemeClr val="bg1"/>
                          </a:solidFill>
                          <a:effectLst/>
                          <a:latin typeface="+mn-lt"/>
                        </a:rPr>
                        <a:t>√</a:t>
                      </a:r>
                      <a:r>
                        <a:rPr lang="en-US" sz="1000" dirty="0" smtClean="0">
                          <a:solidFill>
                            <a:schemeClr val="bg1"/>
                          </a:solidFill>
                          <a:effectLst/>
                          <a:latin typeface="+mn-lt"/>
                        </a:rPr>
                        <a:t> [(TP+FP)</a:t>
                      </a:r>
                      <a:br>
                        <a:rPr lang="en-US" sz="1000" dirty="0" smtClean="0">
                          <a:solidFill>
                            <a:schemeClr val="bg1"/>
                          </a:solidFill>
                          <a:effectLst/>
                          <a:latin typeface="+mn-lt"/>
                        </a:rPr>
                      </a:br>
                      <a:r>
                        <a:rPr lang="en-US" sz="1000" dirty="0" smtClean="0">
                          <a:solidFill>
                            <a:schemeClr val="bg1"/>
                          </a:solidFill>
                          <a:effectLst/>
                          <a:latin typeface="+mn-lt"/>
                        </a:rPr>
                        <a:t>(TP+FN) (TN+FP)</a:t>
                      </a:r>
                      <a:r>
                        <a:rPr lang="en-US" sz="1000" baseline="0" dirty="0" smtClean="0">
                          <a:solidFill>
                            <a:schemeClr val="bg1"/>
                          </a:solidFill>
                          <a:effectLst/>
                          <a:latin typeface="+mn-lt"/>
                        </a:rPr>
                        <a:t> (TN+FN)</a:t>
                      </a:r>
                      <a:r>
                        <a:rPr lang="en-US" sz="1000" dirty="0" smtClean="0">
                          <a:solidFill>
                            <a:schemeClr val="bg1"/>
                          </a:solidFill>
                          <a:effectLst/>
                          <a:latin typeface="+mn-lt"/>
                        </a:rPr>
                        <a:t>]</a:t>
                      </a:r>
                    </a:p>
                    <a:p>
                      <a:pPr algn="ctr"/>
                      <a:endParaRPr lang="en-US" sz="1000" b="1"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bg1"/>
                          </a:solidFill>
                          <a:effectLst/>
                          <a:latin typeface="+mn-lt"/>
                        </a:rPr>
                        <a:t>False negative rate</a:t>
                      </a:r>
                      <a:r>
                        <a:rPr lang="en-US" sz="1050" b="1" dirty="0">
                          <a:solidFill>
                            <a:schemeClr val="bg1"/>
                          </a:solidFill>
                          <a:effectLst/>
                          <a:latin typeface="+mn-lt"/>
                        </a:rPr>
                        <a:t> (FNR), Miss rate </a:t>
                      </a:r>
                      <a:r>
                        <a:rPr lang="en-US" sz="1050" b="1" dirty="0" smtClean="0">
                          <a:solidFill>
                            <a:schemeClr val="bg1"/>
                          </a:solidFill>
                          <a:effectLst/>
                          <a:latin typeface="+mn-lt"/>
                        </a:rPr>
                        <a:t/>
                      </a:r>
                      <a:br>
                        <a:rPr lang="en-US" sz="1050" b="1" dirty="0" smtClean="0">
                          <a:solidFill>
                            <a:schemeClr val="bg1"/>
                          </a:solidFill>
                          <a:effectLst/>
                          <a:latin typeface="+mn-lt"/>
                        </a:rPr>
                      </a:br>
                      <a:r>
                        <a:rPr lang="en-US" sz="900" b="0" dirty="0" smtClean="0">
                          <a:solidFill>
                            <a:schemeClr val="bg1"/>
                          </a:solidFill>
                          <a:effectLst/>
                          <a:latin typeface="+mn-lt"/>
                        </a:rPr>
                        <a:t>=</a:t>
                      </a:r>
                      <a:r>
                        <a:rPr lang="en-US" sz="900" b="0" dirty="0">
                          <a:solidFill>
                            <a:schemeClr val="bg1"/>
                          </a:solidFill>
                          <a:effectLst/>
                          <a:latin typeface="+mn-lt"/>
                        </a:rPr>
                        <a:t> Σ False </a:t>
                      </a:r>
                      <a:r>
                        <a:rPr lang="en-US" sz="900" b="0" dirty="0" smtClean="0">
                          <a:solidFill>
                            <a:schemeClr val="bg1"/>
                          </a:solidFill>
                          <a:effectLst/>
                          <a:latin typeface="+mn-lt"/>
                        </a:rPr>
                        <a:t>negative /</a:t>
                      </a:r>
                      <a:r>
                        <a:rPr lang="en-US" sz="900" b="0" dirty="0">
                          <a:solidFill>
                            <a:schemeClr val="bg1"/>
                          </a:solidFill>
                          <a:effectLst/>
                          <a:latin typeface="+mn-lt"/>
                        </a:rPr>
                        <a:t>Σ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u="none" strike="noStrike" dirty="0">
                          <a:solidFill>
                            <a:schemeClr val="bg1"/>
                          </a:solidFill>
                          <a:effectLst/>
                          <a:latin typeface="+mn-lt"/>
                        </a:rPr>
                        <a:t>Specificity</a:t>
                      </a:r>
                      <a:r>
                        <a:rPr lang="en-US" sz="1050" b="1" dirty="0">
                          <a:solidFill>
                            <a:schemeClr val="bg1"/>
                          </a:solidFill>
                          <a:effectLst/>
                          <a:latin typeface="+mn-lt"/>
                        </a:rPr>
                        <a:t> (SPC), Selectivity, </a:t>
                      </a:r>
                      <a:r>
                        <a:rPr lang="en-US" sz="1050" b="1" u="none" strike="noStrike" dirty="0">
                          <a:solidFill>
                            <a:schemeClr val="bg1"/>
                          </a:solidFill>
                          <a:effectLst/>
                          <a:latin typeface="+mn-lt"/>
                        </a:rPr>
                        <a:t>True negative rate</a:t>
                      </a:r>
                      <a:r>
                        <a:rPr lang="en-US" sz="1050" b="1" dirty="0">
                          <a:solidFill>
                            <a:schemeClr val="bg1"/>
                          </a:solidFill>
                          <a:effectLst/>
                          <a:latin typeface="+mn-lt"/>
                        </a:rPr>
                        <a:t> (TNR) </a:t>
                      </a:r>
                      <a:r>
                        <a:rPr lang="en-US" sz="1050" b="1" dirty="0" smtClean="0">
                          <a:solidFill>
                            <a:schemeClr val="bg1"/>
                          </a:solidFill>
                          <a:effectLst/>
                          <a:latin typeface="+mn-lt"/>
                        </a:rPr>
                        <a:t/>
                      </a:r>
                      <a:br>
                        <a:rPr lang="en-US" sz="1050" b="1" dirty="0" smtClean="0">
                          <a:solidFill>
                            <a:schemeClr val="bg1"/>
                          </a:solidFill>
                          <a:effectLst/>
                          <a:latin typeface="+mn-lt"/>
                        </a:rPr>
                      </a:br>
                      <a:r>
                        <a:rPr lang="en-US" sz="900" b="0" dirty="0" smtClean="0">
                          <a:solidFill>
                            <a:schemeClr val="bg1"/>
                          </a:solidFill>
                          <a:effectLst/>
                          <a:latin typeface="+mn-lt"/>
                        </a:rPr>
                        <a:t>=</a:t>
                      </a:r>
                      <a:r>
                        <a:rPr lang="en-US" sz="900" b="0" dirty="0">
                          <a:solidFill>
                            <a:schemeClr val="bg1"/>
                          </a:solidFill>
                          <a:effectLst/>
                          <a:latin typeface="+mn-lt"/>
                        </a:rPr>
                        <a:t> Σ True negative</a:t>
                      </a:r>
                      <a:r>
                        <a:rPr lang="en-US" sz="900" b="0" dirty="0" smtClean="0">
                          <a:solidFill>
                            <a:schemeClr val="bg1"/>
                          </a:solidFill>
                          <a:effectLst/>
                          <a:latin typeface="+mn-lt"/>
                        </a:rPr>
                        <a:t>/ Σ</a:t>
                      </a:r>
                      <a:r>
                        <a:rPr lang="en-US" sz="900" b="0" dirty="0">
                          <a:solidFill>
                            <a:schemeClr val="bg1"/>
                          </a:solidFill>
                          <a:effectLst/>
                          <a:latin typeface="+mn-lt"/>
                        </a:rPr>
                        <a:t>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Negative likelihood ratio</a:t>
                      </a:r>
                      <a:r>
                        <a:rPr lang="en-US" sz="1100" b="1" dirty="0">
                          <a:solidFill>
                            <a:schemeClr val="bg1"/>
                          </a:solidFill>
                          <a:effectLst/>
                          <a:latin typeface="+mn-lt"/>
                        </a:rPr>
                        <a:t> (LR−) </a:t>
                      </a:r>
                      <a:endParaRPr lang="en-US" sz="1100" b="1" dirty="0" smtClean="0">
                        <a:solidFill>
                          <a:schemeClr val="bg1"/>
                        </a:solidFill>
                        <a:effectLst/>
                        <a:latin typeface="+mn-lt"/>
                      </a:endParaRPr>
                    </a:p>
                    <a:p>
                      <a:pPr algn="ctr"/>
                      <a:r>
                        <a:rPr lang="en-US" sz="1000" b="0" dirty="0" smtClean="0">
                          <a:solidFill>
                            <a:schemeClr val="bg1"/>
                          </a:solidFill>
                          <a:effectLst/>
                          <a:latin typeface="+mn-lt"/>
                        </a:rPr>
                        <a:t>=</a:t>
                      </a:r>
                      <a:r>
                        <a:rPr lang="en-US" sz="1000" b="0" dirty="0">
                          <a:solidFill>
                            <a:schemeClr val="bg1"/>
                          </a:solidFill>
                          <a:effectLst/>
                          <a:latin typeface="+mn-lt"/>
                        </a:rPr>
                        <a:t> FNR/TNR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
        <p:nvSpPr>
          <p:cNvPr id="2" name="TextBox 1"/>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smtClean="0">
              <a:solidFill>
                <a:schemeClr val="tx2"/>
              </a:solidFill>
            </a:endParaRPr>
          </a:p>
        </p:txBody>
      </p:sp>
      <p:sp>
        <p:nvSpPr>
          <p:cNvPr id="3" name="Rectangle 2"/>
          <p:cNvSpPr/>
          <p:nvPr/>
        </p:nvSpPr>
        <p:spPr>
          <a:xfrm>
            <a:off x="5667376" y="3621918"/>
            <a:ext cx="5538040" cy="461665"/>
          </a:xfrm>
          <a:prstGeom prst="rect">
            <a:avLst/>
          </a:prstGeom>
        </p:spPr>
        <p:txBody>
          <a:bodyPr wrap="square">
            <a:spAutoFit/>
          </a:bodyPr>
          <a:lstStyle/>
          <a:p>
            <a:pPr algn="ctr"/>
            <a:r>
              <a:rPr lang="en-US" sz="2400" b="1" dirty="0">
                <a:solidFill>
                  <a:schemeClr val="tx2"/>
                </a:solidFill>
              </a:rPr>
              <a:t>What can we do to avoid attrition?</a:t>
            </a:r>
          </a:p>
        </p:txBody>
      </p:sp>
      <p:sp>
        <p:nvSpPr>
          <p:cNvPr id="10" name="Rectangle 9"/>
          <p:cNvSpPr/>
          <p:nvPr/>
        </p:nvSpPr>
        <p:spPr>
          <a:xfrm>
            <a:off x="3897140" y="4483633"/>
            <a:ext cx="7410220" cy="1732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en-US" sz="1400" dirty="0">
                <a:solidFill>
                  <a:schemeClr val="tx1"/>
                </a:solidFill>
              </a:rPr>
              <a:t>The features with more influence in the best attrition model will be listed and then..</a:t>
            </a:r>
          </a:p>
        </p:txBody>
      </p:sp>
      <p:sp>
        <p:nvSpPr>
          <p:cNvPr id="11" name="Rectangle 10"/>
          <p:cNvSpPr/>
          <p:nvPr/>
        </p:nvSpPr>
        <p:spPr>
          <a:xfrm rot="20643056">
            <a:off x="4925917" y="4945928"/>
            <a:ext cx="7020958" cy="878119"/>
          </a:xfrm>
          <a:prstGeom prst="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ctr"/>
            <a:r>
              <a:rPr lang="pt-PT" sz="3600" b="1" dirty="0" smtClean="0">
                <a:solidFill>
                  <a:srgbClr val="FF0000"/>
                </a:solidFill>
                <a:latin typeface="Univers for KPMG Light" panose="020B0403020202020204" pitchFamily="34" charset="0"/>
              </a:rPr>
              <a:t>LET THE STAKEHOLDER DECIDE</a:t>
            </a:r>
            <a:endParaRPr lang="en-US" sz="3600" b="1" dirty="0" err="1" smtClean="0">
              <a:solidFill>
                <a:srgbClr val="FF0000"/>
              </a:solidFill>
              <a:latin typeface="Univers for KPMG Light" panose="020B0403020202020204" pitchFamily="34" charset="0"/>
            </a:endParaRPr>
          </a:p>
        </p:txBody>
      </p:sp>
    </p:spTree>
    <p:extLst>
      <p:ext uri="{BB962C8B-B14F-4D97-AF65-F5344CB8AC3E}">
        <p14:creationId xmlns:p14="http://schemas.microsoft.com/office/powerpoint/2010/main" val="3568925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Next Steps</a:t>
            </a:r>
            <a:endParaRPr lang="en-US" dirty="0">
              <a:latin typeface="+mn-lt"/>
            </a:endParaRPr>
          </a:p>
        </p:txBody>
      </p:sp>
      <p:sp>
        <p:nvSpPr>
          <p:cNvPr id="17" name="Text Placeholder 16"/>
          <p:cNvSpPr>
            <a:spLocks noGrp="1"/>
          </p:cNvSpPr>
          <p:nvPr>
            <p:ph type="body" sz="quarter" idx="10"/>
          </p:nvPr>
        </p:nvSpPr>
        <p:spPr/>
        <p:txBody>
          <a:bodyPr/>
          <a:lstStyle/>
          <a:p>
            <a:r>
              <a:rPr lang="en-GB" dirty="0" smtClean="0">
                <a:latin typeface="+mn-lt"/>
              </a:rPr>
              <a:t>The next steps </a:t>
            </a:r>
            <a:r>
              <a:rPr lang="en-GB" dirty="0" smtClean="0">
                <a:latin typeface="+mn-lt"/>
              </a:rPr>
              <a:t>include an optimization and evaluation </a:t>
            </a:r>
            <a:r>
              <a:rPr lang="en-GB" dirty="0" smtClean="0">
                <a:latin typeface="+mn-lt"/>
              </a:rPr>
              <a:t>of the models and theirs scores to </a:t>
            </a:r>
            <a:r>
              <a:rPr lang="en-GB" dirty="0" smtClean="0">
                <a:latin typeface="+mn-lt"/>
              </a:rPr>
              <a:t>answer “</a:t>
            </a:r>
            <a:r>
              <a:rPr lang="en-US" dirty="0">
                <a:latin typeface="+mn-lt"/>
              </a:rPr>
              <a:t>Who is going to leave the company</a:t>
            </a:r>
            <a:r>
              <a:rPr lang="en-US" dirty="0" smtClean="0">
                <a:latin typeface="+mn-lt"/>
              </a:rPr>
              <a:t>?“ and a prescriptive analysis to help the stakeholder implement measures to prevent it </a:t>
            </a:r>
            <a:endParaRPr lang="pt-PT" dirty="0">
              <a:latin typeface="+mn-lt"/>
            </a:endParaRPr>
          </a:p>
        </p:txBody>
      </p:sp>
      <p:grpSp>
        <p:nvGrpSpPr>
          <p:cNvPr id="10" name="Group 9"/>
          <p:cNvGrpSpPr/>
          <p:nvPr/>
        </p:nvGrpSpPr>
        <p:grpSpPr>
          <a:xfrm rot="1020000">
            <a:off x="5771762" y="2538751"/>
            <a:ext cx="260624" cy="413813"/>
            <a:chOff x="2079190" y="2600041"/>
            <a:chExt cx="176587" cy="280381"/>
          </a:xfrm>
          <a:solidFill>
            <a:schemeClr val="tx2"/>
          </a:solidFill>
        </p:grpSpPr>
        <p:sp>
          <p:nvSpPr>
            <p:cNvPr id="67" name="Freeform 66">
              <a:extLst>
                <a:ext uri="{FF2B5EF4-FFF2-40B4-BE49-F238E27FC236}">
                  <a16:creationId xmlns:a16="http://schemas.microsoft.com/office/drawing/2014/main" xmlns="" xmlns:lc="http://schemas.openxmlformats.org/drawingml/2006/lockedCanvas" id="{5BF854C3-2134-49E8-B10B-BF02133F35E4}"/>
                </a:ext>
              </a:extLst>
            </p:cNvPr>
            <p:cNvSpPr>
              <a:spLocks/>
            </p:cNvSpPr>
            <p:nvPr/>
          </p:nvSpPr>
          <p:spPr bwMode="auto">
            <a:xfrm>
              <a:off x="2079190" y="2670792"/>
              <a:ext cx="153216" cy="209630"/>
            </a:xfrm>
            <a:custGeom>
              <a:avLst/>
              <a:gdLst>
                <a:gd name="T0" fmla="*/ 19 w 59"/>
                <a:gd name="T1" fmla="*/ 80 h 80"/>
                <a:gd name="T2" fmla="*/ 0 w 59"/>
                <a:gd name="T3" fmla="*/ 69 h 80"/>
                <a:gd name="T4" fmla="*/ 40 w 59"/>
                <a:gd name="T5" fmla="*/ 0 h 80"/>
                <a:gd name="T6" fmla="*/ 59 w 59"/>
                <a:gd name="T7" fmla="*/ 11 h 80"/>
                <a:gd name="T8" fmla="*/ 19 w 59"/>
                <a:gd name="T9" fmla="*/ 80 h 80"/>
              </a:gdLst>
              <a:ahLst/>
              <a:cxnLst>
                <a:cxn ang="0">
                  <a:pos x="T0" y="T1"/>
                </a:cxn>
                <a:cxn ang="0">
                  <a:pos x="T2" y="T3"/>
                </a:cxn>
                <a:cxn ang="0">
                  <a:pos x="T4" y="T5"/>
                </a:cxn>
                <a:cxn ang="0">
                  <a:pos x="T6" y="T7"/>
                </a:cxn>
                <a:cxn ang="0">
                  <a:pos x="T8" y="T9"/>
                </a:cxn>
              </a:cxnLst>
              <a:rect l="0" t="0" r="r" b="b"/>
              <a:pathLst>
                <a:path w="59" h="80">
                  <a:moveTo>
                    <a:pt x="19" y="80"/>
                  </a:moveTo>
                  <a:lnTo>
                    <a:pt x="0" y="69"/>
                  </a:lnTo>
                  <a:lnTo>
                    <a:pt x="40" y="0"/>
                  </a:lnTo>
                  <a:lnTo>
                    <a:pt x="59" y="11"/>
                  </a:lnTo>
                  <a:lnTo>
                    <a:pt x="19"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68" name="Freeform 67">
              <a:extLst>
                <a:ext uri="{FF2B5EF4-FFF2-40B4-BE49-F238E27FC236}">
                  <a16:creationId xmlns:a16="http://schemas.microsoft.com/office/drawing/2014/main" xmlns="" xmlns:lc="http://schemas.openxmlformats.org/drawingml/2006/lockedCanvas" id="{EF6FEAE8-A698-4BCF-8E7F-154C09E7162E}"/>
                </a:ext>
              </a:extLst>
            </p:cNvPr>
            <p:cNvSpPr>
              <a:spLocks/>
            </p:cNvSpPr>
            <p:nvPr/>
          </p:nvSpPr>
          <p:spPr bwMode="auto">
            <a:xfrm>
              <a:off x="2102561" y="2600041"/>
              <a:ext cx="153216" cy="183426"/>
            </a:xfrm>
            <a:custGeom>
              <a:avLst/>
              <a:gdLst>
                <a:gd name="T0" fmla="*/ 57 w 59"/>
                <a:gd name="T1" fmla="*/ 70 h 70"/>
                <a:gd name="T2" fmla="*/ 35 w 59"/>
                <a:gd name="T3" fmla="*/ 42 h 70"/>
                <a:gd name="T4" fmla="*/ 0 w 59"/>
                <a:gd name="T5" fmla="*/ 37 h 70"/>
                <a:gd name="T6" fmla="*/ 59 w 59"/>
                <a:gd name="T7" fmla="*/ 0 h 70"/>
                <a:gd name="T8" fmla="*/ 57 w 59"/>
                <a:gd name="T9" fmla="*/ 70 h 70"/>
              </a:gdLst>
              <a:ahLst/>
              <a:cxnLst>
                <a:cxn ang="0">
                  <a:pos x="T0" y="T1"/>
                </a:cxn>
                <a:cxn ang="0">
                  <a:pos x="T2" y="T3"/>
                </a:cxn>
                <a:cxn ang="0">
                  <a:pos x="T4" y="T5"/>
                </a:cxn>
                <a:cxn ang="0">
                  <a:pos x="T6" y="T7"/>
                </a:cxn>
                <a:cxn ang="0">
                  <a:pos x="T8" y="T9"/>
                </a:cxn>
              </a:cxnLst>
              <a:rect l="0" t="0" r="r" b="b"/>
              <a:pathLst>
                <a:path w="59" h="70">
                  <a:moveTo>
                    <a:pt x="57" y="70"/>
                  </a:moveTo>
                  <a:lnTo>
                    <a:pt x="35" y="42"/>
                  </a:lnTo>
                  <a:lnTo>
                    <a:pt x="0" y="37"/>
                  </a:lnTo>
                  <a:lnTo>
                    <a:pt x="59" y="0"/>
                  </a:lnTo>
                  <a:lnTo>
                    <a:pt x="57"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11" name="Group 10"/>
          <p:cNvGrpSpPr/>
          <p:nvPr/>
        </p:nvGrpSpPr>
        <p:grpSpPr>
          <a:xfrm rot="492080">
            <a:off x="6200771" y="3448913"/>
            <a:ext cx="413935" cy="266849"/>
            <a:chOff x="2510273" y="3137216"/>
            <a:chExt cx="280464" cy="180805"/>
          </a:xfrm>
          <a:solidFill>
            <a:schemeClr val="tx2"/>
          </a:solidFill>
        </p:grpSpPr>
        <p:sp>
          <p:nvSpPr>
            <p:cNvPr id="65" name="Freeform 64">
              <a:extLst>
                <a:ext uri="{FF2B5EF4-FFF2-40B4-BE49-F238E27FC236}">
                  <a16:creationId xmlns:a16="http://schemas.microsoft.com/office/drawing/2014/main" xmlns="" xmlns:lc="http://schemas.openxmlformats.org/drawingml/2006/lockedCanvas" id="{E8926DC1-517B-4DAA-9A27-68B998922F84}"/>
                </a:ext>
              </a:extLst>
            </p:cNvPr>
            <p:cNvSpPr>
              <a:spLocks/>
            </p:cNvSpPr>
            <p:nvPr/>
          </p:nvSpPr>
          <p:spPr bwMode="auto">
            <a:xfrm>
              <a:off x="2510273" y="3163419"/>
              <a:ext cx="210348" cy="154602"/>
            </a:xfrm>
            <a:custGeom>
              <a:avLst/>
              <a:gdLst>
                <a:gd name="T0" fmla="*/ 12 w 81"/>
                <a:gd name="T1" fmla="*/ 59 h 59"/>
                <a:gd name="T2" fmla="*/ 0 w 81"/>
                <a:gd name="T3" fmla="*/ 40 h 59"/>
                <a:gd name="T4" fmla="*/ 70 w 81"/>
                <a:gd name="T5" fmla="*/ 0 h 59"/>
                <a:gd name="T6" fmla="*/ 81 w 81"/>
                <a:gd name="T7" fmla="*/ 19 h 59"/>
                <a:gd name="T8" fmla="*/ 12 w 81"/>
                <a:gd name="T9" fmla="*/ 59 h 59"/>
              </a:gdLst>
              <a:ahLst/>
              <a:cxnLst>
                <a:cxn ang="0">
                  <a:pos x="T0" y="T1"/>
                </a:cxn>
                <a:cxn ang="0">
                  <a:pos x="T2" y="T3"/>
                </a:cxn>
                <a:cxn ang="0">
                  <a:pos x="T4" y="T5"/>
                </a:cxn>
                <a:cxn ang="0">
                  <a:pos x="T6" y="T7"/>
                </a:cxn>
                <a:cxn ang="0">
                  <a:pos x="T8" y="T9"/>
                </a:cxn>
              </a:cxnLst>
              <a:rect l="0" t="0" r="r" b="b"/>
              <a:pathLst>
                <a:path w="81" h="59">
                  <a:moveTo>
                    <a:pt x="12" y="59"/>
                  </a:moveTo>
                  <a:lnTo>
                    <a:pt x="0" y="40"/>
                  </a:lnTo>
                  <a:lnTo>
                    <a:pt x="70" y="0"/>
                  </a:lnTo>
                  <a:lnTo>
                    <a:pt x="81" y="19"/>
                  </a:lnTo>
                  <a:lnTo>
                    <a:pt x="12"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66" name="Freeform 65">
              <a:extLst>
                <a:ext uri="{FF2B5EF4-FFF2-40B4-BE49-F238E27FC236}">
                  <a16:creationId xmlns:a16="http://schemas.microsoft.com/office/drawing/2014/main" xmlns="" xmlns:lc="http://schemas.openxmlformats.org/drawingml/2006/lockedCanvas" id="{DA2C45C7-89F3-4435-A999-C3B65A164EB1}"/>
                </a:ext>
              </a:extLst>
            </p:cNvPr>
            <p:cNvSpPr>
              <a:spLocks/>
            </p:cNvSpPr>
            <p:nvPr/>
          </p:nvSpPr>
          <p:spPr bwMode="auto">
            <a:xfrm>
              <a:off x="2608955" y="3137216"/>
              <a:ext cx="181782" cy="157221"/>
            </a:xfrm>
            <a:custGeom>
              <a:avLst/>
              <a:gdLst>
                <a:gd name="T0" fmla="*/ 33 w 70"/>
                <a:gd name="T1" fmla="*/ 60 h 60"/>
                <a:gd name="T2" fmla="*/ 27 w 70"/>
                <a:gd name="T3" fmla="*/ 25 h 60"/>
                <a:gd name="T4" fmla="*/ 0 w 70"/>
                <a:gd name="T5" fmla="*/ 3 h 60"/>
                <a:gd name="T6" fmla="*/ 70 w 70"/>
                <a:gd name="T7" fmla="*/ 0 h 60"/>
                <a:gd name="T8" fmla="*/ 33 w 70"/>
                <a:gd name="T9" fmla="*/ 60 h 60"/>
              </a:gdLst>
              <a:ahLst/>
              <a:cxnLst>
                <a:cxn ang="0">
                  <a:pos x="T0" y="T1"/>
                </a:cxn>
                <a:cxn ang="0">
                  <a:pos x="T2" y="T3"/>
                </a:cxn>
                <a:cxn ang="0">
                  <a:pos x="T4" y="T5"/>
                </a:cxn>
                <a:cxn ang="0">
                  <a:pos x="T6" y="T7"/>
                </a:cxn>
                <a:cxn ang="0">
                  <a:pos x="T8" y="T9"/>
                </a:cxn>
              </a:cxnLst>
              <a:rect l="0" t="0" r="r" b="b"/>
              <a:pathLst>
                <a:path w="70" h="60">
                  <a:moveTo>
                    <a:pt x="33" y="60"/>
                  </a:moveTo>
                  <a:lnTo>
                    <a:pt x="27" y="25"/>
                  </a:lnTo>
                  <a:lnTo>
                    <a:pt x="0" y="3"/>
                  </a:lnTo>
                  <a:lnTo>
                    <a:pt x="70" y="0"/>
                  </a:lnTo>
                  <a:lnTo>
                    <a:pt x="3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13" name="Group 12"/>
          <p:cNvGrpSpPr/>
          <p:nvPr/>
        </p:nvGrpSpPr>
        <p:grpSpPr>
          <a:xfrm rot="514557">
            <a:off x="5803789" y="5324475"/>
            <a:ext cx="413935" cy="266849"/>
            <a:chOff x="2389361" y="4665943"/>
            <a:chExt cx="280464" cy="180805"/>
          </a:xfrm>
          <a:solidFill>
            <a:schemeClr val="tx2"/>
          </a:solidFill>
        </p:grpSpPr>
        <p:sp>
          <p:nvSpPr>
            <p:cNvPr id="63" name="Freeform 62">
              <a:extLst>
                <a:ext uri="{FF2B5EF4-FFF2-40B4-BE49-F238E27FC236}">
                  <a16:creationId xmlns:a16="http://schemas.microsoft.com/office/drawing/2014/main" xmlns="" xmlns:lc="http://schemas.openxmlformats.org/drawingml/2006/lockedCanvas" id="{FE0CB990-6713-4175-8DAE-DD929C436401}"/>
                </a:ext>
              </a:extLst>
            </p:cNvPr>
            <p:cNvSpPr>
              <a:spLocks/>
            </p:cNvSpPr>
            <p:nvPr/>
          </p:nvSpPr>
          <p:spPr bwMode="auto">
            <a:xfrm>
              <a:off x="2389361" y="4665943"/>
              <a:ext cx="210348" cy="154602"/>
            </a:xfrm>
            <a:custGeom>
              <a:avLst/>
              <a:gdLst>
                <a:gd name="T0" fmla="*/ 70 w 81"/>
                <a:gd name="T1" fmla="*/ 59 h 59"/>
                <a:gd name="T2" fmla="*/ 0 w 81"/>
                <a:gd name="T3" fmla="*/ 19 h 59"/>
                <a:gd name="T4" fmla="*/ 12 w 81"/>
                <a:gd name="T5" fmla="*/ 0 h 59"/>
                <a:gd name="T6" fmla="*/ 81 w 81"/>
                <a:gd name="T7" fmla="*/ 40 h 59"/>
                <a:gd name="T8" fmla="*/ 70 w 81"/>
                <a:gd name="T9" fmla="*/ 59 h 59"/>
              </a:gdLst>
              <a:ahLst/>
              <a:cxnLst>
                <a:cxn ang="0">
                  <a:pos x="T0" y="T1"/>
                </a:cxn>
                <a:cxn ang="0">
                  <a:pos x="T2" y="T3"/>
                </a:cxn>
                <a:cxn ang="0">
                  <a:pos x="T4" y="T5"/>
                </a:cxn>
                <a:cxn ang="0">
                  <a:pos x="T6" y="T7"/>
                </a:cxn>
                <a:cxn ang="0">
                  <a:pos x="T8" y="T9"/>
                </a:cxn>
              </a:cxnLst>
              <a:rect l="0" t="0" r="r" b="b"/>
              <a:pathLst>
                <a:path w="81" h="59">
                  <a:moveTo>
                    <a:pt x="70" y="59"/>
                  </a:moveTo>
                  <a:lnTo>
                    <a:pt x="0" y="19"/>
                  </a:lnTo>
                  <a:lnTo>
                    <a:pt x="12" y="0"/>
                  </a:lnTo>
                  <a:lnTo>
                    <a:pt x="81" y="40"/>
                  </a:lnTo>
                  <a:lnTo>
                    <a:pt x="7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64" name="Freeform 63">
              <a:extLst>
                <a:ext uri="{FF2B5EF4-FFF2-40B4-BE49-F238E27FC236}">
                  <a16:creationId xmlns:a16="http://schemas.microsoft.com/office/drawing/2014/main" xmlns="" xmlns:lc="http://schemas.openxmlformats.org/drawingml/2006/lockedCanvas" id="{4C8CC147-8F9D-4048-A08D-BF3634924CF7}"/>
                </a:ext>
              </a:extLst>
            </p:cNvPr>
            <p:cNvSpPr>
              <a:spLocks/>
            </p:cNvSpPr>
            <p:nvPr/>
          </p:nvSpPr>
          <p:spPr bwMode="auto">
            <a:xfrm>
              <a:off x="2488043" y="4689527"/>
              <a:ext cx="181782" cy="157221"/>
            </a:xfrm>
            <a:custGeom>
              <a:avLst/>
              <a:gdLst>
                <a:gd name="T0" fmla="*/ 0 w 70"/>
                <a:gd name="T1" fmla="*/ 57 h 60"/>
                <a:gd name="T2" fmla="*/ 27 w 70"/>
                <a:gd name="T3" fmla="*/ 35 h 60"/>
                <a:gd name="T4" fmla="*/ 33 w 70"/>
                <a:gd name="T5" fmla="*/ 0 h 60"/>
                <a:gd name="T6" fmla="*/ 70 w 70"/>
                <a:gd name="T7" fmla="*/ 60 h 60"/>
                <a:gd name="T8" fmla="*/ 0 w 70"/>
                <a:gd name="T9" fmla="*/ 57 h 60"/>
              </a:gdLst>
              <a:ahLst/>
              <a:cxnLst>
                <a:cxn ang="0">
                  <a:pos x="T0" y="T1"/>
                </a:cxn>
                <a:cxn ang="0">
                  <a:pos x="T2" y="T3"/>
                </a:cxn>
                <a:cxn ang="0">
                  <a:pos x="T4" y="T5"/>
                </a:cxn>
                <a:cxn ang="0">
                  <a:pos x="T6" y="T7"/>
                </a:cxn>
                <a:cxn ang="0">
                  <a:pos x="T8" y="T9"/>
                </a:cxn>
              </a:cxnLst>
              <a:rect l="0" t="0" r="r" b="b"/>
              <a:pathLst>
                <a:path w="70" h="60">
                  <a:moveTo>
                    <a:pt x="0" y="57"/>
                  </a:moveTo>
                  <a:lnTo>
                    <a:pt x="27" y="35"/>
                  </a:lnTo>
                  <a:lnTo>
                    <a:pt x="33" y="0"/>
                  </a:lnTo>
                  <a:lnTo>
                    <a:pt x="70" y="6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14" name="Group 13"/>
          <p:cNvGrpSpPr/>
          <p:nvPr/>
        </p:nvGrpSpPr>
        <p:grpSpPr>
          <a:xfrm rot="915031">
            <a:off x="6227566" y="4535662"/>
            <a:ext cx="452263" cy="259114"/>
            <a:chOff x="2666555" y="4104460"/>
            <a:chExt cx="306433" cy="175564"/>
          </a:xfrm>
          <a:solidFill>
            <a:schemeClr val="tx2"/>
          </a:solidFill>
        </p:grpSpPr>
        <p:sp>
          <p:nvSpPr>
            <p:cNvPr id="61" name="Rectangle 60">
              <a:extLst>
                <a:ext uri="{FF2B5EF4-FFF2-40B4-BE49-F238E27FC236}">
                  <a16:creationId xmlns:a16="http://schemas.microsoft.com/office/drawing/2014/main" xmlns="" xmlns:lc="http://schemas.openxmlformats.org/drawingml/2006/lockedCanvas" id="{056BBD20-85DD-4402-9644-BA4CAAD19EF9}"/>
                </a:ext>
              </a:extLst>
            </p:cNvPr>
            <p:cNvSpPr>
              <a:spLocks noChangeArrowheads="1"/>
            </p:cNvSpPr>
            <p:nvPr/>
          </p:nvSpPr>
          <p:spPr bwMode="auto">
            <a:xfrm>
              <a:off x="2666555" y="4162108"/>
              <a:ext cx="205155" cy="602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62" name="Freeform 61">
              <a:extLst>
                <a:ext uri="{FF2B5EF4-FFF2-40B4-BE49-F238E27FC236}">
                  <a16:creationId xmlns:a16="http://schemas.microsoft.com/office/drawing/2014/main" xmlns="" xmlns:lc="http://schemas.openxmlformats.org/drawingml/2006/lockedCanvas" id="{F572721C-F180-4D5B-8D9E-6CA818ADAE84}"/>
                </a:ext>
              </a:extLst>
            </p:cNvPr>
            <p:cNvSpPr>
              <a:spLocks/>
            </p:cNvSpPr>
            <p:nvPr/>
          </p:nvSpPr>
          <p:spPr bwMode="auto">
            <a:xfrm>
              <a:off x="2809383" y="4104460"/>
              <a:ext cx="163605" cy="175564"/>
            </a:xfrm>
            <a:custGeom>
              <a:avLst/>
              <a:gdLst>
                <a:gd name="T0" fmla="*/ 0 w 63"/>
                <a:gd name="T1" fmla="*/ 67 h 67"/>
                <a:gd name="T2" fmla="*/ 13 w 63"/>
                <a:gd name="T3" fmla="*/ 33 h 67"/>
                <a:gd name="T4" fmla="*/ 0 w 63"/>
                <a:gd name="T5" fmla="*/ 0 h 67"/>
                <a:gd name="T6" fmla="*/ 63 w 63"/>
                <a:gd name="T7" fmla="*/ 33 h 67"/>
                <a:gd name="T8" fmla="*/ 0 w 63"/>
                <a:gd name="T9" fmla="*/ 67 h 67"/>
              </a:gdLst>
              <a:ahLst/>
              <a:cxnLst>
                <a:cxn ang="0">
                  <a:pos x="T0" y="T1"/>
                </a:cxn>
                <a:cxn ang="0">
                  <a:pos x="T2" y="T3"/>
                </a:cxn>
                <a:cxn ang="0">
                  <a:pos x="T4" y="T5"/>
                </a:cxn>
                <a:cxn ang="0">
                  <a:pos x="T6" y="T7"/>
                </a:cxn>
                <a:cxn ang="0">
                  <a:pos x="T8" y="T9"/>
                </a:cxn>
              </a:cxnLst>
              <a:rect l="0" t="0" r="r" b="b"/>
              <a:pathLst>
                <a:path w="63" h="67">
                  <a:moveTo>
                    <a:pt x="0" y="67"/>
                  </a:moveTo>
                  <a:lnTo>
                    <a:pt x="13" y="33"/>
                  </a:lnTo>
                  <a:lnTo>
                    <a:pt x="0" y="0"/>
                  </a:lnTo>
                  <a:lnTo>
                    <a:pt x="63" y="33"/>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89" name="Group 88"/>
          <p:cNvGrpSpPr/>
          <p:nvPr/>
        </p:nvGrpSpPr>
        <p:grpSpPr>
          <a:xfrm>
            <a:off x="5353011" y="2611913"/>
            <a:ext cx="916023" cy="3004954"/>
            <a:chOff x="5353011" y="2611913"/>
            <a:chExt cx="916023" cy="3004954"/>
          </a:xfrm>
        </p:grpSpPr>
        <p:sp>
          <p:nvSpPr>
            <p:cNvPr id="26" name="Freeform 25">
              <a:extLst>
                <a:ext uri="{FF2B5EF4-FFF2-40B4-BE49-F238E27FC236}">
                  <a16:creationId xmlns:a16="http://schemas.microsoft.com/office/drawing/2014/main" xmlns="" xmlns:lc="http://schemas.openxmlformats.org/drawingml/2006/lockedCanvas" id="{AD7381BA-2E94-4C46-9DAF-176392C684EB}"/>
                </a:ext>
              </a:extLst>
            </p:cNvPr>
            <p:cNvSpPr>
              <a:spLocks/>
            </p:cNvSpPr>
            <p:nvPr/>
          </p:nvSpPr>
          <p:spPr bwMode="auto">
            <a:xfrm>
              <a:off x="5353011" y="2611913"/>
              <a:ext cx="674562" cy="661323"/>
            </a:xfrm>
            <a:custGeom>
              <a:avLst/>
              <a:gdLst>
                <a:gd name="T0" fmla="*/ 900 w 900"/>
                <a:gd name="T1" fmla="*/ 842 h 877"/>
                <a:gd name="T2" fmla="*/ 34 w 900"/>
                <a:gd name="T3" fmla="*/ 0 h 877"/>
                <a:gd name="T4" fmla="*/ 0 w 900"/>
                <a:gd name="T5" fmla="*/ 60 h 877"/>
                <a:gd name="T6" fmla="*/ 841 w 900"/>
                <a:gd name="T7" fmla="*/ 877 h 877"/>
                <a:gd name="T8" fmla="*/ 900 w 900"/>
                <a:gd name="T9" fmla="*/ 842 h 877"/>
              </a:gdLst>
              <a:ahLst/>
              <a:cxnLst>
                <a:cxn ang="0">
                  <a:pos x="T0" y="T1"/>
                </a:cxn>
                <a:cxn ang="0">
                  <a:pos x="T2" y="T3"/>
                </a:cxn>
                <a:cxn ang="0">
                  <a:pos x="T4" y="T5"/>
                </a:cxn>
                <a:cxn ang="0">
                  <a:pos x="T6" y="T7"/>
                </a:cxn>
                <a:cxn ang="0">
                  <a:pos x="T8" y="T9"/>
                </a:cxn>
              </a:cxnLst>
              <a:rect l="0" t="0" r="r" b="b"/>
              <a:pathLst>
                <a:path w="900" h="877">
                  <a:moveTo>
                    <a:pt x="900" y="842"/>
                  </a:moveTo>
                  <a:cubicBezTo>
                    <a:pt x="691" y="491"/>
                    <a:pt x="392" y="199"/>
                    <a:pt x="34" y="0"/>
                  </a:cubicBezTo>
                  <a:cubicBezTo>
                    <a:pt x="23" y="21"/>
                    <a:pt x="12" y="41"/>
                    <a:pt x="0" y="60"/>
                  </a:cubicBezTo>
                  <a:cubicBezTo>
                    <a:pt x="347" y="253"/>
                    <a:pt x="638" y="536"/>
                    <a:pt x="841" y="877"/>
                  </a:cubicBezTo>
                  <a:cubicBezTo>
                    <a:pt x="861" y="866"/>
                    <a:pt x="880" y="854"/>
                    <a:pt x="900" y="84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7" name="Freeform 26">
              <a:extLst>
                <a:ext uri="{FF2B5EF4-FFF2-40B4-BE49-F238E27FC236}">
                  <a16:creationId xmlns:a16="http://schemas.microsoft.com/office/drawing/2014/main" xmlns="" xmlns:lc="http://schemas.openxmlformats.org/drawingml/2006/lockedCanvas" id="{C7A3B668-A439-42BD-925B-31BD8D0872B3}"/>
                </a:ext>
              </a:extLst>
            </p:cNvPr>
            <p:cNvSpPr>
              <a:spLocks/>
            </p:cNvSpPr>
            <p:nvPr/>
          </p:nvSpPr>
          <p:spPr bwMode="auto">
            <a:xfrm>
              <a:off x="6000743" y="3277101"/>
              <a:ext cx="268291" cy="843090"/>
            </a:xfrm>
            <a:custGeom>
              <a:avLst/>
              <a:gdLst>
                <a:gd name="T0" fmla="*/ 59 w 359"/>
                <a:gd name="T1" fmla="*/ 0 h 1116"/>
                <a:gd name="T2" fmla="*/ 0 w 359"/>
                <a:gd name="T3" fmla="*/ 36 h 1116"/>
                <a:gd name="T4" fmla="*/ 290 w 359"/>
                <a:gd name="T5" fmla="*/ 1112 h 1116"/>
                <a:gd name="T6" fmla="*/ 359 w 359"/>
                <a:gd name="T7" fmla="*/ 1114 h 1116"/>
                <a:gd name="T8" fmla="*/ 59 w 359"/>
                <a:gd name="T9" fmla="*/ 0 h 1116"/>
              </a:gdLst>
              <a:ahLst/>
              <a:cxnLst>
                <a:cxn ang="0">
                  <a:pos x="T0" y="T1"/>
                </a:cxn>
                <a:cxn ang="0">
                  <a:pos x="T2" y="T3"/>
                </a:cxn>
                <a:cxn ang="0">
                  <a:pos x="T4" y="T5"/>
                </a:cxn>
                <a:cxn ang="0">
                  <a:pos x="T6" y="T7"/>
                </a:cxn>
                <a:cxn ang="0">
                  <a:pos x="T8" y="T9"/>
                </a:cxn>
              </a:cxnLst>
              <a:rect l="0" t="0" r="r" b="b"/>
              <a:pathLst>
                <a:path w="359" h="1116">
                  <a:moveTo>
                    <a:pt x="59" y="0"/>
                  </a:moveTo>
                  <a:cubicBezTo>
                    <a:pt x="40" y="12"/>
                    <a:pt x="20" y="24"/>
                    <a:pt x="0" y="36"/>
                  </a:cubicBezTo>
                  <a:cubicBezTo>
                    <a:pt x="181" y="354"/>
                    <a:pt x="286" y="721"/>
                    <a:pt x="290" y="1112"/>
                  </a:cubicBezTo>
                  <a:cubicBezTo>
                    <a:pt x="312" y="1115"/>
                    <a:pt x="335" y="1116"/>
                    <a:pt x="359" y="1114"/>
                  </a:cubicBezTo>
                  <a:cubicBezTo>
                    <a:pt x="355" y="710"/>
                    <a:pt x="246" y="330"/>
                    <a:pt x="59"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8" name="Freeform 27">
              <a:extLst>
                <a:ext uri="{FF2B5EF4-FFF2-40B4-BE49-F238E27FC236}">
                  <a16:creationId xmlns:a16="http://schemas.microsoft.com/office/drawing/2014/main" xmlns="" xmlns:lc="http://schemas.openxmlformats.org/drawingml/2006/lockedCanvas" id="{E8B2ED9E-AAA7-40DA-A8F4-57C43CAF3A71}"/>
                </a:ext>
              </a:extLst>
            </p:cNvPr>
            <p:cNvSpPr>
              <a:spLocks/>
            </p:cNvSpPr>
            <p:nvPr/>
          </p:nvSpPr>
          <p:spPr bwMode="auto">
            <a:xfrm>
              <a:off x="6000743" y="4151131"/>
              <a:ext cx="268291" cy="843090"/>
            </a:xfrm>
            <a:custGeom>
              <a:avLst/>
              <a:gdLst>
                <a:gd name="T0" fmla="*/ 59 w 361"/>
                <a:gd name="T1" fmla="*/ 1119 h 1119"/>
                <a:gd name="T2" fmla="*/ 361 w 361"/>
                <a:gd name="T3" fmla="*/ 2 h 1119"/>
                <a:gd name="T4" fmla="*/ 292 w 361"/>
                <a:gd name="T5" fmla="*/ 0 h 1119"/>
                <a:gd name="T6" fmla="*/ 0 w 361"/>
                <a:gd name="T7" fmla="*/ 1084 h 1119"/>
                <a:gd name="T8" fmla="*/ 59 w 361"/>
                <a:gd name="T9" fmla="*/ 1119 h 1119"/>
              </a:gdLst>
              <a:ahLst/>
              <a:cxnLst>
                <a:cxn ang="0">
                  <a:pos x="T0" y="T1"/>
                </a:cxn>
                <a:cxn ang="0">
                  <a:pos x="T2" y="T3"/>
                </a:cxn>
                <a:cxn ang="0">
                  <a:pos x="T4" y="T5"/>
                </a:cxn>
                <a:cxn ang="0">
                  <a:pos x="T6" y="T7"/>
                </a:cxn>
                <a:cxn ang="0">
                  <a:pos x="T8" y="T9"/>
                </a:cxn>
              </a:cxnLst>
              <a:rect l="0" t="0" r="r" b="b"/>
              <a:pathLst>
                <a:path w="361" h="1119">
                  <a:moveTo>
                    <a:pt x="59" y="1119"/>
                  </a:moveTo>
                  <a:cubicBezTo>
                    <a:pt x="247" y="789"/>
                    <a:pt x="357" y="408"/>
                    <a:pt x="361" y="2"/>
                  </a:cubicBezTo>
                  <a:cubicBezTo>
                    <a:pt x="338" y="3"/>
                    <a:pt x="315" y="3"/>
                    <a:pt x="292" y="0"/>
                  </a:cubicBezTo>
                  <a:cubicBezTo>
                    <a:pt x="289" y="393"/>
                    <a:pt x="183" y="763"/>
                    <a:pt x="0" y="1084"/>
                  </a:cubicBezTo>
                  <a:cubicBezTo>
                    <a:pt x="21" y="1093"/>
                    <a:pt x="40" y="1106"/>
                    <a:pt x="59" y="1119"/>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9" name="Freeform 28">
              <a:extLst>
                <a:ext uri="{FF2B5EF4-FFF2-40B4-BE49-F238E27FC236}">
                  <a16:creationId xmlns:a16="http://schemas.microsoft.com/office/drawing/2014/main" xmlns="" xmlns:lc="http://schemas.openxmlformats.org/drawingml/2006/lockedCanvas" id="{331EC1FA-1253-47DD-8E7F-B10CADE74C3D}"/>
                </a:ext>
              </a:extLst>
            </p:cNvPr>
            <p:cNvSpPr>
              <a:spLocks/>
            </p:cNvSpPr>
            <p:nvPr/>
          </p:nvSpPr>
          <p:spPr bwMode="auto">
            <a:xfrm>
              <a:off x="5410500" y="4998086"/>
              <a:ext cx="617070" cy="618781"/>
            </a:xfrm>
            <a:custGeom>
              <a:avLst/>
              <a:gdLst>
                <a:gd name="T0" fmla="*/ 763 w 823"/>
                <a:gd name="T1" fmla="*/ 0 h 823"/>
                <a:gd name="T2" fmla="*/ 0 w 823"/>
                <a:gd name="T3" fmla="*/ 769 h 823"/>
                <a:gd name="T4" fmla="*/ 42 w 823"/>
                <a:gd name="T5" fmla="*/ 823 h 823"/>
                <a:gd name="T6" fmla="*/ 823 w 823"/>
                <a:gd name="T7" fmla="*/ 33 h 823"/>
                <a:gd name="T8" fmla="*/ 763 w 823"/>
                <a:gd name="T9" fmla="*/ 0 h 823"/>
              </a:gdLst>
              <a:ahLst/>
              <a:cxnLst>
                <a:cxn ang="0">
                  <a:pos x="T0" y="T1"/>
                </a:cxn>
                <a:cxn ang="0">
                  <a:pos x="T2" y="T3"/>
                </a:cxn>
                <a:cxn ang="0">
                  <a:pos x="T4" y="T5"/>
                </a:cxn>
                <a:cxn ang="0">
                  <a:pos x="T6" y="T7"/>
                </a:cxn>
                <a:cxn ang="0">
                  <a:pos x="T8" y="T9"/>
                </a:cxn>
              </a:cxnLst>
              <a:rect l="0" t="0" r="r" b="b"/>
              <a:pathLst>
                <a:path w="823" h="823">
                  <a:moveTo>
                    <a:pt x="763" y="0"/>
                  </a:moveTo>
                  <a:cubicBezTo>
                    <a:pt x="575" y="314"/>
                    <a:pt x="312" y="579"/>
                    <a:pt x="0" y="769"/>
                  </a:cubicBezTo>
                  <a:cubicBezTo>
                    <a:pt x="15" y="786"/>
                    <a:pt x="30" y="804"/>
                    <a:pt x="42" y="823"/>
                  </a:cubicBezTo>
                  <a:cubicBezTo>
                    <a:pt x="362" y="627"/>
                    <a:pt x="631" y="355"/>
                    <a:pt x="823" y="33"/>
                  </a:cubicBezTo>
                  <a:cubicBezTo>
                    <a:pt x="804" y="20"/>
                    <a:pt x="784" y="8"/>
                    <a:pt x="763"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36" name="Group 35"/>
          <p:cNvGrpSpPr/>
          <p:nvPr/>
        </p:nvGrpSpPr>
        <p:grpSpPr>
          <a:xfrm>
            <a:off x="6093410" y="4496874"/>
            <a:ext cx="180137" cy="181767"/>
            <a:chOff x="2604229" y="4130664"/>
            <a:chExt cx="122053" cy="123157"/>
          </a:xfrm>
          <a:solidFill>
            <a:schemeClr val="tx2"/>
          </a:solidFill>
        </p:grpSpPr>
        <p:sp>
          <p:nvSpPr>
            <p:cNvPr id="59" name="Oval 58">
              <a:extLst>
                <a:ext uri="{FF2B5EF4-FFF2-40B4-BE49-F238E27FC236}">
                  <a16:creationId xmlns:a16="http://schemas.microsoft.com/office/drawing/2014/main" xmlns="" xmlns:lc="http://schemas.openxmlformats.org/drawingml/2006/lockedCanvas" id="{E329896B-B84B-44AC-B5B0-9CEAF1165726}"/>
                </a:ext>
              </a:extLst>
            </p:cNvPr>
            <p:cNvSpPr>
              <a:spLocks noChangeArrowheads="1"/>
            </p:cNvSpPr>
            <p:nvPr/>
          </p:nvSpPr>
          <p:spPr bwMode="auto">
            <a:xfrm>
              <a:off x="2617214" y="4141145"/>
              <a:ext cx="96085" cy="995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60" name="Freeform 59">
              <a:extLst>
                <a:ext uri="{FF2B5EF4-FFF2-40B4-BE49-F238E27FC236}">
                  <a16:creationId xmlns:a16="http://schemas.microsoft.com/office/drawing/2014/main" xmlns="" xmlns:lc="http://schemas.openxmlformats.org/drawingml/2006/lockedCanvas" id="{8907C9C2-9680-463C-9445-9F21E1E59226}"/>
                </a:ext>
              </a:extLst>
            </p:cNvPr>
            <p:cNvSpPr>
              <a:spLocks noEditPoints="1"/>
            </p:cNvSpPr>
            <p:nvPr/>
          </p:nvSpPr>
          <p:spPr bwMode="auto">
            <a:xfrm>
              <a:off x="2604229" y="4130664"/>
              <a:ext cx="122053" cy="123157"/>
            </a:xfrm>
            <a:custGeom>
              <a:avLst/>
              <a:gdLst>
                <a:gd name="T0" fmla="*/ 120 w 240"/>
                <a:gd name="T1" fmla="*/ 46 h 240"/>
                <a:gd name="T2" fmla="*/ 68 w 240"/>
                <a:gd name="T3" fmla="*/ 68 h 240"/>
                <a:gd name="T4" fmla="*/ 46 w 240"/>
                <a:gd name="T5" fmla="*/ 120 h 240"/>
                <a:gd name="T6" fmla="*/ 120 w 240"/>
                <a:gd name="T7" fmla="*/ 195 h 240"/>
                <a:gd name="T8" fmla="*/ 194 w 240"/>
                <a:gd name="T9" fmla="*/ 120 h 240"/>
                <a:gd name="T10" fmla="*/ 120 w 240"/>
                <a:gd name="T11" fmla="*/ 46 h 240"/>
                <a:gd name="T12" fmla="*/ 120 w 240"/>
                <a:gd name="T13" fmla="*/ 240 h 240"/>
                <a:gd name="T14" fmla="*/ 0 w 240"/>
                <a:gd name="T15" fmla="*/ 120 h 240"/>
                <a:gd name="T16" fmla="*/ 120 w 240"/>
                <a:gd name="T17" fmla="*/ 0 h 240"/>
                <a:gd name="T18" fmla="*/ 240 w 240"/>
                <a:gd name="T19" fmla="*/ 120 h 240"/>
                <a:gd name="T20" fmla="*/ 120 w 240"/>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240">
                  <a:moveTo>
                    <a:pt x="120" y="46"/>
                  </a:moveTo>
                  <a:cubicBezTo>
                    <a:pt x="100" y="46"/>
                    <a:pt x="82" y="54"/>
                    <a:pt x="68" y="68"/>
                  </a:cubicBezTo>
                  <a:cubicBezTo>
                    <a:pt x="54" y="82"/>
                    <a:pt x="46" y="100"/>
                    <a:pt x="46" y="120"/>
                  </a:cubicBezTo>
                  <a:cubicBezTo>
                    <a:pt x="46" y="161"/>
                    <a:pt x="79" y="195"/>
                    <a:pt x="120" y="195"/>
                  </a:cubicBezTo>
                  <a:cubicBezTo>
                    <a:pt x="161" y="195"/>
                    <a:pt x="194" y="161"/>
                    <a:pt x="194" y="120"/>
                  </a:cubicBezTo>
                  <a:cubicBezTo>
                    <a:pt x="194" y="79"/>
                    <a:pt x="161" y="46"/>
                    <a:pt x="120" y="46"/>
                  </a:cubicBezTo>
                  <a:close/>
                  <a:moveTo>
                    <a:pt x="120" y="240"/>
                  </a:moveTo>
                  <a:cubicBezTo>
                    <a:pt x="54" y="240"/>
                    <a:pt x="0" y="186"/>
                    <a:pt x="0" y="120"/>
                  </a:cubicBezTo>
                  <a:cubicBezTo>
                    <a:pt x="0" y="54"/>
                    <a:pt x="54" y="0"/>
                    <a:pt x="120" y="0"/>
                  </a:cubicBezTo>
                  <a:cubicBezTo>
                    <a:pt x="186" y="0"/>
                    <a:pt x="240" y="54"/>
                    <a:pt x="240" y="120"/>
                  </a:cubicBezTo>
                  <a:cubicBezTo>
                    <a:pt x="240" y="186"/>
                    <a:pt x="186" y="240"/>
                    <a:pt x="120" y="2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nvGrpSpPr>
          <p:cNvPr id="37" name="Group 36"/>
          <p:cNvGrpSpPr/>
          <p:nvPr/>
        </p:nvGrpSpPr>
        <p:grpSpPr>
          <a:xfrm>
            <a:off x="6089603" y="3560020"/>
            <a:ext cx="183972" cy="181767"/>
            <a:chOff x="2463529" y="3231549"/>
            <a:chExt cx="124651" cy="123157"/>
          </a:xfrm>
          <a:solidFill>
            <a:schemeClr val="tx2"/>
          </a:solidFill>
        </p:grpSpPr>
        <p:sp>
          <p:nvSpPr>
            <p:cNvPr id="57" name="Freeform 56">
              <a:extLst>
                <a:ext uri="{FF2B5EF4-FFF2-40B4-BE49-F238E27FC236}">
                  <a16:creationId xmlns:a16="http://schemas.microsoft.com/office/drawing/2014/main" xmlns="" xmlns:lc="http://schemas.openxmlformats.org/drawingml/2006/lockedCanvas" id="{C4F69E75-02AD-4615-9896-B51863271891}"/>
                </a:ext>
              </a:extLst>
            </p:cNvPr>
            <p:cNvSpPr>
              <a:spLocks/>
            </p:cNvSpPr>
            <p:nvPr/>
          </p:nvSpPr>
          <p:spPr bwMode="auto">
            <a:xfrm>
              <a:off x="2468723" y="3236789"/>
              <a:ext cx="114264" cy="112676"/>
            </a:xfrm>
            <a:custGeom>
              <a:avLst/>
              <a:gdLst>
                <a:gd name="T0" fmla="*/ 159 w 222"/>
                <a:gd name="T1" fmla="*/ 195 h 222"/>
                <a:gd name="T2" fmla="*/ 27 w 222"/>
                <a:gd name="T3" fmla="*/ 160 h 222"/>
                <a:gd name="T4" fmla="*/ 62 w 222"/>
                <a:gd name="T5" fmla="*/ 27 h 222"/>
                <a:gd name="T6" fmla="*/ 195 w 222"/>
                <a:gd name="T7" fmla="*/ 63 h 222"/>
                <a:gd name="T8" fmla="*/ 159 w 222"/>
                <a:gd name="T9" fmla="*/ 195 h 222"/>
              </a:gdLst>
              <a:ahLst/>
              <a:cxnLst>
                <a:cxn ang="0">
                  <a:pos x="T0" y="T1"/>
                </a:cxn>
                <a:cxn ang="0">
                  <a:pos x="T2" y="T3"/>
                </a:cxn>
                <a:cxn ang="0">
                  <a:pos x="T4" y="T5"/>
                </a:cxn>
                <a:cxn ang="0">
                  <a:pos x="T6" y="T7"/>
                </a:cxn>
                <a:cxn ang="0">
                  <a:pos x="T8" y="T9"/>
                </a:cxn>
              </a:cxnLst>
              <a:rect l="0" t="0" r="r" b="b"/>
              <a:pathLst>
                <a:path w="222" h="222">
                  <a:moveTo>
                    <a:pt x="159" y="195"/>
                  </a:moveTo>
                  <a:cubicBezTo>
                    <a:pt x="113" y="222"/>
                    <a:pt x="54" y="206"/>
                    <a:pt x="27" y="160"/>
                  </a:cubicBezTo>
                  <a:cubicBezTo>
                    <a:pt x="0" y="113"/>
                    <a:pt x="16" y="54"/>
                    <a:pt x="62" y="27"/>
                  </a:cubicBezTo>
                  <a:cubicBezTo>
                    <a:pt x="109" y="0"/>
                    <a:pt x="168" y="16"/>
                    <a:pt x="195" y="63"/>
                  </a:cubicBezTo>
                  <a:cubicBezTo>
                    <a:pt x="222" y="109"/>
                    <a:pt x="206" y="169"/>
                    <a:pt x="159"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8" name="Freeform 57">
              <a:extLst>
                <a:ext uri="{FF2B5EF4-FFF2-40B4-BE49-F238E27FC236}">
                  <a16:creationId xmlns:a16="http://schemas.microsoft.com/office/drawing/2014/main" xmlns="" xmlns:lc="http://schemas.openxmlformats.org/drawingml/2006/lockedCanvas" id="{ABB4FEDA-C46B-4593-9FE4-01D16926E7B5}"/>
                </a:ext>
              </a:extLst>
            </p:cNvPr>
            <p:cNvSpPr>
              <a:spLocks noEditPoints="1"/>
            </p:cNvSpPr>
            <p:nvPr/>
          </p:nvSpPr>
          <p:spPr bwMode="auto">
            <a:xfrm>
              <a:off x="2463529" y="3231549"/>
              <a:ext cx="124651" cy="123157"/>
            </a:xfrm>
            <a:custGeom>
              <a:avLst/>
              <a:gdLst>
                <a:gd name="T0" fmla="*/ 124 w 248"/>
                <a:gd name="T1" fmla="*/ 46 h 240"/>
                <a:gd name="T2" fmla="*/ 87 w 248"/>
                <a:gd name="T3" fmla="*/ 56 h 240"/>
                <a:gd name="T4" fmla="*/ 52 w 248"/>
                <a:gd name="T5" fmla="*/ 101 h 240"/>
                <a:gd name="T6" fmla="*/ 60 w 248"/>
                <a:gd name="T7" fmla="*/ 157 h 240"/>
                <a:gd name="T8" fmla="*/ 124 w 248"/>
                <a:gd name="T9" fmla="*/ 195 h 240"/>
                <a:gd name="T10" fmla="*/ 161 w 248"/>
                <a:gd name="T11" fmla="*/ 185 h 240"/>
                <a:gd name="T12" fmla="*/ 196 w 248"/>
                <a:gd name="T13" fmla="*/ 139 h 240"/>
                <a:gd name="T14" fmla="*/ 188 w 248"/>
                <a:gd name="T15" fmla="*/ 83 h 240"/>
                <a:gd name="T16" fmla="*/ 124 w 248"/>
                <a:gd name="T17" fmla="*/ 46 h 240"/>
                <a:gd name="T18" fmla="*/ 124 w 248"/>
                <a:gd name="T19" fmla="*/ 240 h 240"/>
                <a:gd name="T20" fmla="*/ 20 w 248"/>
                <a:gd name="T21" fmla="*/ 180 h 240"/>
                <a:gd name="T22" fmla="*/ 8 w 248"/>
                <a:gd name="T23" fmla="*/ 89 h 240"/>
                <a:gd name="T24" fmla="*/ 64 w 248"/>
                <a:gd name="T25" fmla="*/ 16 h 240"/>
                <a:gd name="T26" fmla="*/ 124 w 248"/>
                <a:gd name="T27" fmla="*/ 0 h 240"/>
                <a:gd name="T28" fmla="*/ 228 w 248"/>
                <a:gd name="T29" fmla="*/ 60 h 240"/>
                <a:gd name="T30" fmla="*/ 240 w 248"/>
                <a:gd name="T31" fmla="*/ 151 h 240"/>
                <a:gd name="T32" fmla="*/ 184 w 248"/>
                <a:gd name="T33" fmla="*/ 224 h 240"/>
                <a:gd name="T34" fmla="*/ 124 w 248"/>
                <a:gd name="T35"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240">
                  <a:moveTo>
                    <a:pt x="124" y="46"/>
                  </a:moveTo>
                  <a:cubicBezTo>
                    <a:pt x="111" y="46"/>
                    <a:pt x="98" y="49"/>
                    <a:pt x="87" y="56"/>
                  </a:cubicBezTo>
                  <a:cubicBezTo>
                    <a:pt x="70" y="66"/>
                    <a:pt x="57" y="82"/>
                    <a:pt x="52" y="101"/>
                  </a:cubicBezTo>
                  <a:cubicBezTo>
                    <a:pt x="47" y="120"/>
                    <a:pt x="50" y="140"/>
                    <a:pt x="60" y="157"/>
                  </a:cubicBezTo>
                  <a:cubicBezTo>
                    <a:pt x="73" y="180"/>
                    <a:pt x="98" y="195"/>
                    <a:pt x="124" y="195"/>
                  </a:cubicBezTo>
                  <a:cubicBezTo>
                    <a:pt x="137" y="195"/>
                    <a:pt x="150" y="191"/>
                    <a:pt x="161" y="185"/>
                  </a:cubicBezTo>
                  <a:cubicBezTo>
                    <a:pt x="178" y="175"/>
                    <a:pt x="191" y="159"/>
                    <a:pt x="196" y="139"/>
                  </a:cubicBezTo>
                  <a:cubicBezTo>
                    <a:pt x="201" y="120"/>
                    <a:pt x="198" y="100"/>
                    <a:pt x="188" y="83"/>
                  </a:cubicBezTo>
                  <a:cubicBezTo>
                    <a:pt x="175" y="60"/>
                    <a:pt x="150" y="46"/>
                    <a:pt x="124" y="46"/>
                  </a:cubicBezTo>
                  <a:close/>
                  <a:moveTo>
                    <a:pt x="124" y="240"/>
                  </a:moveTo>
                  <a:cubicBezTo>
                    <a:pt x="81" y="240"/>
                    <a:pt x="41" y="217"/>
                    <a:pt x="20" y="180"/>
                  </a:cubicBezTo>
                  <a:cubicBezTo>
                    <a:pt x="4" y="153"/>
                    <a:pt x="0" y="120"/>
                    <a:pt x="8" y="89"/>
                  </a:cubicBezTo>
                  <a:cubicBezTo>
                    <a:pt x="16" y="58"/>
                    <a:pt x="36" y="32"/>
                    <a:pt x="64" y="16"/>
                  </a:cubicBezTo>
                  <a:cubicBezTo>
                    <a:pt x="82" y="6"/>
                    <a:pt x="103" y="0"/>
                    <a:pt x="124" y="0"/>
                  </a:cubicBezTo>
                  <a:cubicBezTo>
                    <a:pt x="167" y="0"/>
                    <a:pt x="206" y="23"/>
                    <a:pt x="228" y="60"/>
                  </a:cubicBezTo>
                  <a:cubicBezTo>
                    <a:pt x="244" y="88"/>
                    <a:pt x="248" y="120"/>
                    <a:pt x="240" y="151"/>
                  </a:cubicBezTo>
                  <a:cubicBezTo>
                    <a:pt x="232" y="182"/>
                    <a:pt x="212" y="208"/>
                    <a:pt x="184" y="224"/>
                  </a:cubicBezTo>
                  <a:cubicBezTo>
                    <a:pt x="166" y="235"/>
                    <a:pt x="145" y="240"/>
                    <a:pt x="124" y="2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sp>
        <p:nvSpPr>
          <p:cNvPr id="34" name="Freeform 33">
            <a:extLst>
              <a:ext uri="{FF2B5EF4-FFF2-40B4-BE49-F238E27FC236}">
                <a16:creationId xmlns:a16="http://schemas.microsoft.com/office/drawing/2014/main" xmlns="" xmlns:lc="http://schemas.openxmlformats.org/drawingml/2006/lockedCanvas" id="{88BDB003-5B75-407E-B521-F1409AA1F167}"/>
              </a:ext>
            </a:extLst>
          </p:cNvPr>
          <p:cNvSpPr>
            <a:spLocks noEditPoints="1"/>
          </p:cNvSpPr>
          <p:nvPr/>
        </p:nvSpPr>
        <p:spPr bwMode="auto">
          <a:xfrm>
            <a:off x="6167925" y="1803011"/>
            <a:ext cx="936000" cy="935906"/>
          </a:xfrm>
          <a:custGeom>
            <a:avLst/>
            <a:gdLst>
              <a:gd name="T0" fmla="*/ 643 w 1284"/>
              <a:gd name="T1" fmla="*/ 137 h 1241"/>
              <a:gd name="T2" fmla="*/ 224 w 1284"/>
              <a:gd name="T3" fmla="*/ 379 h 1241"/>
              <a:gd name="T4" fmla="*/ 176 w 1284"/>
              <a:gd name="T5" fmla="*/ 745 h 1241"/>
              <a:gd name="T6" fmla="*/ 401 w 1284"/>
              <a:gd name="T7" fmla="*/ 1039 h 1241"/>
              <a:gd name="T8" fmla="*/ 642 w 1284"/>
              <a:gd name="T9" fmla="*/ 1103 h 1241"/>
              <a:gd name="T10" fmla="*/ 1060 w 1284"/>
              <a:gd name="T11" fmla="*/ 862 h 1241"/>
              <a:gd name="T12" fmla="*/ 1109 w 1284"/>
              <a:gd name="T13" fmla="*/ 495 h 1241"/>
              <a:gd name="T14" fmla="*/ 884 w 1284"/>
              <a:gd name="T15" fmla="*/ 202 h 1241"/>
              <a:gd name="T16" fmla="*/ 643 w 1284"/>
              <a:gd name="T17" fmla="*/ 137 h 1241"/>
              <a:gd name="T18" fmla="*/ 642 w 1284"/>
              <a:gd name="T19" fmla="*/ 1241 h 1241"/>
              <a:gd name="T20" fmla="*/ 332 w 1284"/>
              <a:gd name="T21" fmla="*/ 1158 h 1241"/>
              <a:gd name="T22" fmla="*/ 43 w 1284"/>
              <a:gd name="T23" fmla="*/ 781 h 1241"/>
              <a:gd name="T24" fmla="*/ 105 w 1284"/>
              <a:gd name="T25" fmla="*/ 310 h 1241"/>
              <a:gd name="T26" fmla="*/ 643 w 1284"/>
              <a:gd name="T27" fmla="*/ 0 h 1241"/>
              <a:gd name="T28" fmla="*/ 952 w 1284"/>
              <a:gd name="T29" fmla="*/ 83 h 1241"/>
              <a:gd name="T30" fmla="*/ 1241 w 1284"/>
              <a:gd name="T31" fmla="*/ 460 h 1241"/>
              <a:gd name="T32" fmla="*/ 1179 w 1284"/>
              <a:gd name="T33" fmla="*/ 930 h 1241"/>
              <a:gd name="T34" fmla="*/ 642 w 1284"/>
              <a:gd name="T35" fmla="*/ 1241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4" h="1241">
                <a:moveTo>
                  <a:pt x="643" y="137"/>
                </a:moveTo>
                <a:cubicBezTo>
                  <a:pt x="470" y="137"/>
                  <a:pt x="310" y="230"/>
                  <a:pt x="224" y="379"/>
                </a:cubicBezTo>
                <a:cubicBezTo>
                  <a:pt x="159" y="491"/>
                  <a:pt x="142" y="621"/>
                  <a:pt x="176" y="745"/>
                </a:cubicBezTo>
                <a:cubicBezTo>
                  <a:pt x="209" y="870"/>
                  <a:pt x="289" y="974"/>
                  <a:pt x="401" y="1039"/>
                </a:cubicBezTo>
                <a:cubicBezTo>
                  <a:pt x="474" y="1081"/>
                  <a:pt x="557" y="1103"/>
                  <a:pt x="642" y="1103"/>
                </a:cubicBezTo>
                <a:cubicBezTo>
                  <a:pt x="814" y="1103"/>
                  <a:pt x="974" y="1011"/>
                  <a:pt x="1060" y="862"/>
                </a:cubicBezTo>
                <a:cubicBezTo>
                  <a:pt x="1125" y="750"/>
                  <a:pt x="1142" y="620"/>
                  <a:pt x="1109" y="495"/>
                </a:cubicBezTo>
                <a:cubicBezTo>
                  <a:pt x="1075" y="371"/>
                  <a:pt x="995" y="267"/>
                  <a:pt x="884" y="202"/>
                </a:cubicBezTo>
                <a:cubicBezTo>
                  <a:pt x="810" y="160"/>
                  <a:pt x="727" y="137"/>
                  <a:pt x="643" y="137"/>
                </a:cubicBezTo>
                <a:close/>
                <a:moveTo>
                  <a:pt x="642" y="1241"/>
                </a:moveTo>
                <a:cubicBezTo>
                  <a:pt x="533" y="1241"/>
                  <a:pt x="426" y="1212"/>
                  <a:pt x="332" y="1158"/>
                </a:cubicBezTo>
                <a:cubicBezTo>
                  <a:pt x="188" y="1075"/>
                  <a:pt x="86" y="941"/>
                  <a:pt x="43" y="781"/>
                </a:cubicBezTo>
                <a:cubicBezTo>
                  <a:pt x="0" y="621"/>
                  <a:pt x="22" y="454"/>
                  <a:pt x="105" y="310"/>
                </a:cubicBezTo>
                <a:cubicBezTo>
                  <a:pt x="215" y="119"/>
                  <a:pt x="421" y="0"/>
                  <a:pt x="643" y="0"/>
                </a:cubicBezTo>
                <a:cubicBezTo>
                  <a:pt x="751" y="0"/>
                  <a:pt x="858" y="29"/>
                  <a:pt x="952" y="83"/>
                </a:cubicBezTo>
                <a:cubicBezTo>
                  <a:pt x="1096" y="166"/>
                  <a:pt x="1198" y="300"/>
                  <a:pt x="1241" y="460"/>
                </a:cubicBezTo>
                <a:cubicBezTo>
                  <a:pt x="1284" y="620"/>
                  <a:pt x="1262" y="787"/>
                  <a:pt x="1179" y="930"/>
                </a:cubicBezTo>
                <a:cubicBezTo>
                  <a:pt x="1069" y="1122"/>
                  <a:pt x="863" y="1241"/>
                  <a:pt x="642" y="1241"/>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2" name="Freeform 31">
            <a:extLst>
              <a:ext uri="{FF2B5EF4-FFF2-40B4-BE49-F238E27FC236}">
                <a16:creationId xmlns:a16="http://schemas.microsoft.com/office/drawing/2014/main" xmlns="" xmlns:lc="http://schemas.openxmlformats.org/drawingml/2006/lockedCanvas" id="{F830B726-9131-41F7-996A-2330934E2C0B}"/>
              </a:ext>
            </a:extLst>
          </p:cNvPr>
          <p:cNvSpPr>
            <a:spLocks noEditPoints="1"/>
          </p:cNvSpPr>
          <p:nvPr/>
        </p:nvSpPr>
        <p:spPr bwMode="auto">
          <a:xfrm>
            <a:off x="6736627" y="4273406"/>
            <a:ext cx="936000" cy="936000"/>
          </a:xfrm>
          <a:custGeom>
            <a:avLst/>
            <a:gdLst>
              <a:gd name="T0" fmla="*/ 620 w 1240"/>
              <a:gd name="T1" fmla="*/ 137 h 1240"/>
              <a:gd name="T2" fmla="*/ 137 w 1240"/>
              <a:gd name="T3" fmla="*/ 620 h 1240"/>
              <a:gd name="T4" fmla="*/ 278 w 1240"/>
              <a:gd name="T5" fmla="*/ 962 h 1240"/>
              <a:gd name="T6" fmla="*/ 620 w 1240"/>
              <a:gd name="T7" fmla="*/ 1103 h 1240"/>
              <a:gd name="T8" fmla="*/ 620 w 1240"/>
              <a:gd name="T9" fmla="*/ 1103 h 1240"/>
              <a:gd name="T10" fmla="*/ 1103 w 1240"/>
              <a:gd name="T11" fmla="*/ 620 h 1240"/>
              <a:gd name="T12" fmla="*/ 620 w 1240"/>
              <a:gd name="T13" fmla="*/ 137 h 1240"/>
              <a:gd name="T14" fmla="*/ 620 w 1240"/>
              <a:gd name="T15" fmla="*/ 1240 h 1240"/>
              <a:gd name="T16" fmla="*/ 620 w 1240"/>
              <a:gd name="T17" fmla="*/ 1240 h 1240"/>
              <a:gd name="T18" fmla="*/ 181 w 1240"/>
              <a:gd name="T19" fmla="*/ 1059 h 1240"/>
              <a:gd name="T20" fmla="*/ 0 w 1240"/>
              <a:gd name="T21" fmla="*/ 620 h 1240"/>
              <a:gd name="T22" fmla="*/ 620 w 1240"/>
              <a:gd name="T23" fmla="*/ 0 h 1240"/>
              <a:gd name="T24" fmla="*/ 1240 w 1240"/>
              <a:gd name="T25" fmla="*/ 620 h 1240"/>
              <a:gd name="T26" fmla="*/ 620 w 1240"/>
              <a:gd name="T27" fmla="*/ 1240 h 1240"/>
              <a:gd name="T28" fmla="*/ 620 w 1240"/>
              <a:gd name="T29" fmla="*/ 1240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0" h="1240">
                <a:moveTo>
                  <a:pt x="620" y="137"/>
                </a:moveTo>
                <a:cubicBezTo>
                  <a:pt x="354" y="137"/>
                  <a:pt x="137" y="354"/>
                  <a:pt x="137" y="620"/>
                </a:cubicBezTo>
                <a:cubicBezTo>
                  <a:pt x="137" y="749"/>
                  <a:pt x="187" y="870"/>
                  <a:pt x="278" y="962"/>
                </a:cubicBezTo>
                <a:cubicBezTo>
                  <a:pt x="370" y="1053"/>
                  <a:pt x="491" y="1103"/>
                  <a:pt x="620" y="1103"/>
                </a:cubicBezTo>
                <a:lnTo>
                  <a:pt x="620" y="1103"/>
                </a:lnTo>
                <a:cubicBezTo>
                  <a:pt x="886" y="1103"/>
                  <a:pt x="1103" y="886"/>
                  <a:pt x="1103" y="620"/>
                </a:cubicBezTo>
                <a:cubicBezTo>
                  <a:pt x="1103" y="354"/>
                  <a:pt x="886" y="137"/>
                  <a:pt x="620" y="137"/>
                </a:cubicBezTo>
                <a:close/>
                <a:moveTo>
                  <a:pt x="620" y="1240"/>
                </a:moveTo>
                <a:lnTo>
                  <a:pt x="620" y="1240"/>
                </a:lnTo>
                <a:cubicBezTo>
                  <a:pt x="454" y="1240"/>
                  <a:pt x="299" y="1176"/>
                  <a:pt x="181" y="1059"/>
                </a:cubicBezTo>
                <a:cubicBezTo>
                  <a:pt x="64" y="942"/>
                  <a:pt x="0" y="786"/>
                  <a:pt x="0" y="620"/>
                </a:cubicBezTo>
                <a:cubicBezTo>
                  <a:pt x="0" y="278"/>
                  <a:pt x="278" y="0"/>
                  <a:pt x="620" y="0"/>
                </a:cubicBezTo>
                <a:cubicBezTo>
                  <a:pt x="962" y="0"/>
                  <a:pt x="1240" y="278"/>
                  <a:pt x="1240" y="620"/>
                </a:cubicBezTo>
                <a:cubicBezTo>
                  <a:pt x="1240" y="962"/>
                  <a:pt x="962" y="1240"/>
                  <a:pt x="620" y="1240"/>
                </a:cubicBezTo>
                <a:lnTo>
                  <a:pt x="620" y="1240"/>
                </a:ln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45" name="TextBox 61"/>
          <p:cNvSpPr txBox="1"/>
          <p:nvPr/>
        </p:nvSpPr>
        <p:spPr>
          <a:xfrm>
            <a:off x="7084554" y="2140159"/>
            <a:ext cx="2141203" cy="2616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b="1" dirty="0" smtClean="0"/>
              <a:t>Which Model? </a:t>
            </a:r>
            <a:endParaRPr lang="en-GB" sz="1100" b="1" dirty="0"/>
          </a:p>
        </p:txBody>
      </p:sp>
      <p:sp>
        <p:nvSpPr>
          <p:cNvPr id="46" name="TextBox 62"/>
          <p:cNvSpPr txBox="1"/>
          <p:nvPr/>
        </p:nvSpPr>
        <p:spPr>
          <a:xfrm>
            <a:off x="7822977" y="3231703"/>
            <a:ext cx="2760356" cy="2616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b="1" dirty="0" smtClean="0"/>
              <a:t>Who is going to leave the company?</a:t>
            </a:r>
            <a:endParaRPr lang="en-GB" sz="1100" b="1" dirty="0"/>
          </a:p>
        </p:txBody>
      </p:sp>
      <p:sp>
        <p:nvSpPr>
          <p:cNvPr id="47" name="TextBox 63"/>
          <p:cNvSpPr txBox="1"/>
          <p:nvPr/>
        </p:nvSpPr>
        <p:spPr>
          <a:xfrm>
            <a:off x="7758850" y="4608620"/>
            <a:ext cx="3497669" cy="2616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b="1" dirty="0" smtClean="0"/>
              <a:t>Why is he or she going to leave the company?</a:t>
            </a:r>
            <a:endParaRPr lang="en-GB" sz="1100" b="1" dirty="0"/>
          </a:p>
        </p:txBody>
      </p:sp>
      <p:sp>
        <p:nvSpPr>
          <p:cNvPr id="48" name="TextBox 64"/>
          <p:cNvSpPr txBox="1"/>
          <p:nvPr/>
        </p:nvSpPr>
        <p:spPr>
          <a:xfrm>
            <a:off x="7045158" y="5843540"/>
            <a:ext cx="2400157" cy="26161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b="1" dirty="0" smtClean="0"/>
              <a:t>What can we do to prevent it?</a:t>
            </a:r>
            <a:endParaRPr lang="en-GB" sz="1100" b="1" dirty="0"/>
          </a:p>
        </p:txBody>
      </p:sp>
      <p:sp>
        <p:nvSpPr>
          <p:cNvPr id="77" name="Freeform 76">
            <a:extLst>
              <a:ext uri="{FF2B5EF4-FFF2-40B4-BE49-F238E27FC236}">
                <a16:creationId xmlns:a16="http://schemas.microsoft.com/office/drawing/2014/main" xmlns="" xmlns:lc="http://schemas.openxmlformats.org/drawingml/2006/lockedCanvas" id="{5960AD44-B1CA-4235-A4E2-5F5B93791BC7}"/>
              </a:ext>
            </a:extLst>
          </p:cNvPr>
          <p:cNvSpPr>
            <a:spLocks/>
          </p:cNvSpPr>
          <p:nvPr/>
        </p:nvSpPr>
        <p:spPr bwMode="auto">
          <a:xfrm>
            <a:off x="5714964" y="5219397"/>
            <a:ext cx="168642" cy="166298"/>
          </a:xfrm>
          <a:custGeom>
            <a:avLst/>
            <a:gdLst>
              <a:gd name="T0" fmla="*/ 62 w 222"/>
              <a:gd name="T1" fmla="*/ 195 h 222"/>
              <a:gd name="T2" fmla="*/ 27 w 222"/>
              <a:gd name="T3" fmla="*/ 63 h 222"/>
              <a:gd name="T4" fmla="*/ 159 w 222"/>
              <a:gd name="T5" fmla="*/ 27 h 222"/>
              <a:gd name="T6" fmla="*/ 195 w 222"/>
              <a:gd name="T7" fmla="*/ 160 h 222"/>
              <a:gd name="T8" fmla="*/ 62 w 222"/>
              <a:gd name="T9" fmla="*/ 195 h 222"/>
            </a:gdLst>
            <a:ahLst/>
            <a:cxnLst>
              <a:cxn ang="0">
                <a:pos x="T0" y="T1"/>
              </a:cxn>
              <a:cxn ang="0">
                <a:pos x="T2" y="T3"/>
              </a:cxn>
              <a:cxn ang="0">
                <a:pos x="T4" y="T5"/>
              </a:cxn>
              <a:cxn ang="0">
                <a:pos x="T6" y="T7"/>
              </a:cxn>
              <a:cxn ang="0">
                <a:pos x="T8" y="T9"/>
              </a:cxn>
            </a:cxnLst>
            <a:rect l="0" t="0" r="r" b="b"/>
            <a:pathLst>
              <a:path w="222" h="222">
                <a:moveTo>
                  <a:pt x="62" y="195"/>
                </a:moveTo>
                <a:cubicBezTo>
                  <a:pt x="16" y="168"/>
                  <a:pt x="0" y="109"/>
                  <a:pt x="27" y="63"/>
                </a:cubicBezTo>
                <a:cubicBezTo>
                  <a:pt x="54" y="16"/>
                  <a:pt x="113" y="0"/>
                  <a:pt x="159" y="27"/>
                </a:cubicBezTo>
                <a:cubicBezTo>
                  <a:pt x="206" y="54"/>
                  <a:pt x="222" y="113"/>
                  <a:pt x="195" y="160"/>
                </a:cubicBezTo>
                <a:cubicBezTo>
                  <a:pt x="168" y="206"/>
                  <a:pt x="109" y="222"/>
                  <a:pt x="62" y="19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nvGrpSpPr>
          <p:cNvPr id="78" name="Group 77"/>
          <p:cNvGrpSpPr/>
          <p:nvPr/>
        </p:nvGrpSpPr>
        <p:grpSpPr>
          <a:xfrm>
            <a:off x="5634713" y="2819319"/>
            <a:ext cx="195469" cy="181767"/>
            <a:chOff x="2035042" y="2804430"/>
            <a:chExt cx="132441" cy="123157"/>
          </a:xfrm>
          <a:solidFill>
            <a:schemeClr val="tx2"/>
          </a:solidFill>
        </p:grpSpPr>
        <p:sp>
          <p:nvSpPr>
            <p:cNvPr id="79" name="Freeform 78">
              <a:extLst>
                <a:ext uri="{FF2B5EF4-FFF2-40B4-BE49-F238E27FC236}">
                  <a16:creationId xmlns:a16="http://schemas.microsoft.com/office/drawing/2014/main" xmlns="" xmlns:lc="http://schemas.openxmlformats.org/drawingml/2006/lockedCanvas" id="{1A303B5C-1CE1-4473-8C91-EFA3C5826BC3}"/>
                </a:ext>
              </a:extLst>
            </p:cNvPr>
            <p:cNvSpPr>
              <a:spLocks/>
            </p:cNvSpPr>
            <p:nvPr/>
          </p:nvSpPr>
          <p:spPr bwMode="auto">
            <a:xfrm>
              <a:off x="2048026" y="2809671"/>
              <a:ext cx="111666" cy="112676"/>
            </a:xfrm>
            <a:custGeom>
              <a:avLst/>
              <a:gdLst>
                <a:gd name="T0" fmla="*/ 195 w 222"/>
                <a:gd name="T1" fmla="*/ 159 h 221"/>
                <a:gd name="T2" fmla="*/ 63 w 222"/>
                <a:gd name="T3" fmla="*/ 195 h 221"/>
                <a:gd name="T4" fmla="*/ 27 w 222"/>
                <a:gd name="T5" fmla="*/ 62 h 221"/>
                <a:gd name="T6" fmla="*/ 160 w 222"/>
                <a:gd name="T7" fmla="*/ 26 h 221"/>
                <a:gd name="T8" fmla="*/ 195 w 222"/>
                <a:gd name="T9" fmla="*/ 159 h 221"/>
              </a:gdLst>
              <a:ahLst/>
              <a:cxnLst>
                <a:cxn ang="0">
                  <a:pos x="T0" y="T1"/>
                </a:cxn>
                <a:cxn ang="0">
                  <a:pos x="T2" y="T3"/>
                </a:cxn>
                <a:cxn ang="0">
                  <a:pos x="T4" y="T5"/>
                </a:cxn>
                <a:cxn ang="0">
                  <a:pos x="T6" y="T7"/>
                </a:cxn>
                <a:cxn ang="0">
                  <a:pos x="T8" y="T9"/>
                </a:cxn>
              </a:cxnLst>
              <a:rect l="0" t="0" r="r" b="b"/>
              <a:pathLst>
                <a:path w="222" h="221">
                  <a:moveTo>
                    <a:pt x="195" y="159"/>
                  </a:moveTo>
                  <a:cubicBezTo>
                    <a:pt x="168" y="206"/>
                    <a:pt x="109" y="221"/>
                    <a:pt x="63" y="195"/>
                  </a:cubicBezTo>
                  <a:cubicBezTo>
                    <a:pt x="16" y="168"/>
                    <a:pt x="0" y="108"/>
                    <a:pt x="27" y="62"/>
                  </a:cubicBezTo>
                  <a:cubicBezTo>
                    <a:pt x="54" y="15"/>
                    <a:pt x="113" y="0"/>
                    <a:pt x="160" y="26"/>
                  </a:cubicBezTo>
                  <a:cubicBezTo>
                    <a:pt x="206" y="53"/>
                    <a:pt x="222" y="113"/>
                    <a:pt x="195"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80" name="Freeform 79">
              <a:extLst>
                <a:ext uri="{FF2B5EF4-FFF2-40B4-BE49-F238E27FC236}">
                  <a16:creationId xmlns:a16="http://schemas.microsoft.com/office/drawing/2014/main" xmlns="" xmlns:lc="http://schemas.openxmlformats.org/drawingml/2006/lockedCanvas" id="{91A91E8C-0C89-4A27-9BE0-3E87E17E9F41}"/>
                </a:ext>
              </a:extLst>
            </p:cNvPr>
            <p:cNvSpPr>
              <a:spLocks noEditPoints="1"/>
            </p:cNvSpPr>
            <p:nvPr/>
          </p:nvSpPr>
          <p:spPr bwMode="auto">
            <a:xfrm>
              <a:off x="2035042" y="2804430"/>
              <a:ext cx="132441" cy="123157"/>
            </a:xfrm>
            <a:custGeom>
              <a:avLst/>
              <a:gdLst>
                <a:gd name="T0" fmla="*/ 137 w 261"/>
                <a:gd name="T1" fmla="*/ 46 h 241"/>
                <a:gd name="T2" fmla="*/ 73 w 261"/>
                <a:gd name="T3" fmla="*/ 83 h 241"/>
                <a:gd name="T4" fmla="*/ 100 w 261"/>
                <a:gd name="T5" fmla="*/ 185 h 241"/>
                <a:gd name="T6" fmla="*/ 137 w 261"/>
                <a:gd name="T7" fmla="*/ 195 h 241"/>
                <a:gd name="T8" fmla="*/ 201 w 261"/>
                <a:gd name="T9" fmla="*/ 158 h 241"/>
                <a:gd name="T10" fmla="*/ 209 w 261"/>
                <a:gd name="T11" fmla="*/ 101 h 241"/>
                <a:gd name="T12" fmla="*/ 174 w 261"/>
                <a:gd name="T13" fmla="*/ 56 h 241"/>
                <a:gd name="T14" fmla="*/ 137 w 261"/>
                <a:gd name="T15" fmla="*/ 46 h 241"/>
                <a:gd name="T16" fmla="*/ 137 w 261"/>
                <a:gd name="T17" fmla="*/ 241 h 241"/>
                <a:gd name="T18" fmla="*/ 77 w 261"/>
                <a:gd name="T19" fmla="*/ 224 h 241"/>
                <a:gd name="T20" fmla="*/ 33 w 261"/>
                <a:gd name="T21" fmla="*/ 60 h 241"/>
                <a:gd name="T22" fmla="*/ 137 w 261"/>
                <a:gd name="T23" fmla="*/ 0 h 241"/>
                <a:gd name="T24" fmla="*/ 197 w 261"/>
                <a:gd name="T25" fmla="*/ 16 h 241"/>
                <a:gd name="T26" fmla="*/ 253 w 261"/>
                <a:gd name="T27" fmla="*/ 89 h 241"/>
                <a:gd name="T28" fmla="*/ 241 w 261"/>
                <a:gd name="T29" fmla="*/ 180 h 241"/>
                <a:gd name="T30" fmla="*/ 137 w 261"/>
                <a:gd name="T31"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1" h="241">
                  <a:moveTo>
                    <a:pt x="137" y="46"/>
                  </a:moveTo>
                  <a:cubicBezTo>
                    <a:pt x="111" y="46"/>
                    <a:pt x="86" y="60"/>
                    <a:pt x="73" y="83"/>
                  </a:cubicBezTo>
                  <a:cubicBezTo>
                    <a:pt x="52" y="119"/>
                    <a:pt x="65" y="164"/>
                    <a:pt x="100" y="185"/>
                  </a:cubicBezTo>
                  <a:cubicBezTo>
                    <a:pt x="111" y="191"/>
                    <a:pt x="124" y="195"/>
                    <a:pt x="137" y="195"/>
                  </a:cubicBezTo>
                  <a:cubicBezTo>
                    <a:pt x="164" y="195"/>
                    <a:pt x="188" y="180"/>
                    <a:pt x="201" y="158"/>
                  </a:cubicBezTo>
                  <a:cubicBezTo>
                    <a:pt x="211" y="140"/>
                    <a:pt x="214" y="120"/>
                    <a:pt x="209" y="101"/>
                  </a:cubicBezTo>
                  <a:cubicBezTo>
                    <a:pt x="204" y="82"/>
                    <a:pt x="191" y="66"/>
                    <a:pt x="174" y="56"/>
                  </a:cubicBezTo>
                  <a:cubicBezTo>
                    <a:pt x="163" y="50"/>
                    <a:pt x="150" y="46"/>
                    <a:pt x="137" y="46"/>
                  </a:cubicBezTo>
                  <a:close/>
                  <a:moveTo>
                    <a:pt x="137" y="241"/>
                  </a:moveTo>
                  <a:cubicBezTo>
                    <a:pt x="116" y="241"/>
                    <a:pt x="95" y="235"/>
                    <a:pt x="77" y="224"/>
                  </a:cubicBezTo>
                  <a:cubicBezTo>
                    <a:pt x="20" y="191"/>
                    <a:pt x="0" y="118"/>
                    <a:pt x="33" y="60"/>
                  </a:cubicBezTo>
                  <a:cubicBezTo>
                    <a:pt x="55" y="23"/>
                    <a:pt x="94" y="0"/>
                    <a:pt x="137" y="0"/>
                  </a:cubicBezTo>
                  <a:cubicBezTo>
                    <a:pt x="158" y="0"/>
                    <a:pt x="179" y="6"/>
                    <a:pt x="197" y="16"/>
                  </a:cubicBezTo>
                  <a:cubicBezTo>
                    <a:pt x="225" y="33"/>
                    <a:pt x="245" y="58"/>
                    <a:pt x="253" y="89"/>
                  </a:cubicBezTo>
                  <a:cubicBezTo>
                    <a:pt x="261" y="120"/>
                    <a:pt x="257" y="153"/>
                    <a:pt x="241" y="180"/>
                  </a:cubicBezTo>
                  <a:cubicBezTo>
                    <a:pt x="220" y="218"/>
                    <a:pt x="180" y="241"/>
                    <a:pt x="137" y="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sp>
        <p:nvSpPr>
          <p:cNvPr id="81" name="Freeform 80">
            <a:extLst>
              <a:ext uri="{FF2B5EF4-FFF2-40B4-BE49-F238E27FC236}">
                <a16:creationId xmlns:a16="http://schemas.microsoft.com/office/drawing/2014/main" xmlns="" xmlns:lc="http://schemas.openxmlformats.org/drawingml/2006/lockedCanvas" id="{3174B8DF-658D-426D-B705-620F188EAE6D}"/>
              </a:ext>
            </a:extLst>
          </p:cNvPr>
          <p:cNvSpPr>
            <a:spLocks noEditPoints="1"/>
          </p:cNvSpPr>
          <p:nvPr/>
        </p:nvSpPr>
        <p:spPr bwMode="auto">
          <a:xfrm>
            <a:off x="5704854" y="5198675"/>
            <a:ext cx="195469" cy="181767"/>
          </a:xfrm>
          <a:custGeom>
            <a:avLst/>
            <a:gdLst>
              <a:gd name="T0" fmla="*/ 124 w 261"/>
              <a:gd name="T1" fmla="*/ 46 h 240"/>
              <a:gd name="T2" fmla="*/ 60 w 261"/>
              <a:gd name="T3" fmla="*/ 83 h 240"/>
              <a:gd name="T4" fmla="*/ 52 w 261"/>
              <a:gd name="T5" fmla="*/ 139 h 240"/>
              <a:gd name="T6" fmla="*/ 87 w 261"/>
              <a:gd name="T7" fmla="*/ 184 h 240"/>
              <a:gd name="T8" fmla="*/ 124 w 261"/>
              <a:gd name="T9" fmla="*/ 194 h 240"/>
              <a:gd name="T10" fmla="*/ 188 w 261"/>
              <a:gd name="T11" fmla="*/ 157 h 240"/>
              <a:gd name="T12" fmla="*/ 161 w 261"/>
              <a:gd name="T13" fmla="*/ 56 h 240"/>
              <a:gd name="T14" fmla="*/ 124 w 261"/>
              <a:gd name="T15" fmla="*/ 46 h 240"/>
              <a:gd name="T16" fmla="*/ 124 w 261"/>
              <a:gd name="T17" fmla="*/ 240 h 240"/>
              <a:gd name="T18" fmla="*/ 64 w 261"/>
              <a:gd name="T19" fmla="*/ 224 h 240"/>
              <a:gd name="T20" fmla="*/ 8 w 261"/>
              <a:gd name="T21" fmla="*/ 151 h 240"/>
              <a:gd name="T22" fmla="*/ 20 w 261"/>
              <a:gd name="T23" fmla="*/ 60 h 240"/>
              <a:gd name="T24" fmla="*/ 124 w 261"/>
              <a:gd name="T25" fmla="*/ 0 h 240"/>
              <a:gd name="T26" fmla="*/ 184 w 261"/>
              <a:gd name="T27" fmla="*/ 16 h 240"/>
              <a:gd name="T28" fmla="*/ 228 w 261"/>
              <a:gd name="T29" fmla="*/ 180 h 240"/>
              <a:gd name="T30" fmla="*/ 124 w 261"/>
              <a:gd name="T3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1" h="240">
                <a:moveTo>
                  <a:pt x="124" y="46"/>
                </a:moveTo>
                <a:cubicBezTo>
                  <a:pt x="98" y="46"/>
                  <a:pt x="73" y="60"/>
                  <a:pt x="60" y="83"/>
                </a:cubicBezTo>
                <a:cubicBezTo>
                  <a:pt x="50" y="100"/>
                  <a:pt x="47" y="120"/>
                  <a:pt x="52" y="139"/>
                </a:cubicBezTo>
                <a:cubicBezTo>
                  <a:pt x="57" y="159"/>
                  <a:pt x="70" y="175"/>
                  <a:pt x="87" y="184"/>
                </a:cubicBezTo>
                <a:cubicBezTo>
                  <a:pt x="98" y="191"/>
                  <a:pt x="111" y="194"/>
                  <a:pt x="124" y="194"/>
                </a:cubicBezTo>
                <a:cubicBezTo>
                  <a:pt x="150" y="194"/>
                  <a:pt x="175" y="180"/>
                  <a:pt x="188" y="157"/>
                </a:cubicBezTo>
                <a:cubicBezTo>
                  <a:pt x="209" y="122"/>
                  <a:pt x="197" y="76"/>
                  <a:pt x="161" y="56"/>
                </a:cubicBezTo>
                <a:cubicBezTo>
                  <a:pt x="150" y="49"/>
                  <a:pt x="137" y="46"/>
                  <a:pt x="124" y="46"/>
                </a:cubicBezTo>
                <a:close/>
                <a:moveTo>
                  <a:pt x="124" y="240"/>
                </a:moveTo>
                <a:cubicBezTo>
                  <a:pt x="103" y="240"/>
                  <a:pt x="82" y="235"/>
                  <a:pt x="64" y="224"/>
                </a:cubicBezTo>
                <a:cubicBezTo>
                  <a:pt x="36" y="208"/>
                  <a:pt x="16" y="182"/>
                  <a:pt x="8" y="151"/>
                </a:cubicBezTo>
                <a:cubicBezTo>
                  <a:pt x="0" y="120"/>
                  <a:pt x="4" y="88"/>
                  <a:pt x="20" y="60"/>
                </a:cubicBezTo>
                <a:cubicBezTo>
                  <a:pt x="41" y="23"/>
                  <a:pt x="81" y="0"/>
                  <a:pt x="124" y="0"/>
                </a:cubicBezTo>
                <a:cubicBezTo>
                  <a:pt x="145" y="0"/>
                  <a:pt x="166" y="6"/>
                  <a:pt x="184" y="16"/>
                </a:cubicBezTo>
                <a:cubicBezTo>
                  <a:pt x="241" y="49"/>
                  <a:pt x="261" y="123"/>
                  <a:pt x="228" y="180"/>
                </a:cubicBezTo>
                <a:cubicBezTo>
                  <a:pt x="206" y="217"/>
                  <a:pt x="167" y="240"/>
                  <a:pt x="124" y="24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5925" y="2000964"/>
            <a:ext cx="540000" cy="5400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7175" y="3104342"/>
            <a:ext cx="540000" cy="540000"/>
          </a:xfrm>
          <a:prstGeom prst="rect">
            <a:avLst/>
          </a:prstGeom>
        </p:spPr>
      </p:pic>
      <p:grpSp>
        <p:nvGrpSpPr>
          <p:cNvPr id="7" name="Group 6"/>
          <p:cNvGrpSpPr/>
          <p:nvPr/>
        </p:nvGrpSpPr>
        <p:grpSpPr>
          <a:xfrm>
            <a:off x="6934627" y="4471406"/>
            <a:ext cx="540000" cy="540000"/>
            <a:chOff x="314240" y="740677"/>
            <a:chExt cx="4876190" cy="4876190"/>
          </a:xfrm>
        </p:grpSpPr>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314240" y="740677"/>
              <a:ext cx="4876190" cy="4876190"/>
            </a:xfrm>
            <a:custGeom>
              <a:avLst/>
              <a:gdLst>
                <a:gd name="connsiteX0" fmla="*/ 1581235 w 4876190"/>
                <a:gd name="connsiteY0" fmla="*/ 928627 h 4876190"/>
                <a:gd name="connsiteX1" fmla="*/ 1581235 w 4876190"/>
                <a:gd name="connsiteY1" fmla="*/ 1941602 h 4876190"/>
                <a:gd name="connsiteX2" fmla="*/ 3638635 w 4876190"/>
                <a:gd name="connsiteY2" fmla="*/ 1941602 h 4876190"/>
                <a:gd name="connsiteX3" fmla="*/ 3638635 w 4876190"/>
                <a:gd name="connsiteY3" fmla="*/ 928627 h 4876190"/>
                <a:gd name="connsiteX4" fmla="*/ 0 w 4876190"/>
                <a:gd name="connsiteY4" fmla="*/ 0 h 4876190"/>
                <a:gd name="connsiteX5" fmla="*/ 4876190 w 4876190"/>
                <a:gd name="connsiteY5" fmla="*/ 0 h 4876190"/>
                <a:gd name="connsiteX6" fmla="*/ 4876190 w 4876190"/>
                <a:gd name="connsiteY6" fmla="*/ 4876190 h 4876190"/>
                <a:gd name="connsiteX7" fmla="*/ 0 w 4876190"/>
                <a:gd name="connsiteY7" fmla="*/ 4876190 h 487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6190" h="4876190">
                  <a:moveTo>
                    <a:pt x="1581235" y="928627"/>
                  </a:moveTo>
                  <a:lnTo>
                    <a:pt x="1581235" y="1941602"/>
                  </a:lnTo>
                  <a:lnTo>
                    <a:pt x="3638635" y="1941602"/>
                  </a:lnTo>
                  <a:lnTo>
                    <a:pt x="3638635" y="928627"/>
                  </a:lnTo>
                  <a:close/>
                  <a:moveTo>
                    <a:pt x="0" y="0"/>
                  </a:moveTo>
                  <a:lnTo>
                    <a:pt x="4876190" y="0"/>
                  </a:lnTo>
                  <a:lnTo>
                    <a:pt x="4876190" y="4876190"/>
                  </a:lnTo>
                  <a:lnTo>
                    <a:pt x="0" y="4876190"/>
                  </a:lnTo>
                  <a:close/>
                </a:path>
              </a:pathLst>
            </a:cu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5613" y="1098150"/>
              <a:ext cx="2229270" cy="2229270"/>
            </a:xfrm>
            <a:prstGeom prst="rect">
              <a:avLst/>
            </a:prstGeom>
          </p:spPr>
        </p:pic>
      </p:gr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7158" y="5678343"/>
            <a:ext cx="540000" cy="540000"/>
          </a:xfrm>
          <a:prstGeom prst="rect">
            <a:avLst/>
          </a:prstGeom>
        </p:spPr>
      </p:pic>
      <p:sp>
        <p:nvSpPr>
          <p:cNvPr id="71" name="Freeform 70">
            <a:extLst>
              <a:ext uri="{FF2B5EF4-FFF2-40B4-BE49-F238E27FC236}">
                <a16:creationId xmlns:a16="http://schemas.microsoft.com/office/drawing/2014/main" xmlns="" xmlns:lc="http://schemas.openxmlformats.org/drawingml/2006/lockedCanvas" id="{F830B726-9131-41F7-996A-2330934E2C0B}"/>
              </a:ext>
            </a:extLst>
          </p:cNvPr>
          <p:cNvSpPr>
            <a:spLocks noEditPoints="1"/>
          </p:cNvSpPr>
          <p:nvPr/>
        </p:nvSpPr>
        <p:spPr bwMode="auto">
          <a:xfrm>
            <a:off x="6109158" y="5480343"/>
            <a:ext cx="936000" cy="936000"/>
          </a:xfrm>
          <a:custGeom>
            <a:avLst/>
            <a:gdLst>
              <a:gd name="T0" fmla="*/ 620 w 1240"/>
              <a:gd name="T1" fmla="*/ 137 h 1240"/>
              <a:gd name="T2" fmla="*/ 137 w 1240"/>
              <a:gd name="T3" fmla="*/ 620 h 1240"/>
              <a:gd name="T4" fmla="*/ 278 w 1240"/>
              <a:gd name="T5" fmla="*/ 962 h 1240"/>
              <a:gd name="T6" fmla="*/ 620 w 1240"/>
              <a:gd name="T7" fmla="*/ 1103 h 1240"/>
              <a:gd name="T8" fmla="*/ 620 w 1240"/>
              <a:gd name="T9" fmla="*/ 1103 h 1240"/>
              <a:gd name="T10" fmla="*/ 1103 w 1240"/>
              <a:gd name="T11" fmla="*/ 620 h 1240"/>
              <a:gd name="T12" fmla="*/ 620 w 1240"/>
              <a:gd name="T13" fmla="*/ 137 h 1240"/>
              <a:gd name="T14" fmla="*/ 620 w 1240"/>
              <a:gd name="T15" fmla="*/ 1240 h 1240"/>
              <a:gd name="T16" fmla="*/ 620 w 1240"/>
              <a:gd name="T17" fmla="*/ 1240 h 1240"/>
              <a:gd name="T18" fmla="*/ 181 w 1240"/>
              <a:gd name="T19" fmla="*/ 1059 h 1240"/>
              <a:gd name="T20" fmla="*/ 0 w 1240"/>
              <a:gd name="T21" fmla="*/ 620 h 1240"/>
              <a:gd name="T22" fmla="*/ 620 w 1240"/>
              <a:gd name="T23" fmla="*/ 0 h 1240"/>
              <a:gd name="T24" fmla="*/ 1240 w 1240"/>
              <a:gd name="T25" fmla="*/ 620 h 1240"/>
              <a:gd name="T26" fmla="*/ 620 w 1240"/>
              <a:gd name="T27" fmla="*/ 1240 h 1240"/>
              <a:gd name="T28" fmla="*/ 620 w 1240"/>
              <a:gd name="T29" fmla="*/ 1240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0" h="1240">
                <a:moveTo>
                  <a:pt x="620" y="137"/>
                </a:moveTo>
                <a:cubicBezTo>
                  <a:pt x="354" y="137"/>
                  <a:pt x="137" y="354"/>
                  <a:pt x="137" y="620"/>
                </a:cubicBezTo>
                <a:cubicBezTo>
                  <a:pt x="137" y="749"/>
                  <a:pt x="187" y="870"/>
                  <a:pt x="278" y="962"/>
                </a:cubicBezTo>
                <a:cubicBezTo>
                  <a:pt x="370" y="1053"/>
                  <a:pt x="491" y="1103"/>
                  <a:pt x="620" y="1103"/>
                </a:cubicBezTo>
                <a:lnTo>
                  <a:pt x="620" y="1103"/>
                </a:lnTo>
                <a:cubicBezTo>
                  <a:pt x="886" y="1103"/>
                  <a:pt x="1103" y="886"/>
                  <a:pt x="1103" y="620"/>
                </a:cubicBezTo>
                <a:cubicBezTo>
                  <a:pt x="1103" y="354"/>
                  <a:pt x="886" y="137"/>
                  <a:pt x="620" y="137"/>
                </a:cubicBezTo>
                <a:close/>
                <a:moveTo>
                  <a:pt x="620" y="1240"/>
                </a:moveTo>
                <a:lnTo>
                  <a:pt x="620" y="1240"/>
                </a:lnTo>
                <a:cubicBezTo>
                  <a:pt x="454" y="1240"/>
                  <a:pt x="299" y="1176"/>
                  <a:pt x="181" y="1059"/>
                </a:cubicBezTo>
                <a:cubicBezTo>
                  <a:pt x="64" y="942"/>
                  <a:pt x="0" y="786"/>
                  <a:pt x="0" y="620"/>
                </a:cubicBezTo>
                <a:cubicBezTo>
                  <a:pt x="0" y="278"/>
                  <a:pt x="278" y="0"/>
                  <a:pt x="620" y="0"/>
                </a:cubicBezTo>
                <a:cubicBezTo>
                  <a:pt x="962" y="0"/>
                  <a:pt x="1240" y="278"/>
                  <a:pt x="1240" y="620"/>
                </a:cubicBezTo>
                <a:cubicBezTo>
                  <a:pt x="1240" y="962"/>
                  <a:pt x="962" y="1240"/>
                  <a:pt x="620" y="1240"/>
                </a:cubicBezTo>
                <a:lnTo>
                  <a:pt x="620" y="1240"/>
                </a:ln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72" name="Freeform 71">
            <a:extLst>
              <a:ext uri="{FF2B5EF4-FFF2-40B4-BE49-F238E27FC236}">
                <a16:creationId xmlns:a16="http://schemas.microsoft.com/office/drawing/2014/main" xmlns="" xmlns:lc="http://schemas.openxmlformats.org/drawingml/2006/lockedCanvas" id="{F830B726-9131-41F7-996A-2330934E2C0B}"/>
              </a:ext>
            </a:extLst>
          </p:cNvPr>
          <p:cNvSpPr>
            <a:spLocks noEditPoints="1"/>
          </p:cNvSpPr>
          <p:nvPr/>
        </p:nvSpPr>
        <p:spPr bwMode="auto">
          <a:xfrm>
            <a:off x="6709175" y="2906342"/>
            <a:ext cx="936000" cy="936000"/>
          </a:xfrm>
          <a:custGeom>
            <a:avLst/>
            <a:gdLst>
              <a:gd name="T0" fmla="*/ 620 w 1240"/>
              <a:gd name="T1" fmla="*/ 137 h 1240"/>
              <a:gd name="T2" fmla="*/ 137 w 1240"/>
              <a:gd name="T3" fmla="*/ 620 h 1240"/>
              <a:gd name="T4" fmla="*/ 278 w 1240"/>
              <a:gd name="T5" fmla="*/ 962 h 1240"/>
              <a:gd name="T6" fmla="*/ 620 w 1240"/>
              <a:gd name="T7" fmla="*/ 1103 h 1240"/>
              <a:gd name="T8" fmla="*/ 620 w 1240"/>
              <a:gd name="T9" fmla="*/ 1103 h 1240"/>
              <a:gd name="T10" fmla="*/ 1103 w 1240"/>
              <a:gd name="T11" fmla="*/ 620 h 1240"/>
              <a:gd name="T12" fmla="*/ 620 w 1240"/>
              <a:gd name="T13" fmla="*/ 137 h 1240"/>
              <a:gd name="T14" fmla="*/ 620 w 1240"/>
              <a:gd name="T15" fmla="*/ 1240 h 1240"/>
              <a:gd name="T16" fmla="*/ 620 w 1240"/>
              <a:gd name="T17" fmla="*/ 1240 h 1240"/>
              <a:gd name="T18" fmla="*/ 181 w 1240"/>
              <a:gd name="T19" fmla="*/ 1059 h 1240"/>
              <a:gd name="T20" fmla="*/ 0 w 1240"/>
              <a:gd name="T21" fmla="*/ 620 h 1240"/>
              <a:gd name="T22" fmla="*/ 620 w 1240"/>
              <a:gd name="T23" fmla="*/ 0 h 1240"/>
              <a:gd name="T24" fmla="*/ 1240 w 1240"/>
              <a:gd name="T25" fmla="*/ 620 h 1240"/>
              <a:gd name="T26" fmla="*/ 620 w 1240"/>
              <a:gd name="T27" fmla="*/ 1240 h 1240"/>
              <a:gd name="T28" fmla="*/ 620 w 1240"/>
              <a:gd name="T29" fmla="*/ 1240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0" h="1240">
                <a:moveTo>
                  <a:pt x="620" y="137"/>
                </a:moveTo>
                <a:cubicBezTo>
                  <a:pt x="354" y="137"/>
                  <a:pt x="137" y="354"/>
                  <a:pt x="137" y="620"/>
                </a:cubicBezTo>
                <a:cubicBezTo>
                  <a:pt x="137" y="749"/>
                  <a:pt x="187" y="870"/>
                  <a:pt x="278" y="962"/>
                </a:cubicBezTo>
                <a:cubicBezTo>
                  <a:pt x="370" y="1053"/>
                  <a:pt x="491" y="1103"/>
                  <a:pt x="620" y="1103"/>
                </a:cubicBezTo>
                <a:lnTo>
                  <a:pt x="620" y="1103"/>
                </a:lnTo>
                <a:cubicBezTo>
                  <a:pt x="886" y="1103"/>
                  <a:pt x="1103" y="886"/>
                  <a:pt x="1103" y="620"/>
                </a:cubicBezTo>
                <a:cubicBezTo>
                  <a:pt x="1103" y="354"/>
                  <a:pt x="886" y="137"/>
                  <a:pt x="620" y="137"/>
                </a:cubicBezTo>
                <a:close/>
                <a:moveTo>
                  <a:pt x="620" y="1240"/>
                </a:moveTo>
                <a:lnTo>
                  <a:pt x="620" y="1240"/>
                </a:lnTo>
                <a:cubicBezTo>
                  <a:pt x="454" y="1240"/>
                  <a:pt x="299" y="1176"/>
                  <a:pt x="181" y="1059"/>
                </a:cubicBezTo>
                <a:cubicBezTo>
                  <a:pt x="64" y="942"/>
                  <a:pt x="0" y="786"/>
                  <a:pt x="0" y="620"/>
                </a:cubicBezTo>
                <a:cubicBezTo>
                  <a:pt x="0" y="278"/>
                  <a:pt x="278" y="0"/>
                  <a:pt x="620" y="0"/>
                </a:cubicBezTo>
                <a:cubicBezTo>
                  <a:pt x="962" y="0"/>
                  <a:pt x="1240" y="278"/>
                  <a:pt x="1240" y="620"/>
                </a:cubicBezTo>
                <a:cubicBezTo>
                  <a:pt x="1240" y="962"/>
                  <a:pt x="962" y="1240"/>
                  <a:pt x="620" y="1240"/>
                </a:cubicBezTo>
                <a:lnTo>
                  <a:pt x="620" y="1240"/>
                </a:ln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5" name="TextBox 14"/>
          <p:cNvSpPr txBox="1"/>
          <p:nvPr/>
        </p:nvSpPr>
        <p:spPr>
          <a:xfrm>
            <a:off x="1428649" y="5282402"/>
            <a:ext cx="3218000" cy="561137"/>
          </a:xfrm>
          <a:prstGeom prst="rect">
            <a:avLst/>
          </a:prstGeom>
          <a:noFill/>
        </p:spPr>
        <p:txBody>
          <a:bodyPr wrap="square" lIns="54610" tIns="54610" rIns="54610" bIns="54610" rtlCol="0">
            <a:noAutofit/>
          </a:bodyPr>
          <a:lstStyle/>
          <a:p>
            <a:pPr algn="ctr">
              <a:spcAft>
                <a:spcPts val="600"/>
              </a:spcAft>
            </a:pPr>
            <a:r>
              <a:rPr lang="en-US" sz="1500" dirty="0" smtClean="0">
                <a:solidFill>
                  <a:schemeClr val="tx1">
                    <a:lumMod val="85000"/>
                    <a:lumOff val="15000"/>
                  </a:schemeClr>
                </a:solidFill>
              </a:rPr>
              <a:t>Optimize</a:t>
            </a:r>
            <a:r>
              <a:rPr lang="en-US" sz="1500" dirty="0" smtClean="0">
                <a:solidFill>
                  <a:schemeClr val="tx1">
                    <a:lumMod val="85000"/>
                    <a:lumOff val="15000"/>
                  </a:schemeClr>
                </a:solidFill>
              </a:rPr>
              <a:t> the models</a:t>
            </a:r>
            <a:r>
              <a:rPr lang="en-US" sz="1500" dirty="0" smtClean="0">
                <a:solidFill>
                  <a:schemeClr val="tx1">
                    <a:lumMod val="85000"/>
                    <a:lumOff val="15000"/>
                  </a:schemeClr>
                </a:solidFill>
              </a:rPr>
              <a:t> </a:t>
            </a:r>
            <a:endParaRPr lang="en-US" sz="1500" dirty="0" smtClean="0">
              <a:solidFill>
                <a:schemeClr val="tx1">
                  <a:lumMod val="85000"/>
                  <a:lumOff val="15000"/>
                </a:schemeClr>
              </a:solidFill>
            </a:endParaRPr>
          </a:p>
        </p:txBody>
      </p:sp>
      <p:pic>
        <p:nvPicPr>
          <p:cNvPr id="18" name="Picture 17"/>
          <p:cNvPicPr>
            <a:picLocks noChangeAspect="1"/>
          </p:cNvPicPr>
          <p:nvPr/>
        </p:nvPicPr>
        <p:blipFill>
          <a:blip r:embed="rId7"/>
          <a:stretch>
            <a:fillRect/>
          </a:stretch>
        </p:blipFill>
        <p:spPr>
          <a:xfrm>
            <a:off x="483872" y="3026020"/>
            <a:ext cx="5107554" cy="2176740"/>
          </a:xfrm>
          <a:prstGeom prst="rect">
            <a:avLst/>
          </a:prstGeom>
        </p:spPr>
      </p:pic>
    </p:spTree>
    <p:extLst>
      <p:ext uri="{BB962C8B-B14F-4D97-AF65-F5344CB8AC3E}">
        <p14:creationId xmlns:p14="http://schemas.microsoft.com/office/powerpoint/2010/main" val="2762115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smtClean="0">
              <a:solidFill>
                <a:schemeClr val="bg1"/>
              </a:solidFill>
              <a:latin typeface="Univers for KPMG Light" panose="020B0403020202020204" pitchFamily="34" charset="0"/>
            </a:endParaRPr>
          </a:p>
        </p:txBody>
      </p:sp>
      <p:sp>
        <p:nvSpPr>
          <p:cNvPr id="2" name="Title 1"/>
          <p:cNvSpPr>
            <a:spLocks noGrp="1"/>
          </p:cNvSpPr>
          <p:nvPr>
            <p:ph type="title"/>
          </p:nvPr>
        </p:nvSpPr>
        <p:spPr>
          <a:xfrm>
            <a:off x="998400" y="2114826"/>
            <a:ext cx="10195200" cy="533400"/>
          </a:xfrm>
        </p:spPr>
        <p:txBody>
          <a:bodyPr/>
          <a:lstStyle/>
          <a:p>
            <a:r>
              <a:rPr lang="en-US" dirty="0" smtClean="0">
                <a:solidFill>
                  <a:schemeClr val="bg1"/>
                </a:solidFill>
                <a:latin typeface="+mn-lt"/>
              </a:rPr>
              <a:t>Thank You!</a:t>
            </a:r>
            <a:endParaRPr lang="en-US" dirty="0">
              <a:solidFill>
                <a:schemeClr val="bg1"/>
              </a:solidFill>
              <a:latin typeface="+mn-lt"/>
            </a:endParaRPr>
          </a:p>
        </p:txBody>
      </p:sp>
    </p:spTree>
    <p:extLst>
      <p:ext uri="{BB962C8B-B14F-4D97-AF65-F5344CB8AC3E}">
        <p14:creationId xmlns:p14="http://schemas.microsoft.com/office/powerpoint/2010/main" val="3782710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Why “HR Analysis - </a:t>
            </a:r>
            <a:r>
              <a:rPr lang="en-US" dirty="0">
                <a:latin typeface="+mn-lt"/>
              </a:rPr>
              <a:t>Predict </a:t>
            </a:r>
            <a:r>
              <a:rPr lang="en-US" dirty="0" smtClean="0">
                <a:latin typeface="+mn-lt"/>
              </a:rPr>
              <a:t>Attrition”?</a:t>
            </a:r>
            <a:endParaRPr lang="en-US" dirty="0">
              <a:latin typeface="+mn-lt"/>
            </a:endParaRPr>
          </a:p>
        </p:txBody>
      </p:sp>
      <p:sp>
        <p:nvSpPr>
          <p:cNvPr id="17" name="Text Placeholder 16"/>
          <p:cNvSpPr>
            <a:spLocks noGrp="1"/>
          </p:cNvSpPr>
          <p:nvPr>
            <p:ph type="body" sz="quarter" idx="10"/>
          </p:nvPr>
        </p:nvSpPr>
        <p:spPr>
          <a:xfrm>
            <a:off x="998538" y="1072152"/>
            <a:ext cx="10201275" cy="490200"/>
          </a:xfrm>
        </p:spPr>
        <p:txBody>
          <a:bodyPr/>
          <a:lstStyle/>
          <a:p>
            <a:r>
              <a:rPr lang="en-US" dirty="0" smtClean="0">
                <a:latin typeface="+mn-lt"/>
              </a:rPr>
              <a:t>It allows the usage of what has been learned, develop different algorithms to achieve a </a:t>
            </a:r>
            <a:r>
              <a:rPr lang="en-US" dirty="0">
                <a:latin typeface="+mn-lt"/>
              </a:rPr>
              <a:t>broader view </a:t>
            </a:r>
            <a:r>
              <a:rPr lang="en-US" dirty="0" smtClean="0">
                <a:latin typeface="+mn-lt"/>
              </a:rPr>
              <a:t>of the problem and to do a descriptive, predictive and prescriptive analysis of a well known concern for companies. </a:t>
            </a:r>
            <a:endParaRPr lang="pt-PT" dirty="0">
              <a:latin typeface="+mn-lt"/>
            </a:endParaRPr>
          </a:p>
        </p:txBody>
      </p:sp>
      <p:grpSp>
        <p:nvGrpSpPr>
          <p:cNvPr id="14" name="Group 13"/>
          <p:cNvGrpSpPr/>
          <p:nvPr/>
        </p:nvGrpSpPr>
        <p:grpSpPr>
          <a:xfrm>
            <a:off x="6262354" y="1937979"/>
            <a:ext cx="4937459" cy="4135276"/>
            <a:chOff x="1023579" y="1937979"/>
            <a:chExt cx="4937459" cy="4135276"/>
          </a:xfrm>
        </p:grpSpPr>
        <p:sp>
          <p:nvSpPr>
            <p:cNvPr id="4" name="Rectangle 3"/>
            <p:cNvSpPr/>
            <p:nvPr/>
          </p:nvSpPr>
          <p:spPr>
            <a:xfrm>
              <a:off x="1023579" y="1937979"/>
              <a:ext cx="1555845" cy="20052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Logistic Regression </a:t>
              </a:r>
              <a:r>
                <a:rPr lang="en-US" dirty="0" smtClean="0"/>
                <a:t>Classifier</a:t>
              </a:r>
              <a:endParaRPr lang="en-US" dirty="0"/>
            </a:p>
          </p:txBody>
        </p:sp>
        <p:sp>
          <p:nvSpPr>
            <p:cNvPr id="7" name="Rectangle 6"/>
            <p:cNvSpPr/>
            <p:nvPr/>
          </p:nvSpPr>
          <p:spPr>
            <a:xfrm>
              <a:off x="2714386" y="1937979"/>
              <a:ext cx="1555845" cy="20052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Linear Support Vector </a:t>
              </a:r>
              <a:r>
                <a:rPr lang="en-US" dirty="0" smtClean="0"/>
                <a:t>Classification</a:t>
              </a:r>
              <a:endParaRPr lang="en-US" dirty="0"/>
            </a:p>
          </p:txBody>
        </p:sp>
        <p:sp>
          <p:nvSpPr>
            <p:cNvPr id="8" name="Rectangle 7"/>
            <p:cNvSpPr/>
            <p:nvPr/>
          </p:nvSpPr>
          <p:spPr>
            <a:xfrm>
              <a:off x="4405193" y="1937979"/>
              <a:ext cx="1555845" cy="20052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smtClean="0"/>
                <a:t>C-Support </a:t>
              </a:r>
              <a:r>
                <a:rPr lang="en-US" dirty="0"/>
                <a:t>Vector </a:t>
              </a:r>
              <a:r>
                <a:rPr lang="en-US" dirty="0" smtClean="0"/>
                <a:t>Classification</a:t>
              </a:r>
              <a:endParaRPr lang="en-US" dirty="0"/>
            </a:p>
          </p:txBody>
        </p:sp>
        <p:sp>
          <p:nvSpPr>
            <p:cNvPr id="9" name="Rectangle 8"/>
            <p:cNvSpPr/>
            <p:nvPr/>
          </p:nvSpPr>
          <p:spPr>
            <a:xfrm>
              <a:off x="1023579" y="4067037"/>
              <a:ext cx="1555845" cy="2006218"/>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err="1" smtClean="0"/>
                <a:t>XDBoost</a:t>
              </a:r>
              <a:endParaRPr lang="en-US" dirty="0"/>
            </a:p>
          </p:txBody>
        </p:sp>
        <p:sp>
          <p:nvSpPr>
            <p:cNvPr id="10" name="Rectangle 9"/>
            <p:cNvSpPr/>
            <p:nvPr/>
          </p:nvSpPr>
          <p:spPr>
            <a:xfrm>
              <a:off x="2714386" y="4067037"/>
              <a:ext cx="1555845" cy="2006218"/>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smtClean="0"/>
                <a:t>Random</a:t>
              </a:r>
              <a:br>
                <a:rPr lang="en-US" dirty="0" smtClean="0"/>
              </a:br>
              <a:r>
                <a:rPr lang="en-US" dirty="0" smtClean="0"/>
                <a:t>Forest Classifier</a:t>
              </a:r>
              <a:endParaRPr lang="en-US" dirty="0"/>
            </a:p>
          </p:txBody>
        </p:sp>
        <p:sp>
          <p:nvSpPr>
            <p:cNvPr id="11" name="Rectangle 10"/>
            <p:cNvSpPr/>
            <p:nvPr/>
          </p:nvSpPr>
          <p:spPr>
            <a:xfrm>
              <a:off x="4405193" y="4067037"/>
              <a:ext cx="1555845" cy="2006218"/>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smtClean="0"/>
                <a:t>Classification Neural</a:t>
              </a:r>
              <a:br>
                <a:rPr lang="en-US" dirty="0" smtClean="0"/>
              </a:br>
              <a:r>
                <a:rPr lang="en-US" dirty="0" smtClean="0"/>
                <a:t>Network</a:t>
              </a:r>
              <a:endParaRPr lang="en-US" dirty="0"/>
            </a:p>
          </p:txBody>
        </p:sp>
      </p:grpSp>
      <p:grpSp>
        <p:nvGrpSpPr>
          <p:cNvPr id="6" name="Group 5"/>
          <p:cNvGrpSpPr/>
          <p:nvPr/>
        </p:nvGrpSpPr>
        <p:grpSpPr>
          <a:xfrm>
            <a:off x="998538" y="1937979"/>
            <a:ext cx="5097600" cy="4135276"/>
            <a:chOff x="6096000" y="1937979"/>
            <a:chExt cx="5097600" cy="4135276"/>
          </a:xfrm>
        </p:grpSpPr>
        <p:sp>
          <p:nvSpPr>
            <p:cNvPr id="13" name="Rectangle 12"/>
            <p:cNvSpPr/>
            <p:nvPr/>
          </p:nvSpPr>
          <p:spPr>
            <a:xfrm>
              <a:off x="6096000" y="1937979"/>
              <a:ext cx="5097600" cy="2005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endParaRPr lang="en-US" sz="1600" dirty="0">
                <a:solidFill>
                  <a:schemeClr val="bg2">
                    <a:lumMod val="10000"/>
                  </a:schemeClr>
                </a:solidFill>
              </a:endParaRPr>
            </a:p>
          </p:txBody>
        </p:sp>
        <p:sp>
          <p:nvSpPr>
            <p:cNvPr id="15" name="Rectangle 14"/>
            <p:cNvSpPr/>
            <p:nvPr/>
          </p:nvSpPr>
          <p:spPr>
            <a:xfrm>
              <a:off x="6096000" y="4068055"/>
              <a:ext cx="5097600" cy="2005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nSpc>
                  <a:spcPts val="1500"/>
                </a:lnSpc>
              </a:pPr>
              <a:r>
                <a:rPr lang="en-US" sz="1600" dirty="0" smtClean="0">
                  <a:solidFill>
                    <a:schemeClr val="tx2"/>
                  </a:solidFill>
                </a:rPr>
                <a:t>Human Resources turnover is very present in our </a:t>
              </a:r>
              <a:r>
                <a:rPr lang="en-US" sz="1600" dirty="0" smtClean="0">
                  <a:solidFill>
                    <a:schemeClr val="tx2"/>
                  </a:solidFill>
                </a:rPr>
                <a:t>professional </a:t>
              </a:r>
              <a:r>
                <a:rPr lang="en-US" sz="1600" dirty="0" smtClean="0">
                  <a:solidFill>
                    <a:schemeClr val="tx2"/>
                  </a:solidFill>
                </a:rPr>
                <a:t>life and we would like to know: </a:t>
              </a:r>
              <a:br>
                <a:rPr lang="en-US" sz="1600" dirty="0" smtClean="0">
                  <a:solidFill>
                    <a:schemeClr val="tx2"/>
                  </a:solidFill>
                </a:rPr>
              </a:br>
              <a:endParaRPr lang="en-US" sz="1600" dirty="0" smtClean="0">
                <a:solidFill>
                  <a:schemeClr val="tx2"/>
                </a:solidFill>
              </a:endParaRPr>
            </a:p>
            <a:p>
              <a:pPr marL="285750" lvl="0" indent="-285750">
                <a:lnSpc>
                  <a:spcPts val="1500"/>
                </a:lnSpc>
                <a:buFont typeface="Arial" panose="020B0604020202020204" pitchFamily="34" charset="0"/>
                <a:buChar char="•"/>
              </a:pPr>
              <a:r>
                <a:rPr lang="en-US" sz="1600" dirty="0" smtClean="0">
                  <a:solidFill>
                    <a:schemeClr val="tx2"/>
                  </a:solidFill>
                </a:rPr>
                <a:t>Who is going to leave the company? (Predictive </a:t>
              </a:r>
              <a:r>
                <a:rPr lang="en-US" sz="1600" dirty="0">
                  <a:solidFill>
                    <a:schemeClr val="tx2"/>
                  </a:solidFill>
                </a:rPr>
                <a:t>Analytics</a:t>
              </a:r>
              <a:r>
                <a:rPr lang="en-US" sz="1600" dirty="0" smtClean="0">
                  <a:solidFill>
                    <a:schemeClr val="tx2"/>
                  </a:solidFill>
                </a:rPr>
                <a:t>)</a:t>
              </a:r>
            </a:p>
            <a:p>
              <a:pPr lvl="0">
                <a:lnSpc>
                  <a:spcPts val="1500"/>
                </a:lnSpc>
              </a:pPr>
              <a:endParaRPr lang="en-US" sz="1600" dirty="0" smtClean="0">
                <a:solidFill>
                  <a:schemeClr val="tx2"/>
                </a:solidFill>
              </a:endParaRPr>
            </a:p>
            <a:p>
              <a:pPr marL="285750" lvl="0" indent="-285750">
                <a:lnSpc>
                  <a:spcPts val="1500"/>
                </a:lnSpc>
                <a:buFont typeface="Arial" panose="020B0604020202020204" pitchFamily="34" charset="0"/>
                <a:buChar char="•"/>
              </a:pPr>
              <a:r>
                <a:rPr lang="en-US" sz="1600" dirty="0" smtClean="0">
                  <a:solidFill>
                    <a:schemeClr val="tx2"/>
                  </a:solidFill>
                </a:rPr>
                <a:t>What measures can we develop to avoid attrition</a:t>
              </a:r>
              <a:r>
                <a:rPr lang="en-US" sz="1600" dirty="0">
                  <a:solidFill>
                    <a:schemeClr val="tx2"/>
                  </a:solidFill>
                </a:rPr>
                <a:t>? (Prescriptive </a:t>
              </a:r>
              <a:r>
                <a:rPr lang="en-US" sz="1600" dirty="0" smtClean="0">
                  <a:solidFill>
                    <a:schemeClr val="tx2"/>
                  </a:solidFill>
                </a:rPr>
                <a:t>Analytics</a:t>
              </a:r>
              <a:r>
                <a:rPr lang="en-US" sz="1600" dirty="0" smtClean="0">
                  <a:solidFill>
                    <a:schemeClr val="tx2"/>
                  </a:solidFill>
                </a:rPr>
                <a:t>)</a:t>
              </a:r>
              <a:endParaRPr lang="en-US" sz="1600" dirty="0" smtClean="0">
                <a:solidFill>
                  <a:srgbClr val="FF0000"/>
                </a:solidFill>
              </a:endParaRPr>
            </a:p>
          </p:txBody>
        </p:sp>
        <p:sp>
          <p:nvSpPr>
            <p:cNvPr id="16" name="Rectangle 15"/>
            <p:cNvSpPr/>
            <p:nvPr/>
          </p:nvSpPr>
          <p:spPr>
            <a:xfrm>
              <a:off x="6204646" y="1937979"/>
              <a:ext cx="1555845" cy="200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b" anchorCtr="0" forceAA="0" compatLnSpc="1">
              <a:prstTxWarp prst="textNoShape">
                <a:avLst/>
              </a:prstTxWarp>
              <a:noAutofit/>
            </a:bodyPr>
            <a:lstStyle/>
            <a:p>
              <a:pPr lvl="0" algn="ctr"/>
              <a:r>
                <a:rPr lang="en-US" sz="1600" dirty="0" smtClean="0">
                  <a:solidFill>
                    <a:schemeClr val="tx2"/>
                  </a:solidFill>
                </a:rPr>
                <a:t>Descriptive</a:t>
              </a:r>
            </a:p>
            <a:p>
              <a:pPr lvl="0" algn="ctr"/>
              <a:r>
                <a:rPr lang="en-US" sz="1600" dirty="0">
                  <a:solidFill>
                    <a:schemeClr val="tx2"/>
                  </a:solidFill>
                </a:rPr>
                <a:t>Analytics</a:t>
              </a:r>
            </a:p>
          </p:txBody>
        </p:sp>
        <p:sp>
          <p:nvSpPr>
            <p:cNvPr id="18" name="Rectangle 17"/>
            <p:cNvSpPr/>
            <p:nvPr/>
          </p:nvSpPr>
          <p:spPr>
            <a:xfrm>
              <a:off x="7866878" y="1937979"/>
              <a:ext cx="1555845" cy="200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b" anchorCtr="0" forceAA="0" compatLnSpc="1">
              <a:prstTxWarp prst="textNoShape">
                <a:avLst/>
              </a:prstTxWarp>
              <a:noAutofit/>
            </a:bodyPr>
            <a:lstStyle/>
            <a:p>
              <a:pPr lvl="0" algn="ctr"/>
              <a:r>
                <a:rPr lang="en-US" sz="1600" dirty="0" smtClean="0">
                  <a:solidFill>
                    <a:schemeClr val="tx2"/>
                  </a:solidFill>
                </a:rPr>
                <a:t>Predictive</a:t>
              </a:r>
            </a:p>
            <a:p>
              <a:pPr lvl="0" algn="ctr"/>
              <a:r>
                <a:rPr lang="en-US" sz="1600" dirty="0">
                  <a:solidFill>
                    <a:schemeClr val="tx2"/>
                  </a:solidFill>
                </a:rPr>
                <a:t>Analytics</a:t>
              </a:r>
            </a:p>
          </p:txBody>
        </p:sp>
        <p:sp>
          <p:nvSpPr>
            <p:cNvPr id="19" name="Rectangle 18"/>
            <p:cNvSpPr/>
            <p:nvPr/>
          </p:nvSpPr>
          <p:spPr>
            <a:xfrm>
              <a:off x="9529110" y="1937979"/>
              <a:ext cx="1555845" cy="200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b" anchorCtr="0" forceAA="0" compatLnSpc="1">
              <a:prstTxWarp prst="textNoShape">
                <a:avLst/>
              </a:prstTxWarp>
              <a:noAutofit/>
            </a:bodyPr>
            <a:lstStyle/>
            <a:p>
              <a:pPr lvl="0" algn="ctr"/>
              <a:r>
                <a:rPr lang="en-US" sz="1600" dirty="0">
                  <a:solidFill>
                    <a:schemeClr val="tx2"/>
                  </a:solidFill>
                </a:rPr>
                <a:t>Prescriptive Analytics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7032" y="2295987"/>
              <a:ext cx="720000" cy="72000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622568" y="2295987"/>
              <a:ext cx="720000" cy="720000"/>
            </a:xfrm>
            <a:prstGeom prst="rect">
              <a:avLst/>
            </a:prstGeom>
          </p:spPr>
        </p:pic>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1" r="57171"/>
            <a:stretch/>
          </p:blipFill>
          <p:spPr>
            <a:xfrm>
              <a:off x="8490612" y="2295987"/>
              <a:ext cx="308377" cy="720000"/>
            </a:xfrm>
            <a:prstGeom prst="rect">
              <a:avLst/>
            </a:prstGeom>
          </p:spPr>
        </p:pic>
      </p:grpSp>
    </p:spTree>
    <p:extLst>
      <p:ext uri="{BB962C8B-B14F-4D97-AF65-F5344CB8AC3E}">
        <p14:creationId xmlns:p14="http://schemas.microsoft.com/office/powerpoint/2010/main" val="3808357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Methodology</a:t>
            </a:r>
            <a:endParaRPr lang="en-US" dirty="0">
              <a:latin typeface="+mn-lt"/>
            </a:endParaRPr>
          </a:p>
        </p:txBody>
      </p:sp>
      <p:sp>
        <p:nvSpPr>
          <p:cNvPr id="17" name="Text Placeholder 16"/>
          <p:cNvSpPr>
            <a:spLocks noGrp="1"/>
          </p:cNvSpPr>
          <p:nvPr>
            <p:ph type="body" sz="quarter" idx="10"/>
          </p:nvPr>
        </p:nvSpPr>
        <p:spPr/>
        <p:txBody>
          <a:bodyPr/>
          <a:lstStyle/>
          <a:p>
            <a:r>
              <a:rPr lang="en-US" dirty="0" smtClean="0">
                <a:latin typeface="+mn-lt"/>
              </a:rPr>
              <a:t>The methodology was divided in </a:t>
            </a:r>
            <a:r>
              <a:rPr lang="en-US" dirty="0">
                <a:latin typeface="+mn-lt"/>
              </a:rPr>
              <a:t>7</a:t>
            </a:r>
            <a:r>
              <a:rPr lang="en-US" dirty="0" smtClean="0">
                <a:latin typeface="+mn-lt"/>
              </a:rPr>
              <a:t> steps: Collection, Visualization, Cleansing</a:t>
            </a:r>
            <a:r>
              <a:rPr lang="en-US" dirty="0">
                <a:latin typeface="+mn-lt"/>
              </a:rPr>
              <a:t>, </a:t>
            </a:r>
            <a:r>
              <a:rPr lang="en-US" dirty="0" smtClean="0">
                <a:latin typeface="+mn-lt"/>
              </a:rPr>
              <a:t>Engineering, Development, Selection and Results. </a:t>
            </a:r>
            <a:endParaRPr lang="en-US" dirty="0">
              <a:latin typeface="+mn-lt"/>
            </a:endParaRPr>
          </a:p>
        </p:txBody>
      </p:sp>
      <p:sp>
        <p:nvSpPr>
          <p:cNvPr id="33" name="TextBox 32"/>
          <p:cNvSpPr txBox="1"/>
          <p:nvPr/>
        </p:nvSpPr>
        <p:spPr>
          <a:xfrm>
            <a:off x="89475" y="4030627"/>
            <a:ext cx="1840052" cy="1752283"/>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The dataset was provided by BI4All to develop a case study. There was no need for data search or data gathering</a:t>
            </a:r>
            <a:endParaRPr lang="en-US" sz="1400" b="1" i="1" dirty="0">
              <a:solidFill>
                <a:srgbClr val="5C666C"/>
              </a:solidFill>
              <a:ea typeface="Roboto Light" panose="02000000000000000000" pitchFamily="2" charset="0"/>
            </a:endParaRPr>
          </a:p>
        </p:txBody>
      </p:sp>
      <p:sp>
        <p:nvSpPr>
          <p:cNvPr id="34" name="Rectangle 33"/>
          <p:cNvSpPr/>
          <p:nvPr/>
        </p:nvSpPr>
        <p:spPr>
          <a:xfrm>
            <a:off x="89475" y="2963494"/>
            <a:ext cx="1840052" cy="1066979"/>
          </a:xfrm>
          <a:prstGeom prst="rect">
            <a:avLst/>
          </a:prstGeom>
        </p:spPr>
        <p:txBody>
          <a:bodyPr wrap="square" anchor="ctr">
            <a:noAutofit/>
          </a:bodyPr>
          <a:lstStyle/>
          <a:p>
            <a:pPr algn="ctr"/>
            <a:r>
              <a:rPr lang="en-US" sz="1600" b="1" dirty="0" smtClean="0"/>
              <a:t>Data Collection</a:t>
            </a:r>
            <a:endParaRPr lang="en-US" sz="1600" b="1" dirty="0"/>
          </a:p>
        </p:txBody>
      </p:sp>
      <p:sp>
        <p:nvSpPr>
          <p:cNvPr id="45" name="Chevron 44"/>
          <p:cNvSpPr/>
          <p:nvPr/>
        </p:nvSpPr>
        <p:spPr>
          <a:xfrm>
            <a:off x="89475" y="238320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Collection</a:t>
            </a:r>
            <a:endParaRPr lang="en-US" sz="1600" b="1" dirty="0">
              <a:solidFill>
                <a:schemeClr val="bg1"/>
              </a:solidFill>
            </a:endParaRPr>
          </a:p>
        </p:txBody>
      </p:sp>
      <p:sp>
        <p:nvSpPr>
          <p:cNvPr id="35" name="TextBox 34"/>
          <p:cNvSpPr txBox="1"/>
          <p:nvPr/>
        </p:nvSpPr>
        <p:spPr>
          <a:xfrm>
            <a:off x="1784975" y="4031062"/>
            <a:ext cx="1840052" cy="1730494"/>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The dataset was firstly analyzed in Power BI to achieve insights and to better understand the dataset </a:t>
            </a:r>
            <a:endParaRPr lang="en-US" sz="1400" b="1" dirty="0">
              <a:solidFill>
                <a:srgbClr val="5C666C"/>
              </a:solidFill>
            </a:endParaRPr>
          </a:p>
        </p:txBody>
      </p:sp>
      <p:sp>
        <p:nvSpPr>
          <p:cNvPr id="36" name="Rectangle 35"/>
          <p:cNvSpPr/>
          <p:nvPr/>
        </p:nvSpPr>
        <p:spPr>
          <a:xfrm>
            <a:off x="1784975" y="2963494"/>
            <a:ext cx="1840052" cy="1066979"/>
          </a:xfrm>
          <a:prstGeom prst="rect">
            <a:avLst/>
          </a:prstGeom>
        </p:spPr>
        <p:txBody>
          <a:bodyPr wrap="square" anchor="ctr">
            <a:noAutofit/>
          </a:bodyPr>
          <a:lstStyle/>
          <a:p>
            <a:pPr algn="ctr"/>
            <a:r>
              <a:rPr lang="en-US" sz="1600" b="1" dirty="0" smtClean="0"/>
              <a:t>Visualization</a:t>
            </a:r>
            <a:endParaRPr lang="en-US" sz="1600" b="1" dirty="0"/>
          </a:p>
        </p:txBody>
      </p:sp>
      <p:sp>
        <p:nvSpPr>
          <p:cNvPr id="47" name="Chevron 46"/>
          <p:cNvSpPr/>
          <p:nvPr/>
        </p:nvSpPr>
        <p:spPr>
          <a:xfrm>
            <a:off x="17849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Visualization</a:t>
            </a:r>
            <a:endParaRPr lang="en-US" sz="1600" b="1" dirty="0"/>
          </a:p>
        </p:txBody>
      </p:sp>
      <p:sp>
        <p:nvSpPr>
          <p:cNvPr id="37" name="TextBox 36"/>
          <p:cNvSpPr txBox="1"/>
          <p:nvPr/>
        </p:nvSpPr>
        <p:spPr>
          <a:xfrm>
            <a:off x="3480475" y="4031298"/>
            <a:ext cx="1840052" cy="1752283"/>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The dataset was quite clean. Some column rename and some column drop were performed.</a:t>
            </a:r>
            <a:br>
              <a:rPr lang="en-US" sz="1400" b="1" dirty="0" smtClean="0">
                <a:solidFill>
                  <a:srgbClr val="5C666C"/>
                </a:solidFill>
                <a:ea typeface="Roboto Light" panose="02000000000000000000" pitchFamily="2" charset="0"/>
              </a:rPr>
            </a:br>
            <a:r>
              <a:rPr lang="en-US" sz="1400" b="1" dirty="0" smtClean="0">
                <a:solidFill>
                  <a:srgbClr val="FF0000"/>
                </a:solidFill>
                <a:ea typeface="Roboto Light" panose="02000000000000000000" pitchFamily="2" charset="0"/>
              </a:rPr>
              <a:t>Additionally, the dataset was normalized with </a:t>
            </a:r>
            <a:r>
              <a:rPr lang="en-US" sz="1400" b="1" dirty="0" err="1" smtClean="0">
                <a:solidFill>
                  <a:srgbClr val="FF0000"/>
                </a:solidFill>
                <a:ea typeface="Roboto Light" panose="02000000000000000000" pitchFamily="2" charset="0"/>
              </a:rPr>
              <a:t>MinMAx</a:t>
            </a:r>
            <a:r>
              <a:rPr lang="en-US" sz="1400" b="1" dirty="0">
                <a:solidFill>
                  <a:srgbClr val="FF0000"/>
                </a:solidFill>
                <a:ea typeface="Roboto Light" panose="02000000000000000000" pitchFamily="2" charset="0"/>
              </a:rPr>
              <a:t>,</a:t>
            </a:r>
            <a:r>
              <a:rPr lang="en-US" sz="1400" b="1" dirty="0" smtClean="0">
                <a:solidFill>
                  <a:srgbClr val="FF0000"/>
                </a:solidFill>
                <a:ea typeface="Roboto Light" panose="02000000000000000000" pitchFamily="2" charset="0"/>
              </a:rPr>
              <a:t> </a:t>
            </a:r>
            <a:endParaRPr lang="en-US" sz="1400" b="1" dirty="0">
              <a:solidFill>
                <a:srgbClr val="FF0000"/>
              </a:solidFill>
              <a:ea typeface="Roboto Light" panose="02000000000000000000" pitchFamily="2" charset="0"/>
            </a:endParaRPr>
          </a:p>
        </p:txBody>
      </p:sp>
      <p:sp>
        <p:nvSpPr>
          <p:cNvPr id="38" name="Rectangle 37"/>
          <p:cNvSpPr/>
          <p:nvPr/>
        </p:nvSpPr>
        <p:spPr>
          <a:xfrm>
            <a:off x="3480475" y="2963494"/>
            <a:ext cx="1840052" cy="1066979"/>
          </a:xfrm>
          <a:prstGeom prst="rect">
            <a:avLst/>
          </a:prstGeom>
        </p:spPr>
        <p:txBody>
          <a:bodyPr wrap="square" anchor="ctr">
            <a:noAutofit/>
          </a:bodyPr>
          <a:lstStyle/>
          <a:p>
            <a:pPr algn="ctr"/>
            <a:r>
              <a:rPr lang="en-US" sz="1600" b="1" dirty="0" smtClean="0"/>
              <a:t>Data</a:t>
            </a:r>
            <a:br>
              <a:rPr lang="en-US" sz="1600" b="1" dirty="0" smtClean="0"/>
            </a:br>
            <a:r>
              <a:rPr lang="en-US" sz="1600" b="1" dirty="0" smtClean="0"/>
              <a:t>treatment</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39" name="TextBox 38"/>
          <p:cNvSpPr txBox="1"/>
          <p:nvPr/>
        </p:nvSpPr>
        <p:spPr>
          <a:xfrm>
            <a:off x="5175975" y="4039801"/>
            <a:ext cx="1840052" cy="1752283"/>
          </a:xfrm>
          <a:prstGeom prst="rect">
            <a:avLst/>
          </a:prstGeom>
          <a:noFill/>
        </p:spPr>
        <p:txBody>
          <a:bodyPr wrap="square" rtlCol="0">
            <a:noAutofit/>
          </a:bodyPr>
          <a:lstStyle>
            <a:defPPr>
              <a:defRPr lang="en-US"/>
            </a:defPPr>
            <a:lvl1pPr algn="ctr">
              <a:defRPr sz="1400" b="1">
                <a:solidFill>
                  <a:srgbClr val="5C666C"/>
                </a:solidFill>
                <a:latin typeface="Circular Std Book"/>
                <a:ea typeface="Roboto Light" panose="02000000000000000000" pitchFamily="2" charset="0"/>
              </a:defRPr>
            </a:lvl1pPr>
          </a:lstStyle>
          <a:p>
            <a:r>
              <a:rPr lang="en-US" dirty="0" smtClean="0">
                <a:solidFill>
                  <a:srgbClr val="FF0000"/>
                </a:solidFill>
                <a:latin typeface="+mn-lt"/>
              </a:rPr>
              <a:t>An exploration was developed to create variables from a group </a:t>
            </a:r>
            <a:r>
              <a:rPr lang="en-US" dirty="0">
                <a:solidFill>
                  <a:srgbClr val="FF0000"/>
                </a:solidFill>
                <a:latin typeface="+mn-lt"/>
              </a:rPr>
              <a:t>of another </a:t>
            </a:r>
            <a:r>
              <a:rPr lang="en-US" dirty="0" smtClean="0">
                <a:solidFill>
                  <a:srgbClr val="FF0000"/>
                </a:solidFill>
                <a:latin typeface="+mn-lt"/>
              </a:rPr>
              <a:t>variables</a:t>
            </a:r>
            <a:endParaRPr lang="en-US" dirty="0">
              <a:solidFill>
                <a:srgbClr val="FF0000"/>
              </a:solidFill>
              <a:latin typeface="+mn-lt"/>
            </a:endParaRPr>
          </a:p>
        </p:txBody>
      </p:sp>
      <p:sp>
        <p:nvSpPr>
          <p:cNvPr id="40" name="Rectangle 39"/>
          <p:cNvSpPr/>
          <p:nvPr/>
        </p:nvSpPr>
        <p:spPr>
          <a:xfrm>
            <a:off x="5175975" y="2963494"/>
            <a:ext cx="1840052" cy="1066979"/>
          </a:xfrm>
          <a:prstGeom prst="rect">
            <a:avLst/>
          </a:prstGeom>
        </p:spPr>
        <p:txBody>
          <a:bodyPr wrap="square" anchor="ctr">
            <a:noAutofit/>
          </a:bodyPr>
          <a:lstStyle/>
          <a:p>
            <a:pPr algn="ctr"/>
            <a:r>
              <a:rPr lang="en-US" sz="1600" b="1" dirty="0" smtClean="0"/>
              <a:t>Feature Engineering</a:t>
            </a:r>
            <a:endParaRPr lang="en-US" sz="1600" b="1" dirty="0"/>
          </a:p>
        </p:txBody>
      </p:sp>
      <p:sp>
        <p:nvSpPr>
          <p:cNvPr id="51" name="Chevron 50"/>
          <p:cNvSpPr/>
          <p:nvPr/>
        </p:nvSpPr>
        <p:spPr>
          <a:xfrm>
            <a:off x="5175975" y="2392141"/>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ea typeface="Rajdhani Semibold"/>
                <a:cs typeface="Raleway"/>
                <a:sym typeface="Rajdhani Semibold"/>
              </a:rPr>
              <a:t>Engineering</a:t>
            </a:r>
            <a:endParaRPr lang="en-US" sz="1600" b="1" dirty="0"/>
          </a:p>
        </p:txBody>
      </p:sp>
      <p:sp>
        <p:nvSpPr>
          <p:cNvPr id="41" name="TextBox 40"/>
          <p:cNvSpPr txBox="1"/>
          <p:nvPr/>
        </p:nvSpPr>
        <p:spPr>
          <a:xfrm>
            <a:off x="6871475" y="4039567"/>
            <a:ext cx="1840052" cy="1752283"/>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Each model was developed and optimize to define the best </a:t>
            </a:r>
            <a:r>
              <a:rPr lang="en-US" sz="1400" b="1" dirty="0" err="1" smtClean="0">
                <a:solidFill>
                  <a:srgbClr val="5C666C"/>
                </a:solidFill>
                <a:ea typeface="Roboto Light" panose="02000000000000000000" pitchFamily="2" charset="0"/>
              </a:rPr>
              <a:t>hyperparameters</a:t>
            </a:r>
            <a:r>
              <a:rPr lang="en-US" sz="1400" b="1" dirty="0" smtClean="0">
                <a:solidFill>
                  <a:srgbClr val="5C666C"/>
                </a:solidFill>
                <a:ea typeface="Roboto Light" panose="02000000000000000000" pitchFamily="2" charset="0"/>
              </a:rPr>
              <a:t> to achieve the best results</a:t>
            </a:r>
            <a:endParaRPr lang="en-US" sz="1400" b="1" dirty="0">
              <a:solidFill>
                <a:srgbClr val="5C666C"/>
              </a:solidFill>
              <a:ea typeface="Roboto Light" panose="02000000000000000000" pitchFamily="2" charset="0"/>
            </a:endParaRPr>
          </a:p>
        </p:txBody>
      </p:sp>
      <p:sp>
        <p:nvSpPr>
          <p:cNvPr id="42" name="Rectangle 41"/>
          <p:cNvSpPr/>
          <p:nvPr/>
        </p:nvSpPr>
        <p:spPr>
          <a:xfrm>
            <a:off x="6871475" y="2963494"/>
            <a:ext cx="1840052" cy="1066979"/>
          </a:xfrm>
          <a:prstGeom prst="rect">
            <a:avLst/>
          </a:prstGeom>
        </p:spPr>
        <p:txBody>
          <a:bodyPr wrap="square" anchor="ctr">
            <a:noAutofit/>
          </a:bodyPr>
          <a:lstStyle/>
          <a:p>
            <a:pPr algn="ctr"/>
            <a:r>
              <a:rPr lang="en-US" sz="1600" b="1" dirty="0" smtClean="0"/>
              <a:t>Model development and optimization </a:t>
            </a:r>
            <a:endParaRPr lang="en-US" sz="1600" b="1" dirty="0"/>
          </a:p>
        </p:txBody>
      </p:sp>
      <p:sp>
        <p:nvSpPr>
          <p:cNvPr id="53" name="Chevron 52"/>
          <p:cNvSpPr/>
          <p:nvPr/>
        </p:nvSpPr>
        <p:spPr>
          <a:xfrm>
            <a:off x="6871475" y="239214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Development</a:t>
            </a:r>
            <a:endParaRPr lang="en-US" sz="1600" b="1" dirty="0"/>
          </a:p>
        </p:txBody>
      </p:sp>
      <p:sp>
        <p:nvSpPr>
          <p:cNvPr id="61" name="Chevron 60"/>
          <p:cNvSpPr/>
          <p:nvPr/>
        </p:nvSpPr>
        <p:spPr>
          <a:xfrm>
            <a:off x="1784975" y="1628418"/>
            <a:ext cx="5196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Data Exploration</a:t>
            </a:r>
            <a:endParaRPr lang="en-US" sz="1600" b="1" dirty="0">
              <a:solidFill>
                <a:schemeClr val="bg1"/>
              </a:solidFill>
            </a:endParaRPr>
          </a:p>
        </p:txBody>
      </p:sp>
      <p:sp>
        <p:nvSpPr>
          <p:cNvPr id="62" name="Chevron 61"/>
          <p:cNvSpPr/>
          <p:nvPr/>
        </p:nvSpPr>
        <p:spPr>
          <a:xfrm>
            <a:off x="6871475" y="16284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Model  Evaluation</a:t>
            </a:r>
            <a:r>
              <a:rPr lang="en-US" sz="1600" b="1" spc="-41" dirty="0">
                <a:solidFill>
                  <a:schemeClr val="bg1"/>
                </a:solidFill>
                <a:sym typeface="Rajdhani Semibold"/>
              </a:rPr>
              <a:t> </a:t>
            </a:r>
            <a:r>
              <a:rPr lang="en-US" sz="1600" b="1" spc="-41" dirty="0" smtClean="0">
                <a:solidFill>
                  <a:schemeClr val="bg1"/>
                </a:solidFill>
                <a:sym typeface="Rajdhani Semibold"/>
              </a:rPr>
              <a:t>&amp; Selection</a:t>
            </a:r>
            <a:endParaRPr lang="en-US" sz="1600" b="1" dirty="0"/>
          </a:p>
        </p:txBody>
      </p:sp>
      <p:sp>
        <p:nvSpPr>
          <p:cNvPr id="65" name="TextBox 64"/>
          <p:cNvSpPr txBox="1"/>
          <p:nvPr/>
        </p:nvSpPr>
        <p:spPr>
          <a:xfrm>
            <a:off x="8566975" y="4048735"/>
            <a:ext cx="1840052" cy="1752283"/>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After achieving the best results of each model, a analysis will be performed to select the best model to answer the questions</a:t>
            </a:r>
            <a:endParaRPr lang="en-US" sz="1400" b="1" dirty="0">
              <a:solidFill>
                <a:srgbClr val="5C666C"/>
              </a:solidFill>
              <a:ea typeface="Roboto Light" panose="02000000000000000000" pitchFamily="2" charset="0"/>
            </a:endParaRPr>
          </a:p>
        </p:txBody>
      </p:sp>
      <p:sp>
        <p:nvSpPr>
          <p:cNvPr id="66" name="Rectangle 65"/>
          <p:cNvSpPr/>
          <p:nvPr/>
        </p:nvSpPr>
        <p:spPr>
          <a:xfrm>
            <a:off x="8566975" y="2972662"/>
            <a:ext cx="1840052" cy="1066979"/>
          </a:xfrm>
          <a:prstGeom prst="rect">
            <a:avLst/>
          </a:prstGeom>
        </p:spPr>
        <p:txBody>
          <a:bodyPr wrap="square" anchor="ctr">
            <a:noAutofit/>
          </a:bodyPr>
          <a:lstStyle/>
          <a:p>
            <a:pPr algn="ctr"/>
            <a:r>
              <a:rPr lang="en-US" sz="1600" b="1" dirty="0" smtClean="0"/>
              <a:t>Model</a:t>
            </a:r>
          </a:p>
          <a:p>
            <a:pPr algn="ctr"/>
            <a:r>
              <a:rPr lang="en-US" sz="1600" b="1" dirty="0" smtClean="0"/>
              <a:t>Selection</a:t>
            </a:r>
            <a:endParaRPr lang="en-US" sz="1600" b="1" dirty="0"/>
          </a:p>
        </p:txBody>
      </p:sp>
      <p:sp>
        <p:nvSpPr>
          <p:cNvPr id="67" name="Chevron 66"/>
          <p:cNvSpPr/>
          <p:nvPr/>
        </p:nvSpPr>
        <p:spPr>
          <a:xfrm>
            <a:off x="8566975"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Selection</a:t>
            </a:r>
            <a:endParaRPr lang="en-US" sz="1600" b="1" dirty="0"/>
          </a:p>
        </p:txBody>
      </p:sp>
      <p:sp>
        <p:nvSpPr>
          <p:cNvPr id="25" name="TextBox 24"/>
          <p:cNvSpPr txBox="1"/>
          <p:nvPr/>
        </p:nvSpPr>
        <p:spPr>
          <a:xfrm>
            <a:off x="10262473" y="4070833"/>
            <a:ext cx="1840052" cy="1752283"/>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Once the analysis of the results is completed, a presentation for the stakeholders will be prepared with conclusions and next steps.</a:t>
            </a:r>
            <a:endParaRPr lang="en-US" sz="1400" b="1" dirty="0">
              <a:solidFill>
                <a:srgbClr val="5C666C"/>
              </a:solidFill>
              <a:ea typeface="Roboto Light" panose="02000000000000000000" pitchFamily="2" charset="0"/>
            </a:endParaRPr>
          </a:p>
        </p:txBody>
      </p:sp>
      <p:sp>
        <p:nvSpPr>
          <p:cNvPr id="26" name="Rectangle 25"/>
          <p:cNvSpPr/>
          <p:nvPr/>
        </p:nvSpPr>
        <p:spPr>
          <a:xfrm>
            <a:off x="10262473" y="2972662"/>
            <a:ext cx="1840052" cy="1066979"/>
          </a:xfrm>
          <a:prstGeom prst="rect">
            <a:avLst/>
          </a:prstGeom>
        </p:spPr>
        <p:txBody>
          <a:bodyPr wrap="square" anchor="ctr">
            <a:noAutofit/>
          </a:bodyPr>
          <a:lstStyle/>
          <a:p>
            <a:pPr algn="ctr"/>
            <a:r>
              <a:rPr lang="en-US" sz="1600" b="1" dirty="0" smtClean="0"/>
              <a:t>Results </a:t>
            </a:r>
            <a:br>
              <a:rPr lang="en-US" sz="1600" b="1" dirty="0" smtClean="0"/>
            </a:br>
            <a:r>
              <a:rPr lang="en-US" sz="1600" b="1" dirty="0" smtClean="0"/>
              <a:t>Analysis &amp; Conclusions</a:t>
            </a:r>
            <a:endParaRPr lang="en-US" sz="1600" b="1" dirty="0"/>
          </a:p>
        </p:txBody>
      </p:sp>
      <p:sp>
        <p:nvSpPr>
          <p:cNvPr id="27" name="Chevron 26"/>
          <p:cNvSpPr/>
          <p:nvPr/>
        </p:nvSpPr>
        <p:spPr>
          <a:xfrm>
            <a:off x="10262473"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Results</a:t>
            </a:r>
            <a:endParaRPr lang="en-US" sz="1600" b="1" dirty="0"/>
          </a:p>
        </p:txBody>
      </p:sp>
      <p:sp>
        <p:nvSpPr>
          <p:cNvPr id="28" name="Chevron 27"/>
          <p:cNvSpPr/>
          <p:nvPr/>
        </p:nvSpPr>
        <p:spPr>
          <a:xfrm>
            <a:off x="10262473"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Results</a:t>
            </a:r>
            <a:endParaRPr lang="en-US" sz="1600" b="1" dirty="0"/>
          </a:p>
        </p:txBody>
      </p:sp>
      <p:sp>
        <p:nvSpPr>
          <p:cNvPr id="46" name="Chevron 45"/>
          <p:cNvSpPr/>
          <p:nvPr/>
        </p:nvSpPr>
        <p:spPr>
          <a:xfrm>
            <a:off x="89475"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Data</a:t>
            </a:r>
            <a:br>
              <a:rPr lang="en-US" sz="1600" b="1" dirty="0" smtClean="0">
                <a:solidFill>
                  <a:schemeClr val="bg1"/>
                </a:solidFill>
              </a:rPr>
            </a:br>
            <a:r>
              <a:rPr lang="en-US" sz="1600" b="1" dirty="0" smtClean="0">
                <a:solidFill>
                  <a:schemeClr val="bg1"/>
                </a:solidFill>
              </a:rPr>
              <a:t>Source</a:t>
            </a:r>
            <a:endParaRPr lang="en-US" sz="1600" b="1" dirty="0">
              <a:solidFill>
                <a:schemeClr val="bg1"/>
              </a:solidFill>
            </a:endParaRPr>
          </a:p>
        </p:txBody>
      </p:sp>
    </p:spTree>
    <p:extLst>
      <p:ext uri="{BB962C8B-B14F-4D97-AF65-F5344CB8AC3E}">
        <p14:creationId xmlns:p14="http://schemas.microsoft.com/office/powerpoint/2010/main" val="4241225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Methodology</a:t>
            </a:r>
            <a:endParaRPr lang="en-US" dirty="0">
              <a:latin typeface="+mn-lt"/>
            </a:endParaRPr>
          </a:p>
        </p:txBody>
      </p:sp>
      <p:sp>
        <p:nvSpPr>
          <p:cNvPr id="17" name="Text Placeholder 16"/>
          <p:cNvSpPr>
            <a:spLocks noGrp="1"/>
          </p:cNvSpPr>
          <p:nvPr>
            <p:ph type="body" sz="quarter" idx="10"/>
          </p:nvPr>
        </p:nvSpPr>
        <p:spPr/>
        <p:txBody>
          <a:bodyPr/>
          <a:lstStyle/>
          <a:p>
            <a:r>
              <a:rPr lang="en-US" dirty="0" smtClean="0">
                <a:latin typeface="+mn-lt"/>
              </a:rPr>
              <a:t>The methodology was divided in </a:t>
            </a:r>
            <a:r>
              <a:rPr lang="en-US" dirty="0">
                <a:latin typeface="+mn-lt"/>
              </a:rPr>
              <a:t>7</a:t>
            </a:r>
            <a:r>
              <a:rPr lang="en-US" dirty="0" smtClean="0">
                <a:latin typeface="+mn-lt"/>
              </a:rPr>
              <a:t> steps: Collection, Visualization, Cleansing</a:t>
            </a:r>
            <a:r>
              <a:rPr lang="en-US" dirty="0">
                <a:latin typeface="+mn-lt"/>
              </a:rPr>
              <a:t>, </a:t>
            </a:r>
            <a:r>
              <a:rPr lang="en-US" dirty="0" smtClean="0">
                <a:latin typeface="+mn-lt"/>
              </a:rPr>
              <a:t>Engineering, Development, Selection and Results. </a:t>
            </a:r>
            <a:endParaRPr lang="en-US" dirty="0">
              <a:latin typeface="+mn-lt"/>
            </a:endParaRPr>
          </a:p>
        </p:txBody>
      </p:sp>
      <p:sp>
        <p:nvSpPr>
          <p:cNvPr id="33" name="TextBox 32"/>
          <p:cNvSpPr txBox="1"/>
          <p:nvPr/>
        </p:nvSpPr>
        <p:spPr>
          <a:xfrm>
            <a:off x="89475" y="4030627"/>
            <a:ext cx="1840052" cy="1752283"/>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The dataset was provided by BI4All to develop a case study. There was no need for data search or data gathering</a:t>
            </a:r>
            <a:endParaRPr lang="en-US" sz="1400" b="1" i="1" dirty="0">
              <a:solidFill>
                <a:srgbClr val="5C666C"/>
              </a:solidFill>
              <a:ea typeface="Roboto Light" panose="02000000000000000000" pitchFamily="2" charset="0"/>
            </a:endParaRPr>
          </a:p>
        </p:txBody>
      </p:sp>
      <p:sp>
        <p:nvSpPr>
          <p:cNvPr id="34" name="Rectangle 33"/>
          <p:cNvSpPr/>
          <p:nvPr/>
        </p:nvSpPr>
        <p:spPr>
          <a:xfrm>
            <a:off x="89475" y="2963494"/>
            <a:ext cx="1840052" cy="1066979"/>
          </a:xfrm>
          <a:prstGeom prst="rect">
            <a:avLst/>
          </a:prstGeom>
        </p:spPr>
        <p:txBody>
          <a:bodyPr wrap="square" anchor="ctr">
            <a:noAutofit/>
          </a:bodyPr>
          <a:lstStyle/>
          <a:p>
            <a:pPr algn="ctr"/>
            <a:r>
              <a:rPr lang="en-US" sz="1600" b="1" dirty="0" smtClean="0"/>
              <a:t>Data Collection</a:t>
            </a:r>
            <a:endParaRPr lang="en-US" sz="1600" b="1" dirty="0"/>
          </a:p>
        </p:txBody>
      </p:sp>
      <p:sp>
        <p:nvSpPr>
          <p:cNvPr id="45" name="Chevron 44"/>
          <p:cNvSpPr/>
          <p:nvPr/>
        </p:nvSpPr>
        <p:spPr>
          <a:xfrm>
            <a:off x="89475" y="238320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Collection</a:t>
            </a:r>
            <a:endParaRPr lang="en-US" sz="1600" b="1" dirty="0">
              <a:solidFill>
                <a:schemeClr val="bg1"/>
              </a:solidFill>
            </a:endParaRPr>
          </a:p>
        </p:txBody>
      </p:sp>
      <p:sp>
        <p:nvSpPr>
          <p:cNvPr id="47" name="Chevron 46"/>
          <p:cNvSpPr/>
          <p:nvPr/>
        </p:nvSpPr>
        <p:spPr>
          <a:xfrm>
            <a:off x="17849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Visualization</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1" name="Chevron 50"/>
          <p:cNvSpPr/>
          <p:nvPr/>
        </p:nvSpPr>
        <p:spPr>
          <a:xfrm>
            <a:off x="5175975" y="23921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ea typeface="Rajdhani Semibold"/>
                <a:cs typeface="Raleway"/>
                <a:sym typeface="Rajdhani Semibold"/>
              </a:rPr>
              <a:t>Engineering</a:t>
            </a:r>
            <a:endParaRPr lang="en-US" sz="1600" b="1" dirty="0"/>
          </a:p>
        </p:txBody>
      </p:sp>
      <p:sp>
        <p:nvSpPr>
          <p:cNvPr id="53" name="Chevron 52"/>
          <p:cNvSpPr/>
          <p:nvPr/>
        </p:nvSpPr>
        <p:spPr>
          <a:xfrm>
            <a:off x="6871475" y="23921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Development</a:t>
            </a:r>
            <a:endParaRPr lang="en-US" sz="1600" b="1" dirty="0"/>
          </a:p>
        </p:txBody>
      </p:sp>
      <p:sp>
        <p:nvSpPr>
          <p:cNvPr id="67" name="Chevron 66"/>
          <p:cNvSpPr/>
          <p:nvPr/>
        </p:nvSpPr>
        <p:spPr>
          <a:xfrm>
            <a:off x="8566975"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Selection</a:t>
            </a:r>
            <a:endParaRPr lang="en-US" sz="1600" b="1" dirty="0"/>
          </a:p>
        </p:txBody>
      </p:sp>
      <p:sp>
        <p:nvSpPr>
          <p:cNvPr id="27" name="Chevron 26"/>
          <p:cNvSpPr/>
          <p:nvPr/>
        </p:nvSpPr>
        <p:spPr>
          <a:xfrm>
            <a:off x="10262473"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Results</a:t>
            </a:r>
            <a:endParaRPr lang="en-US" sz="1600" b="1" dirty="0"/>
          </a:p>
        </p:txBody>
      </p:sp>
      <p:sp>
        <p:nvSpPr>
          <p:cNvPr id="46" name="Chevron 45"/>
          <p:cNvSpPr/>
          <p:nvPr/>
        </p:nvSpPr>
        <p:spPr>
          <a:xfrm>
            <a:off x="89475"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Data</a:t>
            </a:r>
            <a:br>
              <a:rPr lang="en-US" sz="1600" b="1" dirty="0" smtClean="0">
                <a:solidFill>
                  <a:schemeClr val="bg1"/>
                </a:solidFill>
              </a:rPr>
            </a:br>
            <a:r>
              <a:rPr lang="en-US" sz="1600" b="1" dirty="0" smtClean="0">
                <a:solidFill>
                  <a:schemeClr val="bg1"/>
                </a:solidFill>
              </a:rPr>
              <a:t>Source</a:t>
            </a:r>
            <a:endParaRPr lang="en-US" sz="1600" b="1" dirty="0">
              <a:solidFill>
                <a:schemeClr val="bg1"/>
              </a:solidFill>
            </a:endParaRPr>
          </a:p>
        </p:txBody>
      </p:sp>
      <p:grpSp>
        <p:nvGrpSpPr>
          <p:cNvPr id="3" name="Group 2"/>
          <p:cNvGrpSpPr/>
          <p:nvPr/>
        </p:nvGrpSpPr>
        <p:grpSpPr>
          <a:xfrm>
            <a:off x="1784975" y="1628418"/>
            <a:ext cx="10283285" cy="5133332"/>
            <a:chOff x="1784975" y="1628418"/>
            <a:chExt cx="10283285" cy="5133332"/>
          </a:xfrm>
        </p:grpSpPr>
        <p:sp>
          <p:nvSpPr>
            <p:cNvPr id="61" name="Chevron 60"/>
            <p:cNvSpPr/>
            <p:nvPr/>
          </p:nvSpPr>
          <p:spPr>
            <a:xfrm>
              <a:off x="1784975" y="16284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Data Exploration</a:t>
              </a:r>
              <a:endParaRPr lang="en-US" sz="1600" b="1" dirty="0">
                <a:solidFill>
                  <a:schemeClr val="bg1"/>
                </a:solidFill>
              </a:endParaRPr>
            </a:p>
          </p:txBody>
        </p:sp>
        <p:sp>
          <p:nvSpPr>
            <p:cNvPr id="62" name="Chevron 61"/>
            <p:cNvSpPr/>
            <p:nvPr/>
          </p:nvSpPr>
          <p:spPr>
            <a:xfrm>
              <a:off x="6871475" y="16284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Model  Evaluation</a:t>
              </a:r>
              <a:r>
                <a:rPr lang="en-US" sz="1600" b="1" spc="-41" dirty="0">
                  <a:solidFill>
                    <a:schemeClr val="bg1"/>
                  </a:solidFill>
                  <a:sym typeface="Rajdhani Semibold"/>
                </a:rPr>
                <a:t> </a:t>
              </a:r>
              <a:r>
                <a:rPr lang="en-US" sz="1600" b="1" spc="-41" dirty="0" smtClean="0">
                  <a:solidFill>
                    <a:schemeClr val="bg1"/>
                  </a:solidFill>
                  <a:sym typeface="Rajdhani Semibold"/>
                </a:rPr>
                <a:t>&amp; Selection</a:t>
              </a:r>
              <a:endParaRPr lang="en-US" sz="1600" b="1" dirty="0"/>
            </a:p>
          </p:txBody>
        </p:sp>
        <p:sp>
          <p:nvSpPr>
            <p:cNvPr id="28" name="Chevron 27"/>
            <p:cNvSpPr/>
            <p:nvPr/>
          </p:nvSpPr>
          <p:spPr>
            <a:xfrm>
              <a:off x="10262473"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Results</a:t>
              </a:r>
              <a:endParaRPr lang="en-US" sz="1600" b="1" dirty="0"/>
            </a:p>
          </p:txBody>
        </p:sp>
        <p:pic>
          <p:nvPicPr>
            <p:cNvPr id="2" name="Picture 1"/>
            <p:cNvPicPr>
              <a:picLocks noChangeAspect="1"/>
            </p:cNvPicPr>
            <p:nvPr/>
          </p:nvPicPr>
          <p:blipFill rotWithShape="1">
            <a:blip r:embed="rId3"/>
            <a:srcRect l="526" r="1354" b="777"/>
            <a:stretch/>
          </p:blipFill>
          <p:spPr>
            <a:xfrm>
              <a:off x="1878209" y="3175202"/>
              <a:ext cx="2827263" cy="3586548"/>
            </a:xfrm>
            <a:prstGeom prst="rect">
              <a:avLst/>
            </a:prstGeom>
          </p:spPr>
        </p:pic>
      </p:grpSp>
      <p:sp>
        <p:nvSpPr>
          <p:cNvPr id="4" name="Rectangle 3"/>
          <p:cNvSpPr/>
          <p:nvPr/>
        </p:nvSpPr>
        <p:spPr>
          <a:xfrm>
            <a:off x="5175975" y="3910559"/>
            <a:ext cx="6728608" cy="2153972"/>
          </a:xfrm>
          <a:prstGeom prst="rect">
            <a:avLst/>
          </a:prstGeom>
        </p:spPr>
        <p:txBody>
          <a:bodyPr wrap="square" numCol="3">
            <a:noAutofit/>
          </a:bodyPr>
          <a:lstStyle/>
          <a:p>
            <a:r>
              <a:rPr lang="en-US" sz="1400" dirty="0" smtClean="0"/>
              <a:t>• Age</a:t>
            </a:r>
            <a:endParaRPr lang="en-US" sz="1400" dirty="0"/>
          </a:p>
          <a:p>
            <a:r>
              <a:rPr lang="en-US" sz="1400" dirty="0" smtClean="0"/>
              <a:t>• Attrition</a:t>
            </a:r>
            <a:endParaRPr lang="en-US" sz="1400" dirty="0"/>
          </a:p>
          <a:p>
            <a:r>
              <a:rPr lang="en-US" sz="1400" dirty="0" smtClean="0"/>
              <a:t>• </a:t>
            </a:r>
            <a:r>
              <a:rPr lang="en-US" sz="1400" dirty="0" err="1" smtClean="0"/>
              <a:t>BusinessTravel</a:t>
            </a:r>
            <a:endParaRPr lang="en-US" sz="1400" dirty="0"/>
          </a:p>
          <a:p>
            <a:r>
              <a:rPr lang="en-US" sz="1400" dirty="0" smtClean="0"/>
              <a:t>• </a:t>
            </a:r>
            <a:r>
              <a:rPr lang="en-US" sz="1400" dirty="0" err="1" smtClean="0"/>
              <a:t>DailyRate</a:t>
            </a:r>
            <a:endParaRPr lang="en-US" sz="1400" dirty="0"/>
          </a:p>
          <a:p>
            <a:r>
              <a:rPr lang="en-US" sz="1400" dirty="0" smtClean="0"/>
              <a:t>• Department</a:t>
            </a:r>
            <a:endParaRPr lang="en-US" sz="1400" dirty="0"/>
          </a:p>
          <a:p>
            <a:r>
              <a:rPr lang="en-US" sz="1400" dirty="0" smtClean="0"/>
              <a:t>• </a:t>
            </a:r>
            <a:r>
              <a:rPr lang="en-US" sz="1400" dirty="0" err="1" smtClean="0"/>
              <a:t>DistanceFromHome</a:t>
            </a:r>
            <a:endParaRPr lang="en-US" sz="1400" dirty="0"/>
          </a:p>
          <a:p>
            <a:r>
              <a:rPr lang="en-US" sz="1400" dirty="0" smtClean="0"/>
              <a:t>• Education</a:t>
            </a:r>
            <a:endParaRPr lang="en-US" sz="1400" dirty="0"/>
          </a:p>
          <a:p>
            <a:r>
              <a:rPr lang="en-US" sz="1400" dirty="0" smtClean="0"/>
              <a:t>• </a:t>
            </a:r>
            <a:r>
              <a:rPr lang="en-US" sz="1400" dirty="0" err="1" smtClean="0"/>
              <a:t>EducationField</a:t>
            </a:r>
            <a:endParaRPr lang="en-US" sz="1400" dirty="0"/>
          </a:p>
          <a:p>
            <a:r>
              <a:rPr lang="en-US" sz="1400" dirty="0" smtClean="0"/>
              <a:t>• </a:t>
            </a:r>
            <a:r>
              <a:rPr lang="en-US" sz="1400" dirty="0" err="1" smtClean="0"/>
              <a:t>EmployeeCount</a:t>
            </a:r>
            <a:endParaRPr lang="en-US" sz="1400" dirty="0"/>
          </a:p>
          <a:p>
            <a:r>
              <a:rPr lang="en-US" sz="1400" dirty="0" smtClean="0"/>
              <a:t>• </a:t>
            </a:r>
            <a:r>
              <a:rPr lang="en-US" sz="1400" dirty="0" err="1" smtClean="0"/>
              <a:t>EmployeeNumber</a:t>
            </a:r>
            <a:endParaRPr lang="en-US" sz="1400" dirty="0"/>
          </a:p>
          <a:p>
            <a:r>
              <a:rPr lang="en-US" sz="1400" dirty="0" smtClean="0"/>
              <a:t>• </a:t>
            </a:r>
            <a:r>
              <a:rPr lang="en-US" sz="1400" dirty="0" err="1" smtClean="0"/>
              <a:t>EnvironmentSatisfaction</a:t>
            </a:r>
            <a:endParaRPr lang="en-US" sz="1400" dirty="0"/>
          </a:p>
          <a:p>
            <a:r>
              <a:rPr lang="en-US" sz="1400" dirty="0" smtClean="0"/>
              <a:t>• Gender</a:t>
            </a:r>
            <a:endParaRPr lang="en-US" sz="1400" dirty="0"/>
          </a:p>
          <a:p>
            <a:r>
              <a:rPr lang="en-US" sz="1400" dirty="0" smtClean="0"/>
              <a:t>• </a:t>
            </a:r>
            <a:r>
              <a:rPr lang="en-US" sz="1400" dirty="0" err="1" smtClean="0"/>
              <a:t>HourlyRate</a:t>
            </a:r>
            <a:endParaRPr lang="en-US" sz="1400" dirty="0"/>
          </a:p>
          <a:p>
            <a:r>
              <a:rPr lang="en-US" sz="1400" dirty="0" smtClean="0"/>
              <a:t>• </a:t>
            </a:r>
            <a:r>
              <a:rPr lang="en-US" sz="1400" dirty="0" err="1" smtClean="0"/>
              <a:t>JobInvolvement</a:t>
            </a:r>
            <a:endParaRPr lang="en-US" sz="1400" dirty="0"/>
          </a:p>
          <a:p>
            <a:r>
              <a:rPr lang="en-US" sz="1400" dirty="0" smtClean="0"/>
              <a:t>• </a:t>
            </a:r>
            <a:r>
              <a:rPr lang="en-US" sz="1400" dirty="0" err="1" smtClean="0"/>
              <a:t>JobLevel</a:t>
            </a:r>
            <a:endParaRPr lang="en-US" sz="1400" dirty="0"/>
          </a:p>
          <a:p>
            <a:r>
              <a:rPr lang="en-US" sz="1400" dirty="0" smtClean="0"/>
              <a:t>• </a:t>
            </a:r>
            <a:r>
              <a:rPr lang="en-US" sz="1400" dirty="0" err="1" smtClean="0"/>
              <a:t>JobRole</a:t>
            </a:r>
            <a:endParaRPr lang="en-US" sz="1400" dirty="0"/>
          </a:p>
          <a:p>
            <a:r>
              <a:rPr lang="en-US" sz="1400" dirty="0" smtClean="0"/>
              <a:t>• </a:t>
            </a:r>
            <a:r>
              <a:rPr lang="en-US" sz="1400" dirty="0" err="1" smtClean="0"/>
              <a:t>JobSatisfaction</a:t>
            </a:r>
            <a:endParaRPr lang="en-US" sz="1400" dirty="0"/>
          </a:p>
          <a:p>
            <a:r>
              <a:rPr lang="en-US" sz="1400" dirty="0" smtClean="0"/>
              <a:t>• </a:t>
            </a:r>
            <a:r>
              <a:rPr lang="en-US" sz="1400" dirty="0" err="1" smtClean="0"/>
              <a:t>MaritalStatus</a:t>
            </a:r>
            <a:endParaRPr lang="en-US" sz="1400" dirty="0"/>
          </a:p>
          <a:p>
            <a:r>
              <a:rPr lang="en-US" sz="1400" dirty="0" smtClean="0"/>
              <a:t>• </a:t>
            </a:r>
            <a:r>
              <a:rPr lang="en-US" sz="1400" dirty="0" err="1" smtClean="0"/>
              <a:t>MonthlyIncome</a:t>
            </a:r>
            <a:endParaRPr lang="en-US" sz="1400" dirty="0"/>
          </a:p>
          <a:p>
            <a:r>
              <a:rPr lang="en-US" sz="1400" dirty="0" smtClean="0"/>
              <a:t>• </a:t>
            </a:r>
            <a:r>
              <a:rPr lang="en-US" sz="1400" dirty="0" err="1" smtClean="0"/>
              <a:t>MonthlyRate</a:t>
            </a:r>
            <a:endParaRPr lang="en-US" sz="1400" dirty="0"/>
          </a:p>
          <a:p>
            <a:r>
              <a:rPr lang="en-US" sz="1400" dirty="0" smtClean="0"/>
              <a:t>• </a:t>
            </a:r>
            <a:r>
              <a:rPr lang="en-US" sz="1400" dirty="0" err="1" smtClean="0"/>
              <a:t>NumCompaniesWorked</a:t>
            </a:r>
            <a:endParaRPr lang="en-US" sz="1400" dirty="0"/>
          </a:p>
          <a:p>
            <a:r>
              <a:rPr lang="en-US" sz="1400" dirty="0" smtClean="0"/>
              <a:t>• Over18</a:t>
            </a:r>
            <a:endParaRPr lang="en-US" sz="1400" dirty="0"/>
          </a:p>
          <a:p>
            <a:r>
              <a:rPr lang="en-US" sz="1400" dirty="0" smtClean="0"/>
              <a:t>• </a:t>
            </a:r>
            <a:r>
              <a:rPr lang="en-US" sz="1400" dirty="0" err="1" smtClean="0"/>
              <a:t>OverTime</a:t>
            </a:r>
            <a:endParaRPr lang="en-US" sz="1400" dirty="0"/>
          </a:p>
          <a:p>
            <a:r>
              <a:rPr lang="en-US" sz="1400" dirty="0" smtClean="0"/>
              <a:t>• </a:t>
            </a:r>
            <a:r>
              <a:rPr lang="en-US" sz="1400" dirty="0" err="1" smtClean="0"/>
              <a:t>PercentSalaryHike</a:t>
            </a:r>
            <a:endParaRPr lang="en-US" sz="1400" dirty="0"/>
          </a:p>
          <a:p>
            <a:r>
              <a:rPr lang="en-US" sz="1400" dirty="0" smtClean="0"/>
              <a:t>• </a:t>
            </a:r>
            <a:r>
              <a:rPr lang="en-US" sz="1400" dirty="0" err="1" smtClean="0"/>
              <a:t>PerformanceRating</a:t>
            </a:r>
            <a:endParaRPr lang="en-US" sz="1400" dirty="0"/>
          </a:p>
          <a:p>
            <a:r>
              <a:rPr lang="en-US" sz="1400" dirty="0" smtClean="0"/>
              <a:t>• </a:t>
            </a:r>
            <a:r>
              <a:rPr lang="en-US" sz="1400" dirty="0" err="1" smtClean="0"/>
              <a:t>RelationshipSatisfaction</a:t>
            </a:r>
            <a:endParaRPr lang="en-US" sz="1400" dirty="0"/>
          </a:p>
          <a:p>
            <a:r>
              <a:rPr lang="en-US" sz="1400" dirty="0" smtClean="0"/>
              <a:t>• </a:t>
            </a:r>
            <a:r>
              <a:rPr lang="en-US" sz="1400" dirty="0" err="1" smtClean="0"/>
              <a:t>StandardHours</a:t>
            </a:r>
            <a:endParaRPr lang="en-US" sz="1400" dirty="0"/>
          </a:p>
          <a:p>
            <a:r>
              <a:rPr lang="en-US" sz="1400" dirty="0" smtClean="0"/>
              <a:t>• </a:t>
            </a:r>
            <a:r>
              <a:rPr lang="en-US" sz="1400" dirty="0" err="1" smtClean="0"/>
              <a:t>StockOptionLevel</a:t>
            </a:r>
            <a:endParaRPr lang="en-US" sz="1400" dirty="0"/>
          </a:p>
          <a:p>
            <a:r>
              <a:rPr lang="en-US" sz="1400" dirty="0" smtClean="0"/>
              <a:t>• </a:t>
            </a:r>
            <a:r>
              <a:rPr lang="en-US" sz="1400" dirty="0" err="1" smtClean="0"/>
              <a:t>TotalWorkingYears</a:t>
            </a:r>
            <a:endParaRPr lang="en-US" sz="1400" dirty="0"/>
          </a:p>
          <a:p>
            <a:r>
              <a:rPr lang="en-US" sz="1400" dirty="0" smtClean="0"/>
              <a:t>• </a:t>
            </a:r>
            <a:r>
              <a:rPr lang="en-US" sz="1400" dirty="0" err="1" smtClean="0"/>
              <a:t>TrainingTimesLastYear</a:t>
            </a:r>
            <a:endParaRPr lang="en-US" sz="1400" dirty="0"/>
          </a:p>
          <a:p>
            <a:r>
              <a:rPr lang="en-US" sz="1400" dirty="0" smtClean="0"/>
              <a:t>• </a:t>
            </a:r>
            <a:r>
              <a:rPr lang="en-US" sz="1400" dirty="0" err="1" smtClean="0"/>
              <a:t>WorkLifeBalance</a:t>
            </a:r>
            <a:r>
              <a:rPr lang="en-US" sz="1400" dirty="0"/>
              <a:t>	</a:t>
            </a:r>
          </a:p>
          <a:p>
            <a:r>
              <a:rPr lang="en-US" sz="1400" dirty="0" smtClean="0"/>
              <a:t>• </a:t>
            </a:r>
            <a:r>
              <a:rPr lang="en-US" sz="1400" dirty="0" err="1" smtClean="0"/>
              <a:t>YearsAtCompany</a:t>
            </a:r>
            <a:endParaRPr lang="en-US" sz="1400" dirty="0"/>
          </a:p>
          <a:p>
            <a:r>
              <a:rPr lang="en-US" sz="1400" dirty="0" smtClean="0"/>
              <a:t>• </a:t>
            </a:r>
            <a:r>
              <a:rPr lang="en-US" sz="1400" dirty="0" err="1" smtClean="0"/>
              <a:t>YearsInCurrentRole</a:t>
            </a:r>
            <a:endParaRPr lang="en-US" sz="1400" dirty="0"/>
          </a:p>
          <a:p>
            <a:r>
              <a:rPr lang="en-US" sz="1400" dirty="0" smtClean="0"/>
              <a:t>• </a:t>
            </a:r>
            <a:r>
              <a:rPr lang="en-US" sz="1400" dirty="0" err="1" smtClean="0"/>
              <a:t>YearsSinceLastPromotion</a:t>
            </a:r>
            <a:endParaRPr lang="en-US" sz="1400" dirty="0"/>
          </a:p>
          <a:p>
            <a:r>
              <a:rPr lang="en-US" sz="1400" dirty="0" smtClean="0"/>
              <a:t>• </a:t>
            </a:r>
            <a:r>
              <a:rPr lang="en-US" sz="1400" dirty="0" err="1" smtClean="0"/>
              <a:t>YearsWithCurrManager</a:t>
            </a:r>
            <a:endParaRPr lang="en-US" sz="1400" dirty="0"/>
          </a:p>
          <a:p>
            <a:r>
              <a:rPr lang="en-US" sz="1400" dirty="0"/>
              <a:t> </a:t>
            </a:r>
          </a:p>
        </p:txBody>
      </p:sp>
      <p:sp>
        <p:nvSpPr>
          <p:cNvPr id="5" name="Rectangle 4"/>
          <p:cNvSpPr/>
          <p:nvPr/>
        </p:nvSpPr>
        <p:spPr>
          <a:xfrm>
            <a:off x="5069365" y="3480948"/>
            <a:ext cx="6471325" cy="523220"/>
          </a:xfrm>
          <a:prstGeom prst="rect">
            <a:avLst/>
          </a:prstGeom>
        </p:spPr>
        <p:txBody>
          <a:bodyPr wrap="square">
            <a:spAutoFit/>
          </a:bodyPr>
          <a:lstStyle/>
          <a:p>
            <a:r>
              <a:rPr lang="en-US" sz="1400" dirty="0"/>
              <a:t>The dataset </a:t>
            </a:r>
            <a:r>
              <a:rPr lang="en-US" sz="1400" dirty="0" smtClean="0"/>
              <a:t>that </a:t>
            </a:r>
            <a:r>
              <a:rPr lang="en-US" sz="1400" dirty="0"/>
              <a:t>will be used in the use </a:t>
            </a:r>
            <a:r>
              <a:rPr lang="en-US" sz="1400" dirty="0" smtClean="0"/>
              <a:t>case contains </a:t>
            </a:r>
            <a:r>
              <a:rPr lang="en-US" sz="1400" dirty="0"/>
              <a:t>1470 records with 35 columns</a:t>
            </a:r>
            <a:r>
              <a:rPr lang="en-US" sz="1400" dirty="0" smtClean="0"/>
              <a:t>:</a:t>
            </a:r>
            <a:endParaRPr lang="en-US" sz="1400" dirty="0"/>
          </a:p>
        </p:txBody>
      </p:sp>
    </p:spTree>
    <p:extLst>
      <p:ext uri="{BB962C8B-B14F-4D97-AF65-F5344CB8AC3E}">
        <p14:creationId xmlns:p14="http://schemas.microsoft.com/office/powerpoint/2010/main" val="1519426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Methodology</a:t>
            </a:r>
            <a:endParaRPr lang="en-US" dirty="0">
              <a:latin typeface="+mn-lt"/>
            </a:endParaRPr>
          </a:p>
        </p:txBody>
      </p:sp>
      <p:sp>
        <p:nvSpPr>
          <p:cNvPr id="17" name="Text Placeholder 16"/>
          <p:cNvSpPr>
            <a:spLocks noGrp="1"/>
          </p:cNvSpPr>
          <p:nvPr>
            <p:ph type="body" sz="quarter" idx="10"/>
          </p:nvPr>
        </p:nvSpPr>
        <p:spPr/>
        <p:txBody>
          <a:bodyPr/>
          <a:lstStyle/>
          <a:p>
            <a:r>
              <a:rPr lang="en-US" dirty="0" smtClean="0">
                <a:latin typeface="+mn-lt"/>
              </a:rPr>
              <a:t>The methodology was divided in </a:t>
            </a:r>
            <a:r>
              <a:rPr lang="en-US" dirty="0">
                <a:latin typeface="+mn-lt"/>
              </a:rPr>
              <a:t>7</a:t>
            </a:r>
            <a:r>
              <a:rPr lang="en-US" dirty="0" smtClean="0">
                <a:latin typeface="+mn-lt"/>
              </a:rPr>
              <a:t> steps: Collection, Visualization, Cleansing</a:t>
            </a:r>
            <a:r>
              <a:rPr lang="en-US" dirty="0">
                <a:latin typeface="+mn-lt"/>
              </a:rPr>
              <a:t>, </a:t>
            </a:r>
            <a:r>
              <a:rPr lang="en-US" dirty="0" smtClean="0">
                <a:latin typeface="+mn-lt"/>
              </a:rPr>
              <a:t>Engineering, Development, Selection and Results. </a:t>
            </a:r>
            <a:endParaRPr lang="en-US" dirty="0">
              <a:latin typeface="+mn-lt"/>
            </a:endParaRPr>
          </a:p>
        </p:txBody>
      </p:sp>
      <p:sp>
        <p:nvSpPr>
          <p:cNvPr id="33" name="TextBox 32"/>
          <p:cNvSpPr txBox="1"/>
          <p:nvPr/>
        </p:nvSpPr>
        <p:spPr>
          <a:xfrm>
            <a:off x="89475" y="4030627"/>
            <a:ext cx="1840052" cy="1752283"/>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The dataset was provided by BI4All to develop a case study. There was no need for data search or data gathering</a:t>
            </a:r>
            <a:endParaRPr lang="en-US" sz="1400" b="1" i="1" dirty="0">
              <a:solidFill>
                <a:srgbClr val="5C666C"/>
              </a:solidFill>
              <a:ea typeface="Roboto Light" panose="02000000000000000000" pitchFamily="2" charset="0"/>
            </a:endParaRPr>
          </a:p>
        </p:txBody>
      </p:sp>
      <p:sp>
        <p:nvSpPr>
          <p:cNvPr id="34" name="Rectangle 33"/>
          <p:cNvSpPr/>
          <p:nvPr/>
        </p:nvSpPr>
        <p:spPr>
          <a:xfrm>
            <a:off x="89475" y="2963494"/>
            <a:ext cx="1840052" cy="1066979"/>
          </a:xfrm>
          <a:prstGeom prst="rect">
            <a:avLst/>
          </a:prstGeom>
        </p:spPr>
        <p:txBody>
          <a:bodyPr wrap="square" anchor="ctr">
            <a:noAutofit/>
          </a:bodyPr>
          <a:lstStyle/>
          <a:p>
            <a:pPr algn="ctr"/>
            <a:r>
              <a:rPr lang="en-US" sz="1600" b="1" dirty="0" smtClean="0"/>
              <a:t>Data Collection</a:t>
            </a:r>
            <a:endParaRPr lang="en-US" sz="1600" b="1" dirty="0"/>
          </a:p>
        </p:txBody>
      </p:sp>
      <p:sp>
        <p:nvSpPr>
          <p:cNvPr id="45" name="Chevron 44"/>
          <p:cNvSpPr/>
          <p:nvPr/>
        </p:nvSpPr>
        <p:spPr>
          <a:xfrm>
            <a:off x="89475" y="238320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Collection</a:t>
            </a:r>
            <a:endParaRPr lang="en-US" sz="1600" b="1" dirty="0">
              <a:solidFill>
                <a:schemeClr val="bg1"/>
              </a:solidFill>
            </a:endParaRPr>
          </a:p>
        </p:txBody>
      </p:sp>
      <p:sp>
        <p:nvSpPr>
          <p:cNvPr id="47" name="Chevron 46"/>
          <p:cNvSpPr/>
          <p:nvPr/>
        </p:nvSpPr>
        <p:spPr>
          <a:xfrm>
            <a:off x="17849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Visualization</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1" name="Chevron 50"/>
          <p:cNvSpPr/>
          <p:nvPr/>
        </p:nvSpPr>
        <p:spPr>
          <a:xfrm>
            <a:off x="5175975" y="23921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ea typeface="Rajdhani Semibold"/>
                <a:cs typeface="Raleway"/>
                <a:sym typeface="Rajdhani Semibold"/>
              </a:rPr>
              <a:t>Engineering</a:t>
            </a:r>
            <a:endParaRPr lang="en-US" sz="1600" b="1" dirty="0"/>
          </a:p>
        </p:txBody>
      </p:sp>
      <p:sp>
        <p:nvSpPr>
          <p:cNvPr id="53" name="Chevron 52"/>
          <p:cNvSpPr/>
          <p:nvPr/>
        </p:nvSpPr>
        <p:spPr>
          <a:xfrm>
            <a:off x="6871475" y="23921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Development</a:t>
            </a:r>
            <a:endParaRPr lang="en-US" sz="1600" b="1" dirty="0"/>
          </a:p>
        </p:txBody>
      </p:sp>
      <p:sp>
        <p:nvSpPr>
          <p:cNvPr id="67" name="Chevron 66"/>
          <p:cNvSpPr/>
          <p:nvPr/>
        </p:nvSpPr>
        <p:spPr>
          <a:xfrm>
            <a:off x="8566975"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Selection</a:t>
            </a:r>
            <a:endParaRPr lang="en-US" sz="1600" b="1" dirty="0"/>
          </a:p>
        </p:txBody>
      </p:sp>
      <p:sp>
        <p:nvSpPr>
          <p:cNvPr id="27" name="Chevron 26"/>
          <p:cNvSpPr/>
          <p:nvPr/>
        </p:nvSpPr>
        <p:spPr>
          <a:xfrm>
            <a:off x="10262473"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Results</a:t>
            </a:r>
            <a:endParaRPr lang="en-US" sz="1600" b="1" dirty="0"/>
          </a:p>
        </p:txBody>
      </p:sp>
      <p:sp>
        <p:nvSpPr>
          <p:cNvPr id="46" name="Chevron 45"/>
          <p:cNvSpPr/>
          <p:nvPr/>
        </p:nvSpPr>
        <p:spPr>
          <a:xfrm>
            <a:off x="89475"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Data</a:t>
            </a:r>
            <a:br>
              <a:rPr lang="en-US" sz="1600" b="1" dirty="0" smtClean="0">
                <a:solidFill>
                  <a:schemeClr val="bg1"/>
                </a:solidFill>
              </a:rPr>
            </a:br>
            <a:r>
              <a:rPr lang="en-US" sz="1600" b="1" dirty="0" smtClean="0">
                <a:solidFill>
                  <a:schemeClr val="bg1"/>
                </a:solidFill>
              </a:rPr>
              <a:t>Source</a:t>
            </a:r>
            <a:endParaRPr lang="en-US" sz="1600" b="1" dirty="0">
              <a:solidFill>
                <a:schemeClr val="bg1"/>
              </a:solidFill>
            </a:endParaRPr>
          </a:p>
        </p:txBody>
      </p:sp>
      <p:sp>
        <p:nvSpPr>
          <p:cNvPr id="61" name="Chevron 60"/>
          <p:cNvSpPr/>
          <p:nvPr/>
        </p:nvSpPr>
        <p:spPr>
          <a:xfrm>
            <a:off x="1784975" y="16284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Data Exploration</a:t>
            </a:r>
            <a:endParaRPr lang="en-US" sz="1600" b="1" dirty="0">
              <a:solidFill>
                <a:schemeClr val="bg1"/>
              </a:solidFill>
            </a:endParaRPr>
          </a:p>
        </p:txBody>
      </p:sp>
      <p:sp>
        <p:nvSpPr>
          <p:cNvPr id="62" name="Chevron 61"/>
          <p:cNvSpPr/>
          <p:nvPr/>
        </p:nvSpPr>
        <p:spPr>
          <a:xfrm>
            <a:off x="6871475" y="16284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Model  Evaluation</a:t>
            </a:r>
            <a:r>
              <a:rPr lang="en-US" sz="1600" b="1" spc="-41" dirty="0">
                <a:solidFill>
                  <a:schemeClr val="bg1"/>
                </a:solidFill>
                <a:sym typeface="Rajdhani Semibold"/>
              </a:rPr>
              <a:t> </a:t>
            </a:r>
            <a:r>
              <a:rPr lang="en-US" sz="1600" b="1" spc="-41" dirty="0" smtClean="0">
                <a:solidFill>
                  <a:schemeClr val="bg1"/>
                </a:solidFill>
                <a:sym typeface="Rajdhani Semibold"/>
              </a:rPr>
              <a:t>&amp; Selection</a:t>
            </a:r>
            <a:endParaRPr lang="en-US" sz="1600" b="1" dirty="0"/>
          </a:p>
        </p:txBody>
      </p:sp>
      <p:sp>
        <p:nvSpPr>
          <p:cNvPr id="28" name="Chevron 27"/>
          <p:cNvSpPr/>
          <p:nvPr/>
        </p:nvSpPr>
        <p:spPr>
          <a:xfrm>
            <a:off x="10262473"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Results</a:t>
            </a:r>
            <a:endParaRPr lang="en-US" sz="1600" b="1" dirty="0"/>
          </a:p>
        </p:txBody>
      </p:sp>
      <p:pic>
        <p:nvPicPr>
          <p:cNvPr id="2" name="Picture 1"/>
          <p:cNvPicPr>
            <a:picLocks noChangeAspect="1"/>
          </p:cNvPicPr>
          <p:nvPr/>
        </p:nvPicPr>
        <p:blipFill rotWithShape="1">
          <a:blip r:embed="rId3"/>
          <a:srcRect l="526" r="1354" b="777"/>
          <a:stretch/>
        </p:blipFill>
        <p:spPr>
          <a:xfrm>
            <a:off x="1878209" y="3175202"/>
            <a:ext cx="2827263" cy="3586548"/>
          </a:xfrm>
          <a:prstGeom prst="rect">
            <a:avLst/>
          </a:prstGeom>
        </p:spPr>
      </p:pic>
      <p:sp>
        <p:nvSpPr>
          <p:cNvPr id="21" name="Rectangle 20"/>
          <p:cNvSpPr/>
          <p:nvPr/>
        </p:nvSpPr>
        <p:spPr>
          <a:xfrm>
            <a:off x="5175975" y="4168257"/>
            <a:ext cx="7016025" cy="1600438"/>
          </a:xfrm>
          <a:prstGeom prst="rect">
            <a:avLst/>
          </a:prstGeom>
        </p:spPr>
        <p:txBody>
          <a:bodyPr wrap="square">
            <a:spAutoFit/>
          </a:bodyPr>
          <a:lstStyle/>
          <a:p>
            <a:r>
              <a:rPr lang="en-US" sz="1400" dirty="0" smtClean="0"/>
              <a:t>Assumptions &amp; Limitations </a:t>
            </a:r>
            <a:endParaRPr lang="en-US" sz="1400" dirty="0"/>
          </a:p>
          <a:p>
            <a:pPr marL="285750" indent="-285750">
              <a:buFont typeface="Arial" panose="020B0604020202020204" pitchFamily="34" charset="0"/>
              <a:buChar char="•"/>
            </a:pPr>
            <a:r>
              <a:rPr lang="en-US" sz="1400" dirty="0" smtClean="0"/>
              <a:t>The </a:t>
            </a:r>
            <a:r>
              <a:rPr lang="en-US" sz="1400" dirty="0"/>
              <a:t>dataset is lacking some variables that would be very </a:t>
            </a:r>
            <a:r>
              <a:rPr lang="en-US" sz="1400" dirty="0" smtClean="0"/>
              <a:t>important:</a:t>
            </a:r>
          </a:p>
          <a:p>
            <a:pPr marL="742950" lvl="1" indent="-285750">
              <a:buFont typeface="Arial" panose="020B0604020202020204" pitchFamily="34" charset="0"/>
              <a:buChar char="•"/>
            </a:pPr>
            <a:r>
              <a:rPr lang="en-US" sz="1400" dirty="0"/>
              <a:t>The motives </a:t>
            </a:r>
            <a:r>
              <a:rPr lang="en-US" sz="1400" dirty="0" smtClean="0"/>
              <a:t>for </a:t>
            </a:r>
            <a:r>
              <a:rPr lang="en-US" sz="1400" dirty="0"/>
              <a:t>leaving the company;</a:t>
            </a:r>
          </a:p>
          <a:p>
            <a:pPr marL="742950" lvl="1" indent="-285750">
              <a:buFont typeface="Arial" panose="020B0604020202020204" pitchFamily="34" charset="0"/>
              <a:buChar char="•"/>
            </a:pPr>
            <a:r>
              <a:rPr lang="en-US" sz="1400" dirty="0" smtClean="0"/>
              <a:t>The </a:t>
            </a:r>
            <a:r>
              <a:rPr lang="en-US" sz="1400" dirty="0"/>
              <a:t>conditions </a:t>
            </a:r>
            <a:r>
              <a:rPr lang="en-US" sz="1400" dirty="0" smtClean="0"/>
              <a:t>that </a:t>
            </a:r>
            <a:r>
              <a:rPr lang="en-US" sz="1400" dirty="0"/>
              <a:t>others companies are </a:t>
            </a:r>
            <a:r>
              <a:rPr lang="en-US" sz="1400" dirty="0" smtClean="0"/>
              <a:t>offering;</a:t>
            </a:r>
          </a:p>
          <a:p>
            <a:pPr marL="742950" lvl="1" indent="-285750">
              <a:buFont typeface="Arial" panose="020B0604020202020204" pitchFamily="34" charset="0"/>
              <a:buChar char="•"/>
            </a:pPr>
            <a:r>
              <a:rPr lang="en-US" sz="1400" dirty="0"/>
              <a:t>Hierarchy superior of the </a:t>
            </a:r>
            <a:r>
              <a:rPr lang="en-US" sz="1400" dirty="0" smtClean="0"/>
              <a:t>employee; </a:t>
            </a:r>
            <a:endParaRPr lang="en-US" sz="1400" dirty="0"/>
          </a:p>
          <a:p>
            <a:pPr marL="742950" lvl="1" indent="-285750">
              <a:buFont typeface="Arial" panose="020B0604020202020204" pitchFamily="34" charset="0"/>
              <a:buChar char="•"/>
            </a:pPr>
            <a:r>
              <a:rPr lang="en-US" sz="1400" dirty="0" smtClean="0"/>
              <a:t>Time stamps (date of hiring and date of quitting);</a:t>
            </a:r>
          </a:p>
          <a:p>
            <a:pPr marL="742950" lvl="1" indent="-285750">
              <a:buFont typeface="Arial" panose="020B0604020202020204" pitchFamily="34" charset="0"/>
              <a:buChar char="•"/>
            </a:pPr>
            <a:r>
              <a:rPr lang="en-US" sz="1400" dirty="0"/>
              <a:t>Historical Data</a:t>
            </a:r>
            <a:r>
              <a:rPr lang="en-US" sz="1400" dirty="0" smtClean="0"/>
              <a:t>;</a:t>
            </a:r>
            <a:endParaRPr lang="en-US" sz="1400" dirty="0"/>
          </a:p>
        </p:txBody>
      </p:sp>
    </p:spTree>
    <p:extLst>
      <p:ext uri="{BB962C8B-B14F-4D97-AF65-F5344CB8AC3E}">
        <p14:creationId xmlns:p14="http://schemas.microsoft.com/office/powerpoint/2010/main" val="320772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Methodology</a:t>
            </a:r>
            <a:endParaRPr lang="en-US" dirty="0">
              <a:latin typeface="+mn-lt"/>
            </a:endParaRPr>
          </a:p>
        </p:txBody>
      </p:sp>
      <p:sp>
        <p:nvSpPr>
          <p:cNvPr id="17" name="Text Placeholder 16"/>
          <p:cNvSpPr>
            <a:spLocks noGrp="1"/>
          </p:cNvSpPr>
          <p:nvPr>
            <p:ph type="body" sz="quarter" idx="10"/>
          </p:nvPr>
        </p:nvSpPr>
        <p:spPr/>
        <p:txBody>
          <a:bodyPr/>
          <a:lstStyle/>
          <a:p>
            <a:r>
              <a:rPr lang="en-US" dirty="0" smtClean="0">
                <a:solidFill>
                  <a:schemeClr val="tx1">
                    <a:lumMod val="85000"/>
                    <a:lumOff val="15000"/>
                  </a:schemeClr>
                </a:solidFill>
                <a:latin typeface="+mn-lt"/>
              </a:rPr>
              <a:t>The methodology was divided in </a:t>
            </a:r>
            <a:r>
              <a:rPr lang="en-US" dirty="0">
                <a:solidFill>
                  <a:schemeClr val="tx1">
                    <a:lumMod val="85000"/>
                    <a:lumOff val="15000"/>
                  </a:schemeClr>
                </a:solidFill>
                <a:latin typeface="+mn-lt"/>
              </a:rPr>
              <a:t>7</a:t>
            </a:r>
            <a:r>
              <a:rPr lang="en-US" dirty="0" smtClean="0">
                <a:solidFill>
                  <a:schemeClr val="tx1">
                    <a:lumMod val="85000"/>
                    <a:lumOff val="15000"/>
                  </a:schemeClr>
                </a:solidFill>
                <a:latin typeface="+mn-lt"/>
              </a:rPr>
              <a:t> steps: Collection, Visualization, Cleansing</a:t>
            </a:r>
            <a:r>
              <a:rPr lang="en-US" dirty="0">
                <a:solidFill>
                  <a:schemeClr val="tx1">
                    <a:lumMod val="85000"/>
                    <a:lumOff val="15000"/>
                  </a:schemeClr>
                </a:solidFill>
                <a:latin typeface="+mn-lt"/>
              </a:rPr>
              <a:t>, </a:t>
            </a:r>
            <a:r>
              <a:rPr lang="en-US" dirty="0" smtClean="0">
                <a:solidFill>
                  <a:schemeClr val="tx1">
                    <a:lumMod val="85000"/>
                    <a:lumOff val="15000"/>
                  </a:schemeClr>
                </a:solidFill>
                <a:latin typeface="+mn-lt"/>
              </a:rPr>
              <a:t>Engineering, Development, Selection and Results. </a:t>
            </a:r>
            <a:endParaRPr lang="en-US" dirty="0">
              <a:solidFill>
                <a:schemeClr val="tx1">
                  <a:lumMod val="85000"/>
                  <a:lumOff val="15000"/>
                </a:schemeClr>
              </a:solidFill>
              <a:latin typeface="+mn-lt"/>
            </a:endParaRPr>
          </a:p>
        </p:txBody>
      </p:sp>
      <p:sp>
        <p:nvSpPr>
          <p:cNvPr id="45" name="Chevron 44"/>
          <p:cNvSpPr/>
          <p:nvPr/>
        </p:nvSpPr>
        <p:spPr>
          <a:xfrm>
            <a:off x="89475" y="238320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Collection</a:t>
            </a:r>
            <a:endParaRPr lang="en-US" sz="1600" b="1" dirty="0">
              <a:solidFill>
                <a:schemeClr val="bg1"/>
              </a:solidFill>
            </a:endParaRPr>
          </a:p>
        </p:txBody>
      </p:sp>
      <p:sp>
        <p:nvSpPr>
          <p:cNvPr id="35" name="TextBox 34"/>
          <p:cNvSpPr txBox="1"/>
          <p:nvPr/>
        </p:nvSpPr>
        <p:spPr>
          <a:xfrm>
            <a:off x="1784975" y="4031062"/>
            <a:ext cx="1840052" cy="1730494"/>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The dataset was firstly analyzed in Power BI to achieve insights and to better understand the dataset </a:t>
            </a:r>
            <a:endParaRPr lang="en-US" sz="1400" b="1" dirty="0">
              <a:solidFill>
                <a:srgbClr val="5C666C"/>
              </a:solidFill>
            </a:endParaRPr>
          </a:p>
        </p:txBody>
      </p:sp>
      <p:sp>
        <p:nvSpPr>
          <p:cNvPr id="36" name="Rectangle 35"/>
          <p:cNvSpPr/>
          <p:nvPr/>
        </p:nvSpPr>
        <p:spPr>
          <a:xfrm>
            <a:off x="1784975" y="2963494"/>
            <a:ext cx="1840052" cy="1066979"/>
          </a:xfrm>
          <a:prstGeom prst="rect">
            <a:avLst/>
          </a:prstGeom>
        </p:spPr>
        <p:txBody>
          <a:bodyPr wrap="square" anchor="ctr">
            <a:noAutofit/>
          </a:bodyPr>
          <a:lstStyle/>
          <a:p>
            <a:pPr algn="ctr"/>
            <a:r>
              <a:rPr lang="en-US" sz="1600" b="1" dirty="0" smtClean="0"/>
              <a:t>Visualization</a:t>
            </a:r>
            <a:endParaRPr lang="en-US" sz="1600" b="1" dirty="0"/>
          </a:p>
        </p:txBody>
      </p:sp>
      <p:sp>
        <p:nvSpPr>
          <p:cNvPr id="47" name="Chevron 46"/>
          <p:cNvSpPr/>
          <p:nvPr/>
        </p:nvSpPr>
        <p:spPr>
          <a:xfrm>
            <a:off x="17849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Visualization</a:t>
            </a:r>
            <a:endParaRPr lang="en-US" sz="1600" b="1" dirty="0"/>
          </a:p>
        </p:txBody>
      </p:sp>
      <p:sp>
        <p:nvSpPr>
          <p:cNvPr id="37" name="TextBox 36"/>
          <p:cNvSpPr txBox="1"/>
          <p:nvPr/>
        </p:nvSpPr>
        <p:spPr>
          <a:xfrm>
            <a:off x="3480475" y="4031298"/>
            <a:ext cx="1840052" cy="1752283"/>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The dataset was quite clean. Some column rename and some column drop were performed.</a:t>
            </a:r>
            <a:br>
              <a:rPr lang="en-US" sz="1400" b="1" dirty="0" smtClean="0">
                <a:solidFill>
                  <a:srgbClr val="5C666C"/>
                </a:solidFill>
                <a:ea typeface="Roboto Light" panose="02000000000000000000" pitchFamily="2" charset="0"/>
              </a:rPr>
            </a:br>
            <a:r>
              <a:rPr lang="en-US" sz="1400" b="1" dirty="0" smtClean="0">
                <a:solidFill>
                  <a:srgbClr val="FF0000"/>
                </a:solidFill>
                <a:ea typeface="Roboto Light" panose="02000000000000000000" pitchFamily="2" charset="0"/>
              </a:rPr>
              <a:t>Additionally, the dataset was normalized with </a:t>
            </a:r>
            <a:r>
              <a:rPr lang="en-US" sz="1400" b="1" dirty="0" err="1" smtClean="0">
                <a:solidFill>
                  <a:srgbClr val="FF0000"/>
                </a:solidFill>
                <a:ea typeface="Roboto Light" panose="02000000000000000000" pitchFamily="2" charset="0"/>
              </a:rPr>
              <a:t>MinMAx</a:t>
            </a:r>
            <a:r>
              <a:rPr lang="en-US" sz="1400" b="1" dirty="0">
                <a:solidFill>
                  <a:srgbClr val="FF0000"/>
                </a:solidFill>
                <a:ea typeface="Roboto Light" panose="02000000000000000000" pitchFamily="2" charset="0"/>
              </a:rPr>
              <a:t>,</a:t>
            </a:r>
            <a:r>
              <a:rPr lang="en-US" sz="1400" b="1" dirty="0" smtClean="0">
                <a:solidFill>
                  <a:srgbClr val="FF0000"/>
                </a:solidFill>
                <a:ea typeface="Roboto Light" panose="02000000000000000000" pitchFamily="2" charset="0"/>
              </a:rPr>
              <a:t> </a:t>
            </a:r>
            <a:endParaRPr lang="en-US" sz="1400" b="1" dirty="0">
              <a:solidFill>
                <a:srgbClr val="FF0000"/>
              </a:solidFill>
              <a:ea typeface="Roboto Light" panose="02000000000000000000" pitchFamily="2" charset="0"/>
            </a:endParaRPr>
          </a:p>
        </p:txBody>
      </p:sp>
      <p:sp>
        <p:nvSpPr>
          <p:cNvPr id="38" name="Rectangle 37"/>
          <p:cNvSpPr/>
          <p:nvPr/>
        </p:nvSpPr>
        <p:spPr>
          <a:xfrm>
            <a:off x="3480475" y="2963494"/>
            <a:ext cx="1840052" cy="1066979"/>
          </a:xfrm>
          <a:prstGeom prst="rect">
            <a:avLst/>
          </a:prstGeom>
        </p:spPr>
        <p:txBody>
          <a:bodyPr wrap="square" anchor="ctr">
            <a:noAutofit/>
          </a:bodyPr>
          <a:lstStyle/>
          <a:p>
            <a:pPr algn="ctr"/>
            <a:r>
              <a:rPr lang="en-US" sz="1600" b="1" dirty="0" smtClean="0"/>
              <a:t>Data</a:t>
            </a:r>
            <a:br>
              <a:rPr lang="en-US" sz="1600" b="1" dirty="0" smtClean="0"/>
            </a:br>
            <a:r>
              <a:rPr lang="en-US" sz="1600" b="1" dirty="0" smtClean="0"/>
              <a:t>treatment</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39" name="TextBox 38"/>
          <p:cNvSpPr txBox="1"/>
          <p:nvPr/>
        </p:nvSpPr>
        <p:spPr>
          <a:xfrm>
            <a:off x="5175975" y="4039801"/>
            <a:ext cx="1840052" cy="1752283"/>
          </a:xfrm>
          <a:prstGeom prst="rect">
            <a:avLst/>
          </a:prstGeom>
          <a:noFill/>
        </p:spPr>
        <p:txBody>
          <a:bodyPr wrap="square" rtlCol="0">
            <a:noAutofit/>
          </a:bodyPr>
          <a:lstStyle>
            <a:defPPr>
              <a:defRPr lang="en-US"/>
            </a:defPPr>
            <a:lvl1pPr algn="ctr">
              <a:defRPr sz="1400" b="1">
                <a:solidFill>
                  <a:srgbClr val="5C666C"/>
                </a:solidFill>
                <a:latin typeface="Circular Std Book"/>
                <a:ea typeface="Roboto Light" panose="02000000000000000000" pitchFamily="2" charset="0"/>
              </a:defRPr>
            </a:lvl1pPr>
          </a:lstStyle>
          <a:p>
            <a:r>
              <a:rPr lang="en-US" dirty="0" smtClean="0">
                <a:solidFill>
                  <a:srgbClr val="FF0000"/>
                </a:solidFill>
                <a:latin typeface="+mn-lt"/>
              </a:rPr>
              <a:t>An exploration was developed to create variables from a group </a:t>
            </a:r>
            <a:r>
              <a:rPr lang="en-US" dirty="0">
                <a:solidFill>
                  <a:srgbClr val="FF0000"/>
                </a:solidFill>
                <a:latin typeface="+mn-lt"/>
              </a:rPr>
              <a:t>of another </a:t>
            </a:r>
            <a:r>
              <a:rPr lang="en-US" dirty="0" smtClean="0">
                <a:solidFill>
                  <a:srgbClr val="FF0000"/>
                </a:solidFill>
                <a:latin typeface="+mn-lt"/>
              </a:rPr>
              <a:t>variables</a:t>
            </a:r>
            <a:endParaRPr lang="en-US" dirty="0">
              <a:solidFill>
                <a:srgbClr val="FF0000"/>
              </a:solidFill>
              <a:latin typeface="+mn-lt"/>
            </a:endParaRPr>
          </a:p>
        </p:txBody>
      </p:sp>
      <p:sp>
        <p:nvSpPr>
          <p:cNvPr id="40" name="Rectangle 39"/>
          <p:cNvSpPr/>
          <p:nvPr/>
        </p:nvSpPr>
        <p:spPr>
          <a:xfrm>
            <a:off x="5175975" y="2963494"/>
            <a:ext cx="1840052" cy="1066979"/>
          </a:xfrm>
          <a:prstGeom prst="rect">
            <a:avLst/>
          </a:prstGeom>
        </p:spPr>
        <p:txBody>
          <a:bodyPr wrap="square" anchor="ctr">
            <a:noAutofit/>
          </a:bodyPr>
          <a:lstStyle/>
          <a:p>
            <a:pPr algn="ctr"/>
            <a:r>
              <a:rPr lang="en-US" sz="1600" b="1" dirty="0" smtClean="0"/>
              <a:t>Feature Engineering</a:t>
            </a:r>
            <a:endParaRPr lang="en-US" sz="1600" b="1" dirty="0"/>
          </a:p>
        </p:txBody>
      </p:sp>
      <p:sp>
        <p:nvSpPr>
          <p:cNvPr id="51" name="Chevron 50"/>
          <p:cNvSpPr/>
          <p:nvPr/>
        </p:nvSpPr>
        <p:spPr>
          <a:xfrm>
            <a:off x="5175975" y="2392141"/>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ea typeface="Rajdhani Semibold"/>
                <a:cs typeface="Raleway"/>
                <a:sym typeface="Rajdhani Semibold"/>
              </a:rPr>
              <a:t>Engineering</a:t>
            </a:r>
            <a:endParaRPr lang="en-US" sz="1600" b="1" dirty="0"/>
          </a:p>
        </p:txBody>
      </p:sp>
      <p:sp>
        <p:nvSpPr>
          <p:cNvPr id="53" name="Chevron 52"/>
          <p:cNvSpPr/>
          <p:nvPr/>
        </p:nvSpPr>
        <p:spPr>
          <a:xfrm>
            <a:off x="6871475" y="23921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Development</a:t>
            </a:r>
            <a:endParaRPr lang="en-US" sz="1600" b="1" dirty="0"/>
          </a:p>
        </p:txBody>
      </p:sp>
      <p:sp>
        <p:nvSpPr>
          <p:cNvPr id="61" name="Chevron 60"/>
          <p:cNvSpPr/>
          <p:nvPr/>
        </p:nvSpPr>
        <p:spPr>
          <a:xfrm>
            <a:off x="1784975" y="1628418"/>
            <a:ext cx="5196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Data Exploration</a:t>
            </a:r>
            <a:endParaRPr lang="en-US" sz="1600" b="1" dirty="0">
              <a:solidFill>
                <a:schemeClr val="bg1"/>
              </a:solidFill>
            </a:endParaRPr>
          </a:p>
        </p:txBody>
      </p:sp>
      <p:sp>
        <p:nvSpPr>
          <p:cNvPr id="62" name="Chevron 61"/>
          <p:cNvSpPr/>
          <p:nvPr/>
        </p:nvSpPr>
        <p:spPr>
          <a:xfrm>
            <a:off x="6871475" y="16284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Model  Evaluation</a:t>
            </a:r>
            <a:r>
              <a:rPr lang="en-US" sz="1600" b="1" spc="-41" dirty="0">
                <a:solidFill>
                  <a:schemeClr val="bg1"/>
                </a:solidFill>
                <a:sym typeface="Rajdhani Semibold"/>
              </a:rPr>
              <a:t> </a:t>
            </a:r>
            <a:r>
              <a:rPr lang="en-US" sz="1600" b="1" spc="-41" dirty="0" smtClean="0">
                <a:solidFill>
                  <a:schemeClr val="bg1"/>
                </a:solidFill>
                <a:sym typeface="Rajdhani Semibold"/>
              </a:rPr>
              <a:t>&amp; Selection</a:t>
            </a:r>
            <a:endParaRPr lang="en-US" sz="1600" b="1" dirty="0"/>
          </a:p>
        </p:txBody>
      </p:sp>
      <p:sp>
        <p:nvSpPr>
          <p:cNvPr id="67" name="Chevron 66"/>
          <p:cNvSpPr/>
          <p:nvPr/>
        </p:nvSpPr>
        <p:spPr>
          <a:xfrm>
            <a:off x="8566975"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Selection</a:t>
            </a:r>
            <a:endParaRPr lang="en-US" sz="1600" b="1" dirty="0"/>
          </a:p>
        </p:txBody>
      </p:sp>
      <p:sp>
        <p:nvSpPr>
          <p:cNvPr id="27" name="Chevron 26"/>
          <p:cNvSpPr/>
          <p:nvPr/>
        </p:nvSpPr>
        <p:spPr>
          <a:xfrm>
            <a:off x="10262473"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Results</a:t>
            </a:r>
            <a:endParaRPr lang="en-US" sz="1600" b="1" dirty="0"/>
          </a:p>
        </p:txBody>
      </p:sp>
      <p:sp>
        <p:nvSpPr>
          <p:cNvPr id="28" name="Chevron 27"/>
          <p:cNvSpPr/>
          <p:nvPr/>
        </p:nvSpPr>
        <p:spPr>
          <a:xfrm>
            <a:off x="10262473"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Results</a:t>
            </a:r>
            <a:endParaRPr lang="en-US" sz="1600" b="1" dirty="0"/>
          </a:p>
        </p:txBody>
      </p:sp>
      <p:sp>
        <p:nvSpPr>
          <p:cNvPr id="46" name="Chevron 45"/>
          <p:cNvSpPr/>
          <p:nvPr/>
        </p:nvSpPr>
        <p:spPr>
          <a:xfrm>
            <a:off x="89475"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Data</a:t>
            </a:r>
            <a:br>
              <a:rPr lang="en-US" sz="1600" b="1" dirty="0" smtClean="0">
                <a:solidFill>
                  <a:schemeClr val="bg1"/>
                </a:solidFill>
              </a:rPr>
            </a:br>
            <a:r>
              <a:rPr lang="en-US" sz="1600" b="1" dirty="0" smtClean="0">
                <a:solidFill>
                  <a:schemeClr val="bg1"/>
                </a:solidFill>
              </a:rPr>
              <a:t>Source</a:t>
            </a:r>
            <a:endParaRPr lang="en-US" sz="1600" b="1" dirty="0">
              <a:solidFill>
                <a:schemeClr val="bg1"/>
              </a:solidFill>
            </a:endParaRPr>
          </a:p>
        </p:txBody>
      </p:sp>
      <p:sp>
        <p:nvSpPr>
          <p:cNvPr id="22" name="Rectangle 21"/>
          <p:cNvSpPr/>
          <p:nvPr/>
        </p:nvSpPr>
        <p:spPr>
          <a:xfrm>
            <a:off x="7772400" y="4168257"/>
            <a:ext cx="4419600" cy="2246769"/>
          </a:xfrm>
          <a:prstGeom prst="rect">
            <a:avLst/>
          </a:prstGeom>
        </p:spPr>
        <p:txBody>
          <a:bodyPr wrap="square">
            <a:spAutoFit/>
          </a:bodyPr>
          <a:lstStyle/>
          <a:p>
            <a:r>
              <a:rPr lang="en-US" sz="1400" dirty="0" smtClean="0"/>
              <a:t>Actions Performed</a:t>
            </a:r>
          </a:p>
          <a:p>
            <a:pPr marL="285750" indent="-285750">
              <a:buFont typeface="Arial" panose="020B0604020202020204" pitchFamily="34" charset="0"/>
              <a:buChar char="•"/>
            </a:pPr>
            <a:r>
              <a:rPr lang="en-US" sz="1400" dirty="0" smtClean="0"/>
              <a:t>Column drop of columns with one value</a:t>
            </a:r>
          </a:p>
          <a:p>
            <a:pPr marL="285750" indent="-285750">
              <a:buFont typeface="Arial" panose="020B0604020202020204" pitchFamily="34" charset="0"/>
              <a:buChar char="•"/>
            </a:pPr>
            <a:r>
              <a:rPr lang="en-US" sz="1400" dirty="0" smtClean="0"/>
              <a:t>Column drop of the employee number</a:t>
            </a:r>
            <a:endParaRPr lang="en-US" sz="1400" dirty="0" smtClean="0"/>
          </a:p>
          <a:p>
            <a:pPr marL="285750" indent="-285750">
              <a:buFont typeface="Arial" panose="020B0604020202020204" pitchFamily="34" charset="0"/>
              <a:buChar char="•"/>
            </a:pPr>
            <a:r>
              <a:rPr lang="en-US" sz="1400" dirty="0" smtClean="0"/>
              <a:t>Categorical variables to dummy variables</a:t>
            </a:r>
          </a:p>
          <a:p>
            <a:pPr marL="285750" indent="-285750">
              <a:buFont typeface="Arial" panose="020B0604020202020204" pitchFamily="34" charset="0"/>
              <a:buChar char="•"/>
            </a:pPr>
            <a:r>
              <a:rPr lang="en-US" sz="1400" dirty="0" smtClean="0"/>
              <a:t>Features Engineering (</a:t>
            </a:r>
            <a:r>
              <a:rPr lang="en-US" sz="1400" dirty="0" err="1" smtClean="0"/>
              <a:t>exemple</a:t>
            </a:r>
            <a:r>
              <a:rPr lang="en-US" sz="1400" dirty="0" smtClean="0"/>
              <a:t>: “</a:t>
            </a:r>
            <a:r>
              <a:rPr lang="en-US" sz="1400" dirty="0" err="1" smtClean="0"/>
              <a:t>StayScore</a:t>
            </a:r>
            <a:r>
              <a:rPr lang="en-US" sz="1400" dirty="0" smtClean="0"/>
              <a:t>” – </a:t>
            </a:r>
            <a:r>
              <a:rPr lang="en-US" sz="1400" dirty="0" err="1" smtClean="0"/>
              <a:t>YearsAtCompany</a:t>
            </a:r>
            <a:r>
              <a:rPr lang="en-US" sz="1400" dirty="0" smtClean="0"/>
              <a:t>, </a:t>
            </a:r>
            <a:r>
              <a:rPr lang="en-US" sz="1400" dirty="0" err="1" smtClean="0"/>
              <a:t>TotalWorkingYears</a:t>
            </a:r>
            <a:r>
              <a:rPr lang="en-US" sz="1400" dirty="0" smtClean="0"/>
              <a:t>, </a:t>
            </a:r>
            <a:r>
              <a:rPr lang="en-US" sz="1400" dirty="0" err="1" smtClean="0"/>
              <a:t>NumCompaniesWorked</a:t>
            </a:r>
            <a:r>
              <a:rPr lang="en-US" sz="1400" dirty="0" smtClean="0"/>
              <a:t>)</a:t>
            </a:r>
          </a:p>
          <a:p>
            <a:pPr marL="285750" indent="-285750">
              <a:buFont typeface="Arial" panose="020B0604020202020204" pitchFamily="34" charset="0"/>
              <a:buChar char="•"/>
            </a:pPr>
            <a:endParaRPr lang="pt-PT"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280492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n-lt"/>
              </a:rPr>
              <a:t>Methodology</a:t>
            </a:r>
            <a:endParaRPr lang="en-US" dirty="0">
              <a:latin typeface="+mn-lt"/>
            </a:endParaRPr>
          </a:p>
        </p:txBody>
      </p:sp>
      <p:sp>
        <p:nvSpPr>
          <p:cNvPr id="17" name="Text Placeholder 16"/>
          <p:cNvSpPr>
            <a:spLocks noGrp="1"/>
          </p:cNvSpPr>
          <p:nvPr>
            <p:ph type="body" sz="quarter" idx="10"/>
          </p:nvPr>
        </p:nvSpPr>
        <p:spPr/>
        <p:txBody>
          <a:bodyPr/>
          <a:lstStyle/>
          <a:p>
            <a:r>
              <a:rPr lang="en-US" dirty="0" smtClean="0">
                <a:solidFill>
                  <a:schemeClr val="tx1">
                    <a:lumMod val="85000"/>
                    <a:lumOff val="15000"/>
                  </a:schemeClr>
                </a:solidFill>
                <a:latin typeface="+mn-lt"/>
              </a:rPr>
              <a:t>The methodology was divided in </a:t>
            </a:r>
            <a:r>
              <a:rPr lang="en-US" dirty="0">
                <a:solidFill>
                  <a:schemeClr val="tx1">
                    <a:lumMod val="85000"/>
                    <a:lumOff val="15000"/>
                  </a:schemeClr>
                </a:solidFill>
                <a:latin typeface="+mn-lt"/>
              </a:rPr>
              <a:t>7</a:t>
            </a:r>
            <a:r>
              <a:rPr lang="en-US" dirty="0" smtClean="0">
                <a:solidFill>
                  <a:schemeClr val="tx1">
                    <a:lumMod val="85000"/>
                    <a:lumOff val="15000"/>
                  </a:schemeClr>
                </a:solidFill>
                <a:latin typeface="+mn-lt"/>
              </a:rPr>
              <a:t> steps: Collection, Visualization, Cleansing</a:t>
            </a:r>
            <a:r>
              <a:rPr lang="en-US" dirty="0">
                <a:solidFill>
                  <a:schemeClr val="tx1">
                    <a:lumMod val="85000"/>
                    <a:lumOff val="15000"/>
                  </a:schemeClr>
                </a:solidFill>
                <a:latin typeface="+mn-lt"/>
              </a:rPr>
              <a:t>, </a:t>
            </a:r>
            <a:r>
              <a:rPr lang="en-US" dirty="0" smtClean="0">
                <a:solidFill>
                  <a:schemeClr val="tx1">
                    <a:lumMod val="85000"/>
                    <a:lumOff val="15000"/>
                  </a:schemeClr>
                </a:solidFill>
                <a:latin typeface="+mn-lt"/>
              </a:rPr>
              <a:t>Engineering, Development, Selection and Results. </a:t>
            </a:r>
            <a:endParaRPr lang="en-US" dirty="0">
              <a:solidFill>
                <a:schemeClr val="tx1">
                  <a:lumMod val="85000"/>
                  <a:lumOff val="15000"/>
                </a:schemeClr>
              </a:solidFill>
              <a:latin typeface="+mn-lt"/>
            </a:endParaRPr>
          </a:p>
        </p:txBody>
      </p:sp>
      <p:sp>
        <p:nvSpPr>
          <p:cNvPr id="45" name="Chevron 44"/>
          <p:cNvSpPr/>
          <p:nvPr/>
        </p:nvSpPr>
        <p:spPr>
          <a:xfrm>
            <a:off x="89475" y="238320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Collection</a:t>
            </a:r>
            <a:endParaRPr lang="en-US" sz="1600" b="1" dirty="0">
              <a:solidFill>
                <a:schemeClr val="bg1"/>
              </a:solidFill>
            </a:endParaRPr>
          </a:p>
        </p:txBody>
      </p:sp>
      <p:sp>
        <p:nvSpPr>
          <p:cNvPr id="47" name="Chevron 46"/>
          <p:cNvSpPr/>
          <p:nvPr/>
        </p:nvSpPr>
        <p:spPr>
          <a:xfrm>
            <a:off x="17849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Visualization</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1" name="Chevron 50"/>
          <p:cNvSpPr/>
          <p:nvPr/>
        </p:nvSpPr>
        <p:spPr>
          <a:xfrm>
            <a:off x="5175975" y="23921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ea typeface="Rajdhani Semibold"/>
                <a:cs typeface="Raleway"/>
                <a:sym typeface="Rajdhani Semibold"/>
              </a:rPr>
              <a:t>Engineering</a:t>
            </a:r>
            <a:endParaRPr lang="en-US" sz="1600" b="1" dirty="0"/>
          </a:p>
        </p:txBody>
      </p:sp>
      <p:sp>
        <p:nvSpPr>
          <p:cNvPr id="41" name="TextBox 40"/>
          <p:cNvSpPr txBox="1"/>
          <p:nvPr/>
        </p:nvSpPr>
        <p:spPr>
          <a:xfrm>
            <a:off x="6871475" y="4039567"/>
            <a:ext cx="1840052" cy="1752283"/>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Each model was developed and optimize to define the best </a:t>
            </a:r>
            <a:r>
              <a:rPr lang="en-US" sz="1400" b="1" dirty="0" err="1" smtClean="0">
                <a:solidFill>
                  <a:srgbClr val="5C666C"/>
                </a:solidFill>
                <a:ea typeface="Roboto Light" panose="02000000000000000000" pitchFamily="2" charset="0"/>
              </a:rPr>
              <a:t>hyperparameters</a:t>
            </a:r>
            <a:r>
              <a:rPr lang="en-US" sz="1400" b="1" dirty="0" smtClean="0">
                <a:solidFill>
                  <a:srgbClr val="5C666C"/>
                </a:solidFill>
                <a:ea typeface="Roboto Light" panose="02000000000000000000" pitchFamily="2" charset="0"/>
              </a:rPr>
              <a:t> to achieve the best results</a:t>
            </a:r>
            <a:endParaRPr lang="en-US" sz="1400" b="1" dirty="0">
              <a:solidFill>
                <a:srgbClr val="5C666C"/>
              </a:solidFill>
              <a:ea typeface="Roboto Light" panose="02000000000000000000" pitchFamily="2" charset="0"/>
            </a:endParaRPr>
          </a:p>
        </p:txBody>
      </p:sp>
      <p:sp>
        <p:nvSpPr>
          <p:cNvPr id="42" name="Rectangle 41"/>
          <p:cNvSpPr/>
          <p:nvPr/>
        </p:nvSpPr>
        <p:spPr>
          <a:xfrm>
            <a:off x="6871475" y="2963494"/>
            <a:ext cx="1840052" cy="1066979"/>
          </a:xfrm>
          <a:prstGeom prst="rect">
            <a:avLst/>
          </a:prstGeom>
        </p:spPr>
        <p:txBody>
          <a:bodyPr wrap="square" anchor="ctr">
            <a:noAutofit/>
          </a:bodyPr>
          <a:lstStyle/>
          <a:p>
            <a:pPr algn="ctr"/>
            <a:r>
              <a:rPr lang="en-US" sz="1600" b="1" dirty="0" smtClean="0"/>
              <a:t>Model development and optimization </a:t>
            </a:r>
            <a:endParaRPr lang="en-US" sz="1600" b="1" dirty="0"/>
          </a:p>
        </p:txBody>
      </p:sp>
      <p:sp>
        <p:nvSpPr>
          <p:cNvPr id="53" name="Chevron 52"/>
          <p:cNvSpPr/>
          <p:nvPr/>
        </p:nvSpPr>
        <p:spPr>
          <a:xfrm>
            <a:off x="6871475" y="239214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Development</a:t>
            </a:r>
            <a:endParaRPr lang="en-US" sz="1600" b="1" dirty="0"/>
          </a:p>
        </p:txBody>
      </p:sp>
      <p:sp>
        <p:nvSpPr>
          <p:cNvPr id="62" name="Chevron 61"/>
          <p:cNvSpPr/>
          <p:nvPr/>
        </p:nvSpPr>
        <p:spPr>
          <a:xfrm>
            <a:off x="6871475" y="16284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smtClean="0">
                <a:solidFill>
                  <a:schemeClr val="bg1"/>
                </a:solidFill>
                <a:sym typeface="Rajdhani Semibold"/>
              </a:rPr>
              <a:t>Model  Evaluation</a:t>
            </a:r>
            <a:r>
              <a:rPr lang="en-US" sz="1600" b="1" spc="-41" dirty="0">
                <a:solidFill>
                  <a:schemeClr val="bg1"/>
                </a:solidFill>
                <a:sym typeface="Rajdhani Semibold"/>
              </a:rPr>
              <a:t> </a:t>
            </a:r>
            <a:r>
              <a:rPr lang="en-US" sz="1600" b="1" spc="-41" dirty="0" smtClean="0">
                <a:solidFill>
                  <a:schemeClr val="bg1"/>
                </a:solidFill>
                <a:sym typeface="Rajdhani Semibold"/>
              </a:rPr>
              <a:t>&amp; Selection</a:t>
            </a:r>
            <a:endParaRPr lang="en-US" sz="1600" b="1" dirty="0"/>
          </a:p>
        </p:txBody>
      </p:sp>
      <p:sp>
        <p:nvSpPr>
          <p:cNvPr id="65" name="TextBox 64"/>
          <p:cNvSpPr txBox="1"/>
          <p:nvPr/>
        </p:nvSpPr>
        <p:spPr>
          <a:xfrm>
            <a:off x="8566975" y="4048735"/>
            <a:ext cx="1840052" cy="1752283"/>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After achieving the best results of each model, a analysis will be performed to select the best model to answer the questions</a:t>
            </a:r>
            <a:endParaRPr lang="en-US" sz="1400" b="1" dirty="0">
              <a:solidFill>
                <a:srgbClr val="5C666C"/>
              </a:solidFill>
              <a:ea typeface="Roboto Light" panose="02000000000000000000" pitchFamily="2" charset="0"/>
            </a:endParaRPr>
          </a:p>
        </p:txBody>
      </p:sp>
      <p:sp>
        <p:nvSpPr>
          <p:cNvPr id="66" name="Rectangle 65"/>
          <p:cNvSpPr/>
          <p:nvPr/>
        </p:nvSpPr>
        <p:spPr>
          <a:xfrm>
            <a:off x="8566975" y="2972662"/>
            <a:ext cx="1840052" cy="1066979"/>
          </a:xfrm>
          <a:prstGeom prst="rect">
            <a:avLst/>
          </a:prstGeom>
        </p:spPr>
        <p:txBody>
          <a:bodyPr wrap="square" anchor="ctr">
            <a:noAutofit/>
          </a:bodyPr>
          <a:lstStyle/>
          <a:p>
            <a:pPr algn="ctr"/>
            <a:r>
              <a:rPr lang="en-US" sz="1600" b="1" dirty="0" smtClean="0"/>
              <a:t>Model</a:t>
            </a:r>
          </a:p>
          <a:p>
            <a:pPr algn="ctr"/>
            <a:r>
              <a:rPr lang="en-US" sz="1600" b="1" dirty="0" smtClean="0"/>
              <a:t>Selection</a:t>
            </a:r>
            <a:endParaRPr lang="en-US" sz="1600" b="1" dirty="0"/>
          </a:p>
        </p:txBody>
      </p:sp>
      <p:sp>
        <p:nvSpPr>
          <p:cNvPr id="67" name="Chevron 66"/>
          <p:cNvSpPr/>
          <p:nvPr/>
        </p:nvSpPr>
        <p:spPr>
          <a:xfrm>
            <a:off x="8566975"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Selection</a:t>
            </a:r>
            <a:endParaRPr lang="en-US" sz="1600" b="1" dirty="0"/>
          </a:p>
        </p:txBody>
      </p:sp>
      <p:sp>
        <p:nvSpPr>
          <p:cNvPr id="25" name="TextBox 24"/>
          <p:cNvSpPr txBox="1"/>
          <p:nvPr/>
        </p:nvSpPr>
        <p:spPr>
          <a:xfrm>
            <a:off x="10262473" y="4070833"/>
            <a:ext cx="1840052" cy="1752283"/>
          </a:xfrm>
          <a:prstGeom prst="rect">
            <a:avLst/>
          </a:prstGeom>
          <a:noFill/>
        </p:spPr>
        <p:txBody>
          <a:bodyPr wrap="square" rtlCol="0">
            <a:noAutofit/>
          </a:bodyPr>
          <a:lstStyle/>
          <a:p>
            <a:pPr algn="ctr"/>
            <a:r>
              <a:rPr lang="en-US" sz="1400" b="1" dirty="0" smtClean="0">
                <a:solidFill>
                  <a:srgbClr val="5C666C"/>
                </a:solidFill>
                <a:ea typeface="Roboto Light" panose="02000000000000000000" pitchFamily="2" charset="0"/>
              </a:rPr>
              <a:t>Once the analysis of the results is completed, a presentation for the stakeholders will be prepared with conclusions and next steps.</a:t>
            </a:r>
            <a:endParaRPr lang="en-US" sz="1400" b="1" dirty="0">
              <a:solidFill>
                <a:srgbClr val="5C666C"/>
              </a:solidFill>
              <a:ea typeface="Roboto Light" panose="02000000000000000000" pitchFamily="2" charset="0"/>
            </a:endParaRPr>
          </a:p>
        </p:txBody>
      </p:sp>
      <p:sp>
        <p:nvSpPr>
          <p:cNvPr id="26" name="Rectangle 25"/>
          <p:cNvSpPr/>
          <p:nvPr/>
        </p:nvSpPr>
        <p:spPr>
          <a:xfrm>
            <a:off x="10262473" y="2972662"/>
            <a:ext cx="1840052" cy="1066979"/>
          </a:xfrm>
          <a:prstGeom prst="rect">
            <a:avLst/>
          </a:prstGeom>
        </p:spPr>
        <p:txBody>
          <a:bodyPr wrap="square" anchor="ctr">
            <a:noAutofit/>
          </a:bodyPr>
          <a:lstStyle/>
          <a:p>
            <a:pPr algn="ctr"/>
            <a:r>
              <a:rPr lang="en-US" sz="1600" b="1" dirty="0" smtClean="0"/>
              <a:t>Results </a:t>
            </a:r>
            <a:br>
              <a:rPr lang="en-US" sz="1600" b="1" dirty="0" smtClean="0"/>
            </a:br>
            <a:r>
              <a:rPr lang="en-US" sz="1600" b="1" dirty="0" smtClean="0"/>
              <a:t>Analysis &amp; Conclusions</a:t>
            </a:r>
            <a:endParaRPr lang="en-US" sz="1600" b="1" dirty="0"/>
          </a:p>
        </p:txBody>
      </p:sp>
      <p:sp>
        <p:nvSpPr>
          <p:cNvPr id="27" name="Chevron 26"/>
          <p:cNvSpPr/>
          <p:nvPr/>
        </p:nvSpPr>
        <p:spPr>
          <a:xfrm>
            <a:off x="10262473"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Results</a:t>
            </a:r>
            <a:endParaRPr lang="en-US" sz="1600" b="1" dirty="0"/>
          </a:p>
        </p:txBody>
      </p:sp>
      <p:sp>
        <p:nvSpPr>
          <p:cNvPr id="28" name="Chevron 27"/>
          <p:cNvSpPr/>
          <p:nvPr/>
        </p:nvSpPr>
        <p:spPr>
          <a:xfrm>
            <a:off x="10262473"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t>Results</a:t>
            </a:r>
            <a:endParaRPr lang="en-US" sz="1600" b="1" dirty="0"/>
          </a:p>
        </p:txBody>
      </p:sp>
      <p:grpSp>
        <p:nvGrpSpPr>
          <p:cNvPr id="5" name="Group 4"/>
          <p:cNvGrpSpPr/>
          <p:nvPr/>
        </p:nvGrpSpPr>
        <p:grpSpPr>
          <a:xfrm>
            <a:off x="89475" y="1628418"/>
            <a:ext cx="6892287" cy="684000"/>
            <a:chOff x="89475" y="1628418"/>
            <a:chExt cx="6892287" cy="684000"/>
          </a:xfrm>
        </p:grpSpPr>
        <p:sp>
          <p:nvSpPr>
            <p:cNvPr id="61" name="Chevron 60"/>
            <p:cNvSpPr/>
            <p:nvPr/>
          </p:nvSpPr>
          <p:spPr>
            <a:xfrm>
              <a:off x="1784975" y="16284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Data Exploration</a:t>
              </a:r>
              <a:endParaRPr lang="en-US" sz="1600" b="1" dirty="0">
                <a:solidFill>
                  <a:schemeClr val="bg1"/>
                </a:solidFill>
              </a:endParaRPr>
            </a:p>
          </p:txBody>
        </p:sp>
        <p:sp>
          <p:nvSpPr>
            <p:cNvPr id="46" name="Chevron 45"/>
            <p:cNvSpPr/>
            <p:nvPr/>
          </p:nvSpPr>
          <p:spPr>
            <a:xfrm>
              <a:off x="89475"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smtClean="0">
                  <a:solidFill>
                    <a:schemeClr val="bg1"/>
                  </a:solidFill>
                </a:rPr>
                <a:t>Data</a:t>
              </a:r>
              <a:br>
                <a:rPr lang="en-US" sz="1600" b="1" dirty="0" smtClean="0">
                  <a:solidFill>
                    <a:schemeClr val="bg1"/>
                  </a:solidFill>
                </a:rPr>
              </a:br>
              <a:r>
                <a:rPr lang="en-US" sz="1600" b="1" dirty="0" smtClean="0">
                  <a:solidFill>
                    <a:schemeClr val="bg1"/>
                  </a:solidFill>
                </a:rPr>
                <a:t>Source</a:t>
              </a:r>
              <a:endParaRPr lang="en-US" sz="1600" b="1" dirty="0">
                <a:solidFill>
                  <a:schemeClr val="bg1"/>
                </a:solidFill>
              </a:endParaRPr>
            </a:p>
          </p:txBody>
        </p:sp>
      </p:grpSp>
      <p:grpSp>
        <p:nvGrpSpPr>
          <p:cNvPr id="4" name="Group 3"/>
          <p:cNvGrpSpPr/>
          <p:nvPr/>
        </p:nvGrpSpPr>
        <p:grpSpPr>
          <a:xfrm>
            <a:off x="4392255" y="3511274"/>
            <a:ext cx="1896176" cy="2326134"/>
            <a:chOff x="1381226" y="3496983"/>
            <a:chExt cx="1896176" cy="2326134"/>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0254" y="3496983"/>
              <a:ext cx="1838120" cy="1838120"/>
            </a:xfrm>
            <a:prstGeom prst="rect">
              <a:avLst/>
            </a:prstGeom>
          </p:spPr>
        </p:pic>
        <p:sp>
          <p:nvSpPr>
            <p:cNvPr id="3" name="TextBox 2"/>
            <p:cNvSpPr txBox="1"/>
            <p:nvPr/>
          </p:nvSpPr>
          <p:spPr>
            <a:xfrm>
              <a:off x="1381226" y="5480505"/>
              <a:ext cx="1896176" cy="342612"/>
            </a:xfrm>
            <a:prstGeom prst="rect">
              <a:avLst/>
            </a:prstGeom>
            <a:noFill/>
          </p:spPr>
          <p:txBody>
            <a:bodyPr wrap="square" lIns="54610" tIns="54610" rIns="54610" bIns="54610" rtlCol="0">
              <a:noAutofit/>
            </a:bodyPr>
            <a:lstStyle/>
            <a:p>
              <a:pPr algn="ctr">
                <a:spcAft>
                  <a:spcPts val="600"/>
                </a:spcAft>
              </a:pPr>
              <a:r>
                <a:rPr lang="en-US" sz="1500" dirty="0" smtClean="0">
                  <a:solidFill>
                    <a:schemeClr val="tx2"/>
                  </a:solidFill>
                </a:rPr>
                <a:t>Under Construction</a:t>
              </a:r>
            </a:p>
          </p:txBody>
        </p:sp>
      </p:grpSp>
      <p:pic>
        <p:nvPicPr>
          <p:cNvPr id="6" name="Picture 5"/>
          <p:cNvPicPr>
            <a:picLocks noChangeAspect="1"/>
          </p:cNvPicPr>
          <p:nvPr/>
        </p:nvPicPr>
        <p:blipFill>
          <a:blip r:embed="rId4"/>
          <a:stretch>
            <a:fillRect/>
          </a:stretch>
        </p:blipFill>
        <p:spPr>
          <a:xfrm>
            <a:off x="457167" y="3300287"/>
            <a:ext cx="3352044" cy="2748108"/>
          </a:xfrm>
          <a:prstGeom prst="rect">
            <a:avLst/>
          </a:prstGeom>
        </p:spPr>
      </p:pic>
    </p:spTree>
    <p:extLst>
      <p:ext uri="{BB962C8B-B14F-4D97-AF65-F5344CB8AC3E}">
        <p14:creationId xmlns:p14="http://schemas.microsoft.com/office/powerpoint/2010/main" val="2971051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9830" y="2294847"/>
            <a:ext cx="10183770" cy="3228134"/>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p:cNvSpPr>
            <a:spLocks noGrp="1"/>
          </p:cNvSpPr>
          <p:nvPr>
            <p:ph type="title"/>
          </p:nvPr>
        </p:nvSpPr>
        <p:spPr>
          <a:xfrm>
            <a:off x="998400" y="431800"/>
            <a:ext cx="10195200" cy="533400"/>
          </a:xfrm>
        </p:spPr>
        <p:txBody>
          <a:bodyPr/>
          <a:lstStyle/>
          <a:p>
            <a:r>
              <a:rPr lang="en-US" dirty="0" smtClean="0">
                <a:latin typeface="+mn-lt"/>
              </a:rPr>
              <a:t>Methodology</a:t>
            </a:r>
            <a:endParaRPr lang="en-US" dirty="0">
              <a:latin typeface="+mn-lt"/>
            </a:endParaRPr>
          </a:p>
        </p:txBody>
      </p:sp>
      <p:sp>
        <p:nvSpPr>
          <p:cNvPr id="17" name="Text Placeholder 16"/>
          <p:cNvSpPr>
            <a:spLocks noGrp="1"/>
          </p:cNvSpPr>
          <p:nvPr>
            <p:ph type="body" sz="quarter" idx="10"/>
          </p:nvPr>
        </p:nvSpPr>
        <p:spPr>
          <a:xfrm>
            <a:off x="998538" y="1072152"/>
            <a:ext cx="10201275" cy="490200"/>
          </a:xfrm>
        </p:spPr>
        <p:txBody>
          <a:bodyPr/>
          <a:lstStyle/>
          <a:p>
            <a:r>
              <a:rPr lang="en-US" dirty="0" smtClean="0">
                <a:latin typeface="+mn-lt"/>
              </a:rPr>
              <a:t>We have elected the </a:t>
            </a:r>
            <a:r>
              <a:rPr lang="en-US" dirty="0" err="1" smtClean="0">
                <a:latin typeface="+mn-lt"/>
              </a:rPr>
              <a:t>GithHub</a:t>
            </a:r>
            <a:r>
              <a:rPr lang="en-US" dirty="0" smtClean="0">
                <a:latin typeface="+mn-lt"/>
              </a:rPr>
              <a:t> collaborative platform to support in the evolution of the project; Python as the programming language and Power Bi </a:t>
            </a:r>
            <a:r>
              <a:rPr lang="en-US" dirty="0">
                <a:latin typeface="+mn-lt"/>
              </a:rPr>
              <a:t>for data </a:t>
            </a:r>
            <a:r>
              <a:rPr lang="en-US" dirty="0" smtClean="0">
                <a:latin typeface="+mn-lt"/>
              </a:rPr>
              <a:t>exploration</a:t>
            </a:r>
            <a:r>
              <a:rPr lang="en-US" dirty="0">
                <a:latin typeface="+mn-lt"/>
              </a:rPr>
              <a:t> </a:t>
            </a:r>
            <a:r>
              <a:rPr lang="en-US" dirty="0" smtClean="0">
                <a:latin typeface="+mn-lt"/>
              </a:rPr>
              <a:t>and results presentation.</a:t>
            </a:r>
            <a:endParaRPr lang="en-US" dirty="0">
              <a:latin typeface="+mn-lt"/>
            </a:endParaRPr>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512" y="-4082865"/>
            <a:ext cx="10990088" cy="3743960"/>
          </a:xfrm>
          <a:prstGeom prst="rect">
            <a:avLst/>
          </a:prstGeom>
          <a:noFill/>
        </p:spPr>
      </p:pic>
      <p:sp>
        <p:nvSpPr>
          <p:cNvPr id="9" name="Rectangle 8"/>
          <p:cNvSpPr/>
          <p:nvPr/>
        </p:nvSpPr>
        <p:spPr>
          <a:xfrm>
            <a:off x="998400" y="5037832"/>
            <a:ext cx="10195200" cy="556112"/>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0" descr="Imagem relacionad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758" t="19892" r="9892" b="19253"/>
          <a:stretch/>
        </p:blipFill>
        <p:spPr bwMode="auto">
          <a:xfrm>
            <a:off x="5296170" y="5085742"/>
            <a:ext cx="1599661" cy="4602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009830"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Sources</a:t>
            </a:r>
          </a:p>
        </p:txBody>
      </p:sp>
      <p:sp>
        <p:nvSpPr>
          <p:cNvPr id="13" name="Rectangle 12"/>
          <p:cNvSpPr/>
          <p:nvPr/>
        </p:nvSpPr>
        <p:spPr>
          <a:xfrm>
            <a:off x="3644999"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Exploration</a:t>
            </a:r>
            <a:endParaRPr lang="en-US" sz="1400" dirty="0"/>
          </a:p>
        </p:txBody>
      </p:sp>
      <p:sp>
        <p:nvSpPr>
          <p:cNvPr id="14" name="Rectangle 13"/>
          <p:cNvSpPr/>
          <p:nvPr/>
        </p:nvSpPr>
        <p:spPr>
          <a:xfrm>
            <a:off x="6280168"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t>Model </a:t>
            </a:r>
            <a:br>
              <a:rPr lang="en-US" sz="1400" dirty="0" smtClean="0"/>
            </a:br>
            <a:r>
              <a:rPr lang="en-US" sz="1400" dirty="0" smtClean="0"/>
              <a:t>Evaluation &amp; Selection</a:t>
            </a:r>
            <a:endParaRPr lang="en-US" sz="1400" i="1" dirty="0"/>
          </a:p>
        </p:txBody>
      </p:sp>
      <p:pic>
        <p:nvPicPr>
          <p:cNvPr id="15" name="Picture 12" descr="Resultado de imagem para python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9299" y="3313227"/>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Imagem relacionada"/>
          <p:cNvPicPr>
            <a:picLocks noChangeAspect="1" noChangeArrowheads="1"/>
          </p:cNvPicPr>
          <p:nvPr/>
        </p:nvPicPr>
        <p:blipFill rotWithShape="1">
          <a:blip r:embed="rId6">
            <a:extLst>
              <a:ext uri="{28A0092B-C50C-407E-A947-70E740481C1C}">
                <a14:useLocalDpi xmlns:a14="http://schemas.microsoft.com/office/drawing/2010/main" val="0"/>
              </a:ext>
            </a:extLst>
          </a:blip>
          <a:srcRect l="14861" r="16718"/>
          <a:stretch/>
        </p:blipFill>
        <p:spPr bwMode="auto">
          <a:xfrm>
            <a:off x="9172469" y="3166783"/>
            <a:ext cx="1764000" cy="137288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8915338"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t>Results Presentation</a:t>
            </a:r>
          </a:p>
        </p:txBody>
      </p:sp>
      <p:pic>
        <p:nvPicPr>
          <p:cNvPr id="23" name="Picture 18" descr="Imagem relacionada"/>
          <p:cNvPicPr>
            <a:picLocks noChangeAspect="1" noChangeArrowheads="1"/>
          </p:cNvPicPr>
          <p:nvPr/>
        </p:nvPicPr>
        <p:blipFill rotWithShape="1">
          <a:blip r:embed="rId6">
            <a:extLst>
              <a:ext uri="{28A0092B-C50C-407E-A947-70E740481C1C}">
                <a14:useLocalDpi xmlns:a14="http://schemas.microsoft.com/office/drawing/2010/main" val="0"/>
              </a:ext>
            </a:extLst>
          </a:blip>
          <a:srcRect l="14861" r="16718"/>
          <a:stretch/>
        </p:blipFill>
        <p:spPr bwMode="auto">
          <a:xfrm>
            <a:off x="3896581" y="2662954"/>
            <a:ext cx="1764000" cy="137288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esultado de imagem para python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8581" y="383837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m para DATABASE"/>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08961" y="3358366"/>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602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KPMG_Widescreen_White">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4690"/>
        </a:solidFill>
        <a:ln>
          <a:noFill/>
        </a:ln>
      </a:spPr>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defPPr algn="ctr">
          <a:defRPr sz="1600" dirty="0" err="1" smtClean="0">
            <a:solidFill>
              <a:schemeClr val="bg1"/>
            </a:solidFill>
            <a:latin typeface="Univers for KPMG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Read-Only]" id="{93532999-BCA8-4966-B2A1-0FD6D5CD3E83}" vid="{28BA5861-A3A0-4F3A-9B29-32D4EC71B07B}"/>
    </a:ext>
  </a:extLst>
</a:theme>
</file>

<file path=ppt/theme/theme2.xml><?xml version="1.0" encoding="utf-8"?>
<a:theme xmlns:a="http://schemas.openxmlformats.org/drawingml/2006/main" name="Section">
  <a:themeElements>
    <a:clrScheme name="KPMG">
      <a:dk1>
        <a:sysClr val="windowText" lastClr="000000"/>
      </a:dk1>
      <a:lt1>
        <a:sysClr val="window" lastClr="FFFFFF"/>
      </a:lt1>
      <a:dk2>
        <a:srgbClr val="00338D"/>
      </a:dk2>
      <a:lt2>
        <a:srgbClr val="FFFFFF"/>
      </a:lt2>
      <a:accent1>
        <a:srgbClr val="00338D"/>
      </a:accent1>
      <a:accent2>
        <a:srgbClr val="0091DA"/>
      </a:accent2>
      <a:accent3>
        <a:srgbClr val="470A68"/>
      </a:accent3>
      <a:accent4>
        <a:srgbClr val="005EB8"/>
      </a:accent4>
      <a:accent5>
        <a:srgbClr val="00A3A1"/>
      </a:accent5>
      <a:accent6>
        <a:srgbClr val="EAAA00"/>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16340</TotalTime>
  <Words>2116</Words>
  <Application>Microsoft Office PowerPoint</Application>
  <PresentationFormat>Widescreen</PresentationFormat>
  <Paragraphs>699</Paragraphs>
  <Slides>22</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Calibri</vt:lpstr>
      <vt:lpstr>Open Sans</vt:lpstr>
      <vt:lpstr>Rajdhani</vt:lpstr>
      <vt:lpstr>Rajdhani Semibold</vt:lpstr>
      <vt:lpstr>Raleway</vt:lpstr>
      <vt:lpstr>Roboto Light</vt:lpstr>
      <vt:lpstr>Trebuchet MS</vt:lpstr>
      <vt:lpstr>Univers for KPMG Light</vt:lpstr>
      <vt:lpstr>KPMG_Widescreen_White</vt:lpstr>
      <vt:lpstr>Section</vt:lpstr>
      <vt:lpstr>Enterprise Data Science Bootcamp  Human Resources Analysis Predict Attrition   November 2019</vt:lpstr>
      <vt:lpstr>Agenda</vt:lpstr>
      <vt:lpstr>Why “HR Analysis - Predict Attrition”?</vt:lpstr>
      <vt:lpstr>Methodology</vt:lpstr>
      <vt:lpstr>Methodology</vt:lpstr>
      <vt:lpstr>Methodology</vt:lpstr>
      <vt:lpstr>Methodology</vt:lpstr>
      <vt:lpstr>Methodology</vt:lpstr>
      <vt:lpstr>Methodology</vt:lpstr>
      <vt:lpstr>Planning</vt:lpstr>
      <vt:lpstr>Dataset Exploration</vt:lpstr>
      <vt:lpstr>Dataset Exploration</vt:lpstr>
      <vt:lpstr>Preliminary Results</vt:lpstr>
      <vt:lpstr>Score Selection</vt:lpstr>
      <vt:lpstr>Score Selection</vt:lpstr>
      <vt:lpstr>Score Selection</vt:lpstr>
      <vt:lpstr>Score Selection</vt:lpstr>
      <vt:lpstr>Score Selection</vt:lpstr>
      <vt:lpstr>Score Selection</vt:lpstr>
      <vt:lpstr>Score Selection</vt:lpstr>
      <vt:lpstr>Next Steps</vt:lpstr>
      <vt:lpstr>Thank You!</vt:lpstr>
    </vt:vector>
  </TitlesOfParts>
  <Company>NOVA IMS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EDSB</dc:title>
  <dc:subject>EDSB</dc:subject>
  <dc:creator>Oom, Manuel</dc:creator>
  <cp:lastModifiedBy>Oom, Manuel</cp:lastModifiedBy>
  <cp:revision>776</cp:revision>
  <cp:lastPrinted>2019-11-17T18:04:23Z</cp:lastPrinted>
  <dcterms:created xsi:type="dcterms:W3CDTF">2018-06-12T14:19:47Z</dcterms:created>
  <dcterms:modified xsi:type="dcterms:W3CDTF">2019-11-17T18:33:53Z</dcterms:modified>
  <cp:category/>
</cp:coreProperties>
</file>