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67" r:id="rId2"/>
  </p:sldMasterIdLst>
  <p:notesMasterIdLst>
    <p:notesMasterId r:id="rId28"/>
  </p:notesMasterIdLst>
  <p:sldIdLst>
    <p:sldId id="393" r:id="rId3"/>
    <p:sldId id="405" r:id="rId4"/>
    <p:sldId id="453" r:id="rId5"/>
    <p:sldId id="438" r:id="rId6"/>
    <p:sldId id="455" r:id="rId7"/>
    <p:sldId id="460" r:id="rId8"/>
    <p:sldId id="456" r:id="rId9"/>
    <p:sldId id="457" r:id="rId10"/>
    <p:sldId id="458" r:id="rId11"/>
    <p:sldId id="445" r:id="rId12"/>
    <p:sldId id="466" r:id="rId13"/>
    <p:sldId id="472" r:id="rId14"/>
    <p:sldId id="471" r:id="rId15"/>
    <p:sldId id="439" r:id="rId16"/>
    <p:sldId id="440" r:id="rId17"/>
    <p:sldId id="441" r:id="rId18"/>
    <p:sldId id="467" r:id="rId19"/>
    <p:sldId id="459" r:id="rId20"/>
    <p:sldId id="474" r:id="rId21"/>
    <p:sldId id="461" r:id="rId22"/>
    <p:sldId id="473" r:id="rId23"/>
    <p:sldId id="443" r:id="rId24"/>
    <p:sldId id="447" r:id="rId25"/>
    <p:sldId id="450" r:id="rId26"/>
    <p:sldId id="410" r:id="rId27"/>
  </p:sldIdLst>
  <p:sldSz cx="12192000" cy="6858000"/>
  <p:notesSz cx="6794500" cy="9906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45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itao, Miguel" initials="LM" lastIdx="1" clrIdx="0">
    <p:extLst>
      <p:ext uri="{19B8F6BF-5375-455C-9EA6-DF929625EA0E}">
        <p15:presenceInfo xmlns:p15="http://schemas.microsoft.com/office/powerpoint/2012/main" userId="S-1-5-21-687998694-64445770-312552118-3392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FF0066"/>
    <a:srgbClr val="A6A6A6"/>
    <a:srgbClr val="00A3A1"/>
    <a:srgbClr val="1C544A"/>
    <a:srgbClr val="5C666C"/>
    <a:srgbClr val="00338D"/>
    <a:srgbClr val="005EB8"/>
    <a:srgbClr val="0091DA"/>
    <a:srgbClr val="6D20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E1BCFF-836E-475A-9683-81C60D625C3B}" v="2" dt="2019-12-07T12:50:49.7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053" autoAdjust="0"/>
    <p:restoredTop sz="94095" autoAdjust="0"/>
  </p:normalViewPr>
  <p:slideViewPr>
    <p:cSldViewPr snapToGrid="0" showGuides="1">
      <p:cViewPr varScale="1">
        <p:scale>
          <a:sx n="67" d="100"/>
          <a:sy n="67" d="100"/>
        </p:scale>
        <p:origin x="876" y="32"/>
      </p:cViewPr>
      <p:guideLst>
        <p:guide pos="5450"/>
        <p:guide orient="horz" pos="2160"/>
      </p:guideLst>
    </p:cSldViewPr>
  </p:slideViewPr>
  <p:notesTextViewPr>
    <p:cViewPr>
      <p:scale>
        <a:sx n="3" d="2"/>
        <a:sy n="3" d="2"/>
      </p:scale>
      <p:origin x="0" y="0"/>
    </p:cViewPr>
  </p:notesTextViewPr>
  <p:sorterViewPr>
    <p:cViewPr>
      <p:scale>
        <a:sx n="75" d="100"/>
        <a:sy n="75" d="100"/>
      </p:scale>
      <p:origin x="0" y="-9448"/>
    </p:cViewPr>
  </p:sorterViewPr>
  <p:notesViewPr>
    <p:cSldViewPr snapToGrid="0">
      <p:cViewPr varScale="1">
        <p:scale>
          <a:sx n="47" d="100"/>
          <a:sy n="47" d="100"/>
        </p:scale>
        <p:origin x="272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nrique Miguel Lopes Pereira" userId="0bc19298326b1d75" providerId="LiveId" clId="{40E1BCFF-836E-475A-9683-81C60D625C3B}"/>
    <pc:docChg chg="modSld">
      <pc:chgData name="Henrique Miguel Lopes Pereira" userId="0bc19298326b1d75" providerId="LiveId" clId="{40E1BCFF-836E-475A-9683-81C60D625C3B}" dt="2019-12-07T12:50:49.705" v="3" actId="14826"/>
      <pc:docMkLst>
        <pc:docMk/>
      </pc:docMkLst>
      <pc:sldChg chg="modSp">
        <pc:chgData name="Henrique Miguel Lopes Pereira" userId="0bc19298326b1d75" providerId="LiveId" clId="{40E1BCFF-836E-475A-9683-81C60D625C3B}" dt="2019-12-07T12:50:49.705" v="3" actId="14826"/>
        <pc:sldMkLst>
          <pc:docMk/>
          <pc:sldMk cId="2434649059" sldId="471"/>
        </pc:sldMkLst>
        <pc:picChg chg="mod">
          <ac:chgData name="Henrique Miguel Lopes Pereira" userId="0bc19298326b1d75" providerId="LiveId" clId="{40E1BCFF-836E-475A-9683-81C60D625C3B}" dt="2019-12-07T12:50:49.705" v="3" actId="14826"/>
          <ac:picMkLst>
            <pc:docMk/>
            <pc:sldMk cId="2434649059" sldId="471"/>
            <ac:picMk id="23" creationId="{00000000-0000-0000-0000-000000000000}"/>
          </ac:picMkLst>
        </pc:picChg>
      </pc:sldChg>
      <pc:sldChg chg="modSp mod">
        <pc:chgData name="Henrique Miguel Lopes Pereira" userId="0bc19298326b1d75" providerId="LiveId" clId="{40E1BCFF-836E-475A-9683-81C60D625C3B}" dt="2019-12-07T12:50:36.975" v="2" actId="1037"/>
        <pc:sldMkLst>
          <pc:docMk/>
          <pc:sldMk cId="2528480709" sldId="472"/>
        </pc:sldMkLst>
        <pc:picChg chg="mod">
          <ac:chgData name="Henrique Miguel Lopes Pereira" userId="0bc19298326b1d75" providerId="LiveId" clId="{40E1BCFF-836E-475A-9683-81C60D625C3B}" dt="2019-12-07T12:50:36.975" v="2" actId="1037"/>
          <ac:picMkLst>
            <pc:docMk/>
            <pc:sldMk cId="2528480709" sldId="472"/>
            <ac:picMk id="55"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7020"/>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48645" y="0"/>
            <a:ext cx="2944283" cy="497020"/>
          </a:xfrm>
          <a:prstGeom prst="rect">
            <a:avLst/>
          </a:prstGeom>
        </p:spPr>
        <p:txBody>
          <a:bodyPr vert="horz" lIns="91440" tIns="45720" rIns="91440" bIns="45720" rtlCol="0"/>
          <a:lstStyle>
            <a:lvl1pPr algn="r">
              <a:defRPr sz="1200"/>
            </a:lvl1pPr>
          </a:lstStyle>
          <a:p>
            <a:fld id="{65E50B95-155F-4C65-BB6D-C88CA320230D}" type="datetimeFigureOut">
              <a:rPr lang="pt-PT" smtClean="0"/>
              <a:t>09/12/2019</a:t>
            </a:fld>
            <a:endParaRPr lang="pt-PT"/>
          </a:p>
        </p:txBody>
      </p:sp>
      <p:sp>
        <p:nvSpPr>
          <p:cNvPr id="4" name="Slide Image Placeholder 3"/>
          <p:cNvSpPr>
            <a:spLocks noGrp="1" noRot="1" noChangeAspect="1"/>
          </p:cNvSpPr>
          <p:nvPr>
            <p:ph type="sldImg" idx="2"/>
          </p:nvPr>
        </p:nvSpPr>
        <p:spPr>
          <a:xfrm>
            <a:off x="425450" y="1238250"/>
            <a:ext cx="5943600" cy="3343275"/>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79450" y="4767262"/>
            <a:ext cx="5435600" cy="390048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6" name="Footer Placeholder 5"/>
          <p:cNvSpPr>
            <a:spLocks noGrp="1"/>
          </p:cNvSpPr>
          <p:nvPr>
            <p:ph type="ftr" sz="quarter" idx="4"/>
          </p:nvPr>
        </p:nvSpPr>
        <p:spPr>
          <a:xfrm>
            <a:off x="0" y="9408981"/>
            <a:ext cx="2944283" cy="497019"/>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48645" y="9408981"/>
            <a:ext cx="2944283" cy="497019"/>
          </a:xfrm>
          <a:prstGeom prst="rect">
            <a:avLst/>
          </a:prstGeom>
        </p:spPr>
        <p:txBody>
          <a:bodyPr vert="horz" lIns="91440" tIns="45720" rIns="91440" bIns="45720" rtlCol="0" anchor="b"/>
          <a:lstStyle>
            <a:lvl1pPr algn="r">
              <a:defRPr sz="1200"/>
            </a:lvl1pPr>
          </a:lstStyle>
          <a:p>
            <a:fld id="{C96CC5B3-1A19-4201-B7D3-C6593955C7C7}" type="slidenum">
              <a:rPr lang="pt-PT" smtClean="0"/>
              <a:t>‹#›</a:t>
            </a:fld>
            <a:endParaRPr lang="pt-PT"/>
          </a:p>
        </p:txBody>
      </p:sp>
    </p:spTree>
    <p:extLst>
      <p:ext uri="{BB962C8B-B14F-4D97-AF65-F5344CB8AC3E}">
        <p14:creationId xmlns:p14="http://schemas.microsoft.com/office/powerpoint/2010/main" val="2273577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96CC5B3-1A19-4201-B7D3-C6593955C7C7}" type="slidenum">
              <a:rPr lang="pt-PT" smtClean="0"/>
              <a:t>3</a:t>
            </a:fld>
            <a:endParaRPr lang="pt-PT"/>
          </a:p>
        </p:txBody>
      </p:sp>
    </p:spTree>
    <p:extLst>
      <p:ext uri="{BB962C8B-B14F-4D97-AF65-F5344CB8AC3E}">
        <p14:creationId xmlns:p14="http://schemas.microsoft.com/office/powerpoint/2010/main" val="2225978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96CC5B3-1A19-4201-B7D3-C6593955C7C7}" type="slidenum">
              <a:rPr lang="pt-PT" smtClean="0"/>
              <a:t>12</a:t>
            </a:fld>
            <a:endParaRPr lang="pt-PT"/>
          </a:p>
        </p:txBody>
      </p:sp>
    </p:spTree>
    <p:extLst>
      <p:ext uri="{BB962C8B-B14F-4D97-AF65-F5344CB8AC3E}">
        <p14:creationId xmlns:p14="http://schemas.microsoft.com/office/powerpoint/2010/main" val="1327619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96CC5B3-1A19-4201-B7D3-C6593955C7C7}" type="slidenum">
              <a:rPr lang="pt-PT" smtClean="0"/>
              <a:t>13</a:t>
            </a:fld>
            <a:endParaRPr lang="pt-PT"/>
          </a:p>
        </p:txBody>
      </p:sp>
    </p:spTree>
    <p:extLst>
      <p:ext uri="{BB962C8B-B14F-4D97-AF65-F5344CB8AC3E}">
        <p14:creationId xmlns:p14="http://schemas.microsoft.com/office/powerpoint/2010/main" val="3432979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96CC5B3-1A19-4201-B7D3-C6593955C7C7}" type="slidenum">
              <a:rPr lang="pt-PT" smtClean="0"/>
              <a:t>14</a:t>
            </a:fld>
            <a:endParaRPr lang="pt-PT"/>
          </a:p>
        </p:txBody>
      </p:sp>
    </p:spTree>
    <p:extLst>
      <p:ext uri="{BB962C8B-B14F-4D97-AF65-F5344CB8AC3E}">
        <p14:creationId xmlns:p14="http://schemas.microsoft.com/office/powerpoint/2010/main" val="219880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96CC5B3-1A19-4201-B7D3-C6593955C7C7}" type="slidenum">
              <a:rPr lang="pt-PT" smtClean="0"/>
              <a:t>15</a:t>
            </a:fld>
            <a:endParaRPr lang="pt-PT"/>
          </a:p>
        </p:txBody>
      </p:sp>
    </p:spTree>
    <p:extLst>
      <p:ext uri="{BB962C8B-B14F-4D97-AF65-F5344CB8AC3E}">
        <p14:creationId xmlns:p14="http://schemas.microsoft.com/office/powerpoint/2010/main" val="2382844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96CC5B3-1A19-4201-B7D3-C6593955C7C7}" type="slidenum">
              <a:rPr lang="pt-PT" smtClean="0"/>
              <a:t>16</a:t>
            </a:fld>
            <a:endParaRPr lang="pt-PT"/>
          </a:p>
        </p:txBody>
      </p:sp>
    </p:spTree>
    <p:extLst>
      <p:ext uri="{BB962C8B-B14F-4D97-AF65-F5344CB8AC3E}">
        <p14:creationId xmlns:p14="http://schemas.microsoft.com/office/powerpoint/2010/main" val="321812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96CC5B3-1A19-4201-B7D3-C6593955C7C7}" type="slidenum">
              <a:rPr lang="pt-PT" smtClean="0"/>
              <a:t>17</a:t>
            </a:fld>
            <a:endParaRPr lang="pt-PT"/>
          </a:p>
        </p:txBody>
      </p:sp>
    </p:spTree>
    <p:extLst>
      <p:ext uri="{BB962C8B-B14F-4D97-AF65-F5344CB8AC3E}">
        <p14:creationId xmlns:p14="http://schemas.microsoft.com/office/powerpoint/2010/main" val="6152390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96CC5B3-1A19-4201-B7D3-C6593955C7C7}" type="slidenum">
              <a:rPr lang="pt-PT" smtClean="0"/>
              <a:t>18</a:t>
            </a:fld>
            <a:endParaRPr lang="pt-PT"/>
          </a:p>
        </p:txBody>
      </p:sp>
    </p:spTree>
    <p:extLst>
      <p:ext uri="{BB962C8B-B14F-4D97-AF65-F5344CB8AC3E}">
        <p14:creationId xmlns:p14="http://schemas.microsoft.com/office/powerpoint/2010/main" val="326736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96CC5B3-1A19-4201-B7D3-C6593955C7C7}" type="slidenum">
              <a:rPr lang="pt-PT" smtClean="0"/>
              <a:t>19</a:t>
            </a:fld>
            <a:endParaRPr lang="pt-PT"/>
          </a:p>
        </p:txBody>
      </p:sp>
    </p:spTree>
    <p:extLst>
      <p:ext uri="{BB962C8B-B14F-4D97-AF65-F5344CB8AC3E}">
        <p14:creationId xmlns:p14="http://schemas.microsoft.com/office/powerpoint/2010/main" val="36704088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96CC5B3-1A19-4201-B7D3-C6593955C7C7}" type="slidenum">
              <a:rPr lang="pt-PT" smtClean="0"/>
              <a:t>20</a:t>
            </a:fld>
            <a:endParaRPr lang="pt-PT"/>
          </a:p>
        </p:txBody>
      </p:sp>
    </p:spTree>
    <p:extLst>
      <p:ext uri="{BB962C8B-B14F-4D97-AF65-F5344CB8AC3E}">
        <p14:creationId xmlns:p14="http://schemas.microsoft.com/office/powerpoint/2010/main" val="32166640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96CC5B3-1A19-4201-B7D3-C6593955C7C7}" type="slidenum">
              <a:rPr lang="pt-PT" smtClean="0"/>
              <a:t>21</a:t>
            </a:fld>
            <a:endParaRPr lang="pt-PT"/>
          </a:p>
        </p:txBody>
      </p:sp>
    </p:spTree>
    <p:extLst>
      <p:ext uri="{BB962C8B-B14F-4D97-AF65-F5344CB8AC3E}">
        <p14:creationId xmlns:p14="http://schemas.microsoft.com/office/powerpoint/2010/main" val="2805530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96CC5B3-1A19-4201-B7D3-C6593955C7C7}" type="slidenum">
              <a:rPr lang="pt-PT" smtClean="0"/>
              <a:t>4</a:t>
            </a:fld>
            <a:endParaRPr lang="pt-PT"/>
          </a:p>
        </p:txBody>
      </p:sp>
    </p:spTree>
    <p:extLst>
      <p:ext uri="{BB962C8B-B14F-4D97-AF65-F5344CB8AC3E}">
        <p14:creationId xmlns:p14="http://schemas.microsoft.com/office/powerpoint/2010/main" val="6011511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96CC5B3-1A19-4201-B7D3-C6593955C7C7}" type="slidenum">
              <a:rPr lang="pt-PT" smtClean="0"/>
              <a:t>22</a:t>
            </a:fld>
            <a:endParaRPr lang="pt-PT"/>
          </a:p>
        </p:txBody>
      </p:sp>
    </p:spTree>
    <p:extLst>
      <p:ext uri="{BB962C8B-B14F-4D97-AF65-F5344CB8AC3E}">
        <p14:creationId xmlns:p14="http://schemas.microsoft.com/office/powerpoint/2010/main" val="372890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96CC5B3-1A19-4201-B7D3-C6593955C7C7}" type="slidenum">
              <a:rPr lang="pt-PT" smtClean="0"/>
              <a:t>23</a:t>
            </a:fld>
            <a:endParaRPr lang="pt-PT"/>
          </a:p>
        </p:txBody>
      </p:sp>
    </p:spTree>
    <p:extLst>
      <p:ext uri="{BB962C8B-B14F-4D97-AF65-F5344CB8AC3E}">
        <p14:creationId xmlns:p14="http://schemas.microsoft.com/office/powerpoint/2010/main" val="38566257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96CC5B3-1A19-4201-B7D3-C6593955C7C7}" type="slidenum">
              <a:rPr lang="pt-PT" smtClean="0"/>
              <a:t>24</a:t>
            </a:fld>
            <a:endParaRPr lang="pt-PT"/>
          </a:p>
        </p:txBody>
      </p:sp>
    </p:spTree>
    <p:extLst>
      <p:ext uri="{BB962C8B-B14F-4D97-AF65-F5344CB8AC3E}">
        <p14:creationId xmlns:p14="http://schemas.microsoft.com/office/powerpoint/2010/main" val="3933668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96CC5B3-1A19-4201-B7D3-C6593955C7C7}" type="slidenum">
              <a:rPr lang="pt-PT" smtClean="0"/>
              <a:t>5</a:t>
            </a:fld>
            <a:endParaRPr lang="pt-PT"/>
          </a:p>
        </p:txBody>
      </p:sp>
    </p:spTree>
    <p:extLst>
      <p:ext uri="{BB962C8B-B14F-4D97-AF65-F5344CB8AC3E}">
        <p14:creationId xmlns:p14="http://schemas.microsoft.com/office/powerpoint/2010/main" val="581234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96CC5B3-1A19-4201-B7D3-C6593955C7C7}" type="slidenum">
              <a:rPr lang="pt-PT" smtClean="0"/>
              <a:t>6</a:t>
            </a:fld>
            <a:endParaRPr lang="pt-PT"/>
          </a:p>
        </p:txBody>
      </p:sp>
    </p:spTree>
    <p:extLst>
      <p:ext uri="{BB962C8B-B14F-4D97-AF65-F5344CB8AC3E}">
        <p14:creationId xmlns:p14="http://schemas.microsoft.com/office/powerpoint/2010/main" val="3549449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96CC5B3-1A19-4201-B7D3-C6593955C7C7}" type="slidenum">
              <a:rPr lang="pt-PT" smtClean="0"/>
              <a:t>7</a:t>
            </a:fld>
            <a:endParaRPr lang="pt-PT"/>
          </a:p>
        </p:txBody>
      </p:sp>
    </p:spTree>
    <p:extLst>
      <p:ext uri="{BB962C8B-B14F-4D97-AF65-F5344CB8AC3E}">
        <p14:creationId xmlns:p14="http://schemas.microsoft.com/office/powerpoint/2010/main" val="3184018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96CC5B3-1A19-4201-B7D3-C6593955C7C7}" type="slidenum">
              <a:rPr lang="pt-PT" smtClean="0"/>
              <a:t>8</a:t>
            </a:fld>
            <a:endParaRPr lang="pt-PT"/>
          </a:p>
        </p:txBody>
      </p:sp>
    </p:spTree>
    <p:extLst>
      <p:ext uri="{BB962C8B-B14F-4D97-AF65-F5344CB8AC3E}">
        <p14:creationId xmlns:p14="http://schemas.microsoft.com/office/powerpoint/2010/main" val="664110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96CC5B3-1A19-4201-B7D3-C6593955C7C7}" type="slidenum">
              <a:rPr lang="pt-PT" smtClean="0"/>
              <a:t>9</a:t>
            </a:fld>
            <a:endParaRPr lang="pt-PT"/>
          </a:p>
        </p:txBody>
      </p:sp>
    </p:spTree>
    <p:extLst>
      <p:ext uri="{BB962C8B-B14F-4D97-AF65-F5344CB8AC3E}">
        <p14:creationId xmlns:p14="http://schemas.microsoft.com/office/powerpoint/2010/main" val="2410579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96CC5B3-1A19-4201-B7D3-C6593955C7C7}" type="slidenum">
              <a:rPr lang="pt-PT" smtClean="0"/>
              <a:t>10</a:t>
            </a:fld>
            <a:endParaRPr lang="pt-PT"/>
          </a:p>
        </p:txBody>
      </p:sp>
    </p:spTree>
    <p:extLst>
      <p:ext uri="{BB962C8B-B14F-4D97-AF65-F5344CB8AC3E}">
        <p14:creationId xmlns:p14="http://schemas.microsoft.com/office/powerpoint/2010/main" val="1664978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96CC5B3-1A19-4201-B7D3-C6593955C7C7}" type="slidenum">
              <a:rPr lang="pt-PT" smtClean="0"/>
              <a:t>11</a:t>
            </a:fld>
            <a:endParaRPr lang="pt-PT"/>
          </a:p>
        </p:txBody>
      </p:sp>
    </p:spTree>
    <p:extLst>
      <p:ext uri="{BB962C8B-B14F-4D97-AF65-F5344CB8AC3E}">
        <p14:creationId xmlns:p14="http://schemas.microsoft.com/office/powerpoint/2010/main" val="3175037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endParaRPr lang="en-GB" dirty="0"/>
          </a:p>
        </p:txBody>
      </p:sp>
    </p:spTree>
    <p:extLst>
      <p:ext uri="{BB962C8B-B14F-4D97-AF65-F5344CB8AC3E}">
        <p14:creationId xmlns:p14="http://schemas.microsoft.com/office/powerpoint/2010/main" val="1150343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998400" y="1330126"/>
            <a:ext cx="10195200" cy="4546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Title 2"/>
          <p:cNvSpPr>
            <a:spLocks noGrp="1"/>
          </p:cNvSpPr>
          <p:nvPr>
            <p:ph type="title"/>
          </p:nvPr>
        </p:nvSpPr>
        <p:spPr/>
        <p:txBody>
          <a:bodyPr/>
          <a:lstStyle/>
          <a:p>
            <a:r>
              <a:rPr lang="en-US" dirty="0"/>
              <a:t>Click to edit Master title style</a:t>
            </a:r>
            <a:endParaRPr lang="en-GB" dirty="0"/>
          </a:p>
        </p:txBody>
      </p:sp>
    </p:spTree>
    <p:extLst>
      <p:ext uri="{BB962C8B-B14F-4D97-AF65-F5344CB8AC3E}">
        <p14:creationId xmlns:p14="http://schemas.microsoft.com/office/powerpoint/2010/main" val="2604358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xt with storylin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latin typeface="Calibri" panose="020F0502020204030204" pitchFamily="34" charset="0"/>
                <a:cs typeface="Calibri" panose="020F0502020204030204" pitchFamily="34" charset="0"/>
              </a:defRPr>
            </a:lvl1pPr>
          </a:lstStyle>
          <a:p>
            <a:r>
              <a:rPr lang="en-US" dirty="0"/>
              <a:t>Click to edit Master title style</a:t>
            </a:r>
            <a:endParaRPr lang="en-GB" dirty="0"/>
          </a:p>
        </p:txBody>
      </p:sp>
      <p:sp>
        <p:nvSpPr>
          <p:cNvPr id="4" name="Text Placeholder 3"/>
          <p:cNvSpPr>
            <a:spLocks noGrp="1"/>
          </p:cNvSpPr>
          <p:nvPr>
            <p:ph type="body" sz="quarter" idx="10" hasCustomPrompt="1"/>
          </p:nvPr>
        </p:nvSpPr>
        <p:spPr>
          <a:xfrm>
            <a:off x="998538" y="1072152"/>
            <a:ext cx="10201275" cy="490200"/>
          </a:xfrm>
        </p:spPr>
        <p:txBody>
          <a:bodyPr/>
          <a:lstStyle>
            <a:lvl1pPr>
              <a:defRPr sz="1600" b="0" baseline="0">
                <a:solidFill>
                  <a:schemeClr val="tx1"/>
                </a:solidFill>
                <a:latin typeface="Calibri" panose="020F0502020204030204" pitchFamily="34" charset="0"/>
                <a:cs typeface="Calibri" panose="020F0502020204030204" pitchFamily="34" charset="0"/>
              </a:defRPr>
            </a:lvl1pPr>
          </a:lstStyle>
          <a:p>
            <a:pPr lvl="0"/>
            <a:r>
              <a:rPr lang="en-GB" dirty="0"/>
              <a:t>Click to add storyline. Do not exceed more than two lines… and DO NOT change letter type, size and </a:t>
            </a:r>
            <a:r>
              <a:rPr lang="en-GB" dirty="0" err="1"/>
              <a:t>color</a:t>
            </a:r>
            <a:r>
              <a:rPr lang="en-GB" dirty="0"/>
              <a:t>. Following text is a just to fill the tow lines so that it’s clear </a:t>
            </a:r>
            <a:r>
              <a:rPr lang="en-US" dirty="0"/>
              <a:t>how it looks.</a:t>
            </a:r>
            <a:endParaRPr lang="pt-PT" dirty="0"/>
          </a:p>
        </p:txBody>
      </p:sp>
      <p:sp>
        <p:nvSpPr>
          <p:cNvPr id="5" name="Text Placeholder 2"/>
          <p:cNvSpPr>
            <a:spLocks noGrp="1"/>
          </p:cNvSpPr>
          <p:nvPr>
            <p:ph idx="1"/>
          </p:nvPr>
        </p:nvSpPr>
        <p:spPr>
          <a:xfrm>
            <a:off x="1003202" y="1665288"/>
            <a:ext cx="10194471" cy="4211638"/>
          </a:xfrm>
          <a:prstGeom prst="rect">
            <a:avLst/>
          </a:prstGeom>
        </p:spPr>
        <p:txBody>
          <a:bodyPr vert="horz" lIns="0" tIns="0" rIns="0" bIns="0" rtlCol="0" anchor="t" anchorCtr="0">
            <a:noAutofit/>
          </a:bodyPr>
          <a:lstStyle>
            <a:lvl1pPr>
              <a:defRPr>
                <a:solidFill>
                  <a:schemeClr val="tx1"/>
                </a:solidFill>
                <a:latin typeface="Calibri" panose="020F0502020204030204" pitchFamily="34" charset="0"/>
                <a:cs typeface="Calibri" panose="020F0502020204030204" pitchFamily="34" charset="0"/>
              </a:defRPr>
            </a:lvl1pPr>
            <a:lvl2pPr>
              <a:defRPr>
                <a:solidFill>
                  <a:schemeClr val="tx1"/>
                </a:solidFill>
                <a:latin typeface="Calibri" panose="020F0502020204030204" pitchFamily="34" charset="0"/>
                <a:cs typeface="Calibri" panose="020F0502020204030204" pitchFamily="34" charset="0"/>
              </a:defRPr>
            </a:lvl2pPr>
            <a:lvl3pPr>
              <a:defRPr>
                <a:solidFill>
                  <a:schemeClr val="tx1"/>
                </a:solidFill>
                <a:latin typeface="Calibri" panose="020F0502020204030204" pitchFamily="34" charset="0"/>
                <a:cs typeface="Calibri" panose="020F0502020204030204" pitchFamily="34" charset="0"/>
              </a:defRPr>
            </a:lvl3pPr>
            <a:lvl4pPr>
              <a:defRPr>
                <a:solidFill>
                  <a:schemeClr val="tx1"/>
                </a:solidFill>
                <a:latin typeface="Calibri" panose="020F0502020204030204" pitchFamily="34" charset="0"/>
                <a:cs typeface="Calibri" panose="020F0502020204030204" pitchFamily="34" charset="0"/>
              </a:defRPr>
            </a:lvl4pPr>
            <a:lvl5pPr>
              <a:defRPr>
                <a:solidFill>
                  <a:schemeClr val="tx1"/>
                </a:solidFill>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6707192"/>
      </p:ext>
    </p:extLst>
  </p:cSld>
  <p:clrMapOvr>
    <a:masterClrMapping/>
  </p:clrMapOvr>
  <p:extLst>
    <p:ext uri="{DCECCB84-F9BA-43D5-87BE-67443E8EF086}">
      <p15:sldGuideLst xmlns:p15="http://schemas.microsoft.com/office/powerpoint/2012/main">
        <p15:guide id="1" orient="horz" pos="1049"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Cover">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5CC99104-3B66-451D-94C7-8B2CBDABC50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214430" cy="6870616"/>
          </a:xfrm>
          <a:prstGeom prst="rect">
            <a:avLst/>
          </a:prstGeom>
        </p:spPr>
      </p:pic>
      <p:sp>
        <p:nvSpPr>
          <p:cNvPr id="8" name="Title 1"/>
          <p:cNvSpPr>
            <a:spLocks noGrp="1"/>
          </p:cNvSpPr>
          <p:nvPr>
            <p:ph type="ctrTitle" hasCustomPrompt="1"/>
          </p:nvPr>
        </p:nvSpPr>
        <p:spPr>
          <a:xfrm>
            <a:off x="1045868" y="1456565"/>
            <a:ext cx="8489950" cy="3510000"/>
          </a:xfrm>
        </p:spPr>
        <p:txBody>
          <a:bodyPr anchor="t" anchorCtr="0"/>
          <a:lstStyle>
            <a:lvl1pPr algn="l">
              <a:defRPr sz="11000" baseline="0">
                <a:solidFill>
                  <a:schemeClr val="tx2"/>
                </a:solidFill>
              </a:defRPr>
            </a:lvl1pPr>
          </a:lstStyle>
          <a:p>
            <a:r>
              <a:rPr lang="en-US" dirty="0"/>
              <a:t>Title Slide</a:t>
            </a:r>
            <a:br>
              <a:rPr lang="en-US" dirty="0"/>
            </a:br>
            <a:r>
              <a:rPr lang="en-US" dirty="0"/>
              <a:t>no image</a:t>
            </a:r>
          </a:p>
        </p:txBody>
      </p:sp>
      <p:sp>
        <p:nvSpPr>
          <p:cNvPr id="6" name="Text Placeholder 3"/>
          <p:cNvSpPr>
            <a:spLocks noGrp="1"/>
          </p:cNvSpPr>
          <p:nvPr>
            <p:ph type="body" sz="quarter" idx="11"/>
          </p:nvPr>
        </p:nvSpPr>
        <p:spPr>
          <a:xfrm>
            <a:off x="2749463" y="5390900"/>
            <a:ext cx="845035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dirty="0" err="1"/>
              <a:t>Textmasterformat</a:t>
            </a:r>
            <a:r>
              <a:rPr lang="en-US" dirty="0"/>
              <a:t> </a:t>
            </a:r>
            <a:r>
              <a:rPr lang="en-US" dirty="0" err="1"/>
              <a:t>bearbeiten</a:t>
            </a:r>
            <a:endParaRPr lang="en-US" dirty="0"/>
          </a:p>
        </p:txBody>
      </p:sp>
    </p:spTree>
    <p:extLst>
      <p:ext uri="{BB962C8B-B14F-4D97-AF65-F5344CB8AC3E}">
        <p14:creationId xmlns:p14="http://schemas.microsoft.com/office/powerpoint/2010/main" val="3474848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Color Palet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03200" y="432000"/>
            <a:ext cx="10185600" cy="518400"/>
          </a:xfrm>
        </p:spPr>
        <p:txBody>
          <a:bodyPr/>
          <a:lstStyle>
            <a:lvl1pPr>
              <a:defRPr>
                <a:latin typeface="+mj-lt"/>
                <a:cs typeface="Calibri" panose="020F0502020204030204" pitchFamily="34" charset="0"/>
              </a:defRPr>
            </a:lvl1pPr>
          </a:lstStyle>
          <a:p>
            <a:r>
              <a:rPr lang="en-US" dirty="0"/>
              <a:t>Colors</a:t>
            </a:r>
          </a:p>
        </p:txBody>
      </p:sp>
      <p:grpSp>
        <p:nvGrpSpPr>
          <p:cNvPr id="12" name="Group 11"/>
          <p:cNvGrpSpPr/>
          <p:nvPr userDrawn="1"/>
        </p:nvGrpSpPr>
        <p:grpSpPr>
          <a:xfrm>
            <a:off x="1215696" y="1430719"/>
            <a:ext cx="4451471" cy="677636"/>
            <a:chOff x="1215696" y="1430719"/>
            <a:chExt cx="4451471" cy="677636"/>
          </a:xfrm>
        </p:grpSpPr>
        <p:sp>
          <p:nvSpPr>
            <p:cNvPr id="37" name="TextBox 36"/>
            <p:cNvSpPr txBox="1"/>
            <p:nvPr userDrawn="1"/>
          </p:nvSpPr>
          <p:spPr>
            <a:xfrm>
              <a:off x="1215696" y="1430719"/>
              <a:ext cx="874581" cy="677636"/>
            </a:xfrm>
            <a:prstGeom prst="rect">
              <a:avLst/>
            </a:prstGeom>
            <a:noFill/>
          </p:spPr>
          <p:txBody>
            <a:bodyPr wrap="square" lIns="0" tIns="0" rIns="54007" bIns="0" rtlCol="0" anchor="ctr">
              <a:noAutofit/>
            </a:bodyPr>
            <a:lstStyle/>
            <a:p>
              <a:r>
                <a:rPr lang="en-GB" sz="1000" b="1" dirty="0">
                  <a:solidFill>
                    <a:schemeClr val="tx2"/>
                  </a:solidFill>
                  <a:latin typeface="Calibri" panose="020F0502020204030204" pitchFamily="34" charset="0"/>
                  <a:cs typeface="Calibri" panose="020F0502020204030204" pitchFamily="34" charset="0"/>
                </a:rPr>
                <a:t>Primary</a:t>
              </a:r>
            </a:p>
          </p:txBody>
        </p:sp>
        <p:grpSp>
          <p:nvGrpSpPr>
            <p:cNvPr id="9" name="Group 8"/>
            <p:cNvGrpSpPr/>
            <p:nvPr userDrawn="1"/>
          </p:nvGrpSpPr>
          <p:grpSpPr>
            <a:xfrm>
              <a:off x="2197374" y="1430719"/>
              <a:ext cx="3469793" cy="677636"/>
              <a:chOff x="2197374" y="1430719"/>
              <a:chExt cx="3469793" cy="677636"/>
            </a:xfrm>
          </p:grpSpPr>
          <p:sp>
            <p:nvSpPr>
              <p:cNvPr id="40" name="Rectangle 39"/>
              <p:cNvSpPr/>
              <p:nvPr userDrawn="1"/>
            </p:nvSpPr>
            <p:spPr>
              <a:xfrm>
                <a:off x="2197374" y="1430719"/>
                <a:ext cx="1085200" cy="6776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latin typeface="Calibri" panose="020F0502020204030204" pitchFamily="34" charset="0"/>
                    <a:cs typeface="Calibri" panose="020F0502020204030204" pitchFamily="34" charset="0"/>
                  </a:rPr>
                  <a:t>KPMG Blue</a:t>
                </a:r>
              </a:p>
              <a:p>
                <a:pPr algn="ctr"/>
                <a:r>
                  <a:rPr lang="en-GB" sz="900" dirty="0">
                    <a:solidFill>
                      <a:schemeClr val="bg1"/>
                    </a:solidFill>
                    <a:latin typeface="Calibri" panose="020F0502020204030204" pitchFamily="34" charset="0"/>
                    <a:cs typeface="Calibri" panose="020F0502020204030204" pitchFamily="34" charset="0"/>
                  </a:rPr>
                  <a:t>0 / 51 / 141</a:t>
                </a:r>
              </a:p>
            </p:txBody>
          </p:sp>
          <p:sp>
            <p:nvSpPr>
              <p:cNvPr id="41" name="Rectangle 40"/>
              <p:cNvSpPr/>
              <p:nvPr userDrawn="1"/>
            </p:nvSpPr>
            <p:spPr>
              <a:xfrm>
                <a:off x="3389671" y="1430719"/>
                <a:ext cx="1085200" cy="677636"/>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latin typeface="Calibri" panose="020F0502020204030204" pitchFamily="34" charset="0"/>
                    <a:cs typeface="Calibri" panose="020F0502020204030204" pitchFamily="34" charset="0"/>
                  </a:rPr>
                  <a:t>Medium Blue</a:t>
                </a:r>
              </a:p>
              <a:p>
                <a:pPr algn="ctr"/>
                <a:r>
                  <a:rPr lang="en-GB" sz="900" dirty="0">
                    <a:solidFill>
                      <a:schemeClr val="bg1"/>
                    </a:solidFill>
                    <a:latin typeface="Calibri" panose="020F0502020204030204" pitchFamily="34" charset="0"/>
                    <a:cs typeface="Calibri" panose="020F0502020204030204" pitchFamily="34" charset="0"/>
                  </a:rPr>
                  <a:t>0 / 94 / 184</a:t>
                </a:r>
              </a:p>
            </p:txBody>
          </p:sp>
          <p:sp>
            <p:nvSpPr>
              <p:cNvPr id="42" name="Rectangle 41"/>
              <p:cNvSpPr/>
              <p:nvPr userDrawn="1"/>
            </p:nvSpPr>
            <p:spPr>
              <a:xfrm>
                <a:off x="4581967" y="1430719"/>
                <a:ext cx="1085200" cy="6776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latin typeface="Calibri" panose="020F0502020204030204" pitchFamily="34" charset="0"/>
                    <a:cs typeface="Calibri" panose="020F0502020204030204" pitchFamily="34" charset="0"/>
                  </a:rPr>
                  <a:t>Light Blue</a:t>
                </a:r>
              </a:p>
              <a:p>
                <a:pPr algn="ctr"/>
                <a:r>
                  <a:rPr lang="en-GB" sz="900" dirty="0">
                    <a:solidFill>
                      <a:schemeClr val="bg1"/>
                    </a:solidFill>
                    <a:latin typeface="Calibri" panose="020F0502020204030204" pitchFamily="34" charset="0"/>
                    <a:cs typeface="Calibri" panose="020F0502020204030204" pitchFamily="34" charset="0"/>
                  </a:rPr>
                  <a:t>0 / 145 / 218</a:t>
                </a:r>
              </a:p>
            </p:txBody>
          </p:sp>
        </p:grpSp>
      </p:grpSp>
      <p:grpSp>
        <p:nvGrpSpPr>
          <p:cNvPr id="13" name="Group 12"/>
          <p:cNvGrpSpPr/>
          <p:nvPr userDrawn="1"/>
        </p:nvGrpSpPr>
        <p:grpSpPr>
          <a:xfrm>
            <a:off x="1215696" y="2395133"/>
            <a:ext cx="5643768" cy="677636"/>
            <a:chOff x="1215696" y="2415766"/>
            <a:chExt cx="5643768" cy="677636"/>
          </a:xfrm>
        </p:grpSpPr>
        <p:sp>
          <p:nvSpPr>
            <p:cNvPr id="38" name="TextBox 37"/>
            <p:cNvSpPr txBox="1"/>
            <p:nvPr userDrawn="1"/>
          </p:nvSpPr>
          <p:spPr>
            <a:xfrm>
              <a:off x="1215696" y="2415766"/>
              <a:ext cx="874581" cy="677636"/>
            </a:xfrm>
            <a:prstGeom prst="rect">
              <a:avLst/>
            </a:prstGeom>
            <a:noFill/>
          </p:spPr>
          <p:txBody>
            <a:bodyPr wrap="square" lIns="0" tIns="0" rIns="54007" bIns="0" rtlCol="0" anchor="ctr">
              <a:noAutofit/>
            </a:bodyPr>
            <a:lstStyle/>
            <a:p>
              <a:r>
                <a:rPr lang="en-GB" sz="1000" b="1" dirty="0">
                  <a:solidFill>
                    <a:schemeClr val="tx2"/>
                  </a:solidFill>
                  <a:latin typeface="Calibri" panose="020F0502020204030204" pitchFamily="34" charset="0"/>
                  <a:cs typeface="Calibri" panose="020F0502020204030204" pitchFamily="34" charset="0"/>
                </a:rPr>
                <a:t>Secondary</a:t>
              </a:r>
            </a:p>
          </p:txBody>
        </p:sp>
        <p:grpSp>
          <p:nvGrpSpPr>
            <p:cNvPr id="8" name="Group 7"/>
            <p:cNvGrpSpPr/>
            <p:nvPr userDrawn="1"/>
          </p:nvGrpSpPr>
          <p:grpSpPr>
            <a:xfrm>
              <a:off x="2197374" y="2415766"/>
              <a:ext cx="4662090" cy="677636"/>
              <a:chOff x="2197374" y="2415766"/>
              <a:chExt cx="4662090" cy="677636"/>
            </a:xfrm>
          </p:grpSpPr>
          <p:sp>
            <p:nvSpPr>
              <p:cNvPr id="43" name="Rectangle 42"/>
              <p:cNvSpPr/>
              <p:nvPr userDrawn="1"/>
            </p:nvSpPr>
            <p:spPr>
              <a:xfrm>
                <a:off x="2197374" y="2415766"/>
                <a:ext cx="1085200" cy="677636"/>
              </a:xfrm>
              <a:prstGeom prst="rect">
                <a:avLst/>
              </a:prstGeom>
              <a:solidFill>
                <a:srgbClr val="4836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latin typeface="Calibri" panose="020F0502020204030204" pitchFamily="34" charset="0"/>
                    <a:cs typeface="Calibri" panose="020F0502020204030204" pitchFamily="34" charset="0"/>
                  </a:rPr>
                  <a:t>Violet</a:t>
                </a:r>
              </a:p>
              <a:p>
                <a:pPr algn="ctr"/>
                <a:r>
                  <a:rPr lang="en-GB" sz="900">
                    <a:solidFill>
                      <a:schemeClr val="bg1"/>
                    </a:solidFill>
                    <a:latin typeface="Calibri" panose="020F0502020204030204" pitchFamily="34" charset="0"/>
                    <a:cs typeface="Calibri" panose="020F0502020204030204" pitchFamily="34" charset="0"/>
                  </a:rPr>
                  <a:t>72 / 54 / 152</a:t>
                </a:r>
                <a:endParaRPr lang="en-GB" sz="900" dirty="0">
                  <a:solidFill>
                    <a:schemeClr val="bg1"/>
                  </a:solidFill>
                  <a:latin typeface="Calibri" panose="020F0502020204030204" pitchFamily="34" charset="0"/>
                  <a:cs typeface="Calibri" panose="020F0502020204030204" pitchFamily="34" charset="0"/>
                </a:endParaRPr>
              </a:p>
            </p:txBody>
          </p:sp>
          <p:sp>
            <p:nvSpPr>
              <p:cNvPr id="44" name="Rectangle 43"/>
              <p:cNvSpPr/>
              <p:nvPr userDrawn="1"/>
            </p:nvSpPr>
            <p:spPr>
              <a:xfrm>
                <a:off x="3389671" y="2415766"/>
                <a:ext cx="1085200" cy="677636"/>
              </a:xfrm>
              <a:prstGeom prst="rect">
                <a:avLst/>
              </a:prstGeom>
              <a:solidFill>
                <a:srgbClr val="470A6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latin typeface="Calibri" panose="020F0502020204030204" pitchFamily="34" charset="0"/>
                    <a:cs typeface="Calibri" panose="020F0502020204030204" pitchFamily="34" charset="0"/>
                  </a:rPr>
                  <a:t>Purple</a:t>
                </a:r>
              </a:p>
              <a:p>
                <a:pPr algn="ctr"/>
                <a:r>
                  <a:rPr lang="en-GB" sz="900" dirty="0">
                    <a:solidFill>
                      <a:schemeClr val="bg1"/>
                    </a:solidFill>
                    <a:latin typeface="Calibri" panose="020F0502020204030204" pitchFamily="34" charset="0"/>
                    <a:cs typeface="Calibri" panose="020F0502020204030204" pitchFamily="34" charset="0"/>
                  </a:rPr>
                  <a:t>71 / 10 / 104</a:t>
                </a:r>
              </a:p>
            </p:txBody>
          </p:sp>
          <p:sp>
            <p:nvSpPr>
              <p:cNvPr id="45" name="Rectangle 44"/>
              <p:cNvSpPr/>
              <p:nvPr userDrawn="1"/>
            </p:nvSpPr>
            <p:spPr>
              <a:xfrm>
                <a:off x="4581967" y="2415766"/>
                <a:ext cx="1085200" cy="677636"/>
              </a:xfrm>
              <a:prstGeom prst="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latin typeface="Calibri" panose="020F0502020204030204" pitchFamily="34" charset="0"/>
                    <a:cs typeface="Calibri" panose="020F0502020204030204" pitchFamily="34" charset="0"/>
                  </a:rPr>
                  <a:t>Light Purple</a:t>
                </a:r>
              </a:p>
              <a:p>
                <a:pPr algn="ctr"/>
                <a:r>
                  <a:rPr lang="en-GB" sz="900">
                    <a:solidFill>
                      <a:schemeClr val="bg1"/>
                    </a:solidFill>
                    <a:latin typeface="Calibri" panose="020F0502020204030204" pitchFamily="34" charset="0"/>
                    <a:cs typeface="Calibri" panose="020F0502020204030204" pitchFamily="34" charset="0"/>
                  </a:rPr>
                  <a:t>109 / 32 / 119</a:t>
                </a:r>
                <a:endParaRPr lang="en-GB" sz="900" dirty="0">
                  <a:solidFill>
                    <a:schemeClr val="bg1"/>
                  </a:solidFill>
                  <a:latin typeface="Calibri" panose="020F0502020204030204" pitchFamily="34" charset="0"/>
                  <a:cs typeface="Calibri" panose="020F0502020204030204" pitchFamily="34" charset="0"/>
                </a:endParaRPr>
              </a:p>
            </p:txBody>
          </p:sp>
          <p:sp>
            <p:nvSpPr>
              <p:cNvPr id="46" name="Rectangle 45"/>
              <p:cNvSpPr/>
              <p:nvPr userDrawn="1"/>
            </p:nvSpPr>
            <p:spPr>
              <a:xfrm>
                <a:off x="5774264" y="2415766"/>
                <a:ext cx="1085200" cy="677636"/>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latin typeface="Calibri" panose="020F0502020204030204" pitchFamily="34" charset="0"/>
                    <a:cs typeface="Calibri" panose="020F0502020204030204" pitchFamily="34" charset="0"/>
                  </a:rPr>
                  <a:t>Green</a:t>
                </a:r>
              </a:p>
              <a:p>
                <a:pPr algn="ctr"/>
                <a:r>
                  <a:rPr lang="en-GB" sz="900">
                    <a:solidFill>
                      <a:schemeClr val="bg1"/>
                    </a:solidFill>
                    <a:latin typeface="Calibri" panose="020F0502020204030204" pitchFamily="34" charset="0"/>
                    <a:cs typeface="Calibri" panose="020F0502020204030204" pitchFamily="34" charset="0"/>
                  </a:rPr>
                  <a:t>0 / 163 / 161</a:t>
                </a:r>
                <a:endParaRPr lang="en-GB" sz="900" dirty="0">
                  <a:solidFill>
                    <a:schemeClr val="bg1"/>
                  </a:solidFill>
                  <a:latin typeface="Calibri" panose="020F0502020204030204" pitchFamily="34" charset="0"/>
                  <a:cs typeface="Calibri" panose="020F0502020204030204" pitchFamily="34" charset="0"/>
                </a:endParaRPr>
              </a:p>
            </p:txBody>
          </p:sp>
        </p:grpSp>
      </p:grpSp>
      <p:grpSp>
        <p:nvGrpSpPr>
          <p:cNvPr id="14" name="Group 13"/>
          <p:cNvGrpSpPr/>
          <p:nvPr userDrawn="1"/>
        </p:nvGrpSpPr>
        <p:grpSpPr>
          <a:xfrm>
            <a:off x="1215696" y="3359547"/>
            <a:ext cx="8028362" cy="677637"/>
            <a:chOff x="1215696" y="3400812"/>
            <a:chExt cx="8028362" cy="677637"/>
          </a:xfrm>
        </p:grpSpPr>
        <p:sp>
          <p:nvSpPr>
            <p:cNvPr id="39" name="TextBox 38"/>
            <p:cNvSpPr txBox="1"/>
            <p:nvPr userDrawn="1"/>
          </p:nvSpPr>
          <p:spPr>
            <a:xfrm>
              <a:off x="1215696" y="3400812"/>
              <a:ext cx="874581" cy="645247"/>
            </a:xfrm>
            <a:prstGeom prst="rect">
              <a:avLst/>
            </a:prstGeom>
            <a:noFill/>
          </p:spPr>
          <p:txBody>
            <a:bodyPr wrap="square" lIns="0" tIns="0" rIns="54007" bIns="0" rtlCol="0" anchor="ctr">
              <a:noAutofit/>
            </a:bodyPr>
            <a:lstStyle/>
            <a:p>
              <a:r>
                <a:rPr lang="en-GB" sz="1000" b="1" dirty="0">
                  <a:solidFill>
                    <a:schemeClr val="tx2"/>
                  </a:solidFill>
                  <a:latin typeface="Calibri" panose="020F0502020204030204" pitchFamily="34" charset="0"/>
                  <a:cs typeface="Calibri" panose="020F0502020204030204" pitchFamily="34" charset="0"/>
                </a:rPr>
                <a:t>Tertiary</a:t>
              </a:r>
            </a:p>
          </p:txBody>
        </p:sp>
        <p:grpSp>
          <p:nvGrpSpPr>
            <p:cNvPr id="10" name="Group 9"/>
            <p:cNvGrpSpPr/>
            <p:nvPr userDrawn="1"/>
          </p:nvGrpSpPr>
          <p:grpSpPr>
            <a:xfrm>
              <a:off x="2197374" y="3400813"/>
              <a:ext cx="7046684" cy="677636"/>
              <a:chOff x="2197374" y="3400813"/>
              <a:chExt cx="7046684" cy="677636"/>
            </a:xfrm>
          </p:grpSpPr>
          <p:sp>
            <p:nvSpPr>
              <p:cNvPr id="47" name="Rectangle 46"/>
              <p:cNvSpPr/>
              <p:nvPr userDrawn="1"/>
            </p:nvSpPr>
            <p:spPr>
              <a:xfrm>
                <a:off x="2197374" y="3400813"/>
                <a:ext cx="1085200" cy="677636"/>
              </a:xfrm>
              <a:prstGeom prst="rect">
                <a:avLst/>
              </a:prstGeom>
              <a:solidFill>
                <a:srgbClr val="009A4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latin typeface="Calibri" panose="020F0502020204030204" pitchFamily="34" charset="0"/>
                    <a:cs typeface="Calibri" panose="020F0502020204030204" pitchFamily="34" charset="0"/>
                  </a:rPr>
                  <a:t>Dark Green</a:t>
                </a:r>
              </a:p>
              <a:p>
                <a:pPr algn="ctr"/>
                <a:r>
                  <a:rPr lang="en-GB" sz="900" dirty="0">
                    <a:solidFill>
                      <a:schemeClr val="bg1"/>
                    </a:solidFill>
                    <a:latin typeface="Calibri" panose="020F0502020204030204" pitchFamily="34" charset="0"/>
                    <a:cs typeface="Calibri" panose="020F0502020204030204" pitchFamily="34" charset="0"/>
                  </a:rPr>
                  <a:t>0 / 154 / 68</a:t>
                </a:r>
              </a:p>
            </p:txBody>
          </p:sp>
          <p:sp>
            <p:nvSpPr>
              <p:cNvPr id="48" name="Rectangle 47"/>
              <p:cNvSpPr/>
              <p:nvPr userDrawn="1"/>
            </p:nvSpPr>
            <p:spPr>
              <a:xfrm>
                <a:off x="3389671" y="3400813"/>
                <a:ext cx="1085200" cy="677636"/>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latin typeface="Calibri" panose="020F0502020204030204" pitchFamily="34" charset="0"/>
                    <a:cs typeface="Calibri" panose="020F0502020204030204" pitchFamily="34" charset="0"/>
                  </a:rPr>
                  <a:t>Light Green</a:t>
                </a:r>
              </a:p>
              <a:p>
                <a:pPr algn="ctr"/>
                <a:r>
                  <a:rPr lang="en-GB" sz="900">
                    <a:solidFill>
                      <a:schemeClr val="bg1"/>
                    </a:solidFill>
                    <a:latin typeface="Calibri" panose="020F0502020204030204" pitchFamily="34" charset="0"/>
                    <a:cs typeface="Calibri" panose="020F0502020204030204" pitchFamily="34" charset="0"/>
                  </a:rPr>
                  <a:t>67 / 176 / 42</a:t>
                </a:r>
                <a:endParaRPr lang="en-GB" sz="900" dirty="0">
                  <a:solidFill>
                    <a:schemeClr val="bg1"/>
                  </a:solidFill>
                  <a:latin typeface="Calibri" panose="020F0502020204030204" pitchFamily="34" charset="0"/>
                  <a:cs typeface="Calibri" panose="020F0502020204030204" pitchFamily="34" charset="0"/>
                </a:endParaRPr>
              </a:p>
            </p:txBody>
          </p:sp>
          <p:sp>
            <p:nvSpPr>
              <p:cNvPr id="49" name="Rectangle 48"/>
              <p:cNvSpPr/>
              <p:nvPr userDrawn="1"/>
            </p:nvSpPr>
            <p:spPr>
              <a:xfrm>
                <a:off x="4581967" y="3400813"/>
                <a:ext cx="1085200" cy="677636"/>
              </a:xfrm>
              <a:prstGeom prst="rect">
                <a:avLst/>
              </a:prstGeom>
              <a:solidFill>
                <a:srgbClr val="EAAA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latin typeface="Calibri" panose="020F0502020204030204" pitchFamily="34" charset="0"/>
                    <a:cs typeface="Calibri" panose="020F0502020204030204" pitchFamily="34" charset="0"/>
                  </a:rPr>
                  <a:t>Yellow</a:t>
                </a:r>
              </a:p>
              <a:p>
                <a:pPr algn="ctr"/>
                <a:r>
                  <a:rPr lang="en-GB" sz="900">
                    <a:solidFill>
                      <a:schemeClr val="bg1"/>
                    </a:solidFill>
                    <a:latin typeface="Calibri" panose="020F0502020204030204" pitchFamily="34" charset="0"/>
                    <a:cs typeface="Calibri" panose="020F0502020204030204" pitchFamily="34" charset="0"/>
                  </a:rPr>
                  <a:t>234 / 170 / 0</a:t>
                </a:r>
                <a:endParaRPr lang="en-GB" sz="900" dirty="0">
                  <a:solidFill>
                    <a:schemeClr val="bg1"/>
                  </a:solidFill>
                  <a:latin typeface="Calibri" panose="020F0502020204030204" pitchFamily="34" charset="0"/>
                  <a:cs typeface="Calibri" panose="020F0502020204030204" pitchFamily="34" charset="0"/>
                </a:endParaRPr>
              </a:p>
            </p:txBody>
          </p:sp>
          <p:sp>
            <p:nvSpPr>
              <p:cNvPr id="50" name="Rectangle 49"/>
              <p:cNvSpPr/>
              <p:nvPr userDrawn="1"/>
            </p:nvSpPr>
            <p:spPr>
              <a:xfrm>
                <a:off x="5774264" y="3400813"/>
                <a:ext cx="1085200" cy="677636"/>
              </a:xfrm>
              <a:prstGeom prst="rect">
                <a:avLst/>
              </a:prstGeom>
              <a:solidFill>
                <a:srgbClr val="F68D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latin typeface="Calibri" panose="020F0502020204030204" pitchFamily="34" charset="0"/>
                    <a:cs typeface="Calibri" panose="020F0502020204030204" pitchFamily="34" charset="0"/>
                  </a:rPr>
                  <a:t>Orange</a:t>
                </a:r>
              </a:p>
              <a:p>
                <a:pPr algn="ctr"/>
                <a:r>
                  <a:rPr lang="en-GB" sz="900" dirty="0">
                    <a:solidFill>
                      <a:schemeClr val="bg1"/>
                    </a:solidFill>
                    <a:latin typeface="Calibri" panose="020F0502020204030204" pitchFamily="34" charset="0"/>
                    <a:cs typeface="Calibri" panose="020F0502020204030204" pitchFamily="34" charset="0"/>
                  </a:rPr>
                  <a:t>246 / 141 / 46</a:t>
                </a:r>
              </a:p>
            </p:txBody>
          </p:sp>
          <p:sp>
            <p:nvSpPr>
              <p:cNvPr id="51" name="Rectangle 50"/>
              <p:cNvSpPr/>
              <p:nvPr userDrawn="1"/>
            </p:nvSpPr>
            <p:spPr>
              <a:xfrm>
                <a:off x="6966561" y="3400813"/>
                <a:ext cx="1085200" cy="677636"/>
              </a:xfrm>
              <a:prstGeom prst="rect">
                <a:avLst/>
              </a:prstGeom>
              <a:solidFill>
                <a:srgbClr val="BC204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latin typeface="Calibri" panose="020F0502020204030204" pitchFamily="34" charset="0"/>
                    <a:cs typeface="Calibri" panose="020F0502020204030204" pitchFamily="34" charset="0"/>
                  </a:rPr>
                  <a:t>Red</a:t>
                </a:r>
              </a:p>
              <a:p>
                <a:pPr algn="ctr"/>
                <a:r>
                  <a:rPr lang="en-GB" sz="900">
                    <a:solidFill>
                      <a:schemeClr val="bg1"/>
                    </a:solidFill>
                    <a:latin typeface="Calibri" panose="020F0502020204030204" pitchFamily="34" charset="0"/>
                    <a:cs typeface="Calibri" panose="020F0502020204030204" pitchFamily="34" charset="0"/>
                  </a:rPr>
                  <a:t>188 / 32 / 75</a:t>
                </a:r>
                <a:endParaRPr lang="en-GB" sz="900" dirty="0">
                  <a:solidFill>
                    <a:schemeClr val="bg1"/>
                  </a:solidFill>
                  <a:latin typeface="Calibri" panose="020F0502020204030204" pitchFamily="34" charset="0"/>
                  <a:cs typeface="Calibri" panose="020F0502020204030204" pitchFamily="34" charset="0"/>
                </a:endParaRPr>
              </a:p>
            </p:txBody>
          </p:sp>
          <p:sp>
            <p:nvSpPr>
              <p:cNvPr id="52" name="Rectangle 51"/>
              <p:cNvSpPr/>
              <p:nvPr userDrawn="1"/>
            </p:nvSpPr>
            <p:spPr>
              <a:xfrm>
                <a:off x="8158858" y="3400813"/>
                <a:ext cx="1085200" cy="677636"/>
              </a:xfrm>
              <a:prstGeom prst="rect">
                <a:avLst/>
              </a:prstGeom>
              <a:solidFill>
                <a:srgbClr val="C6007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latin typeface="Calibri" panose="020F0502020204030204" pitchFamily="34" charset="0"/>
                    <a:cs typeface="Calibri" panose="020F0502020204030204" pitchFamily="34" charset="0"/>
                  </a:rPr>
                  <a:t>Pink</a:t>
                </a:r>
              </a:p>
              <a:p>
                <a:pPr algn="ctr"/>
                <a:r>
                  <a:rPr lang="en-GB" sz="900" dirty="0">
                    <a:solidFill>
                      <a:schemeClr val="bg1"/>
                    </a:solidFill>
                    <a:latin typeface="Calibri" panose="020F0502020204030204" pitchFamily="34" charset="0"/>
                    <a:cs typeface="Calibri" panose="020F0502020204030204" pitchFamily="34" charset="0"/>
                  </a:rPr>
                  <a:t>198 / 0 / 126</a:t>
                </a:r>
              </a:p>
            </p:txBody>
          </p:sp>
        </p:grpSp>
      </p:grpSp>
      <p:grpSp>
        <p:nvGrpSpPr>
          <p:cNvPr id="15" name="Group 14"/>
          <p:cNvGrpSpPr/>
          <p:nvPr userDrawn="1"/>
        </p:nvGrpSpPr>
        <p:grpSpPr>
          <a:xfrm>
            <a:off x="1215696" y="4323963"/>
            <a:ext cx="9220656" cy="1430661"/>
            <a:chOff x="1215696" y="4323963"/>
            <a:chExt cx="9220656" cy="1430661"/>
          </a:xfrm>
        </p:grpSpPr>
        <p:grpSp>
          <p:nvGrpSpPr>
            <p:cNvPr id="11" name="Group 10"/>
            <p:cNvGrpSpPr/>
            <p:nvPr userDrawn="1"/>
          </p:nvGrpSpPr>
          <p:grpSpPr>
            <a:xfrm>
              <a:off x="2197374" y="4323963"/>
              <a:ext cx="8238978" cy="1430661"/>
              <a:chOff x="2197374" y="4323963"/>
              <a:chExt cx="8238978" cy="1430661"/>
            </a:xfrm>
          </p:grpSpPr>
          <p:sp>
            <p:nvSpPr>
              <p:cNvPr id="53" name="Rectangle 52"/>
              <p:cNvSpPr/>
              <p:nvPr userDrawn="1"/>
            </p:nvSpPr>
            <p:spPr>
              <a:xfrm>
                <a:off x="2197374" y="4323963"/>
                <a:ext cx="1085200" cy="6776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latin typeface="Calibri" panose="020F0502020204030204" pitchFamily="34" charset="0"/>
                    <a:cs typeface="Calibri" panose="020F0502020204030204" pitchFamily="34" charset="0"/>
                  </a:rPr>
                  <a:t>KPMG Blue</a:t>
                </a:r>
              </a:p>
              <a:p>
                <a:pPr algn="ctr"/>
                <a:r>
                  <a:rPr lang="en-GB" sz="900" dirty="0">
                    <a:solidFill>
                      <a:schemeClr val="bg1"/>
                    </a:solidFill>
                    <a:latin typeface="Calibri" panose="020F0502020204030204" pitchFamily="34" charset="0"/>
                    <a:cs typeface="Calibri" panose="020F0502020204030204" pitchFamily="34" charset="0"/>
                  </a:rPr>
                  <a:t>0 / 51 / 141</a:t>
                </a:r>
              </a:p>
            </p:txBody>
          </p:sp>
          <p:sp>
            <p:nvSpPr>
              <p:cNvPr id="54" name="Rectangle 53"/>
              <p:cNvSpPr/>
              <p:nvPr userDrawn="1"/>
            </p:nvSpPr>
            <p:spPr>
              <a:xfrm>
                <a:off x="5774264" y="4323963"/>
                <a:ext cx="1085200" cy="677636"/>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latin typeface="Calibri" panose="020F0502020204030204" pitchFamily="34" charset="0"/>
                    <a:cs typeface="Calibri" panose="020F0502020204030204" pitchFamily="34" charset="0"/>
                  </a:rPr>
                  <a:t>Medium Blue</a:t>
                </a:r>
              </a:p>
              <a:p>
                <a:pPr algn="ctr"/>
                <a:r>
                  <a:rPr lang="en-GB" sz="900" dirty="0">
                    <a:solidFill>
                      <a:schemeClr val="bg1"/>
                    </a:solidFill>
                    <a:latin typeface="Calibri" panose="020F0502020204030204" pitchFamily="34" charset="0"/>
                    <a:cs typeface="Calibri" panose="020F0502020204030204" pitchFamily="34" charset="0"/>
                  </a:rPr>
                  <a:t>0 / 94 / 184</a:t>
                </a:r>
              </a:p>
            </p:txBody>
          </p:sp>
          <p:sp>
            <p:nvSpPr>
              <p:cNvPr id="55" name="Rectangle 54"/>
              <p:cNvSpPr/>
              <p:nvPr userDrawn="1"/>
            </p:nvSpPr>
            <p:spPr>
              <a:xfrm>
                <a:off x="3389671" y="4323963"/>
                <a:ext cx="1085200" cy="6776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latin typeface="Calibri" panose="020F0502020204030204" pitchFamily="34" charset="0"/>
                    <a:cs typeface="Calibri" panose="020F0502020204030204" pitchFamily="34" charset="0"/>
                  </a:rPr>
                  <a:t>Light Blue</a:t>
                </a:r>
              </a:p>
              <a:p>
                <a:pPr algn="ctr"/>
                <a:r>
                  <a:rPr lang="en-GB" sz="900">
                    <a:solidFill>
                      <a:schemeClr val="bg1"/>
                    </a:solidFill>
                    <a:latin typeface="Calibri" panose="020F0502020204030204" pitchFamily="34" charset="0"/>
                    <a:cs typeface="Calibri" panose="020F0502020204030204" pitchFamily="34" charset="0"/>
                  </a:rPr>
                  <a:t>0 / 145 / 218</a:t>
                </a:r>
                <a:endParaRPr lang="en-GB" sz="900" dirty="0">
                  <a:solidFill>
                    <a:schemeClr val="bg1"/>
                  </a:solidFill>
                  <a:latin typeface="Calibri" panose="020F0502020204030204" pitchFamily="34" charset="0"/>
                  <a:cs typeface="Calibri" panose="020F0502020204030204" pitchFamily="34" charset="0"/>
                </a:endParaRPr>
              </a:p>
            </p:txBody>
          </p:sp>
          <p:sp>
            <p:nvSpPr>
              <p:cNvPr id="56" name="Rectangle 55"/>
              <p:cNvSpPr/>
              <p:nvPr userDrawn="1"/>
            </p:nvSpPr>
            <p:spPr>
              <a:xfrm>
                <a:off x="4581967" y="4323963"/>
                <a:ext cx="1085200" cy="677636"/>
              </a:xfrm>
              <a:prstGeom prst="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latin typeface="Calibri" panose="020F0502020204030204" pitchFamily="34" charset="0"/>
                    <a:cs typeface="Calibri" panose="020F0502020204030204" pitchFamily="34" charset="0"/>
                  </a:rPr>
                  <a:t>Light Purple</a:t>
                </a:r>
              </a:p>
              <a:p>
                <a:pPr algn="ctr"/>
                <a:r>
                  <a:rPr lang="en-GB" sz="900">
                    <a:solidFill>
                      <a:schemeClr val="bg1"/>
                    </a:solidFill>
                    <a:latin typeface="Calibri" panose="020F0502020204030204" pitchFamily="34" charset="0"/>
                    <a:cs typeface="Calibri" panose="020F0502020204030204" pitchFamily="34" charset="0"/>
                  </a:rPr>
                  <a:t>109 / 32 / 119</a:t>
                </a:r>
                <a:endParaRPr lang="en-GB" sz="900" dirty="0">
                  <a:solidFill>
                    <a:schemeClr val="bg1"/>
                  </a:solidFill>
                  <a:latin typeface="Calibri" panose="020F0502020204030204" pitchFamily="34" charset="0"/>
                  <a:cs typeface="Calibri" panose="020F0502020204030204" pitchFamily="34" charset="0"/>
                </a:endParaRPr>
              </a:p>
            </p:txBody>
          </p:sp>
          <p:sp>
            <p:nvSpPr>
              <p:cNvPr id="57" name="Rectangle 56"/>
              <p:cNvSpPr/>
              <p:nvPr userDrawn="1"/>
            </p:nvSpPr>
            <p:spPr>
              <a:xfrm>
                <a:off x="6966561" y="4323963"/>
                <a:ext cx="1085200" cy="677636"/>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latin typeface="Calibri" panose="020F0502020204030204" pitchFamily="34" charset="0"/>
                    <a:cs typeface="Calibri" panose="020F0502020204030204" pitchFamily="34" charset="0"/>
                  </a:rPr>
                  <a:t>Green</a:t>
                </a:r>
              </a:p>
              <a:p>
                <a:pPr algn="ctr"/>
                <a:r>
                  <a:rPr lang="en-GB" sz="900">
                    <a:solidFill>
                      <a:schemeClr val="bg1"/>
                    </a:solidFill>
                    <a:latin typeface="Calibri" panose="020F0502020204030204" pitchFamily="34" charset="0"/>
                    <a:cs typeface="Calibri" panose="020F0502020204030204" pitchFamily="34" charset="0"/>
                  </a:rPr>
                  <a:t>0 / 163 / 161</a:t>
                </a:r>
                <a:endParaRPr lang="en-GB" sz="900" dirty="0">
                  <a:solidFill>
                    <a:schemeClr val="bg1"/>
                  </a:solidFill>
                  <a:latin typeface="Calibri" panose="020F0502020204030204" pitchFamily="34" charset="0"/>
                  <a:cs typeface="Calibri" panose="020F0502020204030204" pitchFamily="34" charset="0"/>
                </a:endParaRPr>
              </a:p>
            </p:txBody>
          </p:sp>
          <p:sp>
            <p:nvSpPr>
              <p:cNvPr id="58" name="Rectangle 57"/>
              <p:cNvSpPr/>
              <p:nvPr userDrawn="1"/>
            </p:nvSpPr>
            <p:spPr>
              <a:xfrm>
                <a:off x="9351152" y="4323963"/>
                <a:ext cx="1085200" cy="677636"/>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latin typeface="Calibri" panose="020F0502020204030204" pitchFamily="34" charset="0"/>
                    <a:cs typeface="Calibri" panose="020F0502020204030204" pitchFamily="34" charset="0"/>
                  </a:rPr>
                  <a:t>Light Green</a:t>
                </a:r>
              </a:p>
              <a:p>
                <a:pPr algn="ctr"/>
                <a:r>
                  <a:rPr lang="en-GB" sz="900" dirty="0">
                    <a:solidFill>
                      <a:schemeClr val="bg1"/>
                    </a:solidFill>
                    <a:latin typeface="Calibri" panose="020F0502020204030204" pitchFamily="34" charset="0"/>
                    <a:cs typeface="Calibri" panose="020F0502020204030204" pitchFamily="34" charset="0"/>
                  </a:rPr>
                  <a:t>67 / 176 / 42</a:t>
                </a:r>
              </a:p>
            </p:txBody>
          </p:sp>
          <p:sp>
            <p:nvSpPr>
              <p:cNvPr id="59" name="Rectangle 58"/>
              <p:cNvSpPr/>
              <p:nvPr userDrawn="1"/>
            </p:nvSpPr>
            <p:spPr>
              <a:xfrm>
                <a:off x="8158858" y="4323963"/>
                <a:ext cx="1085200" cy="677636"/>
              </a:xfrm>
              <a:prstGeom prst="rect">
                <a:avLst/>
              </a:prstGeom>
              <a:solidFill>
                <a:srgbClr val="EAAA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latin typeface="Calibri" panose="020F0502020204030204" pitchFamily="34" charset="0"/>
                    <a:cs typeface="Calibri" panose="020F0502020204030204" pitchFamily="34" charset="0"/>
                  </a:rPr>
                  <a:t>Yellow</a:t>
                </a:r>
              </a:p>
              <a:p>
                <a:pPr algn="ctr"/>
                <a:r>
                  <a:rPr lang="en-GB" sz="900">
                    <a:solidFill>
                      <a:schemeClr val="bg1"/>
                    </a:solidFill>
                    <a:latin typeface="Calibri" panose="020F0502020204030204" pitchFamily="34" charset="0"/>
                    <a:cs typeface="Calibri" panose="020F0502020204030204" pitchFamily="34" charset="0"/>
                  </a:rPr>
                  <a:t>234 / 170 / 0</a:t>
                </a:r>
                <a:endParaRPr lang="en-GB" sz="900" dirty="0">
                  <a:solidFill>
                    <a:schemeClr val="bg1"/>
                  </a:solidFill>
                  <a:latin typeface="Calibri" panose="020F0502020204030204" pitchFamily="34" charset="0"/>
                  <a:cs typeface="Calibri" panose="020F0502020204030204" pitchFamily="34" charset="0"/>
                </a:endParaRPr>
              </a:p>
            </p:txBody>
          </p:sp>
          <p:sp>
            <p:nvSpPr>
              <p:cNvPr id="60" name="Rectangle 59"/>
              <p:cNvSpPr/>
              <p:nvPr userDrawn="1"/>
            </p:nvSpPr>
            <p:spPr>
              <a:xfrm>
                <a:off x="2197374" y="5076988"/>
                <a:ext cx="1085200" cy="677636"/>
              </a:xfrm>
              <a:prstGeom prst="rect">
                <a:avLst/>
              </a:prstGeom>
              <a:solidFill>
                <a:srgbClr val="C6007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latin typeface="Calibri" panose="020F0502020204030204" pitchFamily="34" charset="0"/>
                    <a:cs typeface="Calibri" panose="020F0502020204030204" pitchFamily="34" charset="0"/>
                  </a:rPr>
                  <a:t>Pink</a:t>
                </a:r>
              </a:p>
              <a:p>
                <a:pPr algn="ctr"/>
                <a:r>
                  <a:rPr lang="en-GB" sz="900" dirty="0">
                    <a:solidFill>
                      <a:schemeClr val="bg1"/>
                    </a:solidFill>
                    <a:latin typeface="Calibri" panose="020F0502020204030204" pitchFamily="34" charset="0"/>
                    <a:cs typeface="Calibri" panose="020F0502020204030204" pitchFamily="34" charset="0"/>
                  </a:rPr>
                  <a:t>198 / 0 / 126</a:t>
                </a:r>
              </a:p>
            </p:txBody>
          </p:sp>
          <p:sp>
            <p:nvSpPr>
              <p:cNvPr id="61" name="Rectangle 60"/>
              <p:cNvSpPr/>
              <p:nvPr userDrawn="1"/>
            </p:nvSpPr>
            <p:spPr>
              <a:xfrm>
                <a:off x="3389671" y="5076988"/>
                <a:ext cx="1085200" cy="677636"/>
              </a:xfrm>
              <a:prstGeom prst="rect">
                <a:avLst/>
              </a:prstGeom>
              <a:solidFill>
                <a:srgbClr val="753F1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latin typeface="Calibri" panose="020F0502020204030204" pitchFamily="34" charset="0"/>
                    <a:cs typeface="Calibri" panose="020F0502020204030204" pitchFamily="34" charset="0"/>
                  </a:rPr>
                  <a:t>Dark</a:t>
                </a:r>
                <a:r>
                  <a:rPr lang="en-GB" sz="900" baseline="0" dirty="0">
                    <a:solidFill>
                      <a:schemeClr val="bg1"/>
                    </a:solidFill>
                    <a:latin typeface="Calibri" panose="020F0502020204030204" pitchFamily="34" charset="0"/>
                    <a:cs typeface="Calibri" panose="020F0502020204030204" pitchFamily="34" charset="0"/>
                  </a:rPr>
                  <a:t> Brown</a:t>
                </a:r>
              </a:p>
              <a:p>
                <a:pPr algn="ctr"/>
                <a:r>
                  <a:rPr lang="en-GB" sz="900" baseline="0" dirty="0">
                    <a:solidFill>
                      <a:schemeClr val="bg1"/>
                    </a:solidFill>
                    <a:latin typeface="Calibri" panose="020F0502020204030204" pitchFamily="34" charset="0"/>
                    <a:cs typeface="Calibri" panose="020F0502020204030204" pitchFamily="34" charset="0"/>
                  </a:rPr>
                  <a:t>117 / 63 / 25</a:t>
                </a:r>
                <a:endParaRPr lang="en-GB" sz="900" dirty="0">
                  <a:solidFill>
                    <a:schemeClr val="bg1"/>
                  </a:solidFill>
                  <a:latin typeface="Calibri" panose="020F0502020204030204" pitchFamily="34" charset="0"/>
                  <a:cs typeface="Calibri" panose="020F0502020204030204" pitchFamily="34" charset="0"/>
                </a:endParaRPr>
              </a:p>
            </p:txBody>
          </p:sp>
          <p:sp>
            <p:nvSpPr>
              <p:cNvPr id="62" name="Rectangle 61"/>
              <p:cNvSpPr/>
              <p:nvPr userDrawn="1"/>
            </p:nvSpPr>
            <p:spPr>
              <a:xfrm>
                <a:off x="4581967" y="5076988"/>
                <a:ext cx="1085200" cy="677636"/>
              </a:xfrm>
              <a:prstGeom prst="rect">
                <a:avLst/>
              </a:prstGeom>
              <a:solidFill>
                <a:srgbClr val="9B64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latin typeface="Calibri" panose="020F0502020204030204" pitchFamily="34" charset="0"/>
                    <a:cs typeface="Calibri" panose="020F0502020204030204" pitchFamily="34" charset="0"/>
                  </a:rPr>
                  <a:t>Light </a:t>
                </a:r>
                <a:r>
                  <a:rPr lang="en-GB" sz="900" baseline="0" dirty="0">
                    <a:solidFill>
                      <a:schemeClr val="bg1"/>
                    </a:solidFill>
                    <a:latin typeface="Calibri" panose="020F0502020204030204" pitchFamily="34" charset="0"/>
                    <a:cs typeface="Calibri" panose="020F0502020204030204" pitchFamily="34" charset="0"/>
                  </a:rPr>
                  <a:t>Brown</a:t>
                </a:r>
              </a:p>
              <a:p>
                <a:pPr algn="ctr"/>
                <a:r>
                  <a:rPr lang="en-GB" sz="900" baseline="0" dirty="0">
                    <a:solidFill>
                      <a:schemeClr val="bg1"/>
                    </a:solidFill>
                    <a:latin typeface="Calibri" panose="020F0502020204030204" pitchFamily="34" charset="0"/>
                    <a:cs typeface="Calibri" panose="020F0502020204030204" pitchFamily="34" charset="0"/>
                  </a:rPr>
                  <a:t>155 / 100 / 46</a:t>
                </a:r>
                <a:endParaRPr lang="en-GB" sz="900" dirty="0">
                  <a:solidFill>
                    <a:schemeClr val="bg1"/>
                  </a:solidFill>
                  <a:latin typeface="Calibri" panose="020F0502020204030204" pitchFamily="34" charset="0"/>
                  <a:cs typeface="Calibri" panose="020F0502020204030204" pitchFamily="34" charset="0"/>
                </a:endParaRPr>
              </a:p>
            </p:txBody>
          </p:sp>
          <p:sp>
            <p:nvSpPr>
              <p:cNvPr id="63" name="Rectangle 62"/>
              <p:cNvSpPr/>
              <p:nvPr userDrawn="1"/>
            </p:nvSpPr>
            <p:spPr>
              <a:xfrm>
                <a:off x="6966561" y="5076988"/>
                <a:ext cx="1085200" cy="677636"/>
              </a:xfrm>
              <a:prstGeom prst="rect">
                <a:avLst/>
              </a:prstGeom>
              <a:solidFill>
                <a:srgbClr val="E3BC9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latin typeface="Calibri" panose="020F0502020204030204" pitchFamily="34" charset="0"/>
                    <a:cs typeface="Calibri" panose="020F0502020204030204" pitchFamily="34" charset="0"/>
                  </a:rPr>
                  <a:t>Beige</a:t>
                </a:r>
              </a:p>
              <a:p>
                <a:pPr algn="ctr"/>
                <a:r>
                  <a:rPr lang="en-GB" sz="900" dirty="0">
                    <a:solidFill>
                      <a:schemeClr val="bg1"/>
                    </a:solidFill>
                    <a:latin typeface="Calibri" panose="020F0502020204030204" pitchFamily="34" charset="0"/>
                    <a:cs typeface="Calibri" panose="020F0502020204030204" pitchFamily="34" charset="0"/>
                  </a:rPr>
                  <a:t>227 / 188 / 159</a:t>
                </a:r>
              </a:p>
            </p:txBody>
          </p:sp>
          <p:sp>
            <p:nvSpPr>
              <p:cNvPr id="64" name="Rectangle 63"/>
              <p:cNvSpPr/>
              <p:nvPr userDrawn="1"/>
            </p:nvSpPr>
            <p:spPr>
              <a:xfrm>
                <a:off x="5774264" y="5076988"/>
                <a:ext cx="1085200" cy="677636"/>
              </a:xfrm>
              <a:prstGeom prst="rect">
                <a:avLst/>
              </a:prstGeom>
              <a:solidFill>
                <a:srgbClr val="9D937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latin typeface="Calibri" panose="020F0502020204030204" pitchFamily="34" charset="0"/>
                    <a:cs typeface="Calibri" panose="020F0502020204030204" pitchFamily="34" charset="0"/>
                  </a:rPr>
                  <a:t>Olive</a:t>
                </a:r>
              </a:p>
              <a:p>
                <a:pPr algn="ctr"/>
                <a:r>
                  <a:rPr lang="en-GB" sz="900" dirty="0">
                    <a:solidFill>
                      <a:schemeClr val="bg1"/>
                    </a:solidFill>
                    <a:latin typeface="Calibri" panose="020F0502020204030204" pitchFamily="34" charset="0"/>
                    <a:cs typeface="Calibri" panose="020F0502020204030204" pitchFamily="34" charset="0"/>
                  </a:rPr>
                  <a:t>157 / 147 / 117</a:t>
                </a:r>
              </a:p>
            </p:txBody>
          </p:sp>
          <p:sp>
            <p:nvSpPr>
              <p:cNvPr id="65" name="Rectangle 64"/>
              <p:cNvSpPr/>
              <p:nvPr userDrawn="1"/>
            </p:nvSpPr>
            <p:spPr>
              <a:xfrm>
                <a:off x="8158858" y="5076988"/>
                <a:ext cx="1085200" cy="677636"/>
              </a:xfrm>
              <a:prstGeom prst="rect">
                <a:avLst/>
              </a:prstGeom>
              <a:solidFill>
                <a:srgbClr val="E368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latin typeface="Calibri" panose="020F0502020204030204" pitchFamily="34" charset="0"/>
                    <a:cs typeface="Calibri" panose="020F0502020204030204" pitchFamily="34" charset="0"/>
                  </a:rPr>
                  <a:t>Light Pink</a:t>
                </a:r>
              </a:p>
              <a:p>
                <a:pPr algn="ctr"/>
                <a:r>
                  <a:rPr lang="en-GB" sz="900" dirty="0">
                    <a:solidFill>
                      <a:schemeClr val="bg1"/>
                    </a:solidFill>
                    <a:latin typeface="Calibri" panose="020F0502020204030204" pitchFamily="34" charset="0"/>
                    <a:cs typeface="Calibri" panose="020F0502020204030204" pitchFamily="34" charset="0"/>
                  </a:rPr>
                  <a:t>227 / 104 /</a:t>
                </a:r>
                <a:r>
                  <a:rPr lang="en-GB" sz="900" baseline="0" dirty="0">
                    <a:solidFill>
                      <a:schemeClr val="bg1"/>
                    </a:solidFill>
                    <a:latin typeface="Calibri" panose="020F0502020204030204" pitchFamily="34" charset="0"/>
                    <a:cs typeface="Calibri" panose="020F0502020204030204" pitchFamily="34" charset="0"/>
                  </a:rPr>
                  <a:t> 119</a:t>
                </a:r>
                <a:endParaRPr lang="en-GB" sz="900" dirty="0">
                  <a:solidFill>
                    <a:schemeClr val="bg1"/>
                  </a:solidFill>
                  <a:latin typeface="Calibri" panose="020F0502020204030204" pitchFamily="34" charset="0"/>
                  <a:cs typeface="Calibri" panose="020F0502020204030204" pitchFamily="34" charset="0"/>
                </a:endParaRPr>
              </a:p>
            </p:txBody>
          </p:sp>
        </p:grpSp>
        <p:sp>
          <p:nvSpPr>
            <p:cNvPr id="66" name="TextBox 65"/>
            <p:cNvSpPr txBox="1"/>
            <p:nvPr userDrawn="1"/>
          </p:nvSpPr>
          <p:spPr>
            <a:xfrm>
              <a:off x="1215696" y="4323963"/>
              <a:ext cx="874581" cy="677636"/>
            </a:xfrm>
            <a:prstGeom prst="rect">
              <a:avLst/>
            </a:prstGeom>
            <a:noFill/>
          </p:spPr>
          <p:txBody>
            <a:bodyPr wrap="square" lIns="0" tIns="0" rIns="54007" bIns="0" rtlCol="0" anchor="ctr">
              <a:noAutofit/>
            </a:bodyPr>
            <a:lstStyle/>
            <a:p>
              <a:r>
                <a:rPr lang="en-GB" sz="1000" b="1" dirty="0">
                  <a:solidFill>
                    <a:schemeClr val="tx2"/>
                  </a:solidFill>
                  <a:latin typeface="Calibri" panose="020F0502020204030204" pitchFamily="34" charset="0"/>
                  <a:cs typeface="Calibri" panose="020F0502020204030204" pitchFamily="34" charset="0"/>
                </a:rPr>
                <a:t>Colour</a:t>
              </a:r>
              <a:r>
                <a:rPr lang="en-GB" sz="1000" b="1" baseline="0" dirty="0">
                  <a:solidFill>
                    <a:schemeClr val="tx2"/>
                  </a:solidFill>
                  <a:latin typeface="Calibri" panose="020F0502020204030204" pitchFamily="34" charset="0"/>
                  <a:cs typeface="Calibri" panose="020F0502020204030204" pitchFamily="34" charset="0"/>
                </a:rPr>
                <a:t> o</a:t>
              </a:r>
              <a:r>
                <a:rPr lang="en-GB" sz="1000" b="1" dirty="0">
                  <a:solidFill>
                    <a:schemeClr val="tx2"/>
                  </a:solidFill>
                  <a:latin typeface="Calibri" panose="020F0502020204030204" pitchFamily="34" charset="0"/>
                  <a:cs typeface="Calibri" panose="020F0502020204030204" pitchFamily="34" charset="0"/>
                </a:rPr>
                <a:t>rder for graphs</a:t>
              </a:r>
            </a:p>
          </p:txBody>
        </p:sp>
      </p:grpSp>
      <p:cxnSp>
        <p:nvCxnSpPr>
          <p:cNvPr id="4" name="Straight Connector 3"/>
          <p:cNvCxnSpPr/>
          <p:nvPr userDrawn="1"/>
        </p:nvCxnSpPr>
        <p:spPr>
          <a:xfrm>
            <a:off x="2197374" y="2251744"/>
            <a:ext cx="466209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endCxn id="52" idx="3"/>
          </p:cNvCxnSpPr>
          <p:nvPr userDrawn="1"/>
        </p:nvCxnSpPr>
        <p:spPr>
          <a:xfrm>
            <a:off x="2197374" y="3216158"/>
            <a:ext cx="7046684"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2197374" y="4180573"/>
            <a:ext cx="8238978"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833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TITLE SLIDE 6 - No image">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5CC99104-3B66-451D-94C7-8B2CBDABC50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2616"/>
            <a:ext cx="12214430" cy="6870616"/>
          </a:xfrm>
          <a:prstGeom prst="rect">
            <a:avLst/>
          </a:prstGeom>
        </p:spPr>
      </p:pic>
      <p:sp>
        <p:nvSpPr>
          <p:cNvPr id="8" name="Title 1"/>
          <p:cNvSpPr>
            <a:spLocks noGrp="1"/>
          </p:cNvSpPr>
          <p:nvPr>
            <p:ph type="ctrTitle" hasCustomPrompt="1"/>
          </p:nvPr>
        </p:nvSpPr>
        <p:spPr>
          <a:xfrm>
            <a:off x="1045868" y="1456565"/>
            <a:ext cx="8489950" cy="3510000"/>
          </a:xfrm>
        </p:spPr>
        <p:txBody>
          <a:bodyPr anchor="t" anchorCtr="0"/>
          <a:lstStyle>
            <a:lvl1pPr algn="l">
              <a:defRPr sz="11000" baseline="0">
                <a:solidFill>
                  <a:schemeClr val="tx2"/>
                </a:solidFill>
              </a:defRPr>
            </a:lvl1pPr>
          </a:lstStyle>
          <a:p>
            <a:r>
              <a:rPr lang="en-US" dirty="0"/>
              <a:t>Title Slide 6 – </a:t>
            </a:r>
            <a:br>
              <a:rPr lang="en-US" dirty="0"/>
            </a:br>
            <a:r>
              <a:rPr lang="en-US" dirty="0"/>
              <a:t>no image</a:t>
            </a:r>
          </a:p>
        </p:txBody>
      </p:sp>
      <p:sp>
        <p:nvSpPr>
          <p:cNvPr id="6" name="Text Placeholder 3"/>
          <p:cNvSpPr>
            <a:spLocks noGrp="1"/>
          </p:cNvSpPr>
          <p:nvPr>
            <p:ph type="body" sz="quarter" idx="11"/>
          </p:nvPr>
        </p:nvSpPr>
        <p:spPr>
          <a:xfrm>
            <a:off x="2749463" y="5390900"/>
            <a:ext cx="845035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dirty="0" err="1"/>
              <a:t>Textmasterformat</a:t>
            </a:r>
            <a:r>
              <a:rPr lang="en-US" dirty="0"/>
              <a:t> </a:t>
            </a:r>
            <a:r>
              <a:rPr lang="en-US" dirty="0" err="1"/>
              <a:t>bearbeiten</a:t>
            </a:r>
            <a:endParaRPr lang="en-US" dirty="0"/>
          </a:p>
        </p:txBody>
      </p:sp>
    </p:spTree>
    <p:extLst>
      <p:ext uri="{BB962C8B-B14F-4D97-AF65-F5344CB8AC3E}">
        <p14:creationId xmlns:p14="http://schemas.microsoft.com/office/powerpoint/2010/main" val="3250724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8400" y="431800"/>
            <a:ext cx="10195200" cy="533400"/>
          </a:xfrm>
          <a:prstGeom prst="rect">
            <a:avLst/>
          </a:prstGeom>
        </p:spPr>
        <p:txBody>
          <a:bodyPr vert="horz" lIns="0" tIns="0" rIns="0" bIns="0" rtlCol="0" anchor="ctr" anchorCtr="0">
            <a:noAutofit/>
          </a:bodyPr>
          <a:lstStyle/>
          <a:p>
            <a:r>
              <a:rPr lang="en-US" dirty="0"/>
              <a:t>Click to edit Master title style</a:t>
            </a:r>
          </a:p>
        </p:txBody>
      </p:sp>
      <p:sp>
        <p:nvSpPr>
          <p:cNvPr id="3" name="Text Placeholder 2"/>
          <p:cNvSpPr>
            <a:spLocks noGrp="1"/>
          </p:cNvSpPr>
          <p:nvPr>
            <p:ph type="body" idx="1"/>
          </p:nvPr>
        </p:nvSpPr>
        <p:spPr>
          <a:xfrm>
            <a:off x="999129" y="1298703"/>
            <a:ext cx="10194471" cy="4545566"/>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oup 3"/>
          <p:cNvGrpSpPr/>
          <p:nvPr userDrawn="1"/>
        </p:nvGrpSpPr>
        <p:grpSpPr>
          <a:xfrm>
            <a:off x="995362" y="7195411"/>
            <a:ext cx="7740075" cy="1306564"/>
            <a:chOff x="1215696" y="1430719"/>
            <a:chExt cx="9220656" cy="4323905"/>
          </a:xfrm>
        </p:grpSpPr>
        <p:grpSp>
          <p:nvGrpSpPr>
            <p:cNvPr id="20" name="Group 19"/>
            <p:cNvGrpSpPr/>
            <p:nvPr userDrawn="1"/>
          </p:nvGrpSpPr>
          <p:grpSpPr>
            <a:xfrm>
              <a:off x="1215696" y="1430719"/>
              <a:ext cx="4451471" cy="677636"/>
              <a:chOff x="1215696" y="1430719"/>
              <a:chExt cx="4451471" cy="677636"/>
            </a:xfrm>
          </p:grpSpPr>
          <p:sp>
            <p:nvSpPr>
              <p:cNvPr id="21" name="TextBox 20"/>
              <p:cNvSpPr txBox="1"/>
              <p:nvPr userDrawn="1"/>
            </p:nvSpPr>
            <p:spPr>
              <a:xfrm>
                <a:off x="1215696" y="1430719"/>
                <a:ext cx="874581" cy="677636"/>
              </a:xfrm>
              <a:prstGeom prst="rect">
                <a:avLst/>
              </a:prstGeom>
              <a:noFill/>
            </p:spPr>
            <p:txBody>
              <a:bodyPr wrap="square" lIns="0" tIns="0" rIns="54007" bIns="0" rtlCol="0" anchor="ctr">
                <a:noAutofit/>
              </a:bodyPr>
              <a:lstStyle/>
              <a:p>
                <a:r>
                  <a:rPr lang="en-GB" sz="1000" b="1" dirty="0">
                    <a:solidFill>
                      <a:schemeClr val="tx2"/>
                    </a:solidFill>
                    <a:latin typeface="Calibri" panose="020F0502020204030204" pitchFamily="34" charset="0"/>
                    <a:cs typeface="Calibri" panose="020F0502020204030204" pitchFamily="34" charset="0"/>
                  </a:rPr>
                  <a:t>Primary</a:t>
                </a:r>
              </a:p>
            </p:txBody>
          </p:sp>
          <p:grpSp>
            <p:nvGrpSpPr>
              <p:cNvPr id="22" name="Group 21"/>
              <p:cNvGrpSpPr/>
              <p:nvPr userDrawn="1"/>
            </p:nvGrpSpPr>
            <p:grpSpPr>
              <a:xfrm>
                <a:off x="2197374" y="1430719"/>
                <a:ext cx="3469793" cy="677636"/>
                <a:chOff x="2197374" y="1430719"/>
                <a:chExt cx="3469793" cy="677636"/>
              </a:xfrm>
            </p:grpSpPr>
            <p:sp>
              <p:nvSpPr>
                <p:cNvPr id="23" name="Rectangle 22"/>
                <p:cNvSpPr/>
                <p:nvPr userDrawn="1"/>
              </p:nvSpPr>
              <p:spPr>
                <a:xfrm>
                  <a:off x="2197374" y="1430719"/>
                  <a:ext cx="1085200" cy="6776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dirty="0">
                      <a:solidFill>
                        <a:schemeClr val="bg1"/>
                      </a:solidFill>
                      <a:latin typeface="Calibri" panose="020F0502020204030204" pitchFamily="34" charset="0"/>
                      <a:cs typeface="Calibri" panose="020F0502020204030204" pitchFamily="34" charset="0"/>
                    </a:rPr>
                    <a:t>KPMG Blue</a:t>
                  </a:r>
                </a:p>
                <a:p>
                  <a:pPr algn="ctr"/>
                  <a:r>
                    <a:rPr lang="en-GB" sz="700" dirty="0">
                      <a:solidFill>
                        <a:schemeClr val="bg1"/>
                      </a:solidFill>
                      <a:latin typeface="Calibri" panose="020F0502020204030204" pitchFamily="34" charset="0"/>
                      <a:cs typeface="Calibri" panose="020F0502020204030204" pitchFamily="34" charset="0"/>
                    </a:rPr>
                    <a:t>0 / 51 / 141</a:t>
                  </a:r>
                </a:p>
              </p:txBody>
            </p:sp>
            <p:sp>
              <p:nvSpPr>
                <p:cNvPr id="24" name="Rectangle 23"/>
                <p:cNvSpPr/>
                <p:nvPr userDrawn="1"/>
              </p:nvSpPr>
              <p:spPr>
                <a:xfrm>
                  <a:off x="3389671" y="1430719"/>
                  <a:ext cx="1085200" cy="677636"/>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dirty="0">
                      <a:solidFill>
                        <a:schemeClr val="bg1"/>
                      </a:solidFill>
                      <a:latin typeface="Calibri" panose="020F0502020204030204" pitchFamily="34" charset="0"/>
                      <a:cs typeface="Calibri" panose="020F0502020204030204" pitchFamily="34" charset="0"/>
                    </a:rPr>
                    <a:t>Medium Blue</a:t>
                  </a:r>
                </a:p>
                <a:p>
                  <a:pPr algn="ctr"/>
                  <a:r>
                    <a:rPr lang="en-GB" sz="700" dirty="0">
                      <a:solidFill>
                        <a:schemeClr val="bg1"/>
                      </a:solidFill>
                      <a:latin typeface="Calibri" panose="020F0502020204030204" pitchFamily="34" charset="0"/>
                      <a:cs typeface="Calibri" panose="020F0502020204030204" pitchFamily="34" charset="0"/>
                    </a:rPr>
                    <a:t>0 / 94 / 184</a:t>
                  </a:r>
                </a:p>
              </p:txBody>
            </p:sp>
            <p:sp>
              <p:nvSpPr>
                <p:cNvPr id="27" name="Rectangle 26"/>
                <p:cNvSpPr/>
                <p:nvPr userDrawn="1"/>
              </p:nvSpPr>
              <p:spPr>
                <a:xfrm>
                  <a:off x="4581967" y="1430719"/>
                  <a:ext cx="1085200" cy="6776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dirty="0">
                      <a:solidFill>
                        <a:schemeClr val="bg1"/>
                      </a:solidFill>
                      <a:latin typeface="Calibri" panose="020F0502020204030204" pitchFamily="34" charset="0"/>
                      <a:cs typeface="Calibri" panose="020F0502020204030204" pitchFamily="34" charset="0"/>
                    </a:rPr>
                    <a:t>Light Blue</a:t>
                  </a:r>
                </a:p>
                <a:p>
                  <a:pPr algn="ctr"/>
                  <a:r>
                    <a:rPr lang="en-GB" sz="700" dirty="0">
                      <a:solidFill>
                        <a:schemeClr val="bg1"/>
                      </a:solidFill>
                      <a:latin typeface="Calibri" panose="020F0502020204030204" pitchFamily="34" charset="0"/>
                      <a:cs typeface="Calibri" panose="020F0502020204030204" pitchFamily="34" charset="0"/>
                    </a:rPr>
                    <a:t>0 / 145 / 218</a:t>
                  </a:r>
                </a:p>
              </p:txBody>
            </p:sp>
          </p:grpSp>
        </p:grpSp>
        <p:grpSp>
          <p:nvGrpSpPr>
            <p:cNvPr id="28" name="Group 27"/>
            <p:cNvGrpSpPr/>
            <p:nvPr userDrawn="1"/>
          </p:nvGrpSpPr>
          <p:grpSpPr>
            <a:xfrm>
              <a:off x="1215696" y="2395133"/>
              <a:ext cx="5643768" cy="677636"/>
              <a:chOff x="1215696" y="2415766"/>
              <a:chExt cx="5643768" cy="677636"/>
            </a:xfrm>
          </p:grpSpPr>
          <p:sp>
            <p:nvSpPr>
              <p:cNvPr id="29" name="TextBox 28"/>
              <p:cNvSpPr txBox="1"/>
              <p:nvPr userDrawn="1"/>
            </p:nvSpPr>
            <p:spPr>
              <a:xfrm>
                <a:off x="1215696" y="2415766"/>
                <a:ext cx="874581" cy="677636"/>
              </a:xfrm>
              <a:prstGeom prst="rect">
                <a:avLst/>
              </a:prstGeom>
              <a:noFill/>
            </p:spPr>
            <p:txBody>
              <a:bodyPr wrap="square" lIns="0" tIns="0" rIns="54007" bIns="0" rtlCol="0" anchor="ctr">
                <a:noAutofit/>
              </a:bodyPr>
              <a:lstStyle/>
              <a:p>
                <a:r>
                  <a:rPr lang="en-GB" sz="1000" b="1" dirty="0">
                    <a:solidFill>
                      <a:schemeClr val="tx2"/>
                    </a:solidFill>
                    <a:latin typeface="Calibri" panose="020F0502020204030204" pitchFamily="34" charset="0"/>
                    <a:cs typeface="Calibri" panose="020F0502020204030204" pitchFamily="34" charset="0"/>
                  </a:rPr>
                  <a:t>Secondary</a:t>
                </a:r>
              </a:p>
            </p:txBody>
          </p:sp>
          <p:grpSp>
            <p:nvGrpSpPr>
              <p:cNvPr id="31" name="Group 30"/>
              <p:cNvGrpSpPr/>
              <p:nvPr userDrawn="1"/>
            </p:nvGrpSpPr>
            <p:grpSpPr>
              <a:xfrm>
                <a:off x="2197374" y="2415766"/>
                <a:ext cx="4662090" cy="677636"/>
                <a:chOff x="2197374" y="2415766"/>
                <a:chExt cx="4662090" cy="677636"/>
              </a:xfrm>
            </p:grpSpPr>
            <p:sp>
              <p:nvSpPr>
                <p:cNvPr id="32" name="Rectangle 31"/>
                <p:cNvSpPr/>
                <p:nvPr userDrawn="1"/>
              </p:nvSpPr>
              <p:spPr>
                <a:xfrm>
                  <a:off x="2197374" y="2415766"/>
                  <a:ext cx="1085200" cy="677636"/>
                </a:xfrm>
                <a:prstGeom prst="rect">
                  <a:avLst/>
                </a:prstGeom>
                <a:solidFill>
                  <a:srgbClr val="4836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a:solidFill>
                        <a:schemeClr val="bg1"/>
                      </a:solidFill>
                      <a:latin typeface="Calibri" panose="020F0502020204030204" pitchFamily="34" charset="0"/>
                      <a:cs typeface="Calibri" panose="020F0502020204030204" pitchFamily="34" charset="0"/>
                    </a:rPr>
                    <a:t>Violet</a:t>
                  </a:r>
                </a:p>
                <a:p>
                  <a:pPr algn="ctr"/>
                  <a:r>
                    <a:rPr lang="en-GB" sz="700">
                      <a:solidFill>
                        <a:schemeClr val="bg1"/>
                      </a:solidFill>
                      <a:latin typeface="Calibri" panose="020F0502020204030204" pitchFamily="34" charset="0"/>
                      <a:cs typeface="Calibri" panose="020F0502020204030204" pitchFamily="34" charset="0"/>
                    </a:rPr>
                    <a:t>72 / 54 / 152</a:t>
                  </a:r>
                  <a:endParaRPr lang="en-GB" sz="700" dirty="0">
                    <a:solidFill>
                      <a:schemeClr val="bg1"/>
                    </a:solidFill>
                    <a:latin typeface="Calibri" panose="020F0502020204030204" pitchFamily="34" charset="0"/>
                    <a:cs typeface="Calibri" panose="020F0502020204030204" pitchFamily="34" charset="0"/>
                  </a:endParaRPr>
                </a:p>
              </p:txBody>
            </p:sp>
            <p:sp>
              <p:nvSpPr>
                <p:cNvPr id="33" name="Rectangle 32"/>
                <p:cNvSpPr/>
                <p:nvPr userDrawn="1"/>
              </p:nvSpPr>
              <p:spPr>
                <a:xfrm>
                  <a:off x="3389671" y="2415766"/>
                  <a:ext cx="1085200" cy="677636"/>
                </a:xfrm>
                <a:prstGeom prst="rect">
                  <a:avLst/>
                </a:prstGeom>
                <a:solidFill>
                  <a:srgbClr val="470A6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dirty="0">
                      <a:solidFill>
                        <a:schemeClr val="bg1"/>
                      </a:solidFill>
                      <a:latin typeface="Calibri" panose="020F0502020204030204" pitchFamily="34" charset="0"/>
                      <a:cs typeface="Calibri" panose="020F0502020204030204" pitchFamily="34" charset="0"/>
                    </a:rPr>
                    <a:t>Purple</a:t>
                  </a:r>
                </a:p>
                <a:p>
                  <a:pPr algn="ctr"/>
                  <a:r>
                    <a:rPr lang="en-GB" sz="700" dirty="0">
                      <a:solidFill>
                        <a:schemeClr val="bg1"/>
                      </a:solidFill>
                      <a:latin typeface="Calibri" panose="020F0502020204030204" pitchFamily="34" charset="0"/>
                      <a:cs typeface="Calibri" panose="020F0502020204030204" pitchFamily="34" charset="0"/>
                    </a:rPr>
                    <a:t>71 / 10 / 104</a:t>
                  </a:r>
                </a:p>
              </p:txBody>
            </p:sp>
            <p:sp>
              <p:nvSpPr>
                <p:cNvPr id="34" name="Rectangle 33"/>
                <p:cNvSpPr/>
                <p:nvPr userDrawn="1"/>
              </p:nvSpPr>
              <p:spPr>
                <a:xfrm>
                  <a:off x="4581967" y="2415766"/>
                  <a:ext cx="1085200" cy="677636"/>
                </a:xfrm>
                <a:prstGeom prst="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a:solidFill>
                        <a:schemeClr val="bg1"/>
                      </a:solidFill>
                      <a:latin typeface="Calibri" panose="020F0502020204030204" pitchFamily="34" charset="0"/>
                      <a:cs typeface="Calibri" panose="020F0502020204030204" pitchFamily="34" charset="0"/>
                    </a:rPr>
                    <a:t>Light Purple</a:t>
                  </a:r>
                </a:p>
                <a:p>
                  <a:pPr algn="ctr"/>
                  <a:r>
                    <a:rPr lang="en-GB" sz="700">
                      <a:solidFill>
                        <a:schemeClr val="bg1"/>
                      </a:solidFill>
                      <a:latin typeface="Calibri" panose="020F0502020204030204" pitchFamily="34" charset="0"/>
                      <a:cs typeface="Calibri" panose="020F0502020204030204" pitchFamily="34" charset="0"/>
                    </a:rPr>
                    <a:t>109 / 32 / 119</a:t>
                  </a:r>
                  <a:endParaRPr lang="en-GB" sz="700" dirty="0">
                    <a:solidFill>
                      <a:schemeClr val="bg1"/>
                    </a:solidFill>
                    <a:latin typeface="Calibri" panose="020F0502020204030204" pitchFamily="34" charset="0"/>
                    <a:cs typeface="Calibri" panose="020F0502020204030204" pitchFamily="34" charset="0"/>
                  </a:endParaRPr>
                </a:p>
              </p:txBody>
            </p:sp>
            <p:sp>
              <p:nvSpPr>
                <p:cNvPr id="35" name="Rectangle 34"/>
                <p:cNvSpPr/>
                <p:nvPr userDrawn="1"/>
              </p:nvSpPr>
              <p:spPr>
                <a:xfrm>
                  <a:off x="5774264" y="2415766"/>
                  <a:ext cx="1085200" cy="677636"/>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a:solidFill>
                        <a:schemeClr val="bg1"/>
                      </a:solidFill>
                      <a:latin typeface="Calibri" panose="020F0502020204030204" pitchFamily="34" charset="0"/>
                      <a:cs typeface="Calibri" panose="020F0502020204030204" pitchFamily="34" charset="0"/>
                    </a:rPr>
                    <a:t>Green</a:t>
                  </a:r>
                </a:p>
                <a:p>
                  <a:pPr algn="ctr"/>
                  <a:r>
                    <a:rPr lang="en-GB" sz="700">
                      <a:solidFill>
                        <a:schemeClr val="bg1"/>
                      </a:solidFill>
                      <a:latin typeface="Calibri" panose="020F0502020204030204" pitchFamily="34" charset="0"/>
                      <a:cs typeface="Calibri" panose="020F0502020204030204" pitchFamily="34" charset="0"/>
                    </a:rPr>
                    <a:t>0 / 163 / 161</a:t>
                  </a:r>
                  <a:endParaRPr lang="en-GB" sz="700" dirty="0">
                    <a:solidFill>
                      <a:schemeClr val="bg1"/>
                    </a:solidFill>
                    <a:latin typeface="Calibri" panose="020F0502020204030204" pitchFamily="34" charset="0"/>
                    <a:cs typeface="Calibri" panose="020F0502020204030204" pitchFamily="34" charset="0"/>
                  </a:endParaRPr>
                </a:p>
              </p:txBody>
            </p:sp>
          </p:grpSp>
        </p:grpSp>
        <p:grpSp>
          <p:nvGrpSpPr>
            <p:cNvPr id="36" name="Group 35"/>
            <p:cNvGrpSpPr/>
            <p:nvPr userDrawn="1"/>
          </p:nvGrpSpPr>
          <p:grpSpPr>
            <a:xfrm>
              <a:off x="1215696" y="3359547"/>
              <a:ext cx="8028362" cy="677637"/>
              <a:chOff x="1215696" y="3400812"/>
              <a:chExt cx="8028362" cy="677637"/>
            </a:xfrm>
          </p:grpSpPr>
          <p:sp>
            <p:nvSpPr>
              <p:cNvPr id="37" name="TextBox 36"/>
              <p:cNvSpPr txBox="1"/>
              <p:nvPr userDrawn="1"/>
            </p:nvSpPr>
            <p:spPr>
              <a:xfrm>
                <a:off x="1215696" y="3400812"/>
                <a:ext cx="874581" cy="645247"/>
              </a:xfrm>
              <a:prstGeom prst="rect">
                <a:avLst/>
              </a:prstGeom>
              <a:noFill/>
            </p:spPr>
            <p:txBody>
              <a:bodyPr wrap="square" lIns="0" tIns="0" rIns="54007" bIns="0" rtlCol="0" anchor="ctr">
                <a:noAutofit/>
              </a:bodyPr>
              <a:lstStyle/>
              <a:p>
                <a:r>
                  <a:rPr lang="en-GB" sz="1000" b="1" dirty="0">
                    <a:solidFill>
                      <a:schemeClr val="tx2"/>
                    </a:solidFill>
                    <a:latin typeface="Calibri" panose="020F0502020204030204" pitchFamily="34" charset="0"/>
                    <a:cs typeface="Calibri" panose="020F0502020204030204" pitchFamily="34" charset="0"/>
                  </a:rPr>
                  <a:t>Tertiary</a:t>
                </a:r>
              </a:p>
            </p:txBody>
          </p:sp>
          <p:grpSp>
            <p:nvGrpSpPr>
              <p:cNvPr id="38" name="Group 37"/>
              <p:cNvGrpSpPr/>
              <p:nvPr userDrawn="1"/>
            </p:nvGrpSpPr>
            <p:grpSpPr>
              <a:xfrm>
                <a:off x="2197374" y="3400813"/>
                <a:ext cx="7046684" cy="677636"/>
                <a:chOff x="2197374" y="3400813"/>
                <a:chExt cx="7046684" cy="677636"/>
              </a:xfrm>
            </p:grpSpPr>
            <p:sp>
              <p:nvSpPr>
                <p:cNvPr id="39" name="Rectangle 38"/>
                <p:cNvSpPr/>
                <p:nvPr userDrawn="1"/>
              </p:nvSpPr>
              <p:spPr>
                <a:xfrm>
                  <a:off x="2197374" y="3400813"/>
                  <a:ext cx="1085200" cy="677636"/>
                </a:xfrm>
                <a:prstGeom prst="rect">
                  <a:avLst/>
                </a:prstGeom>
                <a:solidFill>
                  <a:srgbClr val="009A4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dirty="0">
                      <a:solidFill>
                        <a:schemeClr val="bg1"/>
                      </a:solidFill>
                      <a:latin typeface="Calibri" panose="020F0502020204030204" pitchFamily="34" charset="0"/>
                      <a:cs typeface="Calibri" panose="020F0502020204030204" pitchFamily="34" charset="0"/>
                    </a:rPr>
                    <a:t>Dark Green</a:t>
                  </a:r>
                </a:p>
                <a:p>
                  <a:pPr algn="ctr"/>
                  <a:r>
                    <a:rPr lang="en-GB" sz="700" dirty="0">
                      <a:solidFill>
                        <a:schemeClr val="bg1"/>
                      </a:solidFill>
                      <a:latin typeface="Calibri" panose="020F0502020204030204" pitchFamily="34" charset="0"/>
                      <a:cs typeface="Calibri" panose="020F0502020204030204" pitchFamily="34" charset="0"/>
                    </a:rPr>
                    <a:t>0 / 154 / 68</a:t>
                  </a:r>
                </a:p>
              </p:txBody>
            </p:sp>
            <p:sp>
              <p:nvSpPr>
                <p:cNvPr id="40" name="Rectangle 39"/>
                <p:cNvSpPr/>
                <p:nvPr userDrawn="1"/>
              </p:nvSpPr>
              <p:spPr>
                <a:xfrm>
                  <a:off x="3389671" y="3400813"/>
                  <a:ext cx="1085200" cy="677636"/>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a:solidFill>
                        <a:schemeClr val="bg1"/>
                      </a:solidFill>
                      <a:latin typeface="Calibri" panose="020F0502020204030204" pitchFamily="34" charset="0"/>
                      <a:cs typeface="Calibri" panose="020F0502020204030204" pitchFamily="34" charset="0"/>
                    </a:rPr>
                    <a:t>Light Green</a:t>
                  </a:r>
                </a:p>
                <a:p>
                  <a:pPr algn="ctr"/>
                  <a:r>
                    <a:rPr lang="en-GB" sz="700">
                      <a:solidFill>
                        <a:schemeClr val="bg1"/>
                      </a:solidFill>
                      <a:latin typeface="Calibri" panose="020F0502020204030204" pitchFamily="34" charset="0"/>
                      <a:cs typeface="Calibri" panose="020F0502020204030204" pitchFamily="34" charset="0"/>
                    </a:rPr>
                    <a:t>67 / 176 / 42</a:t>
                  </a:r>
                  <a:endParaRPr lang="en-GB" sz="700" dirty="0">
                    <a:solidFill>
                      <a:schemeClr val="bg1"/>
                    </a:solidFill>
                    <a:latin typeface="Calibri" panose="020F0502020204030204" pitchFamily="34" charset="0"/>
                    <a:cs typeface="Calibri" panose="020F0502020204030204" pitchFamily="34" charset="0"/>
                  </a:endParaRPr>
                </a:p>
              </p:txBody>
            </p:sp>
            <p:sp>
              <p:nvSpPr>
                <p:cNvPr id="41" name="Rectangle 40"/>
                <p:cNvSpPr/>
                <p:nvPr userDrawn="1"/>
              </p:nvSpPr>
              <p:spPr>
                <a:xfrm>
                  <a:off x="4581967" y="3400813"/>
                  <a:ext cx="1085200" cy="677636"/>
                </a:xfrm>
                <a:prstGeom prst="rect">
                  <a:avLst/>
                </a:prstGeom>
                <a:solidFill>
                  <a:srgbClr val="EAAA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a:solidFill>
                        <a:schemeClr val="bg1"/>
                      </a:solidFill>
                      <a:latin typeface="Calibri" panose="020F0502020204030204" pitchFamily="34" charset="0"/>
                      <a:cs typeface="Calibri" panose="020F0502020204030204" pitchFamily="34" charset="0"/>
                    </a:rPr>
                    <a:t>Yellow</a:t>
                  </a:r>
                </a:p>
                <a:p>
                  <a:pPr algn="ctr"/>
                  <a:r>
                    <a:rPr lang="en-GB" sz="700">
                      <a:solidFill>
                        <a:schemeClr val="bg1"/>
                      </a:solidFill>
                      <a:latin typeface="Calibri" panose="020F0502020204030204" pitchFamily="34" charset="0"/>
                      <a:cs typeface="Calibri" panose="020F0502020204030204" pitchFamily="34" charset="0"/>
                    </a:rPr>
                    <a:t>234 / 170 / 0</a:t>
                  </a:r>
                  <a:endParaRPr lang="en-GB" sz="700" dirty="0">
                    <a:solidFill>
                      <a:schemeClr val="bg1"/>
                    </a:solidFill>
                    <a:latin typeface="Calibri" panose="020F0502020204030204" pitchFamily="34" charset="0"/>
                    <a:cs typeface="Calibri" panose="020F0502020204030204" pitchFamily="34" charset="0"/>
                  </a:endParaRPr>
                </a:p>
              </p:txBody>
            </p:sp>
            <p:sp>
              <p:nvSpPr>
                <p:cNvPr id="42" name="Rectangle 41"/>
                <p:cNvSpPr/>
                <p:nvPr userDrawn="1"/>
              </p:nvSpPr>
              <p:spPr>
                <a:xfrm>
                  <a:off x="5774264" y="3400813"/>
                  <a:ext cx="1085200" cy="677636"/>
                </a:xfrm>
                <a:prstGeom prst="rect">
                  <a:avLst/>
                </a:prstGeom>
                <a:solidFill>
                  <a:srgbClr val="F68D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dirty="0">
                      <a:solidFill>
                        <a:schemeClr val="bg1"/>
                      </a:solidFill>
                      <a:latin typeface="Calibri" panose="020F0502020204030204" pitchFamily="34" charset="0"/>
                      <a:cs typeface="Calibri" panose="020F0502020204030204" pitchFamily="34" charset="0"/>
                    </a:rPr>
                    <a:t>Orange</a:t>
                  </a:r>
                </a:p>
                <a:p>
                  <a:pPr algn="ctr"/>
                  <a:r>
                    <a:rPr lang="en-GB" sz="700" dirty="0">
                      <a:solidFill>
                        <a:schemeClr val="bg1"/>
                      </a:solidFill>
                      <a:latin typeface="Calibri" panose="020F0502020204030204" pitchFamily="34" charset="0"/>
                      <a:cs typeface="Calibri" panose="020F0502020204030204" pitchFamily="34" charset="0"/>
                    </a:rPr>
                    <a:t>246 / 141 / 46</a:t>
                  </a:r>
                </a:p>
              </p:txBody>
            </p:sp>
            <p:sp>
              <p:nvSpPr>
                <p:cNvPr id="43" name="Rectangle 42"/>
                <p:cNvSpPr/>
                <p:nvPr userDrawn="1"/>
              </p:nvSpPr>
              <p:spPr>
                <a:xfrm>
                  <a:off x="6966561" y="3400813"/>
                  <a:ext cx="1085200" cy="677636"/>
                </a:xfrm>
                <a:prstGeom prst="rect">
                  <a:avLst/>
                </a:prstGeom>
                <a:solidFill>
                  <a:srgbClr val="BC204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a:solidFill>
                        <a:schemeClr val="bg1"/>
                      </a:solidFill>
                      <a:latin typeface="Calibri" panose="020F0502020204030204" pitchFamily="34" charset="0"/>
                      <a:cs typeface="Calibri" panose="020F0502020204030204" pitchFamily="34" charset="0"/>
                    </a:rPr>
                    <a:t>Red</a:t>
                  </a:r>
                </a:p>
                <a:p>
                  <a:pPr algn="ctr"/>
                  <a:r>
                    <a:rPr lang="en-GB" sz="700">
                      <a:solidFill>
                        <a:schemeClr val="bg1"/>
                      </a:solidFill>
                      <a:latin typeface="Calibri" panose="020F0502020204030204" pitchFamily="34" charset="0"/>
                      <a:cs typeface="Calibri" panose="020F0502020204030204" pitchFamily="34" charset="0"/>
                    </a:rPr>
                    <a:t>188 / 32 / 75</a:t>
                  </a:r>
                  <a:endParaRPr lang="en-GB" sz="700" dirty="0">
                    <a:solidFill>
                      <a:schemeClr val="bg1"/>
                    </a:solidFill>
                    <a:latin typeface="Calibri" panose="020F0502020204030204" pitchFamily="34" charset="0"/>
                    <a:cs typeface="Calibri" panose="020F0502020204030204" pitchFamily="34" charset="0"/>
                  </a:endParaRPr>
                </a:p>
              </p:txBody>
            </p:sp>
            <p:sp>
              <p:nvSpPr>
                <p:cNvPr id="44" name="Rectangle 43"/>
                <p:cNvSpPr/>
                <p:nvPr userDrawn="1"/>
              </p:nvSpPr>
              <p:spPr>
                <a:xfrm>
                  <a:off x="8158858" y="3400813"/>
                  <a:ext cx="1085200" cy="677636"/>
                </a:xfrm>
                <a:prstGeom prst="rect">
                  <a:avLst/>
                </a:prstGeom>
                <a:solidFill>
                  <a:srgbClr val="C6007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dirty="0">
                      <a:solidFill>
                        <a:schemeClr val="bg1"/>
                      </a:solidFill>
                      <a:latin typeface="Calibri" panose="020F0502020204030204" pitchFamily="34" charset="0"/>
                      <a:cs typeface="Calibri" panose="020F0502020204030204" pitchFamily="34" charset="0"/>
                    </a:rPr>
                    <a:t>Pink</a:t>
                  </a:r>
                </a:p>
                <a:p>
                  <a:pPr algn="ctr"/>
                  <a:r>
                    <a:rPr lang="en-GB" sz="700" dirty="0">
                      <a:solidFill>
                        <a:schemeClr val="bg1"/>
                      </a:solidFill>
                      <a:latin typeface="Calibri" panose="020F0502020204030204" pitchFamily="34" charset="0"/>
                      <a:cs typeface="Calibri" panose="020F0502020204030204" pitchFamily="34" charset="0"/>
                    </a:rPr>
                    <a:t>198 / 0 / 126</a:t>
                  </a:r>
                </a:p>
              </p:txBody>
            </p:sp>
          </p:grpSp>
        </p:grpSp>
        <p:grpSp>
          <p:nvGrpSpPr>
            <p:cNvPr id="45" name="Group 44"/>
            <p:cNvGrpSpPr/>
            <p:nvPr userDrawn="1"/>
          </p:nvGrpSpPr>
          <p:grpSpPr>
            <a:xfrm>
              <a:off x="1215696" y="4323963"/>
              <a:ext cx="9220656" cy="1430661"/>
              <a:chOff x="1215696" y="4323963"/>
              <a:chExt cx="9220656" cy="1430661"/>
            </a:xfrm>
          </p:grpSpPr>
          <p:grpSp>
            <p:nvGrpSpPr>
              <p:cNvPr id="46" name="Group 45"/>
              <p:cNvGrpSpPr/>
              <p:nvPr userDrawn="1"/>
            </p:nvGrpSpPr>
            <p:grpSpPr>
              <a:xfrm>
                <a:off x="2197374" y="4323963"/>
                <a:ext cx="8238978" cy="1430661"/>
                <a:chOff x="2197374" y="4323963"/>
                <a:chExt cx="8238978" cy="1430661"/>
              </a:xfrm>
            </p:grpSpPr>
            <p:sp>
              <p:nvSpPr>
                <p:cNvPr id="48" name="Rectangle 47"/>
                <p:cNvSpPr/>
                <p:nvPr userDrawn="1"/>
              </p:nvSpPr>
              <p:spPr>
                <a:xfrm>
                  <a:off x="2197374" y="4323963"/>
                  <a:ext cx="1085200" cy="6776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dirty="0">
                      <a:solidFill>
                        <a:schemeClr val="bg1"/>
                      </a:solidFill>
                      <a:latin typeface="Calibri" panose="020F0502020204030204" pitchFamily="34" charset="0"/>
                      <a:cs typeface="Calibri" panose="020F0502020204030204" pitchFamily="34" charset="0"/>
                    </a:rPr>
                    <a:t>KPMG Blue</a:t>
                  </a:r>
                </a:p>
                <a:p>
                  <a:pPr algn="ctr"/>
                  <a:r>
                    <a:rPr lang="en-GB" sz="700" dirty="0">
                      <a:solidFill>
                        <a:schemeClr val="bg1"/>
                      </a:solidFill>
                      <a:latin typeface="Calibri" panose="020F0502020204030204" pitchFamily="34" charset="0"/>
                      <a:cs typeface="Calibri" panose="020F0502020204030204" pitchFamily="34" charset="0"/>
                    </a:rPr>
                    <a:t>0 / 51 / 141</a:t>
                  </a:r>
                </a:p>
              </p:txBody>
            </p:sp>
            <p:sp>
              <p:nvSpPr>
                <p:cNvPr id="49" name="Rectangle 48"/>
                <p:cNvSpPr/>
                <p:nvPr userDrawn="1"/>
              </p:nvSpPr>
              <p:spPr>
                <a:xfrm>
                  <a:off x="5774264" y="4323963"/>
                  <a:ext cx="1085200" cy="677636"/>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dirty="0">
                      <a:solidFill>
                        <a:schemeClr val="bg1"/>
                      </a:solidFill>
                      <a:latin typeface="Calibri" panose="020F0502020204030204" pitchFamily="34" charset="0"/>
                      <a:cs typeface="Calibri" panose="020F0502020204030204" pitchFamily="34" charset="0"/>
                    </a:rPr>
                    <a:t>Medium Blue</a:t>
                  </a:r>
                </a:p>
                <a:p>
                  <a:pPr algn="ctr"/>
                  <a:r>
                    <a:rPr lang="en-GB" sz="700" dirty="0">
                      <a:solidFill>
                        <a:schemeClr val="bg1"/>
                      </a:solidFill>
                      <a:latin typeface="Calibri" panose="020F0502020204030204" pitchFamily="34" charset="0"/>
                      <a:cs typeface="Calibri" panose="020F0502020204030204" pitchFamily="34" charset="0"/>
                    </a:rPr>
                    <a:t>0 / 94 / 184</a:t>
                  </a:r>
                </a:p>
              </p:txBody>
            </p:sp>
            <p:sp>
              <p:nvSpPr>
                <p:cNvPr id="50" name="Rectangle 49"/>
                <p:cNvSpPr/>
                <p:nvPr userDrawn="1"/>
              </p:nvSpPr>
              <p:spPr>
                <a:xfrm>
                  <a:off x="3389671" y="4323963"/>
                  <a:ext cx="1085200" cy="6776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a:solidFill>
                        <a:schemeClr val="bg1"/>
                      </a:solidFill>
                      <a:latin typeface="Calibri" panose="020F0502020204030204" pitchFamily="34" charset="0"/>
                      <a:cs typeface="Calibri" panose="020F0502020204030204" pitchFamily="34" charset="0"/>
                    </a:rPr>
                    <a:t>Light Blue</a:t>
                  </a:r>
                </a:p>
                <a:p>
                  <a:pPr algn="ctr"/>
                  <a:r>
                    <a:rPr lang="en-GB" sz="700">
                      <a:solidFill>
                        <a:schemeClr val="bg1"/>
                      </a:solidFill>
                      <a:latin typeface="Calibri" panose="020F0502020204030204" pitchFamily="34" charset="0"/>
                      <a:cs typeface="Calibri" panose="020F0502020204030204" pitchFamily="34" charset="0"/>
                    </a:rPr>
                    <a:t>0 / 145 / 218</a:t>
                  </a:r>
                  <a:endParaRPr lang="en-GB" sz="700" dirty="0">
                    <a:solidFill>
                      <a:schemeClr val="bg1"/>
                    </a:solidFill>
                    <a:latin typeface="Calibri" panose="020F0502020204030204" pitchFamily="34" charset="0"/>
                    <a:cs typeface="Calibri" panose="020F0502020204030204" pitchFamily="34" charset="0"/>
                  </a:endParaRPr>
                </a:p>
              </p:txBody>
            </p:sp>
            <p:sp>
              <p:nvSpPr>
                <p:cNvPr id="51" name="Rectangle 50"/>
                <p:cNvSpPr/>
                <p:nvPr userDrawn="1"/>
              </p:nvSpPr>
              <p:spPr>
                <a:xfrm>
                  <a:off x="4581967" y="4323963"/>
                  <a:ext cx="1085200" cy="677636"/>
                </a:xfrm>
                <a:prstGeom prst="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a:solidFill>
                        <a:schemeClr val="bg1"/>
                      </a:solidFill>
                      <a:latin typeface="Calibri" panose="020F0502020204030204" pitchFamily="34" charset="0"/>
                      <a:cs typeface="Calibri" panose="020F0502020204030204" pitchFamily="34" charset="0"/>
                    </a:rPr>
                    <a:t>Light Purple</a:t>
                  </a:r>
                </a:p>
                <a:p>
                  <a:pPr algn="ctr"/>
                  <a:r>
                    <a:rPr lang="en-GB" sz="700">
                      <a:solidFill>
                        <a:schemeClr val="bg1"/>
                      </a:solidFill>
                      <a:latin typeface="Calibri" panose="020F0502020204030204" pitchFamily="34" charset="0"/>
                      <a:cs typeface="Calibri" panose="020F0502020204030204" pitchFamily="34" charset="0"/>
                    </a:rPr>
                    <a:t>109 / 32 / 119</a:t>
                  </a:r>
                  <a:endParaRPr lang="en-GB" sz="700" dirty="0">
                    <a:solidFill>
                      <a:schemeClr val="bg1"/>
                    </a:solidFill>
                    <a:latin typeface="Calibri" panose="020F0502020204030204" pitchFamily="34" charset="0"/>
                    <a:cs typeface="Calibri" panose="020F0502020204030204" pitchFamily="34" charset="0"/>
                  </a:endParaRPr>
                </a:p>
              </p:txBody>
            </p:sp>
            <p:sp>
              <p:nvSpPr>
                <p:cNvPr id="52" name="Rectangle 51"/>
                <p:cNvSpPr/>
                <p:nvPr userDrawn="1"/>
              </p:nvSpPr>
              <p:spPr>
                <a:xfrm>
                  <a:off x="6966561" y="4323963"/>
                  <a:ext cx="1085200" cy="677636"/>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a:solidFill>
                        <a:schemeClr val="bg1"/>
                      </a:solidFill>
                      <a:latin typeface="Calibri" panose="020F0502020204030204" pitchFamily="34" charset="0"/>
                      <a:cs typeface="Calibri" panose="020F0502020204030204" pitchFamily="34" charset="0"/>
                    </a:rPr>
                    <a:t>Green</a:t>
                  </a:r>
                </a:p>
                <a:p>
                  <a:pPr algn="ctr"/>
                  <a:r>
                    <a:rPr lang="en-GB" sz="700">
                      <a:solidFill>
                        <a:schemeClr val="bg1"/>
                      </a:solidFill>
                      <a:latin typeface="Calibri" panose="020F0502020204030204" pitchFamily="34" charset="0"/>
                      <a:cs typeface="Calibri" panose="020F0502020204030204" pitchFamily="34" charset="0"/>
                    </a:rPr>
                    <a:t>0 / 163 / 161</a:t>
                  </a:r>
                  <a:endParaRPr lang="en-GB" sz="700" dirty="0">
                    <a:solidFill>
                      <a:schemeClr val="bg1"/>
                    </a:solidFill>
                    <a:latin typeface="Calibri" panose="020F0502020204030204" pitchFamily="34" charset="0"/>
                    <a:cs typeface="Calibri" panose="020F0502020204030204" pitchFamily="34" charset="0"/>
                  </a:endParaRPr>
                </a:p>
              </p:txBody>
            </p:sp>
            <p:sp>
              <p:nvSpPr>
                <p:cNvPr id="53" name="Rectangle 52"/>
                <p:cNvSpPr/>
                <p:nvPr userDrawn="1"/>
              </p:nvSpPr>
              <p:spPr>
                <a:xfrm>
                  <a:off x="9351152" y="4323963"/>
                  <a:ext cx="1085200" cy="677636"/>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dirty="0">
                      <a:solidFill>
                        <a:schemeClr val="bg1"/>
                      </a:solidFill>
                      <a:latin typeface="Calibri" panose="020F0502020204030204" pitchFamily="34" charset="0"/>
                      <a:cs typeface="Calibri" panose="020F0502020204030204" pitchFamily="34" charset="0"/>
                    </a:rPr>
                    <a:t>Light Green</a:t>
                  </a:r>
                </a:p>
                <a:p>
                  <a:pPr algn="ctr"/>
                  <a:r>
                    <a:rPr lang="en-GB" sz="700" dirty="0">
                      <a:solidFill>
                        <a:schemeClr val="bg1"/>
                      </a:solidFill>
                      <a:latin typeface="Calibri" panose="020F0502020204030204" pitchFamily="34" charset="0"/>
                      <a:cs typeface="Calibri" panose="020F0502020204030204" pitchFamily="34" charset="0"/>
                    </a:rPr>
                    <a:t>67 / 176 / 42</a:t>
                  </a:r>
                </a:p>
              </p:txBody>
            </p:sp>
            <p:sp>
              <p:nvSpPr>
                <p:cNvPr id="54" name="Rectangle 53"/>
                <p:cNvSpPr/>
                <p:nvPr userDrawn="1"/>
              </p:nvSpPr>
              <p:spPr>
                <a:xfrm>
                  <a:off x="8158858" y="4323963"/>
                  <a:ext cx="1085200" cy="677636"/>
                </a:xfrm>
                <a:prstGeom prst="rect">
                  <a:avLst/>
                </a:prstGeom>
                <a:solidFill>
                  <a:srgbClr val="EAAA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a:solidFill>
                        <a:schemeClr val="bg1"/>
                      </a:solidFill>
                      <a:latin typeface="Calibri" panose="020F0502020204030204" pitchFamily="34" charset="0"/>
                      <a:cs typeface="Calibri" panose="020F0502020204030204" pitchFamily="34" charset="0"/>
                    </a:rPr>
                    <a:t>Yellow</a:t>
                  </a:r>
                </a:p>
                <a:p>
                  <a:pPr algn="ctr"/>
                  <a:r>
                    <a:rPr lang="en-GB" sz="700">
                      <a:solidFill>
                        <a:schemeClr val="bg1"/>
                      </a:solidFill>
                      <a:latin typeface="Calibri" panose="020F0502020204030204" pitchFamily="34" charset="0"/>
                      <a:cs typeface="Calibri" panose="020F0502020204030204" pitchFamily="34" charset="0"/>
                    </a:rPr>
                    <a:t>234 / 170 / 0</a:t>
                  </a:r>
                  <a:endParaRPr lang="en-GB" sz="700" dirty="0">
                    <a:solidFill>
                      <a:schemeClr val="bg1"/>
                    </a:solidFill>
                    <a:latin typeface="Calibri" panose="020F0502020204030204" pitchFamily="34" charset="0"/>
                    <a:cs typeface="Calibri" panose="020F0502020204030204" pitchFamily="34" charset="0"/>
                  </a:endParaRPr>
                </a:p>
              </p:txBody>
            </p:sp>
            <p:sp>
              <p:nvSpPr>
                <p:cNvPr id="55" name="Rectangle 54"/>
                <p:cNvSpPr/>
                <p:nvPr userDrawn="1"/>
              </p:nvSpPr>
              <p:spPr>
                <a:xfrm>
                  <a:off x="2197374" y="5076988"/>
                  <a:ext cx="1085200" cy="677636"/>
                </a:xfrm>
                <a:prstGeom prst="rect">
                  <a:avLst/>
                </a:prstGeom>
                <a:solidFill>
                  <a:srgbClr val="C6007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dirty="0">
                      <a:solidFill>
                        <a:schemeClr val="bg1"/>
                      </a:solidFill>
                      <a:latin typeface="Calibri" panose="020F0502020204030204" pitchFamily="34" charset="0"/>
                      <a:cs typeface="Calibri" panose="020F0502020204030204" pitchFamily="34" charset="0"/>
                    </a:rPr>
                    <a:t>Pink</a:t>
                  </a:r>
                </a:p>
                <a:p>
                  <a:pPr algn="ctr"/>
                  <a:r>
                    <a:rPr lang="en-GB" sz="700" dirty="0">
                      <a:solidFill>
                        <a:schemeClr val="bg1"/>
                      </a:solidFill>
                      <a:latin typeface="Calibri" panose="020F0502020204030204" pitchFamily="34" charset="0"/>
                      <a:cs typeface="Calibri" panose="020F0502020204030204" pitchFamily="34" charset="0"/>
                    </a:rPr>
                    <a:t>198 / 0 / 126</a:t>
                  </a:r>
                </a:p>
              </p:txBody>
            </p:sp>
            <p:sp>
              <p:nvSpPr>
                <p:cNvPr id="56" name="Rectangle 55"/>
                <p:cNvSpPr/>
                <p:nvPr userDrawn="1"/>
              </p:nvSpPr>
              <p:spPr>
                <a:xfrm>
                  <a:off x="3389671" y="5076988"/>
                  <a:ext cx="1085200" cy="677636"/>
                </a:xfrm>
                <a:prstGeom prst="rect">
                  <a:avLst/>
                </a:prstGeom>
                <a:solidFill>
                  <a:srgbClr val="753F1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dirty="0">
                      <a:solidFill>
                        <a:schemeClr val="bg1"/>
                      </a:solidFill>
                      <a:latin typeface="Calibri" panose="020F0502020204030204" pitchFamily="34" charset="0"/>
                      <a:cs typeface="Calibri" panose="020F0502020204030204" pitchFamily="34" charset="0"/>
                    </a:rPr>
                    <a:t>Dark</a:t>
                  </a:r>
                  <a:r>
                    <a:rPr lang="en-GB" sz="700" baseline="0" dirty="0">
                      <a:solidFill>
                        <a:schemeClr val="bg1"/>
                      </a:solidFill>
                      <a:latin typeface="Calibri" panose="020F0502020204030204" pitchFamily="34" charset="0"/>
                      <a:cs typeface="Calibri" panose="020F0502020204030204" pitchFamily="34" charset="0"/>
                    </a:rPr>
                    <a:t> Brown</a:t>
                  </a:r>
                </a:p>
                <a:p>
                  <a:pPr algn="ctr"/>
                  <a:r>
                    <a:rPr lang="en-GB" sz="700" baseline="0" dirty="0">
                      <a:solidFill>
                        <a:schemeClr val="bg1"/>
                      </a:solidFill>
                      <a:latin typeface="Calibri" panose="020F0502020204030204" pitchFamily="34" charset="0"/>
                      <a:cs typeface="Calibri" panose="020F0502020204030204" pitchFamily="34" charset="0"/>
                    </a:rPr>
                    <a:t>117 / 63 / 25</a:t>
                  </a:r>
                  <a:endParaRPr lang="en-GB" sz="700" dirty="0">
                    <a:solidFill>
                      <a:schemeClr val="bg1"/>
                    </a:solidFill>
                    <a:latin typeface="Calibri" panose="020F0502020204030204" pitchFamily="34" charset="0"/>
                    <a:cs typeface="Calibri" panose="020F0502020204030204" pitchFamily="34" charset="0"/>
                  </a:endParaRPr>
                </a:p>
              </p:txBody>
            </p:sp>
            <p:sp>
              <p:nvSpPr>
                <p:cNvPr id="57" name="Rectangle 56"/>
                <p:cNvSpPr/>
                <p:nvPr userDrawn="1"/>
              </p:nvSpPr>
              <p:spPr>
                <a:xfrm>
                  <a:off x="4581967" y="5076988"/>
                  <a:ext cx="1085200" cy="677636"/>
                </a:xfrm>
                <a:prstGeom prst="rect">
                  <a:avLst/>
                </a:prstGeom>
                <a:solidFill>
                  <a:srgbClr val="9B64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dirty="0">
                      <a:solidFill>
                        <a:schemeClr val="bg1"/>
                      </a:solidFill>
                      <a:latin typeface="Calibri" panose="020F0502020204030204" pitchFamily="34" charset="0"/>
                      <a:cs typeface="Calibri" panose="020F0502020204030204" pitchFamily="34" charset="0"/>
                    </a:rPr>
                    <a:t>Light </a:t>
                  </a:r>
                  <a:r>
                    <a:rPr lang="en-GB" sz="700" baseline="0" dirty="0">
                      <a:solidFill>
                        <a:schemeClr val="bg1"/>
                      </a:solidFill>
                      <a:latin typeface="Calibri" panose="020F0502020204030204" pitchFamily="34" charset="0"/>
                      <a:cs typeface="Calibri" panose="020F0502020204030204" pitchFamily="34" charset="0"/>
                    </a:rPr>
                    <a:t>Brown</a:t>
                  </a:r>
                </a:p>
                <a:p>
                  <a:pPr algn="ctr"/>
                  <a:r>
                    <a:rPr lang="en-GB" sz="700" baseline="0" dirty="0">
                      <a:solidFill>
                        <a:schemeClr val="bg1"/>
                      </a:solidFill>
                      <a:latin typeface="Calibri" panose="020F0502020204030204" pitchFamily="34" charset="0"/>
                      <a:cs typeface="Calibri" panose="020F0502020204030204" pitchFamily="34" charset="0"/>
                    </a:rPr>
                    <a:t>155 / 100 / 46</a:t>
                  </a:r>
                  <a:endParaRPr lang="en-GB" sz="700" dirty="0">
                    <a:solidFill>
                      <a:schemeClr val="bg1"/>
                    </a:solidFill>
                    <a:latin typeface="Calibri" panose="020F0502020204030204" pitchFamily="34" charset="0"/>
                    <a:cs typeface="Calibri" panose="020F0502020204030204" pitchFamily="34" charset="0"/>
                  </a:endParaRPr>
                </a:p>
              </p:txBody>
            </p:sp>
            <p:sp>
              <p:nvSpPr>
                <p:cNvPr id="58" name="Rectangle 57"/>
                <p:cNvSpPr/>
                <p:nvPr userDrawn="1"/>
              </p:nvSpPr>
              <p:spPr>
                <a:xfrm>
                  <a:off x="6966561" y="5076988"/>
                  <a:ext cx="1085200" cy="677636"/>
                </a:xfrm>
                <a:prstGeom prst="rect">
                  <a:avLst/>
                </a:prstGeom>
                <a:solidFill>
                  <a:srgbClr val="E3BC9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dirty="0">
                      <a:solidFill>
                        <a:schemeClr val="bg1"/>
                      </a:solidFill>
                      <a:latin typeface="Calibri" panose="020F0502020204030204" pitchFamily="34" charset="0"/>
                      <a:cs typeface="Calibri" panose="020F0502020204030204" pitchFamily="34" charset="0"/>
                    </a:rPr>
                    <a:t>Beige</a:t>
                  </a:r>
                </a:p>
                <a:p>
                  <a:pPr algn="ctr"/>
                  <a:r>
                    <a:rPr lang="en-GB" sz="700" dirty="0">
                      <a:solidFill>
                        <a:schemeClr val="bg1"/>
                      </a:solidFill>
                      <a:latin typeface="Calibri" panose="020F0502020204030204" pitchFamily="34" charset="0"/>
                      <a:cs typeface="Calibri" panose="020F0502020204030204" pitchFamily="34" charset="0"/>
                    </a:rPr>
                    <a:t>227 / 188 / 159</a:t>
                  </a:r>
                </a:p>
              </p:txBody>
            </p:sp>
            <p:sp>
              <p:nvSpPr>
                <p:cNvPr id="59" name="Rectangle 58"/>
                <p:cNvSpPr/>
                <p:nvPr userDrawn="1"/>
              </p:nvSpPr>
              <p:spPr>
                <a:xfrm>
                  <a:off x="5774264" y="5076988"/>
                  <a:ext cx="1085200" cy="677636"/>
                </a:xfrm>
                <a:prstGeom prst="rect">
                  <a:avLst/>
                </a:prstGeom>
                <a:solidFill>
                  <a:srgbClr val="9D937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dirty="0">
                      <a:solidFill>
                        <a:schemeClr val="bg1"/>
                      </a:solidFill>
                      <a:latin typeface="Calibri" panose="020F0502020204030204" pitchFamily="34" charset="0"/>
                      <a:cs typeface="Calibri" panose="020F0502020204030204" pitchFamily="34" charset="0"/>
                    </a:rPr>
                    <a:t>Olive</a:t>
                  </a:r>
                </a:p>
                <a:p>
                  <a:pPr algn="ctr"/>
                  <a:r>
                    <a:rPr lang="en-GB" sz="700" dirty="0">
                      <a:solidFill>
                        <a:schemeClr val="bg1"/>
                      </a:solidFill>
                      <a:latin typeface="Calibri" panose="020F0502020204030204" pitchFamily="34" charset="0"/>
                      <a:cs typeface="Calibri" panose="020F0502020204030204" pitchFamily="34" charset="0"/>
                    </a:rPr>
                    <a:t>157 / 147 / 117</a:t>
                  </a:r>
                </a:p>
              </p:txBody>
            </p:sp>
            <p:sp>
              <p:nvSpPr>
                <p:cNvPr id="60" name="Rectangle 59"/>
                <p:cNvSpPr/>
                <p:nvPr userDrawn="1"/>
              </p:nvSpPr>
              <p:spPr>
                <a:xfrm>
                  <a:off x="8158858" y="5076988"/>
                  <a:ext cx="1085200" cy="677636"/>
                </a:xfrm>
                <a:prstGeom prst="rect">
                  <a:avLst/>
                </a:prstGeom>
                <a:solidFill>
                  <a:srgbClr val="E368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700" dirty="0">
                      <a:solidFill>
                        <a:schemeClr val="bg1"/>
                      </a:solidFill>
                      <a:latin typeface="Calibri" panose="020F0502020204030204" pitchFamily="34" charset="0"/>
                      <a:cs typeface="Calibri" panose="020F0502020204030204" pitchFamily="34" charset="0"/>
                    </a:rPr>
                    <a:t>Light Pink</a:t>
                  </a:r>
                </a:p>
                <a:p>
                  <a:pPr algn="ctr"/>
                  <a:r>
                    <a:rPr lang="en-GB" sz="700" dirty="0">
                      <a:solidFill>
                        <a:schemeClr val="bg1"/>
                      </a:solidFill>
                      <a:latin typeface="Calibri" panose="020F0502020204030204" pitchFamily="34" charset="0"/>
                      <a:cs typeface="Calibri" panose="020F0502020204030204" pitchFamily="34" charset="0"/>
                    </a:rPr>
                    <a:t>227 / 104 /</a:t>
                  </a:r>
                  <a:r>
                    <a:rPr lang="en-GB" sz="700" baseline="0" dirty="0">
                      <a:solidFill>
                        <a:schemeClr val="bg1"/>
                      </a:solidFill>
                      <a:latin typeface="Calibri" panose="020F0502020204030204" pitchFamily="34" charset="0"/>
                      <a:cs typeface="Calibri" panose="020F0502020204030204" pitchFamily="34" charset="0"/>
                    </a:rPr>
                    <a:t> 119</a:t>
                  </a:r>
                  <a:endParaRPr lang="en-GB" sz="700" dirty="0">
                    <a:solidFill>
                      <a:schemeClr val="bg1"/>
                    </a:solidFill>
                    <a:latin typeface="Calibri" panose="020F0502020204030204" pitchFamily="34" charset="0"/>
                    <a:cs typeface="Calibri" panose="020F0502020204030204" pitchFamily="34" charset="0"/>
                  </a:endParaRPr>
                </a:p>
              </p:txBody>
            </p:sp>
          </p:grpSp>
          <p:sp>
            <p:nvSpPr>
              <p:cNvPr id="47" name="TextBox 46"/>
              <p:cNvSpPr txBox="1"/>
              <p:nvPr userDrawn="1"/>
            </p:nvSpPr>
            <p:spPr>
              <a:xfrm>
                <a:off x="1215696" y="4323963"/>
                <a:ext cx="874581" cy="677636"/>
              </a:xfrm>
              <a:prstGeom prst="rect">
                <a:avLst/>
              </a:prstGeom>
              <a:noFill/>
            </p:spPr>
            <p:txBody>
              <a:bodyPr wrap="square" lIns="0" tIns="0" rIns="54007" bIns="0" rtlCol="0" anchor="ctr">
                <a:noAutofit/>
              </a:bodyPr>
              <a:lstStyle/>
              <a:p>
                <a:r>
                  <a:rPr lang="en-GB" sz="1000" b="1" dirty="0">
                    <a:solidFill>
                      <a:schemeClr val="tx2"/>
                    </a:solidFill>
                    <a:latin typeface="Calibri" panose="020F0502020204030204" pitchFamily="34" charset="0"/>
                    <a:cs typeface="Calibri" panose="020F0502020204030204" pitchFamily="34" charset="0"/>
                  </a:rPr>
                  <a:t>Colour</a:t>
                </a:r>
                <a:r>
                  <a:rPr lang="en-GB" sz="1000" b="1" baseline="0" dirty="0">
                    <a:solidFill>
                      <a:schemeClr val="tx2"/>
                    </a:solidFill>
                    <a:latin typeface="Calibri" panose="020F0502020204030204" pitchFamily="34" charset="0"/>
                    <a:cs typeface="Calibri" panose="020F0502020204030204" pitchFamily="34" charset="0"/>
                  </a:rPr>
                  <a:t> o</a:t>
                </a:r>
                <a:r>
                  <a:rPr lang="en-GB" sz="1000" b="1" dirty="0">
                    <a:solidFill>
                      <a:schemeClr val="tx2"/>
                    </a:solidFill>
                    <a:latin typeface="Calibri" panose="020F0502020204030204" pitchFamily="34" charset="0"/>
                    <a:cs typeface="Calibri" panose="020F0502020204030204" pitchFamily="34" charset="0"/>
                  </a:rPr>
                  <a:t>rder for graphs</a:t>
                </a:r>
              </a:p>
            </p:txBody>
          </p:sp>
        </p:grpSp>
      </p:grpSp>
    </p:spTree>
    <p:extLst>
      <p:ext uri="{BB962C8B-B14F-4D97-AF65-F5344CB8AC3E}">
        <p14:creationId xmlns:p14="http://schemas.microsoft.com/office/powerpoint/2010/main" val="3521449419"/>
      </p:ext>
    </p:extLst>
  </p:cSld>
  <p:clrMap bg1="lt1" tx1="dk1" bg2="lt2" tx2="dk2" accent1="accent1" accent2="accent2" accent3="accent3" accent4="accent4" accent5="accent5" accent6="accent6" hlink="hlink" folHlink="folHlink"/>
  <p:sldLayoutIdLst>
    <p:sldLayoutId id="2147483765" r:id="rId1"/>
    <p:sldLayoutId id="2147483664" r:id="rId2"/>
    <p:sldLayoutId id="2147483666" r:id="rId3"/>
    <p:sldLayoutId id="2147483763" r:id="rId4"/>
    <p:sldLayoutId id="2147483702" r:id="rId5"/>
    <p:sldLayoutId id="2147483766" r:id="rId6"/>
  </p:sldLayoutIdLst>
  <p:txStyles>
    <p:titleStyle>
      <a:lvl1pPr algn="l" defTabSz="914377" rtl="0" eaLnBrk="1" latinLnBrk="0" hangingPunct="1">
        <a:lnSpc>
          <a:spcPct val="70000"/>
        </a:lnSpc>
        <a:spcBef>
          <a:spcPct val="0"/>
        </a:spcBef>
        <a:buNone/>
        <a:defRPr sz="3600" kern="1200">
          <a:solidFill>
            <a:schemeClr val="tx2"/>
          </a:solidFill>
          <a:latin typeface="+mj-lt"/>
          <a:ea typeface="+mj-ea"/>
          <a:cs typeface="Calibri" panose="020F0502020204030204" pitchFamily="34" charset="0"/>
        </a:defRPr>
      </a:lvl1pPr>
    </p:titleStyle>
    <p:bodyStyle>
      <a:lvl1pPr marL="0" indent="0" algn="l" defTabSz="914377" rtl="0" eaLnBrk="1" latinLnBrk="0" hangingPunct="1">
        <a:lnSpc>
          <a:spcPct val="100000"/>
        </a:lnSpc>
        <a:spcBef>
          <a:spcPts val="0"/>
        </a:spcBef>
        <a:spcAft>
          <a:spcPts val="600"/>
        </a:spcAft>
        <a:buFontTx/>
        <a:buNone/>
        <a:defRPr sz="1400" b="1" kern="1200">
          <a:solidFill>
            <a:schemeClr val="tx2"/>
          </a:solidFill>
          <a:latin typeface="Calibri" panose="020F0502020204030204" pitchFamily="34" charset="0"/>
          <a:ea typeface="+mn-ea"/>
          <a:cs typeface="Calibri" panose="020F0502020204030204" pitchFamily="34" charset="0"/>
        </a:defRPr>
      </a:lvl1pPr>
      <a:lvl2pPr marL="0" indent="0" algn="l" defTabSz="914377" rtl="0" eaLnBrk="1" latinLnBrk="0" hangingPunct="1">
        <a:lnSpc>
          <a:spcPct val="100000"/>
        </a:lnSpc>
        <a:spcBef>
          <a:spcPts val="0"/>
        </a:spcBef>
        <a:spcAft>
          <a:spcPts val="600"/>
        </a:spcAft>
        <a:buFontTx/>
        <a:buNone/>
        <a:defRPr sz="1400" kern="1200">
          <a:solidFill>
            <a:schemeClr val="tx2"/>
          </a:solidFill>
          <a:latin typeface="Calibri" panose="020F0502020204030204" pitchFamily="34" charset="0"/>
          <a:ea typeface="+mn-ea"/>
          <a:cs typeface="Calibri" panose="020F0502020204030204" pitchFamily="34" charset="0"/>
        </a:defRPr>
      </a:lvl2pPr>
      <a:lvl3pPr marL="284393" indent="-284393"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400" kern="1200">
          <a:solidFill>
            <a:schemeClr val="tx2"/>
          </a:solidFill>
          <a:latin typeface="Calibri" panose="020F0502020204030204" pitchFamily="34" charset="0"/>
          <a:ea typeface="+mn-ea"/>
          <a:cs typeface="Calibri" panose="020F0502020204030204" pitchFamily="34" charset="0"/>
        </a:defRPr>
      </a:lvl3pPr>
      <a:lvl4pPr marL="575986" indent="-230394"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400" kern="1200">
          <a:solidFill>
            <a:schemeClr val="tx2"/>
          </a:solidFill>
          <a:latin typeface="Calibri" panose="020F0502020204030204" pitchFamily="34" charset="0"/>
          <a:ea typeface="+mn-ea"/>
          <a:cs typeface="Calibri" panose="020F0502020204030204" pitchFamily="34" charset="0"/>
        </a:defRPr>
      </a:lvl4pPr>
      <a:lvl5pPr marL="824379" indent="-284393"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400" kern="1200" baseline="0">
          <a:solidFill>
            <a:schemeClr val="tx2"/>
          </a:solidFill>
          <a:latin typeface="Calibri" panose="020F0502020204030204" pitchFamily="34" charset="0"/>
          <a:ea typeface="+mn-ea"/>
          <a:cs typeface="Calibri" panose="020F0502020204030204" pitchFamily="34" charset="0"/>
        </a:defRPr>
      </a:lvl5pPr>
      <a:lvl6pPr marL="1097973" indent="-230394"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566" indent="-284393"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159" indent="-228594"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02" userDrawn="1">
          <p15:clr>
            <a:srgbClr val="F26B43"/>
          </p15:clr>
        </p15:guide>
        <p15:guide id="2" pos="627" userDrawn="1">
          <p15:clr>
            <a:srgbClr val="F26B43"/>
          </p15:clr>
        </p15:guide>
        <p15:guide id="3" pos="7055" userDrawn="1">
          <p15:clr>
            <a:srgbClr val="F26B43"/>
          </p15:clr>
        </p15:guide>
        <p15:guide id="4" orient="horz" pos="833" userDrawn="1">
          <p15:clr>
            <a:srgbClr val="F26B43"/>
          </p15:clr>
        </p15:guide>
        <p15:guide id="5" orient="horz" pos="608" userDrawn="1">
          <p15:clr>
            <a:srgbClr val="F26B43"/>
          </p15:clr>
        </p15:guide>
        <p15:guide id="6" orient="horz" pos="27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rot="16200000">
            <a:off x="2671764" y="5465762"/>
            <a:ext cx="752476" cy="203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rot="16200000">
            <a:off x="4703767" y="5465765"/>
            <a:ext cx="752468" cy="20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p:cNvSpPr/>
          <p:nvPr userDrawn="1"/>
        </p:nvSpPr>
        <p:spPr>
          <a:xfrm rot="16200000">
            <a:off x="6735765" y="5465764"/>
            <a:ext cx="752471"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9"/>
          <p:cNvSpPr/>
          <p:nvPr userDrawn="1"/>
        </p:nvSpPr>
        <p:spPr>
          <a:xfrm rot="16200000">
            <a:off x="8767764" y="5465762"/>
            <a:ext cx="752474" cy="203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Rectangle 10"/>
          <p:cNvSpPr/>
          <p:nvPr userDrawn="1"/>
        </p:nvSpPr>
        <p:spPr>
          <a:xfrm rot="16200000">
            <a:off x="10799766" y="5465766"/>
            <a:ext cx="752468" cy="203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ectangle 11"/>
          <p:cNvSpPr/>
          <p:nvPr userDrawn="1"/>
        </p:nvSpPr>
        <p:spPr>
          <a:xfrm rot="16200000">
            <a:off x="639764" y="5465762"/>
            <a:ext cx="752475" cy="20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3" name="Group 12"/>
          <p:cNvGrpSpPr/>
          <p:nvPr userDrawn="1"/>
        </p:nvGrpSpPr>
        <p:grpSpPr>
          <a:xfrm>
            <a:off x="2" y="6736617"/>
            <a:ext cx="12191999" cy="134339"/>
            <a:chOff x="2" y="2110197"/>
            <a:chExt cx="12191999" cy="134339"/>
          </a:xfrm>
          <a:solidFill>
            <a:schemeClr val="tx1">
              <a:alpha val="30000"/>
            </a:schemeClr>
          </a:solidFill>
        </p:grpSpPr>
        <p:sp>
          <p:nvSpPr>
            <p:cNvPr id="14" name="Rectangle 13"/>
            <p:cNvSpPr/>
            <p:nvPr/>
          </p:nvSpPr>
          <p:spPr>
            <a:xfrm rot="16200000">
              <a:off x="2980836" y="1161370"/>
              <a:ext cx="134333" cy="203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ectangle 14"/>
            <p:cNvSpPr/>
            <p:nvPr/>
          </p:nvSpPr>
          <p:spPr>
            <a:xfrm rot="16200000">
              <a:off x="5012835" y="1161369"/>
              <a:ext cx="134333" cy="203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Rectangle 15"/>
            <p:cNvSpPr/>
            <p:nvPr/>
          </p:nvSpPr>
          <p:spPr>
            <a:xfrm rot="16200000">
              <a:off x="7044834" y="1161369"/>
              <a:ext cx="134335" cy="203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Rectangle 16"/>
            <p:cNvSpPr/>
            <p:nvPr/>
          </p:nvSpPr>
          <p:spPr>
            <a:xfrm rot="16200000">
              <a:off x="9076834" y="1161367"/>
              <a:ext cx="134336" cy="203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Rectangle 17"/>
            <p:cNvSpPr/>
            <p:nvPr/>
          </p:nvSpPr>
          <p:spPr>
            <a:xfrm rot="16200000">
              <a:off x="11108832" y="1161366"/>
              <a:ext cx="134338" cy="203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Rectangle 18"/>
            <p:cNvSpPr/>
            <p:nvPr/>
          </p:nvSpPr>
          <p:spPr>
            <a:xfrm rot="16200000">
              <a:off x="948836" y="1161370"/>
              <a:ext cx="134331" cy="203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Tree>
    <p:extLst>
      <p:ext uri="{BB962C8B-B14F-4D97-AF65-F5344CB8AC3E}">
        <p14:creationId xmlns:p14="http://schemas.microsoft.com/office/powerpoint/2010/main" val="3671491869"/>
      </p:ext>
    </p:extLst>
  </p:cSld>
  <p:clrMap bg1="lt1" tx1="dk1" bg2="lt2" tx2="dk2" accent1="accent1" accent2="accent2" accent3="accent3" accent4="accent4" accent5="accent5" accent6="accent6" hlink="hlink" folHlink="folHlin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anim calcmode="lin" valueType="num">
                                      <p:cBhvr>
                                        <p:cTn id="14" dur="500" fill="hold"/>
                                        <p:tgtEl>
                                          <p:spTgt spid="7"/>
                                        </p:tgtEl>
                                        <p:attrNameLst>
                                          <p:attrName>ppt_x</p:attrName>
                                        </p:attrNameLst>
                                      </p:cBhvr>
                                      <p:tavLst>
                                        <p:tav tm="0">
                                          <p:val>
                                            <p:strVal val="#ppt_x"/>
                                          </p:val>
                                        </p:tav>
                                        <p:tav tm="100000">
                                          <p:val>
                                            <p:strVal val="#ppt_x"/>
                                          </p:val>
                                        </p:tav>
                                      </p:tavLst>
                                    </p:anim>
                                    <p:anim calcmode="lin" valueType="num">
                                      <p:cBhvr>
                                        <p:cTn id="15" dur="5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anim calcmode="lin" valueType="num">
                                      <p:cBhvr>
                                        <p:cTn id="20" dur="500" fill="hold"/>
                                        <p:tgtEl>
                                          <p:spTgt spid="8"/>
                                        </p:tgtEl>
                                        <p:attrNameLst>
                                          <p:attrName>ppt_x</p:attrName>
                                        </p:attrNameLst>
                                      </p:cBhvr>
                                      <p:tavLst>
                                        <p:tav tm="0">
                                          <p:val>
                                            <p:strVal val="#ppt_x"/>
                                          </p:val>
                                        </p:tav>
                                        <p:tav tm="100000">
                                          <p:val>
                                            <p:strVal val="#ppt_x"/>
                                          </p:val>
                                        </p:tav>
                                      </p:tavLst>
                                    </p:anim>
                                    <p:anim calcmode="lin" valueType="num">
                                      <p:cBhvr>
                                        <p:cTn id="21" dur="500" fill="hold"/>
                                        <p:tgtEl>
                                          <p:spTgt spid="8"/>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anim calcmode="lin" valueType="num">
                                      <p:cBhvr>
                                        <p:cTn id="26" dur="500" fill="hold"/>
                                        <p:tgtEl>
                                          <p:spTgt spid="9"/>
                                        </p:tgtEl>
                                        <p:attrNameLst>
                                          <p:attrName>ppt_x</p:attrName>
                                        </p:attrNameLst>
                                      </p:cBhvr>
                                      <p:tavLst>
                                        <p:tav tm="0">
                                          <p:val>
                                            <p:strVal val="#ppt_x"/>
                                          </p:val>
                                        </p:tav>
                                        <p:tav tm="100000">
                                          <p:val>
                                            <p:strVal val="#ppt_x"/>
                                          </p:val>
                                        </p:tav>
                                      </p:tavLst>
                                    </p:anim>
                                    <p:anim calcmode="lin" valueType="num">
                                      <p:cBhvr>
                                        <p:cTn id="27" dur="500" fill="hold"/>
                                        <p:tgtEl>
                                          <p:spTgt spid="9"/>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anim calcmode="lin" valueType="num">
                                      <p:cBhvr>
                                        <p:cTn id="32" dur="500" fill="hold"/>
                                        <p:tgtEl>
                                          <p:spTgt spid="10"/>
                                        </p:tgtEl>
                                        <p:attrNameLst>
                                          <p:attrName>ppt_x</p:attrName>
                                        </p:attrNameLst>
                                      </p:cBhvr>
                                      <p:tavLst>
                                        <p:tav tm="0">
                                          <p:val>
                                            <p:strVal val="#ppt_x"/>
                                          </p:val>
                                        </p:tav>
                                        <p:tav tm="100000">
                                          <p:val>
                                            <p:strVal val="#ppt_x"/>
                                          </p:val>
                                        </p:tav>
                                      </p:tavLst>
                                    </p:anim>
                                    <p:anim calcmode="lin" valueType="num">
                                      <p:cBhvr>
                                        <p:cTn id="33" dur="500" fill="hold"/>
                                        <p:tgtEl>
                                          <p:spTgt spid="10"/>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anim calcmode="lin" valueType="num">
                                      <p:cBhvr>
                                        <p:cTn id="38" dur="500" fill="hold"/>
                                        <p:tgtEl>
                                          <p:spTgt spid="11"/>
                                        </p:tgtEl>
                                        <p:attrNameLst>
                                          <p:attrName>ppt_x</p:attrName>
                                        </p:attrNameLst>
                                      </p:cBhvr>
                                      <p:tavLst>
                                        <p:tav tm="0">
                                          <p:val>
                                            <p:strVal val="#ppt_x"/>
                                          </p:val>
                                        </p:tav>
                                        <p:tav tm="100000">
                                          <p:val>
                                            <p:strVal val="#ppt_x"/>
                                          </p:val>
                                        </p:tav>
                                      </p:tavLst>
                                    </p:anim>
                                    <p:anim calcmode="lin" valueType="num">
                                      <p:cBhvr>
                                        <p:cTn id="39" dur="500" fill="hold"/>
                                        <p:tgtEl>
                                          <p:spTgt spid="11"/>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10" presetClass="entr" presetSubtype="0" fill="hold"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2.jpeg"/></Relationships>
</file>

<file path=ppt/slides/_rels/slide1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8.jpeg"/><Relationship Id="rId11" Type="http://schemas.openxmlformats.org/officeDocument/2006/relationships/image" Target="../media/image33.png"/><Relationship Id="rId5" Type="http://schemas.openxmlformats.org/officeDocument/2006/relationships/image" Target="../media/image27.jpeg"/><Relationship Id="rId10" Type="http://schemas.openxmlformats.org/officeDocument/2006/relationships/image" Target="../media/image32.png"/><Relationship Id="rId4" Type="http://schemas.openxmlformats.org/officeDocument/2006/relationships/image" Target="../media/image26.jpeg"/><Relationship Id="rId9" Type="http://schemas.openxmlformats.org/officeDocument/2006/relationships/image" Target="../media/image31.jpeg"/></Relationships>
</file>

<file path=ppt/slides/_rels/slide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image" Target="../media/image35.jpeg"/><Relationship Id="rId4" Type="http://schemas.openxmlformats.org/officeDocument/2006/relationships/image" Target="../media/image34.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38.jpeg"/></Relationships>
</file>

<file path=ppt/slides/_rels/slide23.xml.rels><?xml version="1.0" encoding="UTF-8" standalone="yes"?>
<Relationships xmlns="http://schemas.openxmlformats.org/package/2006/relationships"><Relationship Id="rId3" Type="http://schemas.openxmlformats.org/officeDocument/2006/relationships/hyperlink" Target="https://learning.linkedin.com/content/dam/me/learning/en-us/pdfs/lil-workbook-calculating-cost-of-employee-attrition-and-disengagement.pdf"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1254" y="1575353"/>
            <a:ext cx="8489950" cy="3707295"/>
          </a:xfrm>
        </p:spPr>
        <p:txBody>
          <a:bodyPr/>
          <a:lstStyle/>
          <a:p>
            <a:r>
              <a:rPr lang="en-US" sz="2400" dirty="0">
                <a:latin typeface="+mj-lt"/>
              </a:rPr>
              <a:t>Enterprise Data Science Bootcamp</a:t>
            </a:r>
            <a:r>
              <a:rPr lang="en-US" sz="7200" dirty="0">
                <a:latin typeface="+mj-lt"/>
              </a:rPr>
              <a:t/>
            </a:r>
            <a:br>
              <a:rPr lang="en-US" sz="7200" dirty="0">
                <a:latin typeface="+mj-lt"/>
              </a:rPr>
            </a:br>
            <a:r>
              <a:rPr lang="en-US" sz="8800" dirty="0">
                <a:latin typeface="+mj-lt"/>
              </a:rPr>
              <a:t/>
            </a:r>
            <a:br>
              <a:rPr lang="en-US" sz="8800" dirty="0">
                <a:latin typeface="+mj-lt"/>
              </a:rPr>
            </a:br>
            <a:r>
              <a:rPr lang="en-US" sz="4800" dirty="0">
                <a:latin typeface="+mj-lt"/>
              </a:rPr>
              <a:t>Human Resources Analysis</a:t>
            </a:r>
            <a:br>
              <a:rPr lang="en-US" sz="4800" dirty="0">
                <a:latin typeface="+mj-lt"/>
              </a:rPr>
            </a:br>
            <a:r>
              <a:rPr lang="en-US" sz="3600" dirty="0">
                <a:latin typeface="+mj-lt"/>
              </a:rPr>
              <a:t>Predict Attrition</a:t>
            </a:r>
            <a:r>
              <a:rPr lang="en-US" sz="6000" dirty="0">
                <a:latin typeface="+mj-lt"/>
              </a:rPr>
              <a:t/>
            </a:r>
            <a:br>
              <a:rPr lang="en-US" sz="6000" dirty="0">
                <a:latin typeface="+mj-lt"/>
              </a:rPr>
            </a:br>
            <a:r>
              <a:rPr lang="en-US" sz="6000" dirty="0">
                <a:latin typeface="+mj-lt"/>
              </a:rPr>
              <a:t/>
            </a:r>
            <a:br>
              <a:rPr lang="en-US" sz="6000" dirty="0">
                <a:latin typeface="+mj-lt"/>
              </a:rPr>
            </a:br>
            <a:r>
              <a:rPr lang="en-US" sz="6000" dirty="0">
                <a:latin typeface="+mj-lt"/>
              </a:rPr>
              <a:t/>
            </a:r>
            <a:br>
              <a:rPr lang="en-US" sz="6000" dirty="0">
                <a:latin typeface="+mj-lt"/>
              </a:rPr>
            </a:br>
            <a:r>
              <a:rPr lang="en-US" sz="1800" dirty="0">
                <a:latin typeface="+mj-lt"/>
              </a:rPr>
              <a:t>December 2019</a:t>
            </a:r>
          </a:p>
        </p:txBody>
      </p:sp>
      <p:graphicFrame>
        <p:nvGraphicFramePr>
          <p:cNvPr id="4" name="Table 3"/>
          <p:cNvGraphicFramePr>
            <a:graphicFrameLocks noGrp="1"/>
          </p:cNvGraphicFramePr>
          <p:nvPr>
            <p:extLst>
              <p:ext uri="{D42A27DB-BD31-4B8C-83A1-F6EECF244321}">
                <p14:modId xmlns:p14="http://schemas.microsoft.com/office/powerpoint/2010/main" val="1549200190"/>
              </p:ext>
            </p:extLst>
          </p:nvPr>
        </p:nvGraphicFramePr>
        <p:xfrm>
          <a:off x="388732" y="6116320"/>
          <a:ext cx="8128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xmlns="" val="20000"/>
                    </a:ext>
                  </a:extLst>
                </a:gridCol>
                <a:gridCol w="2032000">
                  <a:extLst>
                    <a:ext uri="{9D8B030D-6E8A-4147-A177-3AD203B41FA5}">
                      <a16:colId xmlns:a16="http://schemas.microsoft.com/office/drawing/2014/main" xmlns="" val="20001"/>
                    </a:ext>
                  </a:extLst>
                </a:gridCol>
                <a:gridCol w="2032000">
                  <a:extLst>
                    <a:ext uri="{9D8B030D-6E8A-4147-A177-3AD203B41FA5}">
                      <a16:colId xmlns:a16="http://schemas.microsoft.com/office/drawing/2014/main" xmlns="" val="20002"/>
                    </a:ext>
                  </a:extLst>
                </a:gridCol>
                <a:gridCol w="2032000">
                  <a:extLst>
                    <a:ext uri="{9D8B030D-6E8A-4147-A177-3AD203B41FA5}">
                      <a16:colId xmlns:a16="http://schemas.microsoft.com/office/drawing/2014/main" xmlns="" val="20003"/>
                    </a:ext>
                  </a:extLst>
                </a:gridCol>
              </a:tblGrid>
              <a:tr h="370840">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800" b="1" kern="1200" dirty="0">
                          <a:solidFill>
                            <a:schemeClr val="tx2"/>
                          </a:solidFill>
                          <a:effectLst/>
                          <a:latin typeface="+mn-lt"/>
                          <a:ea typeface="+mn-ea"/>
                          <a:cs typeface="Calibri" panose="020F0502020204030204" pitchFamily="34" charset="0"/>
                        </a:rPr>
                        <a:t>Bruno Candeias</a:t>
                      </a:r>
                      <a:endParaRPr lang="en-US" dirty="0">
                        <a:solidFill>
                          <a:schemeClr val="tx2"/>
                        </a:solidFill>
                        <a:latin typeface="+mn-lt"/>
                        <a:cs typeface="Calibri" panose="020F0502020204030204" pitchFamily="34" charset="0"/>
                      </a:endParaRPr>
                    </a:p>
                  </a:txBody>
                  <a:tcPr>
                    <a:solidFill>
                      <a:schemeClr val="bg1"/>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800" kern="1200" dirty="0">
                          <a:solidFill>
                            <a:schemeClr val="tx2"/>
                          </a:solidFill>
                          <a:effectLst/>
                          <a:latin typeface="+mn-lt"/>
                          <a:ea typeface="+mn-ea"/>
                          <a:cs typeface="Calibri" panose="020F0502020204030204" pitchFamily="34" charset="0"/>
                        </a:rPr>
                        <a:t>David Oliveira</a:t>
                      </a:r>
                      <a:endParaRPr lang="en-US" dirty="0">
                        <a:solidFill>
                          <a:schemeClr val="tx2"/>
                        </a:solidFill>
                        <a:latin typeface="+mn-lt"/>
                        <a:cs typeface="Calibri" panose="020F0502020204030204" pitchFamily="34" charset="0"/>
                      </a:endParaRPr>
                    </a:p>
                  </a:txBody>
                  <a:tcPr>
                    <a:solidFill>
                      <a:schemeClr val="bg1"/>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800" kern="1200" dirty="0">
                          <a:solidFill>
                            <a:schemeClr val="tx2"/>
                          </a:solidFill>
                          <a:effectLst/>
                          <a:latin typeface="+mn-lt"/>
                          <a:ea typeface="+mn-ea"/>
                          <a:cs typeface="Calibri" panose="020F0502020204030204" pitchFamily="34" charset="0"/>
                        </a:rPr>
                        <a:t>Henrique Pereira</a:t>
                      </a:r>
                      <a:endParaRPr lang="en-US" dirty="0">
                        <a:solidFill>
                          <a:schemeClr val="tx2"/>
                        </a:solidFill>
                        <a:latin typeface="+mn-lt"/>
                        <a:cs typeface="Calibri" panose="020F0502020204030204" pitchFamily="34" charset="0"/>
                      </a:endParaRPr>
                    </a:p>
                  </a:txBody>
                  <a:tcPr>
                    <a:solidFill>
                      <a:schemeClr val="bg1"/>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800" kern="1200" dirty="0">
                          <a:solidFill>
                            <a:schemeClr val="tx2"/>
                          </a:solidFill>
                          <a:effectLst/>
                          <a:latin typeface="+mn-lt"/>
                          <a:ea typeface="+mn-ea"/>
                          <a:cs typeface="Calibri" panose="020F0502020204030204" pitchFamily="34" charset="0"/>
                        </a:rPr>
                        <a:t>Manuel Oom</a:t>
                      </a:r>
                      <a:endParaRPr lang="en-US" dirty="0">
                        <a:solidFill>
                          <a:schemeClr val="tx2"/>
                        </a:solidFill>
                        <a:latin typeface="+mn-lt"/>
                        <a:cs typeface="Calibri" panose="020F0502020204030204" pitchFamily="34" charset="0"/>
                      </a:endParaRPr>
                    </a:p>
                  </a:txBody>
                  <a:tcPr>
                    <a:solidFill>
                      <a:schemeClr val="bg1"/>
                    </a:solidFill>
                  </a:tcPr>
                </a:tc>
                <a:extLst>
                  <a:ext uri="{0D108BD9-81ED-4DB2-BD59-A6C34878D82A}">
                    <a16:rowId xmlns:a16="http://schemas.microsoft.com/office/drawing/2014/main" xmlns="" val="10000"/>
                  </a:ext>
                </a:extLst>
              </a:tr>
              <a:tr h="370840">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800" kern="1200" dirty="0">
                          <a:solidFill>
                            <a:schemeClr val="tx2"/>
                          </a:solidFill>
                          <a:effectLst/>
                          <a:latin typeface="+mn-lt"/>
                          <a:ea typeface="+mn-ea"/>
                          <a:cs typeface="Calibri" panose="020F0502020204030204" pitchFamily="34" charset="0"/>
                        </a:rPr>
                        <a:t>M20180313</a:t>
                      </a:r>
                      <a:endParaRPr lang="en-US" dirty="0">
                        <a:solidFill>
                          <a:schemeClr val="tx2"/>
                        </a:solidFill>
                        <a:latin typeface="+mn-lt"/>
                        <a:cs typeface="Calibri" panose="020F0502020204030204" pitchFamily="34" charset="0"/>
                      </a:endParaRPr>
                    </a:p>
                  </a:txBody>
                  <a:tcPr>
                    <a:solidFill>
                      <a:schemeClr val="bg1"/>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800" kern="1200" dirty="0">
                          <a:solidFill>
                            <a:schemeClr val="tx2"/>
                          </a:solidFill>
                          <a:effectLst/>
                          <a:latin typeface="+mn-lt"/>
                          <a:ea typeface="+mn-ea"/>
                          <a:cs typeface="Calibri" panose="020F0502020204030204" pitchFamily="34" charset="0"/>
                        </a:rPr>
                        <a:t>M20181430</a:t>
                      </a:r>
                      <a:endParaRPr lang="en-US" dirty="0">
                        <a:solidFill>
                          <a:schemeClr val="tx2"/>
                        </a:solidFill>
                        <a:latin typeface="+mn-lt"/>
                        <a:cs typeface="Calibri" panose="020F0502020204030204" pitchFamily="34" charset="0"/>
                      </a:endParaRPr>
                    </a:p>
                  </a:txBody>
                  <a:tcPr>
                    <a:solidFill>
                      <a:schemeClr val="bg1"/>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800" kern="1200" dirty="0">
                          <a:solidFill>
                            <a:schemeClr val="tx2"/>
                          </a:solidFill>
                          <a:effectLst/>
                          <a:latin typeface="+mn-lt"/>
                          <a:ea typeface="+mn-ea"/>
                          <a:cs typeface="Calibri" panose="020F0502020204030204" pitchFamily="34" charset="0"/>
                        </a:rPr>
                        <a:t>M20181395</a:t>
                      </a:r>
                      <a:endParaRPr lang="en-US" dirty="0">
                        <a:solidFill>
                          <a:schemeClr val="tx2"/>
                        </a:solidFill>
                        <a:latin typeface="+mn-lt"/>
                        <a:cs typeface="Calibri" panose="020F0502020204030204" pitchFamily="34" charset="0"/>
                      </a:endParaRPr>
                    </a:p>
                  </a:txBody>
                  <a:tcPr>
                    <a:solidFill>
                      <a:schemeClr val="bg1"/>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800" kern="1200" dirty="0">
                          <a:solidFill>
                            <a:schemeClr val="tx2"/>
                          </a:solidFill>
                          <a:effectLst/>
                          <a:latin typeface="+mn-lt"/>
                          <a:ea typeface="+mn-ea"/>
                          <a:cs typeface="Calibri" panose="020F0502020204030204" pitchFamily="34" charset="0"/>
                        </a:rPr>
                        <a:t>M20181431</a:t>
                      </a:r>
                    </a:p>
                  </a:txBody>
                  <a:tcPr>
                    <a:solidFill>
                      <a:schemeClr val="bg1"/>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357113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latin typeface="+mn-lt"/>
              </a:rPr>
              <a:t>Visualization</a:t>
            </a:r>
          </a:p>
        </p:txBody>
      </p:sp>
      <p:sp>
        <p:nvSpPr>
          <p:cNvPr id="6" name="Rectangle 5"/>
          <p:cNvSpPr/>
          <p:nvPr/>
        </p:nvSpPr>
        <p:spPr>
          <a:xfrm>
            <a:off x="876000" y="1651250"/>
            <a:ext cx="10440000" cy="4680000"/>
          </a:xfrm>
          <a:prstGeom prst="rect">
            <a:avLst/>
          </a:prstGeom>
          <a:solidFill>
            <a:srgbClr val="00469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endParaRPr lang="en-US" sz="1600" dirty="0" err="1">
              <a:solidFill>
                <a:schemeClr val="bg1"/>
              </a:solidFill>
              <a:latin typeface="Univers for KPMG Light" panose="020B0403020202020204" pitchFamily="34" charset="0"/>
            </a:endParaRPr>
          </a:p>
        </p:txBody>
      </p:sp>
      <p:sp>
        <p:nvSpPr>
          <p:cNvPr id="7" name="Rectangle 6"/>
          <p:cNvSpPr/>
          <p:nvPr/>
        </p:nvSpPr>
        <p:spPr>
          <a:xfrm>
            <a:off x="965999" y="1741250"/>
            <a:ext cx="7892621" cy="45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ctr" anchorCtr="0" forceAA="0" compatLnSpc="1">
            <a:prstTxWarp prst="textNoShape">
              <a:avLst/>
            </a:prstTxWarp>
            <a:noAutofit/>
          </a:bodyPr>
          <a:lstStyle/>
          <a:p>
            <a:pPr algn="ctr"/>
            <a:r>
              <a:rPr lang="pt-PT" sz="1600" dirty="0">
                <a:solidFill>
                  <a:srgbClr val="FF0000"/>
                </a:solidFill>
                <a:latin typeface="Univers for KPMG Light" panose="020B0403020202020204" pitchFamily="34" charset="0"/>
              </a:rPr>
              <a:t>Inserir </a:t>
            </a:r>
            <a:r>
              <a:rPr lang="pt-PT" sz="1600" dirty="0" err="1">
                <a:solidFill>
                  <a:srgbClr val="FF0000"/>
                </a:solidFill>
                <a:latin typeface="Univers for KPMG Light" panose="020B0403020202020204" pitchFamily="34" charset="0"/>
              </a:rPr>
              <a:t>Power</a:t>
            </a:r>
            <a:r>
              <a:rPr lang="pt-PT" sz="1600" dirty="0">
                <a:solidFill>
                  <a:srgbClr val="FF0000"/>
                </a:solidFill>
                <a:latin typeface="Univers for KPMG Light" panose="020B0403020202020204" pitchFamily="34" charset="0"/>
              </a:rPr>
              <a:t> BI sem filtros</a:t>
            </a:r>
            <a:endParaRPr lang="en-US" sz="1600" dirty="0" err="1">
              <a:solidFill>
                <a:srgbClr val="FF0000"/>
              </a:solidFill>
              <a:latin typeface="Univers for KPMG Light" panose="020B0403020202020204" pitchFamily="34" charset="0"/>
            </a:endParaRPr>
          </a:p>
        </p:txBody>
      </p:sp>
      <p:sp>
        <p:nvSpPr>
          <p:cNvPr id="8" name="Rectangle 7"/>
          <p:cNvSpPr/>
          <p:nvPr/>
        </p:nvSpPr>
        <p:spPr>
          <a:xfrm>
            <a:off x="8949267" y="1741250"/>
            <a:ext cx="2276086" cy="45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0" bIns="54610" numCol="1" spcCol="0" rtlCol="0" fromWordArt="0" anchor="ctr" anchorCtr="0" forceAA="0" compatLnSpc="1">
            <a:prstTxWarp prst="textNoShape">
              <a:avLst/>
            </a:prstTxWarp>
            <a:noAutofit/>
          </a:bodyPr>
          <a:lstStyle/>
          <a:p>
            <a:endParaRPr lang="en-US" sz="1050" dirty="0">
              <a:solidFill>
                <a:schemeClr val="tx2"/>
              </a:solidFill>
              <a:latin typeface="Univers for KPMG Light" panose="020B0403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3684" y="1778261"/>
            <a:ext cx="7804551" cy="4432528"/>
          </a:xfrm>
          <a:prstGeom prst="rect">
            <a:avLst/>
          </a:prstGeom>
        </p:spPr>
      </p:pic>
      <p:sp>
        <p:nvSpPr>
          <p:cNvPr id="11" name="Text Placeholder 16"/>
          <p:cNvSpPr>
            <a:spLocks noGrp="1"/>
          </p:cNvSpPr>
          <p:nvPr>
            <p:ph type="body" sz="quarter" idx="10"/>
          </p:nvPr>
        </p:nvSpPr>
        <p:spPr>
          <a:xfrm>
            <a:off x="998538" y="1072152"/>
            <a:ext cx="10201275" cy="490200"/>
          </a:xfrm>
        </p:spPr>
        <p:txBody>
          <a:bodyPr/>
          <a:lstStyle/>
          <a:p>
            <a:r>
              <a:rPr lang="en-US" dirty="0">
                <a:latin typeface="+mn-lt"/>
              </a:rPr>
              <a:t>Power BI also allowed to get more insight on characteristics of the employees who left the company and compared them with the employees who didn’t left:</a:t>
            </a:r>
          </a:p>
        </p:txBody>
      </p:sp>
      <p:graphicFrame>
        <p:nvGraphicFramePr>
          <p:cNvPr id="3" name="Table 2"/>
          <p:cNvGraphicFramePr>
            <a:graphicFrameLocks noGrp="1"/>
          </p:cNvGraphicFramePr>
          <p:nvPr>
            <p:extLst>
              <p:ext uri="{D42A27DB-BD31-4B8C-83A1-F6EECF244321}">
                <p14:modId xmlns:p14="http://schemas.microsoft.com/office/powerpoint/2010/main" val="505252281"/>
              </p:ext>
            </p:extLst>
          </p:nvPr>
        </p:nvGraphicFramePr>
        <p:xfrm>
          <a:off x="8992359" y="1778261"/>
          <a:ext cx="2201240" cy="4373600"/>
        </p:xfrm>
        <a:graphic>
          <a:graphicData uri="http://schemas.openxmlformats.org/drawingml/2006/table">
            <a:tbl>
              <a:tblPr firstRow="1" bandRow="1">
                <a:tableStyleId>{5C22544A-7EE6-4342-B048-85BDC9FD1C3A}</a:tableStyleId>
              </a:tblPr>
              <a:tblGrid>
                <a:gridCol w="394070">
                  <a:extLst>
                    <a:ext uri="{9D8B030D-6E8A-4147-A177-3AD203B41FA5}">
                      <a16:colId xmlns:a16="http://schemas.microsoft.com/office/drawing/2014/main" xmlns="" val="20000"/>
                    </a:ext>
                  </a:extLst>
                </a:gridCol>
                <a:gridCol w="602390">
                  <a:extLst>
                    <a:ext uri="{9D8B030D-6E8A-4147-A177-3AD203B41FA5}">
                      <a16:colId xmlns:a16="http://schemas.microsoft.com/office/drawing/2014/main" xmlns="" val="20001"/>
                    </a:ext>
                  </a:extLst>
                </a:gridCol>
                <a:gridCol w="602390">
                  <a:extLst>
                    <a:ext uri="{9D8B030D-6E8A-4147-A177-3AD203B41FA5}">
                      <a16:colId xmlns:a16="http://schemas.microsoft.com/office/drawing/2014/main" xmlns="" val="20002"/>
                    </a:ext>
                  </a:extLst>
                </a:gridCol>
                <a:gridCol w="602390">
                  <a:extLst>
                    <a:ext uri="{9D8B030D-6E8A-4147-A177-3AD203B41FA5}">
                      <a16:colId xmlns:a16="http://schemas.microsoft.com/office/drawing/2014/main" xmlns="" val="20003"/>
                    </a:ext>
                  </a:extLst>
                </a:gridCol>
              </a:tblGrid>
              <a:tr h="324000">
                <a:tc>
                  <a:txBody>
                    <a:bodyPr/>
                    <a:lstStyle/>
                    <a:p>
                      <a:pPr algn="ctr"/>
                      <a:endParaRPr lang="en-US" sz="700" dirty="0">
                        <a:solidFill>
                          <a:schemeClr val="tx1"/>
                        </a:solidFill>
                      </a:endParaRPr>
                    </a:p>
                  </a:txBody>
                  <a:tcPr>
                    <a:solidFill>
                      <a:schemeClr val="bg1"/>
                    </a:solidFill>
                  </a:tcPr>
                </a:tc>
                <a:tc>
                  <a:txBody>
                    <a:bodyPr/>
                    <a:lstStyle/>
                    <a:p>
                      <a:pPr algn="ctr"/>
                      <a:r>
                        <a:rPr lang="en-US" sz="800" noProof="0" dirty="0">
                          <a:solidFill>
                            <a:schemeClr val="tx1"/>
                          </a:solidFill>
                        </a:rPr>
                        <a:t>Attrition Yes</a:t>
                      </a:r>
                    </a:p>
                  </a:txBody>
                  <a:tcPr>
                    <a:solidFill>
                      <a:schemeClr val="bg1"/>
                    </a:solidFill>
                  </a:tcPr>
                </a:tc>
                <a:tc>
                  <a:txBody>
                    <a:bodyPr/>
                    <a:lstStyle/>
                    <a:p>
                      <a:pPr algn="ctr"/>
                      <a:r>
                        <a:rPr lang="en-US" sz="800" noProof="0" dirty="0">
                          <a:solidFill>
                            <a:schemeClr val="tx1"/>
                          </a:solidFill>
                        </a:rPr>
                        <a:t>Total Dataset</a:t>
                      </a:r>
                    </a:p>
                  </a:txBody>
                  <a:tcPr>
                    <a:solidFill>
                      <a:schemeClr val="bg1"/>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800" noProof="0" dirty="0">
                          <a:solidFill>
                            <a:schemeClr val="tx1"/>
                          </a:solidFill>
                        </a:rPr>
                        <a:t>Attrition Yes</a:t>
                      </a:r>
                    </a:p>
                  </a:txBody>
                  <a:tcPr>
                    <a:solidFill>
                      <a:schemeClr val="bg1"/>
                    </a:solidFill>
                  </a:tcPr>
                </a:tc>
                <a:extLst>
                  <a:ext uri="{0D108BD9-81ED-4DB2-BD59-A6C34878D82A}">
                    <a16:rowId xmlns:a16="http://schemas.microsoft.com/office/drawing/2014/main" xmlns="" val="10000"/>
                  </a:ext>
                </a:extLst>
              </a:tr>
              <a:tr h="180000">
                <a:tc gridSpan="4">
                  <a:txBody>
                    <a:bodyPr/>
                    <a:lstStyle/>
                    <a:p>
                      <a:pPr algn="ctr"/>
                      <a:r>
                        <a:rPr lang="en-US" sz="800" noProof="0" dirty="0">
                          <a:solidFill>
                            <a:schemeClr val="bg1"/>
                          </a:solidFill>
                        </a:rPr>
                        <a:t>Nº of employees</a:t>
                      </a:r>
                      <a:r>
                        <a:rPr lang="en-US" sz="800" noProof="0" dirty="0">
                          <a:solidFill>
                            <a:schemeClr val="tx1"/>
                          </a:solidFill>
                        </a:rPr>
                        <a:t>:</a:t>
                      </a:r>
                    </a:p>
                  </a:txBody>
                  <a:tcPr>
                    <a:solidFill>
                      <a:srgbClr val="1C544A"/>
                    </a:solidFill>
                  </a:tcPr>
                </a:tc>
                <a:tc hMerge="1">
                  <a:txBody>
                    <a:bodyPr/>
                    <a:lstStyle/>
                    <a:p>
                      <a:endParaRPr lang="en-US"/>
                    </a:p>
                  </a:txBody>
                  <a:tcPr/>
                </a:tc>
                <a:tc hMerge="1">
                  <a:txBody>
                    <a:bodyPr/>
                    <a:lstStyle/>
                    <a:p>
                      <a:pPr algn="ctr"/>
                      <a:endParaRPr lang="en-US" sz="1050" dirty="0"/>
                    </a:p>
                  </a:txBody>
                  <a:tcPr/>
                </a:tc>
                <a:tc hMerge="1">
                  <a:txBody>
                    <a:bodyPr/>
                    <a:lstStyle/>
                    <a:p>
                      <a:pPr algn="ctr"/>
                      <a:endParaRPr lang="en-US" sz="1050" dirty="0"/>
                    </a:p>
                  </a:txBody>
                  <a:tcPr/>
                </a:tc>
                <a:extLst>
                  <a:ext uri="{0D108BD9-81ED-4DB2-BD59-A6C34878D82A}">
                    <a16:rowId xmlns:a16="http://schemas.microsoft.com/office/drawing/2014/main" xmlns="" val="10001"/>
                  </a:ext>
                </a:extLst>
              </a:tr>
              <a:tr h="252000">
                <a:tc>
                  <a:txBody>
                    <a:bodyPr/>
                    <a:lstStyle/>
                    <a:p>
                      <a:pPr algn="ctr"/>
                      <a:endParaRPr lang="en-US" sz="700" dirty="0">
                        <a:solidFill>
                          <a:schemeClr val="tx1"/>
                        </a:solidFill>
                      </a:endParaRPr>
                    </a:p>
                  </a:txBody>
                  <a:tcPr>
                    <a:solidFill>
                      <a:schemeClr val="bg1"/>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pt-PT" sz="800" dirty="0">
                          <a:solidFill>
                            <a:schemeClr val="tx1"/>
                          </a:solidFill>
                        </a:rPr>
                        <a:t>237</a:t>
                      </a:r>
                      <a:endParaRPr lang="en-US" sz="800" dirty="0">
                        <a:solidFill>
                          <a:schemeClr val="tx1"/>
                        </a:solidFill>
                      </a:endParaRPr>
                    </a:p>
                  </a:txBody>
                  <a:tcPr>
                    <a:solidFill>
                      <a:schemeClr val="bg1"/>
                    </a:solidFill>
                  </a:tcPr>
                </a:tc>
                <a:tc>
                  <a:txBody>
                    <a:bodyPr/>
                    <a:lstStyle/>
                    <a:p>
                      <a:pPr algn="ctr"/>
                      <a:r>
                        <a:rPr lang="pt-PT" sz="800" dirty="0">
                          <a:solidFill>
                            <a:schemeClr val="tx1"/>
                          </a:solidFill>
                        </a:rPr>
                        <a:t>1470</a:t>
                      </a:r>
                      <a:endParaRPr lang="en-US" sz="800" dirty="0">
                        <a:solidFill>
                          <a:schemeClr val="tx1"/>
                        </a:solidFill>
                      </a:endParaRPr>
                    </a:p>
                  </a:txBody>
                  <a:tcPr>
                    <a:solidFill>
                      <a:schemeClr val="bg1"/>
                    </a:solidFill>
                  </a:tcPr>
                </a:tc>
                <a:tc>
                  <a:txBody>
                    <a:bodyPr/>
                    <a:lstStyle/>
                    <a:p>
                      <a:pPr algn="ctr"/>
                      <a:r>
                        <a:rPr lang="pt-PT" sz="800" dirty="0">
                          <a:solidFill>
                            <a:schemeClr val="tx1"/>
                          </a:solidFill>
                        </a:rPr>
                        <a:t>1233</a:t>
                      </a:r>
                      <a:endParaRPr lang="en-US" sz="800" dirty="0">
                        <a:solidFill>
                          <a:schemeClr val="tx1"/>
                        </a:solidFill>
                      </a:endParaRPr>
                    </a:p>
                  </a:txBody>
                  <a:tcPr>
                    <a:solidFill>
                      <a:schemeClr val="bg1"/>
                    </a:solidFill>
                  </a:tcPr>
                </a:tc>
                <a:extLst>
                  <a:ext uri="{0D108BD9-81ED-4DB2-BD59-A6C34878D82A}">
                    <a16:rowId xmlns:a16="http://schemas.microsoft.com/office/drawing/2014/main" xmlns="" val="10002"/>
                  </a:ext>
                </a:extLst>
              </a:tr>
              <a:tr h="180000">
                <a:tc gridSpan="4">
                  <a:txBody>
                    <a:bodyPr/>
                    <a:lstStyle/>
                    <a:p>
                      <a:pPr marL="0" algn="ctr" defTabSz="914377" rtl="0" eaLnBrk="1" latinLnBrk="0" hangingPunct="1"/>
                      <a:r>
                        <a:rPr lang="pt-PT" sz="800" kern="1200" dirty="0">
                          <a:solidFill>
                            <a:schemeClr val="bg1"/>
                          </a:solidFill>
                          <a:latin typeface="+mn-lt"/>
                          <a:ea typeface="+mn-ea"/>
                          <a:cs typeface="+mn-cs"/>
                        </a:rPr>
                        <a:t>Age</a:t>
                      </a:r>
                      <a:endParaRPr lang="en-US" sz="800" kern="1200" dirty="0">
                        <a:solidFill>
                          <a:schemeClr val="bg1"/>
                        </a:solidFill>
                        <a:latin typeface="+mn-lt"/>
                        <a:ea typeface="+mn-ea"/>
                        <a:cs typeface="+mn-cs"/>
                      </a:endParaRPr>
                    </a:p>
                  </a:txBody>
                  <a:tcPr>
                    <a:solidFill>
                      <a:srgbClr val="1C544A"/>
                    </a:solidFill>
                  </a:tcPr>
                </a:tc>
                <a:tc hMerge="1">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lang="en-US" sz="800" dirty="0"/>
                    </a:p>
                  </a:txBody>
                  <a:tcPr/>
                </a:tc>
                <a:tc hMerge="1">
                  <a:txBody>
                    <a:bodyPr/>
                    <a:lstStyle/>
                    <a:p>
                      <a:pPr algn="ctr"/>
                      <a:endParaRPr lang="en-US" sz="800" dirty="0"/>
                    </a:p>
                  </a:txBody>
                  <a:tcPr/>
                </a:tc>
                <a:tc hMerge="1">
                  <a:txBody>
                    <a:bodyPr/>
                    <a:lstStyle/>
                    <a:p>
                      <a:pPr algn="ctr"/>
                      <a:endParaRPr lang="en-US" sz="800" dirty="0"/>
                    </a:p>
                  </a:txBody>
                  <a:tcPr/>
                </a:tc>
                <a:extLst>
                  <a:ext uri="{0D108BD9-81ED-4DB2-BD59-A6C34878D82A}">
                    <a16:rowId xmlns:a16="http://schemas.microsoft.com/office/drawing/2014/main" xmlns="" val="10003"/>
                  </a:ext>
                </a:extLst>
              </a:tr>
              <a:tr h="252000">
                <a:tc>
                  <a:txBody>
                    <a:bodyPr/>
                    <a:lstStyle/>
                    <a:p>
                      <a:pPr algn="ctr"/>
                      <a:endParaRPr lang="en-US" sz="700" dirty="0">
                        <a:solidFill>
                          <a:schemeClr val="tx1"/>
                        </a:solidFill>
                      </a:endParaRPr>
                    </a:p>
                  </a:txBody>
                  <a:tcPr>
                    <a:solidFill>
                      <a:schemeClr val="bg1"/>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pt-PT" sz="800" dirty="0">
                          <a:solidFill>
                            <a:schemeClr val="tx1"/>
                          </a:solidFill>
                        </a:rPr>
                        <a:t>34</a:t>
                      </a:r>
                      <a:endParaRPr lang="en-US" sz="800" dirty="0">
                        <a:solidFill>
                          <a:schemeClr val="tx1"/>
                        </a:solidFill>
                      </a:endParaRPr>
                    </a:p>
                  </a:txBody>
                  <a:tcPr>
                    <a:solidFill>
                      <a:schemeClr val="bg1"/>
                    </a:solidFill>
                  </a:tcPr>
                </a:tc>
                <a:tc>
                  <a:txBody>
                    <a:bodyPr/>
                    <a:lstStyle/>
                    <a:p>
                      <a:pPr algn="ctr"/>
                      <a:r>
                        <a:rPr lang="pt-PT" sz="800" dirty="0">
                          <a:solidFill>
                            <a:schemeClr val="tx1"/>
                          </a:solidFill>
                        </a:rPr>
                        <a:t>37</a:t>
                      </a:r>
                      <a:endParaRPr lang="en-US" sz="800" dirty="0">
                        <a:solidFill>
                          <a:schemeClr val="tx1"/>
                        </a:solidFill>
                      </a:endParaRPr>
                    </a:p>
                  </a:txBody>
                  <a:tcPr>
                    <a:solidFill>
                      <a:schemeClr val="bg1"/>
                    </a:solidFill>
                  </a:tcPr>
                </a:tc>
                <a:tc>
                  <a:txBody>
                    <a:bodyPr/>
                    <a:lstStyle/>
                    <a:p>
                      <a:pPr algn="ctr"/>
                      <a:r>
                        <a:rPr lang="pt-PT" sz="800" dirty="0">
                          <a:solidFill>
                            <a:schemeClr val="tx1"/>
                          </a:solidFill>
                        </a:rPr>
                        <a:t>38</a:t>
                      </a:r>
                      <a:endParaRPr lang="en-US" sz="800" dirty="0">
                        <a:solidFill>
                          <a:schemeClr val="tx1"/>
                        </a:solidFill>
                      </a:endParaRPr>
                    </a:p>
                  </a:txBody>
                  <a:tcPr>
                    <a:solidFill>
                      <a:schemeClr val="bg1"/>
                    </a:solidFill>
                  </a:tcPr>
                </a:tc>
                <a:extLst>
                  <a:ext uri="{0D108BD9-81ED-4DB2-BD59-A6C34878D82A}">
                    <a16:rowId xmlns:a16="http://schemas.microsoft.com/office/drawing/2014/main" xmlns="" val="10004"/>
                  </a:ext>
                </a:extLst>
              </a:tr>
              <a:tr h="180000">
                <a:tc gridSpan="4">
                  <a:txBody>
                    <a:bodyPr/>
                    <a:lstStyle/>
                    <a:p>
                      <a:pPr algn="ctr"/>
                      <a:r>
                        <a:rPr lang="en-US" sz="800" noProof="0" dirty="0">
                          <a:solidFill>
                            <a:schemeClr val="bg1"/>
                          </a:solidFill>
                        </a:rPr>
                        <a:t>Average</a:t>
                      </a:r>
                      <a:r>
                        <a:rPr lang="en-US" sz="800" baseline="0" noProof="0" dirty="0">
                          <a:solidFill>
                            <a:schemeClr val="bg1"/>
                          </a:solidFill>
                        </a:rPr>
                        <a:t> Income</a:t>
                      </a:r>
                      <a:endParaRPr lang="en-US" sz="800" noProof="0" dirty="0">
                        <a:solidFill>
                          <a:schemeClr val="bg1"/>
                        </a:solidFill>
                      </a:endParaRPr>
                    </a:p>
                  </a:txBody>
                  <a:tcPr>
                    <a:solidFill>
                      <a:srgbClr val="1C544A"/>
                    </a:solidFill>
                  </a:tcPr>
                </a:tc>
                <a:tc hMerge="1">
                  <a:txBody>
                    <a:bodyPr/>
                    <a:lstStyle/>
                    <a:p>
                      <a:endParaRPr lang="en-US"/>
                    </a:p>
                  </a:txBody>
                  <a:tcPr/>
                </a:tc>
                <a:tc hMerge="1">
                  <a:txBody>
                    <a:bodyPr/>
                    <a:lstStyle/>
                    <a:p>
                      <a:pPr algn="ctr"/>
                      <a:endParaRPr lang="en-US" sz="1050" dirty="0"/>
                    </a:p>
                  </a:txBody>
                  <a:tcPr/>
                </a:tc>
                <a:tc hMerge="1">
                  <a:txBody>
                    <a:bodyPr/>
                    <a:lstStyle/>
                    <a:p>
                      <a:pPr algn="ctr"/>
                      <a:endParaRPr lang="en-US" sz="1050" dirty="0"/>
                    </a:p>
                  </a:txBody>
                  <a:tcPr/>
                </a:tc>
                <a:extLst>
                  <a:ext uri="{0D108BD9-81ED-4DB2-BD59-A6C34878D82A}">
                    <a16:rowId xmlns:a16="http://schemas.microsoft.com/office/drawing/2014/main" xmlns="" val="10005"/>
                  </a:ext>
                </a:extLst>
              </a:tr>
              <a:tr h="252000">
                <a:tc>
                  <a:txBody>
                    <a:bodyPr/>
                    <a:lstStyle/>
                    <a:p>
                      <a:pPr algn="ctr"/>
                      <a:endParaRPr lang="en-US" sz="700" dirty="0">
                        <a:solidFill>
                          <a:schemeClr val="tx1"/>
                        </a:solidFill>
                      </a:endParaRPr>
                    </a:p>
                  </a:txBody>
                  <a:tcPr>
                    <a:solidFill>
                      <a:schemeClr val="bg1"/>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pt-PT" sz="800" dirty="0">
                          <a:solidFill>
                            <a:schemeClr val="tx1"/>
                          </a:solidFill>
                        </a:rPr>
                        <a:t>4800</a:t>
                      </a:r>
                      <a:endParaRPr lang="en-US" sz="800" dirty="0">
                        <a:solidFill>
                          <a:schemeClr val="tx1"/>
                        </a:solidFill>
                      </a:endParaRPr>
                    </a:p>
                  </a:txBody>
                  <a:tcPr>
                    <a:solidFill>
                      <a:schemeClr val="bg1"/>
                    </a:solidFill>
                  </a:tcPr>
                </a:tc>
                <a:tc>
                  <a:txBody>
                    <a:bodyPr/>
                    <a:lstStyle/>
                    <a:p>
                      <a:pPr algn="ctr"/>
                      <a:r>
                        <a:rPr lang="pt-PT" sz="800" dirty="0">
                          <a:solidFill>
                            <a:schemeClr val="tx1"/>
                          </a:solidFill>
                        </a:rPr>
                        <a:t>6500</a:t>
                      </a:r>
                      <a:endParaRPr lang="en-US" sz="800" dirty="0">
                        <a:solidFill>
                          <a:schemeClr val="tx1"/>
                        </a:solidFill>
                      </a:endParaRPr>
                    </a:p>
                  </a:txBody>
                  <a:tcPr>
                    <a:solidFill>
                      <a:schemeClr val="bg1"/>
                    </a:solidFill>
                  </a:tcPr>
                </a:tc>
                <a:tc>
                  <a:txBody>
                    <a:bodyPr/>
                    <a:lstStyle/>
                    <a:p>
                      <a:pPr algn="ctr"/>
                      <a:r>
                        <a:rPr lang="pt-PT" sz="800" dirty="0">
                          <a:solidFill>
                            <a:schemeClr val="tx1"/>
                          </a:solidFill>
                        </a:rPr>
                        <a:t>6800</a:t>
                      </a:r>
                      <a:endParaRPr lang="en-US" sz="800" dirty="0">
                        <a:solidFill>
                          <a:schemeClr val="tx1"/>
                        </a:solidFill>
                      </a:endParaRPr>
                    </a:p>
                  </a:txBody>
                  <a:tcPr>
                    <a:solidFill>
                      <a:schemeClr val="bg1"/>
                    </a:solidFill>
                  </a:tcPr>
                </a:tc>
                <a:extLst>
                  <a:ext uri="{0D108BD9-81ED-4DB2-BD59-A6C34878D82A}">
                    <a16:rowId xmlns:a16="http://schemas.microsoft.com/office/drawing/2014/main" xmlns="" val="10006"/>
                  </a:ext>
                </a:extLst>
              </a:tr>
              <a:tr h="180000">
                <a:tc gridSpan="4">
                  <a:txBody>
                    <a:bodyPr/>
                    <a:lstStyle/>
                    <a:p>
                      <a:pPr algn="ctr"/>
                      <a:r>
                        <a:rPr lang="en-US" sz="800" noProof="0" dirty="0">
                          <a:solidFill>
                            <a:schemeClr val="bg1"/>
                          </a:solidFill>
                        </a:rPr>
                        <a:t>Gender Distribution</a:t>
                      </a:r>
                    </a:p>
                  </a:txBody>
                  <a:tcPr>
                    <a:solidFill>
                      <a:srgbClr val="1C544A"/>
                    </a:solidFill>
                  </a:tcPr>
                </a:tc>
                <a:tc hMerge="1">
                  <a:txBody>
                    <a:bodyPr/>
                    <a:lstStyle/>
                    <a:p>
                      <a:endParaRPr lang="en-US"/>
                    </a:p>
                  </a:txBody>
                  <a:tcPr/>
                </a:tc>
                <a:tc hMerge="1">
                  <a:txBody>
                    <a:bodyPr/>
                    <a:lstStyle/>
                    <a:p>
                      <a:pPr algn="ctr"/>
                      <a:endParaRPr lang="en-US" sz="1050" dirty="0"/>
                    </a:p>
                  </a:txBody>
                  <a:tcPr/>
                </a:tc>
                <a:tc hMerge="1">
                  <a:txBody>
                    <a:bodyPr/>
                    <a:lstStyle/>
                    <a:p>
                      <a:pPr algn="ctr"/>
                      <a:endParaRPr lang="en-US" sz="1050" dirty="0"/>
                    </a:p>
                  </a:txBody>
                  <a:tcPr/>
                </a:tc>
                <a:extLst>
                  <a:ext uri="{0D108BD9-81ED-4DB2-BD59-A6C34878D82A}">
                    <a16:rowId xmlns:a16="http://schemas.microsoft.com/office/drawing/2014/main" xmlns="" val="10007"/>
                  </a:ext>
                </a:extLst>
              </a:tr>
              <a:tr h="370840">
                <a:tc>
                  <a:txBody>
                    <a:bodyPr/>
                    <a:lstStyle/>
                    <a:p>
                      <a:pPr algn="ctr"/>
                      <a:r>
                        <a:rPr lang="pt-PT" sz="800" dirty="0">
                          <a:solidFill>
                            <a:schemeClr val="tx1"/>
                          </a:solidFill>
                        </a:rPr>
                        <a:t>Male</a:t>
                      </a:r>
                    </a:p>
                    <a:p>
                      <a:pPr algn="ctr"/>
                      <a:r>
                        <a:rPr lang="pt-PT" sz="800" dirty="0" err="1">
                          <a:solidFill>
                            <a:schemeClr val="tx1"/>
                          </a:solidFill>
                        </a:rPr>
                        <a:t>Fem</a:t>
                      </a:r>
                      <a:endParaRPr lang="en-US" sz="800" dirty="0">
                        <a:solidFill>
                          <a:schemeClr val="tx1"/>
                        </a:solidFill>
                      </a:endParaRPr>
                    </a:p>
                  </a:txBody>
                  <a:tcPr>
                    <a:solidFill>
                      <a:schemeClr val="bg1"/>
                    </a:solidFill>
                  </a:tcPr>
                </a:tc>
                <a:tc>
                  <a:txBody>
                    <a:bodyPr/>
                    <a:lstStyle/>
                    <a:p>
                      <a:pPr algn="ctr"/>
                      <a:r>
                        <a:rPr lang="pt-PT" sz="800" dirty="0">
                          <a:solidFill>
                            <a:schemeClr val="tx1"/>
                          </a:solidFill>
                        </a:rPr>
                        <a:t>63%</a:t>
                      </a:r>
                      <a:br>
                        <a:rPr lang="pt-PT" sz="800" dirty="0">
                          <a:solidFill>
                            <a:schemeClr val="tx1"/>
                          </a:solidFill>
                        </a:rPr>
                      </a:br>
                      <a:r>
                        <a:rPr lang="pt-PT" sz="800" dirty="0">
                          <a:solidFill>
                            <a:schemeClr val="tx1"/>
                          </a:solidFill>
                        </a:rPr>
                        <a:t>37%</a:t>
                      </a:r>
                      <a:endParaRPr lang="en-US" sz="800" dirty="0">
                        <a:solidFill>
                          <a:schemeClr val="tx1"/>
                        </a:solidFill>
                      </a:endParaRPr>
                    </a:p>
                  </a:txBody>
                  <a:tcPr>
                    <a:solidFill>
                      <a:schemeClr val="bg1"/>
                    </a:solidFill>
                  </a:tcPr>
                </a:tc>
                <a:tc>
                  <a:txBody>
                    <a:bodyPr/>
                    <a:lstStyle/>
                    <a:p>
                      <a:pPr algn="ctr"/>
                      <a:r>
                        <a:rPr lang="pt-PT" sz="800" dirty="0">
                          <a:solidFill>
                            <a:schemeClr val="tx1"/>
                          </a:solidFill>
                        </a:rPr>
                        <a:t>60%</a:t>
                      </a:r>
                      <a:br>
                        <a:rPr lang="pt-PT" sz="800" dirty="0">
                          <a:solidFill>
                            <a:schemeClr val="tx1"/>
                          </a:solidFill>
                        </a:rPr>
                      </a:br>
                      <a:r>
                        <a:rPr lang="pt-PT" sz="800" dirty="0">
                          <a:solidFill>
                            <a:schemeClr val="tx1"/>
                          </a:solidFill>
                        </a:rPr>
                        <a:t>40%</a:t>
                      </a:r>
                      <a:endParaRPr lang="en-US" sz="800" dirty="0">
                        <a:solidFill>
                          <a:schemeClr val="tx1"/>
                        </a:solidFill>
                      </a:endParaRPr>
                    </a:p>
                  </a:txBody>
                  <a:tcPr>
                    <a:solidFill>
                      <a:schemeClr val="bg1"/>
                    </a:solidFill>
                  </a:tcPr>
                </a:tc>
                <a:tc>
                  <a:txBody>
                    <a:bodyPr/>
                    <a:lstStyle/>
                    <a:p>
                      <a:pPr algn="ctr"/>
                      <a:r>
                        <a:rPr lang="pt-PT" sz="800" dirty="0">
                          <a:solidFill>
                            <a:schemeClr val="tx1"/>
                          </a:solidFill>
                        </a:rPr>
                        <a:t>60%</a:t>
                      </a:r>
                      <a:br>
                        <a:rPr lang="pt-PT" sz="800" dirty="0">
                          <a:solidFill>
                            <a:schemeClr val="tx1"/>
                          </a:solidFill>
                        </a:rPr>
                      </a:br>
                      <a:r>
                        <a:rPr lang="pt-PT" sz="800" dirty="0">
                          <a:solidFill>
                            <a:schemeClr val="tx1"/>
                          </a:solidFill>
                        </a:rPr>
                        <a:t>40%</a:t>
                      </a:r>
                      <a:endParaRPr lang="en-US" sz="800" dirty="0">
                        <a:solidFill>
                          <a:schemeClr val="tx1"/>
                        </a:solidFill>
                      </a:endParaRPr>
                    </a:p>
                  </a:txBody>
                  <a:tcPr>
                    <a:solidFill>
                      <a:schemeClr val="bg1"/>
                    </a:solidFill>
                  </a:tcPr>
                </a:tc>
                <a:extLst>
                  <a:ext uri="{0D108BD9-81ED-4DB2-BD59-A6C34878D82A}">
                    <a16:rowId xmlns:a16="http://schemas.microsoft.com/office/drawing/2014/main" xmlns="" val="10008"/>
                  </a:ext>
                </a:extLst>
              </a:tr>
              <a:tr h="180000">
                <a:tc gridSpan="4">
                  <a:txBody>
                    <a:bodyPr/>
                    <a:lstStyle/>
                    <a:p>
                      <a:pPr algn="ctr"/>
                      <a:r>
                        <a:rPr lang="pt-PT" sz="800" dirty="0">
                          <a:solidFill>
                            <a:schemeClr val="bg1"/>
                          </a:solidFill>
                        </a:rPr>
                        <a:t>Marital Status</a:t>
                      </a:r>
                      <a:endParaRPr lang="en-US" sz="800" dirty="0">
                        <a:solidFill>
                          <a:schemeClr val="bg1"/>
                        </a:solidFill>
                      </a:endParaRPr>
                    </a:p>
                  </a:txBody>
                  <a:tcPr>
                    <a:solidFill>
                      <a:srgbClr val="1C544A"/>
                    </a:solidFill>
                  </a:tcPr>
                </a:tc>
                <a:tc hMerge="1">
                  <a:txBody>
                    <a:bodyPr/>
                    <a:lstStyle/>
                    <a:p>
                      <a:endParaRPr lang="en-US"/>
                    </a:p>
                  </a:txBody>
                  <a:tcPr/>
                </a:tc>
                <a:tc hMerge="1">
                  <a:txBody>
                    <a:bodyPr/>
                    <a:lstStyle/>
                    <a:p>
                      <a:pPr algn="ctr"/>
                      <a:endParaRPr lang="en-US" sz="1050" dirty="0"/>
                    </a:p>
                  </a:txBody>
                  <a:tcPr/>
                </a:tc>
                <a:tc hMerge="1">
                  <a:txBody>
                    <a:bodyPr/>
                    <a:lstStyle/>
                    <a:p>
                      <a:pPr algn="ctr"/>
                      <a:endParaRPr lang="en-US" sz="1050" dirty="0"/>
                    </a:p>
                  </a:txBody>
                  <a:tcPr/>
                </a:tc>
                <a:extLst>
                  <a:ext uri="{0D108BD9-81ED-4DB2-BD59-A6C34878D82A}">
                    <a16:rowId xmlns:a16="http://schemas.microsoft.com/office/drawing/2014/main" xmlns="" val="10009"/>
                  </a:ext>
                </a:extLst>
              </a:tr>
              <a:tr h="468000">
                <a:tc>
                  <a:txBody>
                    <a:bodyPr/>
                    <a:lstStyle/>
                    <a:p>
                      <a:pPr algn="ctr"/>
                      <a:r>
                        <a:rPr lang="pt-PT" sz="800" dirty="0" err="1">
                          <a:solidFill>
                            <a:schemeClr val="tx1"/>
                          </a:solidFill>
                        </a:rPr>
                        <a:t>Marr</a:t>
                      </a:r>
                      <a:endParaRPr lang="pt-PT" sz="800" dirty="0">
                        <a:solidFill>
                          <a:schemeClr val="tx1"/>
                        </a:solidFill>
                      </a:endParaRPr>
                    </a:p>
                    <a:p>
                      <a:pPr algn="ctr"/>
                      <a:r>
                        <a:rPr lang="pt-PT" sz="800" dirty="0" err="1">
                          <a:solidFill>
                            <a:schemeClr val="tx1"/>
                          </a:solidFill>
                        </a:rPr>
                        <a:t>Sing</a:t>
                      </a:r>
                      <a:r>
                        <a:rPr lang="pt-PT" sz="800" dirty="0">
                          <a:solidFill>
                            <a:schemeClr val="tx1"/>
                          </a:solidFill>
                        </a:rPr>
                        <a:t/>
                      </a:r>
                      <a:br>
                        <a:rPr lang="pt-PT" sz="800" dirty="0">
                          <a:solidFill>
                            <a:schemeClr val="tx1"/>
                          </a:solidFill>
                        </a:rPr>
                      </a:br>
                      <a:r>
                        <a:rPr lang="pt-PT" sz="800" dirty="0">
                          <a:solidFill>
                            <a:schemeClr val="tx1"/>
                          </a:solidFill>
                        </a:rPr>
                        <a:t>Divo</a:t>
                      </a:r>
                      <a:endParaRPr lang="en-US" sz="800" dirty="0">
                        <a:solidFill>
                          <a:schemeClr val="tx1"/>
                        </a:solidFill>
                      </a:endParaRPr>
                    </a:p>
                  </a:txBody>
                  <a:tcPr>
                    <a:solidFill>
                      <a:schemeClr val="bg1"/>
                    </a:solidFill>
                  </a:tcPr>
                </a:tc>
                <a:tc>
                  <a:txBody>
                    <a:bodyPr/>
                    <a:lstStyle/>
                    <a:p>
                      <a:pPr algn="ctr"/>
                      <a:r>
                        <a:rPr lang="pt-PT" sz="800" dirty="0">
                          <a:solidFill>
                            <a:schemeClr val="tx1"/>
                          </a:solidFill>
                        </a:rPr>
                        <a:t>35%</a:t>
                      </a:r>
                    </a:p>
                    <a:p>
                      <a:pPr algn="ctr"/>
                      <a:r>
                        <a:rPr lang="pt-PT" sz="800" dirty="0">
                          <a:solidFill>
                            <a:schemeClr val="tx1"/>
                          </a:solidFill>
                        </a:rPr>
                        <a:t>51%</a:t>
                      </a:r>
                      <a:br>
                        <a:rPr lang="pt-PT" sz="800" dirty="0">
                          <a:solidFill>
                            <a:schemeClr val="tx1"/>
                          </a:solidFill>
                        </a:rPr>
                      </a:br>
                      <a:r>
                        <a:rPr lang="pt-PT" sz="800" dirty="0">
                          <a:solidFill>
                            <a:schemeClr val="tx1"/>
                          </a:solidFill>
                        </a:rPr>
                        <a:t>14%</a:t>
                      </a:r>
                      <a:endParaRPr lang="en-US" sz="800" dirty="0">
                        <a:solidFill>
                          <a:schemeClr val="tx1"/>
                        </a:solidFill>
                      </a:endParaRPr>
                    </a:p>
                  </a:txBody>
                  <a:tcPr>
                    <a:solidFill>
                      <a:schemeClr val="bg1"/>
                    </a:solidFill>
                  </a:tcPr>
                </a:tc>
                <a:tc>
                  <a:txBody>
                    <a:bodyPr/>
                    <a:lstStyle/>
                    <a:p>
                      <a:pPr algn="ctr"/>
                      <a:r>
                        <a:rPr lang="pt-PT" sz="800" dirty="0">
                          <a:solidFill>
                            <a:schemeClr val="tx1"/>
                          </a:solidFill>
                        </a:rPr>
                        <a:t>46%</a:t>
                      </a:r>
                      <a:br>
                        <a:rPr lang="pt-PT" sz="800" dirty="0">
                          <a:solidFill>
                            <a:schemeClr val="tx1"/>
                          </a:solidFill>
                        </a:rPr>
                      </a:br>
                      <a:r>
                        <a:rPr lang="pt-PT" sz="800" dirty="0">
                          <a:solidFill>
                            <a:schemeClr val="tx1"/>
                          </a:solidFill>
                        </a:rPr>
                        <a:t>32%</a:t>
                      </a:r>
                      <a:br>
                        <a:rPr lang="pt-PT" sz="800" dirty="0">
                          <a:solidFill>
                            <a:schemeClr val="tx1"/>
                          </a:solidFill>
                        </a:rPr>
                      </a:br>
                      <a:r>
                        <a:rPr lang="pt-PT" sz="800" dirty="0">
                          <a:solidFill>
                            <a:schemeClr val="tx1"/>
                          </a:solidFill>
                        </a:rPr>
                        <a:t>22%</a:t>
                      </a:r>
                      <a:endParaRPr lang="en-US" sz="800" dirty="0">
                        <a:solidFill>
                          <a:schemeClr val="tx1"/>
                        </a:solidFill>
                      </a:endParaRPr>
                    </a:p>
                  </a:txBody>
                  <a:tcPr>
                    <a:solidFill>
                      <a:schemeClr val="bg1"/>
                    </a:solidFill>
                  </a:tcPr>
                </a:tc>
                <a:tc>
                  <a:txBody>
                    <a:bodyPr/>
                    <a:lstStyle/>
                    <a:p>
                      <a:pPr algn="ctr"/>
                      <a:r>
                        <a:rPr lang="pt-PT" sz="800" dirty="0">
                          <a:solidFill>
                            <a:schemeClr val="tx1"/>
                          </a:solidFill>
                        </a:rPr>
                        <a:t>48%</a:t>
                      </a:r>
                    </a:p>
                    <a:p>
                      <a:pPr algn="ctr"/>
                      <a:r>
                        <a:rPr lang="pt-PT" sz="800" dirty="0">
                          <a:solidFill>
                            <a:schemeClr val="tx1"/>
                          </a:solidFill>
                        </a:rPr>
                        <a:t>28%</a:t>
                      </a:r>
                    </a:p>
                    <a:p>
                      <a:pPr algn="ctr"/>
                      <a:r>
                        <a:rPr lang="pt-PT" sz="800" dirty="0">
                          <a:solidFill>
                            <a:schemeClr val="tx1"/>
                          </a:solidFill>
                        </a:rPr>
                        <a:t>24%</a:t>
                      </a:r>
                      <a:endParaRPr lang="en-US" sz="800" dirty="0">
                        <a:solidFill>
                          <a:schemeClr val="tx1"/>
                        </a:solidFill>
                      </a:endParaRPr>
                    </a:p>
                  </a:txBody>
                  <a:tcPr>
                    <a:solidFill>
                      <a:schemeClr val="bg1"/>
                    </a:solidFill>
                  </a:tcPr>
                </a:tc>
                <a:extLst>
                  <a:ext uri="{0D108BD9-81ED-4DB2-BD59-A6C34878D82A}">
                    <a16:rowId xmlns:a16="http://schemas.microsoft.com/office/drawing/2014/main" xmlns="" val="10010"/>
                  </a:ext>
                </a:extLst>
              </a:tr>
              <a:tr h="180000">
                <a:tc gridSpan="4">
                  <a:txBody>
                    <a:bodyPr/>
                    <a:lstStyle/>
                    <a:p>
                      <a:pPr algn="ctr"/>
                      <a:r>
                        <a:rPr lang="en-US" sz="800" noProof="0" dirty="0">
                          <a:solidFill>
                            <a:schemeClr val="bg1"/>
                          </a:solidFill>
                        </a:rPr>
                        <a:t>Job</a:t>
                      </a:r>
                      <a:r>
                        <a:rPr lang="en-US" sz="800" baseline="0" noProof="0" dirty="0">
                          <a:solidFill>
                            <a:schemeClr val="bg1"/>
                          </a:solidFill>
                        </a:rPr>
                        <a:t> Satisfaction</a:t>
                      </a:r>
                      <a:endParaRPr lang="en-US" sz="800" noProof="0" dirty="0">
                        <a:solidFill>
                          <a:schemeClr val="bg1"/>
                        </a:solidFill>
                      </a:endParaRPr>
                    </a:p>
                  </a:txBody>
                  <a:tcPr>
                    <a:solidFill>
                      <a:srgbClr val="1C544A"/>
                    </a:solidFill>
                  </a:tcPr>
                </a:tc>
                <a:tc hMerge="1">
                  <a:txBody>
                    <a:bodyPr/>
                    <a:lstStyle/>
                    <a:p>
                      <a:endParaRPr lang="en-US"/>
                    </a:p>
                  </a:txBody>
                  <a:tcPr/>
                </a:tc>
                <a:tc hMerge="1">
                  <a:txBody>
                    <a:bodyPr/>
                    <a:lstStyle/>
                    <a:p>
                      <a:pPr algn="ctr"/>
                      <a:endParaRPr lang="en-US" sz="1050" dirty="0"/>
                    </a:p>
                  </a:txBody>
                  <a:tcPr/>
                </a:tc>
                <a:tc hMerge="1">
                  <a:txBody>
                    <a:bodyPr/>
                    <a:lstStyle/>
                    <a:p>
                      <a:pPr algn="ctr"/>
                      <a:endParaRPr lang="en-US" sz="1050" dirty="0"/>
                    </a:p>
                  </a:txBody>
                  <a:tcPr/>
                </a:tc>
                <a:extLst>
                  <a:ext uri="{0D108BD9-81ED-4DB2-BD59-A6C34878D82A}">
                    <a16:rowId xmlns:a16="http://schemas.microsoft.com/office/drawing/2014/main" xmlns="" val="10011"/>
                  </a:ext>
                </a:extLst>
              </a:tr>
              <a:tr h="370840">
                <a:tc>
                  <a:txBody>
                    <a:bodyPr/>
                    <a:lstStyle/>
                    <a:p>
                      <a:pPr algn="ctr"/>
                      <a:r>
                        <a:rPr lang="pt-PT" sz="800" dirty="0">
                          <a:solidFill>
                            <a:schemeClr val="tx1"/>
                          </a:solidFill>
                        </a:rPr>
                        <a:t>1</a:t>
                      </a:r>
                    </a:p>
                    <a:p>
                      <a:pPr algn="ctr"/>
                      <a:r>
                        <a:rPr lang="pt-PT" sz="800" dirty="0">
                          <a:solidFill>
                            <a:schemeClr val="tx1"/>
                          </a:solidFill>
                        </a:rPr>
                        <a:t>2</a:t>
                      </a:r>
                    </a:p>
                    <a:p>
                      <a:pPr algn="ctr"/>
                      <a:r>
                        <a:rPr lang="pt-PT" sz="800" dirty="0">
                          <a:solidFill>
                            <a:schemeClr val="tx1"/>
                          </a:solidFill>
                        </a:rPr>
                        <a:t>3</a:t>
                      </a:r>
                    </a:p>
                    <a:p>
                      <a:pPr algn="ctr"/>
                      <a:r>
                        <a:rPr lang="pt-PT" sz="800" dirty="0">
                          <a:solidFill>
                            <a:schemeClr val="tx1"/>
                          </a:solidFill>
                        </a:rPr>
                        <a:t>4</a:t>
                      </a:r>
                      <a:endParaRPr lang="en-US" sz="800" dirty="0">
                        <a:solidFill>
                          <a:schemeClr val="tx1"/>
                        </a:solidFill>
                      </a:endParaRPr>
                    </a:p>
                  </a:txBody>
                  <a:tcPr>
                    <a:solidFill>
                      <a:schemeClr val="bg1"/>
                    </a:solidFill>
                  </a:tcPr>
                </a:tc>
                <a:tc>
                  <a:txBody>
                    <a:bodyPr/>
                    <a:lstStyle/>
                    <a:p>
                      <a:pPr algn="ctr"/>
                      <a:r>
                        <a:rPr lang="pt-PT" sz="800" dirty="0">
                          <a:solidFill>
                            <a:schemeClr val="tx1"/>
                          </a:solidFill>
                        </a:rPr>
                        <a:t>22%</a:t>
                      </a:r>
                    </a:p>
                    <a:p>
                      <a:pPr algn="ctr"/>
                      <a:r>
                        <a:rPr lang="pt-PT" sz="800" dirty="0">
                          <a:solidFill>
                            <a:schemeClr val="tx1"/>
                          </a:solidFill>
                        </a:rPr>
                        <a:t>31%</a:t>
                      </a:r>
                    </a:p>
                    <a:p>
                      <a:pPr algn="ctr"/>
                      <a:r>
                        <a:rPr lang="pt-PT" sz="800" dirty="0">
                          <a:solidFill>
                            <a:schemeClr val="tx1"/>
                          </a:solidFill>
                        </a:rPr>
                        <a:t>19%</a:t>
                      </a:r>
                    </a:p>
                    <a:p>
                      <a:pPr algn="ctr"/>
                      <a:r>
                        <a:rPr lang="pt-PT" sz="800" dirty="0">
                          <a:solidFill>
                            <a:schemeClr val="tx1"/>
                          </a:solidFill>
                        </a:rPr>
                        <a:t>28%</a:t>
                      </a:r>
                      <a:endParaRPr lang="en-US" sz="800" dirty="0">
                        <a:solidFill>
                          <a:schemeClr val="tx1"/>
                        </a:solidFill>
                      </a:endParaRPr>
                    </a:p>
                  </a:txBody>
                  <a:tcPr>
                    <a:solidFill>
                      <a:schemeClr val="bg1"/>
                    </a:solidFill>
                  </a:tcPr>
                </a:tc>
                <a:tc>
                  <a:txBody>
                    <a:bodyPr/>
                    <a:lstStyle/>
                    <a:p>
                      <a:pPr algn="ctr"/>
                      <a:r>
                        <a:rPr lang="pt-PT" sz="800" dirty="0">
                          <a:solidFill>
                            <a:schemeClr val="tx1"/>
                          </a:solidFill>
                        </a:rPr>
                        <a:t>31%</a:t>
                      </a:r>
                      <a:br>
                        <a:rPr lang="pt-PT" sz="800" dirty="0">
                          <a:solidFill>
                            <a:schemeClr val="tx1"/>
                          </a:solidFill>
                        </a:rPr>
                      </a:br>
                      <a:r>
                        <a:rPr lang="pt-PT" sz="800" dirty="0">
                          <a:solidFill>
                            <a:schemeClr val="tx1"/>
                          </a:solidFill>
                        </a:rPr>
                        <a:t>30%</a:t>
                      </a:r>
                    </a:p>
                    <a:p>
                      <a:pPr algn="ctr"/>
                      <a:r>
                        <a:rPr lang="pt-PT" sz="800" dirty="0">
                          <a:solidFill>
                            <a:schemeClr val="tx1"/>
                          </a:solidFill>
                        </a:rPr>
                        <a:t>19%</a:t>
                      </a:r>
                    </a:p>
                    <a:p>
                      <a:pPr algn="ctr"/>
                      <a:r>
                        <a:rPr lang="pt-PT" sz="800" dirty="0">
                          <a:solidFill>
                            <a:schemeClr val="tx1"/>
                          </a:solidFill>
                        </a:rPr>
                        <a:t>20%</a:t>
                      </a:r>
                      <a:endParaRPr lang="en-US" sz="800" dirty="0">
                        <a:solidFill>
                          <a:schemeClr val="tx1"/>
                        </a:solidFill>
                      </a:endParaRPr>
                    </a:p>
                  </a:txBody>
                  <a:tcPr>
                    <a:solidFill>
                      <a:schemeClr val="bg1"/>
                    </a:solidFill>
                  </a:tcPr>
                </a:tc>
                <a:tc>
                  <a:txBody>
                    <a:bodyPr/>
                    <a:lstStyle/>
                    <a:p>
                      <a:pPr algn="ctr"/>
                      <a:r>
                        <a:rPr lang="pt-PT" sz="800" dirty="0">
                          <a:solidFill>
                            <a:schemeClr val="tx1"/>
                          </a:solidFill>
                        </a:rPr>
                        <a:t>33%</a:t>
                      </a:r>
                      <a:br>
                        <a:rPr lang="pt-PT" sz="800" dirty="0">
                          <a:solidFill>
                            <a:schemeClr val="tx1"/>
                          </a:solidFill>
                        </a:rPr>
                      </a:br>
                      <a:r>
                        <a:rPr lang="pt-PT" sz="800" dirty="0">
                          <a:solidFill>
                            <a:schemeClr val="tx1"/>
                          </a:solidFill>
                        </a:rPr>
                        <a:t>30%</a:t>
                      </a:r>
                      <a:br>
                        <a:rPr lang="pt-PT" sz="800" dirty="0">
                          <a:solidFill>
                            <a:schemeClr val="tx1"/>
                          </a:solidFill>
                        </a:rPr>
                      </a:br>
                      <a:r>
                        <a:rPr lang="pt-PT" sz="800" dirty="0">
                          <a:solidFill>
                            <a:schemeClr val="tx1"/>
                          </a:solidFill>
                        </a:rPr>
                        <a:t>19%</a:t>
                      </a:r>
                      <a:br>
                        <a:rPr lang="pt-PT" sz="800" dirty="0">
                          <a:solidFill>
                            <a:schemeClr val="tx1"/>
                          </a:solidFill>
                        </a:rPr>
                      </a:br>
                      <a:r>
                        <a:rPr lang="pt-PT" sz="800" dirty="0">
                          <a:solidFill>
                            <a:schemeClr val="tx1"/>
                          </a:solidFill>
                        </a:rPr>
                        <a:t>18%</a:t>
                      </a:r>
                      <a:endParaRPr lang="en-US" sz="800" dirty="0">
                        <a:solidFill>
                          <a:schemeClr val="tx1"/>
                        </a:solidFill>
                      </a:endParaRPr>
                    </a:p>
                  </a:txBody>
                  <a:tcPr>
                    <a:solidFill>
                      <a:schemeClr val="bg1"/>
                    </a:solidFill>
                  </a:tcPr>
                </a:tc>
                <a:extLst>
                  <a:ext uri="{0D108BD9-81ED-4DB2-BD59-A6C34878D82A}">
                    <a16:rowId xmlns:a16="http://schemas.microsoft.com/office/drawing/2014/main" xmlns="" val="10012"/>
                  </a:ext>
                </a:extLst>
              </a:tr>
              <a:tr h="180000">
                <a:tc gridSpan="4">
                  <a:txBody>
                    <a:bodyPr/>
                    <a:lstStyle/>
                    <a:p>
                      <a:pPr algn="ctr"/>
                      <a:r>
                        <a:rPr lang="pt-PT" sz="800" dirty="0" err="1">
                          <a:solidFill>
                            <a:schemeClr val="bg1"/>
                          </a:solidFill>
                        </a:rPr>
                        <a:t>Overtime</a:t>
                      </a:r>
                      <a:endParaRPr lang="en-US" sz="800" dirty="0">
                        <a:solidFill>
                          <a:schemeClr val="bg1"/>
                        </a:solidFill>
                      </a:endParaRPr>
                    </a:p>
                  </a:txBody>
                  <a:tcPr>
                    <a:solidFill>
                      <a:srgbClr val="1C544A"/>
                    </a:solidFill>
                  </a:tcPr>
                </a:tc>
                <a:tc hMerge="1">
                  <a:txBody>
                    <a:bodyPr/>
                    <a:lstStyle/>
                    <a:p>
                      <a:pPr algn="ctr"/>
                      <a:endParaRPr lang="en-US" sz="800" dirty="0"/>
                    </a:p>
                  </a:txBody>
                  <a:tcPr/>
                </a:tc>
                <a:tc hMerge="1">
                  <a:txBody>
                    <a:bodyPr/>
                    <a:lstStyle/>
                    <a:p>
                      <a:pPr algn="ctr"/>
                      <a:endParaRPr lang="en-US" sz="800" dirty="0"/>
                    </a:p>
                  </a:txBody>
                  <a:tcPr/>
                </a:tc>
                <a:tc hMerge="1">
                  <a:txBody>
                    <a:bodyPr/>
                    <a:lstStyle/>
                    <a:p>
                      <a:pPr algn="ctr"/>
                      <a:endParaRPr lang="en-US" sz="800" dirty="0"/>
                    </a:p>
                  </a:txBody>
                  <a:tcPr/>
                </a:tc>
                <a:extLst>
                  <a:ext uri="{0D108BD9-81ED-4DB2-BD59-A6C34878D82A}">
                    <a16:rowId xmlns:a16="http://schemas.microsoft.com/office/drawing/2014/main" xmlns="" val="10013"/>
                  </a:ext>
                </a:extLst>
              </a:tr>
              <a:tr h="370840">
                <a:tc>
                  <a:txBody>
                    <a:bodyPr/>
                    <a:lstStyle/>
                    <a:p>
                      <a:pPr algn="ctr"/>
                      <a:r>
                        <a:rPr lang="pt-PT" sz="800" dirty="0" err="1">
                          <a:solidFill>
                            <a:schemeClr val="tx1"/>
                          </a:solidFill>
                        </a:rPr>
                        <a:t>Yes</a:t>
                      </a:r>
                      <a:r>
                        <a:rPr lang="pt-PT" sz="800" dirty="0">
                          <a:solidFill>
                            <a:schemeClr val="tx1"/>
                          </a:solidFill>
                        </a:rPr>
                        <a:t/>
                      </a:r>
                      <a:br>
                        <a:rPr lang="pt-PT" sz="800" dirty="0">
                          <a:solidFill>
                            <a:schemeClr val="tx1"/>
                          </a:solidFill>
                        </a:rPr>
                      </a:br>
                      <a:r>
                        <a:rPr lang="pt-PT" sz="800" dirty="0">
                          <a:solidFill>
                            <a:schemeClr val="tx1"/>
                          </a:solidFill>
                        </a:rPr>
                        <a:t>No</a:t>
                      </a:r>
                      <a:endParaRPr lang="en-US" sz="800" dirty="0">
                        <a:solidFill>
                          <a:schemeClr val="tx1"/>
                        </a:solidFill>
                      </a:endParaRPr>
                    </a:p>
                  </a:txBody>
                  <a:tcPr>
                    <a:solidFill>
                      <a:schemeClr val="bg1"/>
                    </a:solidFill>
                  </a:tcPr>
                </a:tc>
                <a:tc>
                  <a:txBody>
                    <a:bodyPr/>
                    <a:lstStyle/>
                    <a:p>
                      <a:pPr algn="ctr"/>
                      <a:r>
                        <a:rPr lang="pt-PT" sz="800" dirty="0">
                          <a:solidFill>
                            <a:schemeClr val="tx1"/>
                          </a:solidFill>
                        </a:rPr>
                        <a:t>54%</a:t>
                      </a:r>
                      <a:br>
                        <a:rPr lang="pt-PT" sz="800" dirty="0">
                          <a:solidFill>
                            <a:schemeClr val="tx1"/>
                          </a:solidFill>
                        </a:rPr>
                      </a:br>
                      <a:r>
                        <a:rPr lang="pt-PT" sz="800" dirty="0">
                          <a:solidFill>
                            <a:schemeClr val="tx1"/>
                          </a:solidFill>
                        </a:rPr>
                        <a:t>46%</a:t>
                      </a:r>
                      <a:endParaRPr lang="en-US" sz="800" dirty="0">
                        <a:solidFill>
                          <a:schemeClr val="tx1"/>
                        </a:solidFill>
                      </a:endParaRPr>
                    </a:p>
                  </a:txBody>
                  <a:tcPr>
                    <a:solidFill>
                      <a:schemeClr val="bg1"/>
                    </a:solidFill>
                  </a:tcPr>
                </a:tc>
                <a:tc>
                  <a:txBody>
                    <a:bodyPr/>
                    <a:lstStyle/>
                    <a:p>
                      <a:pPr algn="ctr"/>
                      <a:r>
                        <a:rPr lang="pt-PT" sz="800" dirty="0">
                          <a:solidFill>
                            <a:schemeClr val="tx1"/>
                          </a:solidFill>
                        </a:rPr>
                        <a:t>28%</a:t>
                      </a:r>
                      <a:br>
                        <a:rPr lang="pt-PT" sz="800" dirty="0">
                          <a:solidFill>
                            <a:schemeClr val="tx1"/>
                          </a:solidFill>
                        </a:rPr>
                      </a:br>
                      <a:r>
                        <a:rPr lang="pt-PT" sz="800" dirty="0">
                          <a:solidFill>
                            <a:schemeClr val="tx1"/>
                          </a:solidFill>
                        </a:rPr>
                        <a:t>50%</a:t>
                      </a:r>
                      <a:endParaRPr lang="en-US" sz="800" dirty="0">
                        <a:solidFill>
                          <a:schemeClr val="tx1"/>
                        </a:solidFill>
                      </a:endParaRPr>
                    </a:p>
                  </a:txBody>
                  <a:tcPr>
                    <a:solidFill>
                      <a:schemeClr val="bg1"/>
                    </a:solidFill>
                  </a:tcPr>
                </a:tc>
                <a:tc>
                  <a:txBody>
                    <a:bodyPr/>
                    <a:lstStyle/>
                    <a:p>
                      <a:pPr algn="ctr"/>
                      <a:r>
                        <a:rPr lang="pt-PT" sz="800" dirty="0">
                          <a:solidFill>
                            <a:schemeClr val="tx1"/>
                          </a:solidFill>
                        </a:rPr>
                        <a:t>23%</a:t>
                      </a:r>
                      <a:br>
                        <a:rPr lang="pt-PT" sz="800" dirty="0">
                          <a:solidFill>
                            <a:schemeClr val="tx1"/>
                          </a:solidFill>
                        </a:rPr>
                      </a:br>
                      <a:r>
                        <a:rPr lang="pt-PT" sz="800" dirty="0">
                          <a:solidFill>
                            <a:schemeClr val="tx1"/>
                          </a:solidFill>
                        </a:rPr>
                        <a:t>77%</a:t>
                      </a:r>
                      <a:endParaRPr lang="en-US" sz="800" dirty="0">
                        <a:solidFill>
                          <a:schemeClr val="tx1"/>
                        </a:solidFill>
                      </a:endParaRPr>
                    </a:p>
                  </a:txBody>
                  <a:tcPr>
                    <a:solidFill>
                      <a:schemeClr val="bg1"/>
                    </a:solidFill>
                  </a:tcPr>
                </a:tc>
                <a:extLst>
                  <a:ext uri="{0D108BD9-81ED-4DB2-BD59-A6C34878D82A}">
                    <a16:rowId xmlns:a16="http://schemas.microsoft.com/office/drawing/2014/main" xmlns="" val="10014"/>
                  </a:ext>
                </a:extLst>
              </a:tr>
            </a:tbl>
          </a:graphicData>
        </a:graphic>
      </p:graphicFrame>
      <p:grpSp>
        <p:nvGrpSpPr>
          <p:cNvPr id="9" name="Group 8"/>
          <p:cNvGrpSpPr>
            <a:grpSpLocks noChangeAspect="1"/>
          </p:cNvGrpSpPr>
          <p:nvPr/>
        </p:nvGrpSpPr>
        <p:grpSpPr>
          <a:xfrm>
            <a:off x="8591874" y="231286"/>
            <a:ext cx="3476386" cy="422807"/>
            <a:chOff x="241875" y="1780818"/>
            <a:chExt cx="11978785" cy="1456892"/>
          </a:xfrm>
        </p:grpSpPr>
        <p:sp>
          <p:nvSpPr>
            <p:cNvPr id="10" name="Chevron 9"/>
            <p:cNvSpPr/>
            <p:nvPr/>
          </p:nvSpPr>
          <p:spPr>
            <a:xfrm>
              <a:off x="241875" y="2535602"/>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solidFill>
                    <a:schemeClr val="bg1"/>
                  </a:solidFill>
                </a:rPr>
                <a:t>Collection</a:t>
              </a:r>
            </a:p>
          </p:txBody>
        </p:sp>
        <p:sp>
          <p:nvSpPr>
            <p:cNvPr id="13" name="Chevron 12"/>
            <p:cNvSpPr/>
            <p:nvPr/>
          </p:nvSpPr>
          <p:spPr>
            <a:xfrm>
              <a:off x="1937375" y="2536036"/>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spc="-41" dirty="0">
                  <a:solidFill>
                    <a:schemeClr val="bg1"/>
                  </a:solidFill>
                  <a:sym typeface="Rajdhani Semibold"/>
                </a:rPr>
                <a:t>Visualization</a:t>
              </a:r>
              <a:endParaRPr lang="en-US" sz="400" b="1" dirty="0"/>
            </a:p>
          </p:txBody>
        </p:sp>
        <p:sp>
          <p:nvSpPr>
            <p:cNvPr id="14" name="Chevron 13"/>
            <p:cNvSpPr/>
            <p:nvPr/>
          </p:nvSpPr>
          <p:spPr>
            <a:xfrm>
              <a:off x="3632875" y="2536036"/>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solidFill>
                    <a:schemeClr val="bg1"/>
                  </a:solidFill>
                </a:rPr>
                <a:t>Cleansing</a:t>
              </a:r>
            </a:p>
          </p:txBody>
        </p:sp>
        <p:sp>
          <p:nvSpPr>
            <p:cNvPr id="15" name="Chevron 14"/>
            <p:cNvSpPr/>
            <p:nvPr/>
          </p:nvSpPr>
          <p:spPr>
            <a:xfrm>
              <a:off x="5328375" y="2544541"/>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spc="-41" dirty="0">
                  <a:solidFill>
                    <a:schemeClr val="bg1"/>
                  </a:solidFill>
                  <a:ea typeface="Rajdhani Semibold"/>
                  <a:cs typeface="Raleway"/>
                  <a:sym typeface="Rajdhani Semibold"/>
                </a:rPr>
                <a:t>Engineering</a:t>
              </a:r>
              <a:endParaRPr lang="en-US" sz="400" b="1" dirty="0"/>
            </a:p>
          </p:txBody>
        </p:sp>
        <p:sp>
          <p:nvSpPr>
            <p:cNvPr id="16" name="Chevron 15"/>
            <p:cNvSpPr/>
            <p:nvPr/>
          </p:nvSpPr>
          <p:spPr>
            <a:xfrm>
              <a:off x="7023875" y="2544542"/>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spc="-41" dirty="0">
                  <a:solidFill>
                    <a:schemeClr val="bg1"/>
                  </a:solidFill>
                  <a:sym typeface="Rajdhani Semibold"/>
                </a:rPr>
                <a:t>Development</a:t>
              </a:r>
              <a:endParaRPr lang="en-US" sz="400" b="1" dirty="0"/>
            </a:p>
          </p:txBody>
        </p:sp>
        <p:sp>
          <p:nvSpPr>
            <p:cNvPr id="17" name="Chevron 16"/>
            <p:cNvSpPr/>
            <p:nvPr/>
          </p:nvSpPr>
          <p:spPr>
            <a:xfrm>
              <a:off x="8719375" y="2553710"/>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t>Selection</a:t>
              </a:r>
            </a:p>
          </p:txBody>
        </p:sp>
        <p:sp>
          <p:nvSpPr>
            <p:cNvPr id="18" name="Chevron 17"/>
            <p:cNvSpPr/>
            <p:nvPr/>
          </p:nvSpPr>
          <p:spPr>
            <a:xfrm>
              <a:off x="10414873" y="2553710"/>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t>Results</a:t>
              </a:r>
            </a:p>
          </p:txBody>
        </p:sp>
        <p:sp>
          <p:nvSpPr>
            <p:cNvPr id="19" name="Chevron 18"/>
            <p:cNvSpPr/>
            <p:nvPr/>
          </p:nvSpPr>
          <p:spPr>
            <a:xfrm>
              <a:off x="241875" y="1780818"/>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solidFill>
                    <a:schemeClr val="bg1"/>
                  </a:solidFill>
                </a:rPr>
                <a:t>Data</a:t>
              </a:r>
              <a:br>
                <a:rPr lang="en-US" sz="400" b="1" dirty="0">
                  <a:solidFill>
                    <a:schemeClr val="bg1"/>
                  </a:solidFill>
                </a:rPr>
              </a:br>
              <a:r>
                <a:rPr lang="en-US" sz="400" b="1" dirty="0">
                  <a:solidFill>
                    <a:schemeClr val="bg1"/>
                  </a:solidFill>
                </a:rPr>
                <a:t>Source</a:t>
              </a:r>
            </a:p>
          </p:txBody>
        </p:sp>
        <p:sp>
          <p:nvSpPr>
            <p:cNvPr id="20" name="Chevron 19"/>
            <p:cNvSpPr/>
            <p:nvPr/>
          </p:nvSpPr>
          <p:spPr>
            <a:xfrm>
              <a:off x="1937375" y="1780818"/>
              <a:ext cx="5196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solidFill>
                    <a:schemeClr val="bg1"/>
                  </a:solidFill>
                </a:rPr>
                <a:t>Data Exploration</a:t>
              </a:r>
            </a:p>
          </p:txBody>
        </p:sp>
        <p:sp>
          <p:nvSpPr>
            <p:cNvPr id="21" name="Chevron 20"/>
            <p:cNvSpPr/>
            <p:nvPr/>
          </p:nvSpPr>
          <p:spPr>
            <a:xfrm>
              <a:off x="7023875" y="1780818"/>
              <a:ext cx="35012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spc="-41" dirty="0">
                  <a:solidFill>
                    <a:schemeClr val="bg1"/>
                  </a:solidFill>
                  <a:sym typeface="Rajdhani Semibold"/>
                </a:rPr>
                <a:t>Model  Evaluation &amp; Selection</a:t>
              </a:r>
              <a:endParaRPr lang="en-US" sz="400" b="1" dirty="0"/>
            </a:p>
          </p:txBody>
        </p:sp>
        <p:sp>
          <p:nvSpPr>
            <p:cNvPr id="22" name="Chevron 21"/>
            <p:cNvSpPr/>
            <p:nvPr/>
          </p:nvSpPr>
          <p:spPr>
            <a:xfrm>
              <a:off x="10414873" y="1780818"/>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t>Results</a:t>
              </a:r>
            </a:p>
          </p:txBody>
        </p:sp>
      </p:grpSp>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2188" y="1860550"/>
            <a:ext cx="738399" cy="730761"/>
          </a:xfrm>
          <a:prstGeom prst="rect">
            <a:avLst/>
          </a:prstGeom>
        </p:spPr>
      </p:pic>
    </p:spTree>
    <p:extLst>
      <p:ext uri="{BB962C8B-B14F-4D97-AF65-F5344CB8AC3E}">
        <p14:creationId xmlns:p14="http://schemas.microsoft.com/office/powerpoint/2010/main" val="692255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latin typeface="+mn-lt"/>
              </a:rPr>
              <a:t>Cleansing and Engineering </a:t>
            </a:r>
          </a:p>
        </p:txBody>
      </p:sp>
      <p:sp>
        <p:nvSpPr>
          <p:cNvPr id="11" name="Text Placeholder 16"/>
          <p:cNvSpPr>
            <a:spLocks noGrp="1"/>
          </p:cNvSpPr>
          <p:nvPr>
            <p:ph type="body" sz="quarter" idx="10"/>
          </p:nvPr>
        </p:nvSpPr>
        <p:spPr>
          <a:xfrm>
            <a:off x="998538" y="1072152"/>
            <a:ext cx="10201275" cy="490200"/>
          </a:xfrm>
        </p:spPr>
        <p:txBody>
          <a:bodyPr/>
          <a:lstStyle/>
          <a:p>
            <a:r>
              <a:rPr lang="en-US" dirty="0">
                <a:latin typeface="+mn-lt"/>
              </a:rPr>
              <a:t>The treatment of the dataset was performed with the following data Cleansing and Feature Engineering activities:</a:t>
            </a:r>
          </a:p>
        </p:txBody>
      </p:sp>
      <p:sp>
        <p:nvSpPr>
          <p:cNvPr id="10" name="Rectangle 9"/>
          <p:cNvSpPr/>
          <p:nvPr/>
        </p:nvSpPr>
        <p:spPr>
          <a:xfrm>
            <a:off x="4440089" y="1741250"/>
            <a:ext cx="3311821" cy="45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endParaRPr lang="en-US" sz="1600" b="1" dirty="0">
              <a:solidFill>
                <a:schemeClr val="bg1"/>
              </a:solidFill>
            </a:endParaRPr>
          </a:p>
          <a:p>
            <a:pPr algn="ctr"/>
            <a:endParaRPr lang="en-US" sz="1600" b="1" dirty="0">
              <a:solidFill>
                <a:schemeClr val="bg1"/>
              </a:solidFill>
            </a:endParaRPr>
          </a:p>
          <a:p>
            <a:pPr algn="ctr"/>
            <a:endParaRPr lang="en-US" sz="1600" b="1" dirty="0">
              <a:solidFill>
                <a:schemeClr val="bg1"/>
              </a:solidFill>
            </a:endParaRPr>
          </a:p>
          <a:p>
            <a:pPr algn="ctr"/>
            <a:endParaRPr lang="en-US" sz="1600" b="1" dirty="0">
              <a:solidFill>
                <a:schemeClr val="bg1"/>
              </a:solidFill>
            </a:endParaRPr>
          </a:p>
          <a:p>
            <a:pPr algn="ctr"/>
            <a:endParaRPr lang="en-US" sz="1600" b="1" dirty="0">
              <a:solidFill>
                <a:schemeClr val="bg1"/>
              </a:solidFill>
            </a:endParaRPr>
          </a:p>
          <a:p>
            <a:pPr algn="ctr"/>
            <a:endParaRPr lang="en-US" sz="1600" b="1" dirty="0">
              <a:solidFill>
                <a:schemeClr val="bg1"/>
              </a:solidFill>
            </a:endParaRPr>
          </a:p>
          <a:p>
            <a:pPr algn="ctr"/>
            <a:endParaRPr lang="en-US" sz="1600" b="1" dirty="0">
              <a:solidFill>
                <a:schemeClr val="bg1"/>
              </a:solidFill>
            </a:endParaRPr>
          </a:p>
          <a:p>
            <a:pPr algn="ctr"/>
            <a:endParaRPr lang="en-US" sz="1600" b="1" dirty="0">
              <a:solidFill>
                <a:schemeClr val="bg1"/>
              </a:solidFill>
            </a:endParaRPr>
          </a:p>
          <a:p>
            <a:pPr algn="ctr"/>
            <a:r>
              <a:rPr lang="en-US" sz="1600" b="1" dirty="0">
                <a:solidFill>
                  <a:schemeClr val="bg1"/>
                </a:solidFill>
              </a:rPr>
              <a:t>Categorical Variables</a:t>
            </a:r>
          </a:p>
          <a:p>
            <a:pPr algn="ctr"/>
            <a:r>
              <a:rPr lang="en-US" sz="1600" dirty="0">
                <a:solidFill>
                  <a:schemeClr val="bg1"/>
                </a:solidFill>
              </a:rPr>
              <a:t/>
            </a:r>
            <a:br>
              <a:rPr lang="en-US" sz="1600" dirty="0">
                <a:solidFill>
                  <a:schemeClr val="bg1"/>
                </a:solidFill>
              </a:rPr>
            </a:br>
            <a:r>
              <a:rPr lang="en-US" sz="1600" dirty="0">
                <a:solidFill>
                  <a:schemeClr val="bg1"/>
                </a:solidFill>
              </a:rPr>
              <a:t>Categorical variables were transformed into one hot encoding</a:t>
            </a:r>
          </a:p>
          <a:p>
            <a:pPr algn="ctr"/>
            <a:endParaRPr lang="en-US" sz="1600" dirty="0" err="1">
              <a:solidFill>
                <a:schemeClr val="bg1"/>
              </a:solidFill>
              <a:latin typeface="Univers for KPMG Light" panose="020B0403020202020204" pitchFamily="34" charset="0"/>
            </a:endParaRPr>
          </a:p>
        </p:txBody>
      </p:sp>
      <p:sp>
        <p:nvSpPr>
          <p:cNvPr id="7" name="Rectangle 6"/>
          <p:cNvSpPr/>
          <p:nvPr/>
        </p:nvSpPr>
        <p:spPr>
          <a:xfrm>
            <a:off x="1003755" y="1741250"/>
            <a:ext cx="3311821" cy="45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endParaRPr lang="en-US" sz="1600" b="1" dirty="0">
              <a:solidFill>
                <a:schemeClr val="bg1"/>
              </a:solidFill>
            </a:endParaRPr>
          </a:p>
          <a:p>
            <a:pPr algn="ctr"/>
            <a:endParaRPr lang="en-US" sz="1600" b="1" dirty="0">
              <a:solidFill>
                <a:schemeClr val="bg1"/>
              </a:solidFill>
            </a:endParaRPr>
          </a:p>
          <a:p>
            <a:pPr algn="ctr"/>
            <a:endParaRPr lang="en-US" sz="1600" b="1" dirty="0">
              <a:solidFill>
                <a:schemeClr val="bg1"/>
              </a:solidFill>
            </a:endParaRPr>
          </a:p>
          <a:p>
            <a:pPr algn="ctr"/>
            <a:endParaRPr lang="en-US" sz="1600" b="1" dirty="0">
              <a:solidFill>
                <a:schemeClr val="bg1"/>
              </a:solidFill>
            </a:endParaRPr>
          </a:p>
          <a:p>
            <a:pPr algn="ctr"/>
            <a:endParaRPr lang="en-US" sz="1600" b="1" dirty="0">
              <a:solidFill>
                <a:schemeClr val="bg1"/>
              </a:solidFill>
            </a:endParaRPr>
          </a:p>
          <a:p>
            <a:pPr algn="ctr"/>
            <a:endParaRPr lang="en-US" sz="1600" b="1" dirty="0">
              <a:solidFill>
                <a:schemeClr val="bg1"/>
              </a:solidFill>
            </a:endParaRPr>
          </a:p>
          <a:p>
            <a:pPr algn="ctr"/>
            <a:endParaRPr lang="en-US" sz="1600" b="1" dirty="0">
              <a:solidFill>
                <a:schemeClr val="bg1"/>
              </a:solidFill>
            </a:endParaRPr>
          </a:p>
          <a:p>
            <a:pPr algn="ctr"/>
            <a:endParaRPr lang="en-US" sz="1600" b="1" dirty="0">
              <a:solidFill>
                <a:schemeClr val="bg1"/>
              </a:solidFill>
            </a:endParaRPr>
          </a:p>
          <a:p>
            <a:pPr algn="ctr"/>
            <a:r>
              <a:rPr lang="en-US" sz="1600" b="1" dirty="0">
                <a:solidFill>
                  <a:schemeClr val="bg1"/>
                </a:solidFill>
              </a:rPr>
              <a:t>Renamed Columns</a:t>
            </a:r>
            <a:r>
              <a:rPr lang="en-US" sz="1600" dirty="0">
                <a:solidFill>
                  <a:schemeClr val="bg1"/>
                </a:solidFill>
              </a:rPr>
              <a:t/>
            </a:r>
            <a:br>
              <a:rPr lang="en-US" sz="1600" dirty="0">
                <a:solidFill>
                  <a:schemeClr val="bg1"/>
                </a:solidFill>
              </a:rPr>
            </a:br>
            <a:endParaRPr lang="en-US" sz="1600" dirty="0">
              <a:solidFill>
                <a:schemeClr val="bg1"/>
              </a:solidFill>
            </a:endParaRPr>
          </a:p>
          <a:p>
            <a:pPr algn="ctr"/>
            <a:r>
              <a:rPr lang="en-US" sz="1600" dirty="0">
                <a:solidFill>
                  <a:schemeClr val="bg1"/>
                </a:solidFill>
              </a:rPr>
              <a:t>Dropped Columns with the same value or that are multicollinear</a:t>
            </a:r>
          </a:p>
          <a:p>
            <a:pPr algn="ctr"/>
            <a:endParaRPr lang="en-US" sz="1600" dirty="0">
              <a:solidFill>
                <a:schemeClr val="tx1"/>
              </a:solidFill>
            </a:endParaRPr>
          </a:p>
        </p:txBody>
      </p:sp>
      <p:sp>
        <p:nvSpPr>
          <p:cNvPr id="13" name="Rectangle 12"/>
          <p:cNvSpPr/>
          <p:nvPr/>
        </p:nvSpPr>
        <p:spPr>
          <a:xfrm>
            <a:off x="7876424" y="1741250"/>
            <a:ext cx="3311821" cy="45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endParaRPr lang="en-US" sz="1600" b="1" dirty="0">
              <a:solidFill>
                <a:schemeClr val="bg1"/>
              </a:solidFill>
            </a:endParaRPr>
          </a:p>
          <a:p>
            <a:pPr algn="ctr"/>
            <a:endParaRPr lang="en-US" sz="1600" b="1" dirty="0">
              <a:solidFill>
                <a:schemeClr val="bg1"/>
              </a:solidFill>
            </a:endParaRPr>
          </a:p>
          <a:p>
            <a:pPr algn="ctr"/>
            <a:endParaRPr lang="en-US" sz="1600" b="1" dirty="0">
              <a:solidFill>
                <a:schemeClr val="bg1"/>
              </a:solidFill>
            </a:endParaRPr>
          </a:p>
          <a:p>
            <a:pPr algn="ctr"/>
            <a:endParaRPr lang="en-US" sz="1600" b="1" dirty="0">
              <a:solidFill>
                <a:schemeClr val="bg1"/>
              </a:solidFill>
            </a:endParaRPr>
          </a:p>
          <a:p>
            <a:pPr algn="ctr"/>
            <a:endParaRPr lang="en-US" sz="1600" b="1" dirty="0">
              <a:solidFill>
                <a:schemeClr val="bg1"/>
              </a:solidFill>
            </a:endParaRPr>
          </a:p>
          <a:p>
            <a:pPr algn="ctr"/>
            <a:endParaRPr lang="en-US" sz="1600" b="1" dirty="0">
              <a:solidFill>
                <a:schemeClr val="bg1"/>
              </a:solidFill>
            </a:endParaRPr>
          </a:p>
          <a:p>
            <a:pPr algn="ctr"/>
            <a:endParaRPr lang="en-US" sz="1600" b="1" dirty="0">
              <a:solidFill>
                <a:schemeClr val="bg1"/>
              </a:solidFill>
            </a:endParaRPr>
          </a:p>
          <a:p>
            <a:pPr algn="ctr"/>
            <a:endParaRPr lang="en-US" sz="1600" b="1" dirty="0">
              <a:solidFill>
                <a:schemeClr val="bg1"/>
              </a:solidFill>
            </a:endParaRPr>
          </a:p>
          <a:p>
            <a:pPr algn="ctr"/>
            <a:r>
              <a:rPr lang="en-US" sz="1600" b="1" dirty="0">
                <a:solidFill>
                  <a:schemeClr val="bg1"/>
                </a:solidFill>
              </a:rPr>
              <a:t>Creation of variables </a:t>
            </a:r>
          </a:p>
          <a:p>
            <a:pPr algn="ctr"/>
            <a:r>
              <a:rPr lang="en-US" sz="1600" dirty="0">
                <a:solidFill>
                  <a:schemeClr val="tx1"/>
                </a:solidFill>
              </a:rPr>
              <a:t/>
            </a:r>
            <a:br>
              <a:rPr lang="en-US" sz="1600" dirty="0">
                <a:solidFill>
                  <a:schemeClr val="tx1"/>
                </a:solidFill>
              </a:rPr>
            </a:br>
            <a:r>
              <a:rPr lang="en-US" sz="1600" dirty="0">
                <a:solidFill>
                  <a:schemeClr val="bg1"/>
                </a:solidFill>
              </a:rPr>
              <a:t>Creation of the StayScore variable to reflect the rotation of the employees. StayScore was created with the aggregation of other variables</a:t>
            </a:r>
          </a:p>
        </p:txBody>
      </p:sp>
      <p:grpSp>
        <p:nvGrpSpPr>
          <p:cNvPr id="14" name="Group 13"/>
          <p:cNvGrpSpPr>
            <a:grpSpLocks noChangeAspect="1"/>
          </p:cNvGrpSpPr>
          <p:nvPr/>
        </p:nvGrpSpPr>
        <p:grpSpPr>
          <a:xfrm>
            <a:off x="8591874" y="231286"/>
            <a:ext cx="3476386" cy="422807"/>
            <a:chOff x="241875" y="1780818"/>
            <a:chExt cx="11978785" cy="1456892"/>
          </a:xfrm>
        </p:grpSpPr>
        <p:sp>
          <p:nvSpPr>
            <p:cNvPr id="15" name="Chevron 14"/>
            <p:cNvSpPr/>
            <p:nvPr/>
          </p:nvSpPr>
          <p:spPr>
            <a:xfrm>
              <a:off x="241875" y="2535602"/>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solidFill>
                    <a:schemeClr val="bg1"/>
                  </a:solidFill>
                </a:rPr>
                <a:t>Collection</a:t>
              </a:r>
            </a:p>
          </p:txBody>
        </p:sp>
        <p:sp>
          <p:nvSpPr>
            <p:cNvPr id="16" name="Chevron 15"/>
            <p:cNvSpPr/>
            <p:nvPr/>
          </p:nvSpPr>
          <p:spPr>
            <a:xfrm>
              <a:off x="1937375" y="2536036"/>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spc="-41" dirty="0">
                  <a:solidFill>
                    <a:schemeClr val="bg1"/>
                  </a:solidFill>
                  <a:sym typeface="Rajdhani Semibold"/>
                </a:rPr>
                <a:t>Visualization</a:t>
              </a:r>
              <a:endParaRPr lang="en-US" sz="400" b="1" dirty="0"/>
            </a:p>
          </p:txBody>
        </p:sp>
        <p:sp>
          <p:nvSpPr>
            <p:cNvPr id="17" name="Chevron 16"/>
            <p:cNvSpPr/>
            <p:nvPr/>
          </p:nvSpPr>
          <p:spPr>
            <a:xfrm>
              <a:off x="3632875" y="2536036"/>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solidFill>
                    <a:schemeClr val="bg1"/>
                  </a:solidFill>
                </a:rPr>
                <a:t>Cleansing</a:t>
              </a:r>
            </a:p>
          </p:txBody>
        </p:sp>
        <p:sp>
          <p:nvSpPr>
            <p:cNvPr id="18" name="Chevron 17"/>
            <p:cNvSpPr/>
            <p:nvPr/>
          </p:nvSpPr>
          <p:spPr>
            <a:xfrm>
              <a:off x="5328375" y="2544541"/>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spc="-41" dirty="0">
                  <a:solidFill>
                    <a:schemeClr val="bg1"/>
                  </a:solidFill>
                  <a:ea typeface="Rajdhani Semibold"/>
                  <a:cs typeface="Raleway"/>
                  <a:sym typeface="Rajdhani Semibold"/>
                </a:rPr>
                <a:t>Engineering</a:t>
              </a:r>
              <a:endParaRPr lang="en-US" sz="400" b="1" dirty="0"/>
            </a:p>
          </p:txBody>
        </p:sp>
        <p:sp>
          <p:nvSpPr>
            <p:cNvPr id="19" name="Chevron 18"/>
            <p:cNvSpPr/>
            <p:nvPr/>
          </p:nvSpPr>
          <p:spPr>
            <a:xfrm>
              <a:off x="7023875" y="2544542"/>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spc="-41" dirty="0">
                  <a:solidFill>
                    <a:schemeClr val="bg1"/>
                  </a:solidFill>
                  <a:sym typeface="Rajdhani Semibold"/>
                </a:rPr>
                <a:t>Development</a:t>
              </a:r>
              <a:endParaRPr lang="en-US" sz="400" b="1" dirty="0"/>
            </a:p>
          </p:txBody>
        </p:sp>
        <p:sp>
          <p:nvSpPr>
            <p:cNvPr id="20" name="Chevron 19"/>
            <p:cNvSpPr/>
            <p:nvPr/>
          </p:nvSpPr>
          <p:spPr>
            <a:xfrm>
              <a:off x="8719375" y="2553710"/>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t>Selection</a:t>
              </a:r>
            </a:p>
          </p:txBody>
        </p:sp>
        <p:sp>
          <p:nvSpPr>
            <p:cNvPr id="21" name="Chevron 20"/>
            <p:cNvSpPr/>
            <p:nvPr/>
          </p:nvSpPr>
          <p:spPr>
            <a:xfrm>
              <a:off x="10414873" y="2553710"/>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t>Results</a:t>
              </a:r>
            </a:p>
          </p:txBody>
        </p:sp>
        <p:sp>
          <p:nvSpPr>
            <p:cNvPr id="22" name="Chevron 21"/>
            <p:cNvSpPr/>
            <p:nvPr/>
          </p:nvSpPr>
          <p:spPr>
            <a:xfrm>
              <a:off x="241875" y="1780818"/>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solidFill>
                    <a:schemeClr val="bg1"/>
                  </a:solidFill>
                </a:rPr>
                <a:t>Data</a:t>
              </a:r>
              <a:br>
                <a:rPr lang="en-US" sz="400" b="1" dirty="0">
                  <a:solidFill>
                    <a:schemeClr val="bg1"/>
                  </a:solidFill>
                </a:rPr>
              </a:br>
              <a:r>
                <a:rPr lang="en-US" sz="400" b="1" dirty="0">
                  <a:solidFill>
                    <a:schemeClr val="bg1"/>
                  </a:solidFill>
                </a:rPr>
                <a:t>Source</a:t>
              </a:r>
            </a:p>
          </p:txBody>
        </p:sp>
        <p:sp>
          <p:nvSpPr>
            <p:cNvPr id="23" name="Chevron 22"/>
            <p:cNvSpPr/>
            <p:nvPr/>
          </p:nvSpPr>
          <p:spPr>
            <a:xfrm>
              <a:off x="1937375" y="1780818"/>
              <a:ext cx="5196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solidFill>
                    <a:schemeClr val="bg1"/>
                  </a:solidFill>
                </a:rPr>
                <a:t>Data Exploration</a:t>
              </a:r>
            </a:p>
          </p:txBody>
        </p:sp>
        <p:sp>
          <p:nvSpPr>
            <p:cNvPr id="24" name="Chevron 23"/>
            <p:cNvSpPr/>
            <p:nvPr/>
          </p:nvSpPr>
          <p:spPr>
            <a:xfrm>
              <a:off x="7023875" y="1780818"/>
              <a:ext cx="35012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spc="-41" dirty="0">
                  <a:solidFill>
                    <a:schemeClr val="bg1"/>
                  </a:solidFill>
                  <a:sym typeface="Rajdhani Semibold"/>
                </a:rPr>
                <a:t>Model  Evaluation &amp; Selection</a:t>
              </a:r>
              <a:endParaRPr lang="en-US" sz="400" b="1" dirty="0"/>
            </a:p>
          </p:txBody>
        </p:sp>
        <p:sp>
          <p:nvSpPr>
            <p:cNvPr id="25" name="Chevron 24"/>
            <p:cNvSpPr/>
            <p:nvPr/>
          </p:nvSpPr>
          <p:spPr>
            <a:xfrm>
              <a:off x="10414873" y="1780818"/>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t>Results</a:t>
              </a:r>
            </a:p>
          </p:txBody>
        </p:sp>
      </p:gr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9665" y="2031463"/>
            <a:ext cx="1080000" cy="1080000"/>
          </a:xfrm>
          <a:prstGeom prst="rect">
            <a:avLst/>
          </a:prstGeom>
        </p:spPr>
      </p:pic>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55999" y="2031463"/>
            <a:ext cx="1080000" cy="1080000"/>
          </a:xfrm>
          <a:prstGeom prst="rect">
            <a:avLst/>
          </a:prstGeom>
        </p:spPr>
      </p:pic>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92334" y="2031463"/>
            <a:ext cx="1080000" cy="1080000"/>
          </a:xfrm>
          <a:prstGeom prst="rect">
            <a:avLst/>
          </a:prstGeom>
        </p:spPr>
      </p:pic>
    </p:spTree>
    <p:extLst>
      <p:ext uri="{BB962C8B-B14F-4D97-AF65-F5344CB8AC3E}">
        <p14:creationId xmlns:p14="http://schemas.microsoft.com/office/powerpoint/2010/main" val="3956733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211836" y="4619295"/>
            <a:ext cx="3305281" cy="1441024"/>
          </a:xfrm>
          <a:prstGeom prst="rect">
            <a:avLst/>
          </a:prstGeom>
        </p:spPr>
      </p:pic>
      <p:sp>
        <p:nvSpPr>
          <p:cNvPr id="12" name="Title 11"/>
          <p:cNvSpPr>
            <a:spLocks noGrp="1"/>
          </p:cNvSpPr>
          <p:nvPr>
            <p:ph type="title"/>
          </p:nvPr>
        </p:nvSpPr>
        <p:spPr/>
        <p:txBody>
          <a:bodyPr/>
          <a:lstStyle/>
          <a:p>
            <a:r>
              <a:rPr lang="en-US" dirty="0">
                <a:latin typeface="+mn-lt"/>
              </a:rPr>
              <a:t>Model Evaluation &amp; Selection</a:t>
            </a:r>
          </a:p>
        </p:txBody>
      </p:sp>
      <p:sp>
        <p:nvSpPr>
          <p:cNvPr id="17" name="Text Placeholder 16"/>
          <p:cNvSpPr>
            <a:spLocks noGrp="1"/>
          </p:cNvSpPr>
          <p:nvPr>
            <p:ph type="body" sz="quarter" idx="10"/>
          </p:nvPr>
        </p:nvSpPr>
        <p:spPr/>
        <p:txBody>
          <a:bodyPr/>
          <a:lstStyle/>
          <a:p>
            <a:r>
              <a:rPr lang="en-US" dirty="0">
                <a:solidFill>
                  <a:schemeClr val="tx1">
                    <a:lumMod val="85000"/>
                    <a:lumOff val="15000"/>
                  </a:schemeClr>
                </a:solidFill>
                <a:latin typeface="+mn-lt"/>
              </a:rPr>
              <a:t>The Model Evaluation &amp; Selection has 2 steps: Model development and optimization and model selection.</a:t>
            </a:r>
          </a:p>
        </p:txBody>
      </p:sp>
      <p:sp>
        <p:nvSpPr>
          <p:cNvPr id="45" name="Chevron 44"/>
          <p:cNvSpPr/>
          <p:nvPr/>
        </p:nvSpPr>
        <p:spPr>
          <a:xfrm>
            <a:off x="89475" y="2383202"/>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solidFill>
                  <a:schemeClr val="bg1"/>
                </a:solidFill>
              </a:rPr>
              <a:t>Collection</a:t>
            </a:r>
          </a:p>
        </p:txBody>
      </p:sp>
      <p:sp>
        <p:nvSpPr>
          <p:cNvPr id="47" name="Chevron 46"/>
          <p:cNvSpPr/>
          <p:nvPr/>
        </p:nvSpPr>
        <p:spPr>
          <a:xfrm>
            <a:off x="1784975" y="2383636"/>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a:solidFill>
                  <a:schemeClr val="bg1"/>
                </a:solidFill>
                <a:sym typeface="Rajdhani Semibold"/>
              </a:rPr>
              <a:t>Visualization</a:t>
            </a:r>
            <a:endParaRPr lang="en-US" sz="1600" b="1" dirty="0"/>
          </a:p>
        </p:txBody>
      </p:sp>
      <p:sp>
        <p:nvSpPr>
          <p:cNvPr id="49" name="Chevron 48"/>
          <p:cNvSpPr/>
          <p:nvPr/>
        </p:nvSpPr>
        <p:spPr>
          <a:xfrm>
            <a:off x="3480475" y="2383636"/>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solidFill>
                  <a:schemeClr val="bg1"/>
                </a:solidFill>
              </a:rPr>
              <a:t>Cleansing</a:t>
            </a:r>
          </a:p>
        </p:txBody>
      </p:sp>
      <p:sp>
        <p:nvSpPr>
          <p:cNvPr id="51" name="Chevron 50"/>
          <p:cNvSpPr/>
          <p:nvPr/>
        </p:nvSpPr>
        <p:spPr>
          <a:xfrm>
            <a:off x="5175975" y="2392141"/>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a:solidFill>
                  <a:schemeClr val="bg1"/>
                </a:solidFill>
                <a:ea typeface="Rajdhani Semibold"/>
                <a:cs typeface="Raleway"/>
                <a:sym typeface="Rajdhani Semibold"/>
              </a:rPr>
              <a:t>Engineering</a:t>
            </a:r>
            <a:endParaRPr lang="en-US" sz="1600" b="1" dirty="0"/>
          </a:p>
        </p:txBody>
      </p:sp>
      <p:sp>
        <p:nvSpPr>
          <p:cNvPr id="41" name="TextBox 40"/>
          <p:cNvSpPr txBox="1"/>
          <p:nvPr/>
        </p:nvSpPr>
        <p:spPr>
          <a:xfrm>
            <a:off x="6871475" y="4039567"/>
            <a:ext cx="1840052" cy="1752283"/>
          </a:xfrm>
          <a:prstGeom prst="rect">
            <a:avLst/>
          </a:prstGeom>
          <a:noFill/>
        </p:spPr>
        <p:txBody>
          <a:bodyPr wrap="square" rtlCol="0">
            <a:noAutofit/>
          </a:bodyPr>
          <a:lstStyle/>
          <a:p>
            <a:pPr algn="ctr"/>
            <a:r>
              <a:rPr lang="en-US" sz="1400" b="1" dirty="0">
                <a:solidFill>
                  <a:srgbClr val="5C666C"/>
                </a:solidFill>
                <a:ea typeface="Roboto Light" panose="02000000000000000000" pitchFamily="2" charset="0"/>
              </a:rPr>
              <a:t>Each model was developed and optimize to define the best hyperparameters to achieve the best results</a:t>
            </a:r>
          </a:p>
        </p:txBody>
      </p:sp>
      <p:sp>
        <p:nvSpPr>
          <p:cNvPr id="42" name="Rectangle 41"/>
          <p:cNvSpPr/>
          <p:nvPr/>
        </p:nvSpPr>
        <p:spPr>
          <a:xfrm>
            <a:off x="6871475" y="2963494"/>
            <a:ext cx="1840052" cy="1066979"/>
          </a:xfrm>
          <a:prstGeom prst="rect">
            <a:avLst/>
          </a:prstGeom>
        </p:spPr>
        <p:txBody>
          <a:bodyPr wrap="square" anchor="ctr">
            <a:noAutofit/>
          </a:bodyPr>
          <a:lstStyle/>
          <a:p>
            <a:pPr algn="ctr"/>
            <a:r>
              <a:rPr lang="en-US" sz="1600" b="1" dirty="0"/>
              <a:t>Model development and optimization </a:t>
            </a:r>
          </a:p>
        </p:txBody>
      </p:sp>
      <p:sp>
        <p:nvSpPr>
          <p:cNvPr id="53" name="Chevron 52"/>
          <p:cNvSpPr/>
          <p:nvPr/>
        </p:nvSpPr>
        <p:spPr>
          <a:xfrm>
            <a:off x="6871475" y="2392142"/>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a:solidFill>
                  <a:schemeClr val="bg1"/>
                </a:solidFill>
                <a:sym typeface="Rajdhani Semibold"/>
              </a:rPr>
              <a:t>Development</a:t>
            </a:r>
            <a:endParaRPr lang="en-US" sz="1600" b="1" dirty="0"/>
          </a:p>
        </p:txBody>
      </p:sp>
      <p:sp>
        <p:nvSpPr>
          <p:cNvPr id="62" name="Chevron 61"/>
          <p:cNvSpPr/>
          <p:nvPr/>
        </p:nvSpPr>
        <p:spPr>
          <a:xfrm>
            <a:off x="6871475" y="1628418"/>
            <a:ext cx="35012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a:solidFill>
                  <a:schemeClr val="bg1"/>
                </a:solidFill>
                <a:sym typeface="Rajdhani Semibold"/>
              </a:rPr>
              <a:t>Model Evaluation &amp; Selection</a:t>
            </a:r>
            <a:endParaRPr lang="en-US" sz="1600" b="1" dirty="0"/>
          </a:p>
        </p:txBody>
      </p:sp>
      <p:sp>
        <p:nvSpPr>
          <p:cNvPr id="65" name="TextBox 64"/>
          <p:cNvSpPr txBox="1"/>
          <p:nvPr/>
        </p:nvSpPr>
        <p:spPr>
          <a:xfrm>
            <a:off x="8566975" y="4048735"/>
            <a:ext cx="1840052" cy="1752283"/>
          </a:xfrm>
          <a:prstGeom prst="rect">
            <a:avLst/>
          </a:prstGeom>
          <a:noFill/>
        </p:spPr>
        <p:txBody>
          <a:bodyPr wrap="square" rtlCol="0">
            <a:noAutofit/>
          </a:bodyPr>
          <a:lstStyle/>
          <a:p>
            <a:pPr algn="ctr"/>
            <a:r>
              <a:rPr lang="en-US" sz="1400" b="1" dirty="0">
                <a:solidFill>
                  <a:srgbClr val="5C666C"/>
                </a:solidFill>
                <a:ea typeface="Roboto Light" panose="02000000000000000000" pitchFamily="2" charset="0"/>
              </a:rPr>
              <a:t>After achieving the best results of each model, a analysis will be performed to select the best model to answer the questions</a:t>
            </a:r>
          </a:p>
        </p:txBody>
      </p:sp>
      <p:sp>
        <p:nvSpPr>
          <p:cNvPr id="66" name="Rectangle 65"/>
          <p:cNvSpPr/>
          <p:nvPr/>
        </p:nvSpPr>
        <p:spPr>
          <a:xfrm>
            <a:off x="8566975" y="2972662"/>
            <a:ext cx="1840052" cy="1066979"/>
          </a:xfrm>
          <a:prstGeom prst="rect">
            <a:avLst/>
          </a:prstGeom>
        </p:spPr>
        <p:txBody>
          <a:bodyPr wrap="square" anchor="ctr">
            <a:noAutofit/>
          </a:bodyPr>
          <a:lstStyle/>
          <a:p>
            <a:pPr algn="ctr"/>
            <a:r>
              <a:rPr lang="en-US" sz="1600" b="1" dirty="0"/>
              <a:t>Model</a:t>
            </a:r>
          </a:p>
          <a:p>
            <a:pPr algn="ctr"/>
            <a:r>
              <a:rPr lang="en-US" sz="1600" b="1" dirty="0"/>
              <a:t>Selection</a:t>
            </a:r>
          </a:p>
        </p:txBody>
      </p:sp>
      <p:sp>
        <p:nvSpPr>
          <p:cNvPr id="67" name="Chevron 66"/>
          <p:cNvSpPr/>
          <p:nvPr/>
        </p:nvSpPr>
        <p:spPr>
          <a:xfrm>
            <a:off x="8566975" y="2401310"/>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t>Selection</a:t>
            </a:r>
          </a:p>
        </p:txBody>
      </p:sp>
      <p:sp>
        <p:nvSpPr>
          <p:cNvPr id="27" name="Chevron 26"/>
          <p:cNvSpPr/>
          <p:nvPr/>
        </p:nvSpPr>
        <p:spPr>
          <a:xfrm>
            <a:off x="10262473" y="2401310"/>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t>Results</a:t>
            </a:r>
          </a:p>
        </p:txBody>
      </p:sp>
      <p:sp>
        <p:nvSpPr>
          <p:cNvPr id="28" name="Chevron 27"/>
          <p:cNvSpPr/>
          <p:nvPr/>
        </p:nvSpPr>
        <p:spPr>
          <a:xfrm>
            <a:off x="10262473" y="1628418"/>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t>Results</a:t>
            </a:r>
          </a:p>
        </p:txBody>
      </p:sp>
      <p:grpSp>
        <p:nvGrpSpPr>
          <p:cNvPr id="5" name="Group 4"/>
          <p:cNvGrpSpPr/>
          <p:nvPr/>
        </p:nvGrpSpPr>
        <p:grpSpPr>
          <a:xfrm>
            <a:off x="89475" y="1628418"/>
            <a:ext cx="6892287" cy="684000"/>
            <a:chOff x="89475" y="1628418"/>
            <a:chExt cx="6892287" cy="684000"/>
          </a:xfrm>
        </p:grpSpPr>
        <p:sp>
          <p:nvSpPr>
            <p:cNvPr id="61" name="Chevron 60"/>
            <p:cNvSpPr/>
            <p:nvPr/>
          </p:nvSpPr>
          <p:spPr>
            <a:xfrm>
              <a:off x="1784975" y="1628418"/>
              <a:ext cx="5196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solidFill>
                    <a:schemeClr val="bg1"/>
                  </a:solidFill>
                </a:rPr>
                <a:t>Data Exploration</a:t>
              </a:r>
            </a:p>
          </p:txBody>
        </p:sp>
        <p:sp>
          <p:nvSpPr>
            <p:cNvPr id="46" name="Chevron 45"/>
            <p:cNvSpPr/>
            <p:nvPr/>
          </p:nvSpPr>
          <p:spPr>
            <a:xfrm>
              <a:off x="89475" y="1628418"/>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solidFill>
                    <a:schemeClr val="bg1"/>
                  </a:solidFill>
                </a:rPr>
                <a:t>Data</a:t>
              </a:r>
              <a:br>
                <a:rPr lang="en-US" sz="1600" b="1" dirty="0">
                  <a:solidFill>
                    <a:schemeClr val="bg1"/>
                  </a:solidFill>
                </a:rPr>
              </a:br>
              <a:r>
                <a:rPr lang="en-US" sz="1600" b="1" dirty="0">
                  <a:solidFill>
                    <a:schemeClr val="bg1"/>
                  </a:solidFill>
                </a:rPr>
                <a:t>Source</a:t>
              </a:r>
            </a:p>
          </p:txBody>
        </p:sp>
      </p:grpSp>
      <p:grpSp>
        <p:nvGrpSpPr>
          <p:cNvPr id="3" name="Group 2"/>
          <p:cNvGrpSpPr/>
          <p:nvPr/>
        </p:nvGrpSpPr>
        <p:grpSpPr>
          <a:xfrm>
            <a:off x="1320693" y="3410663"/>
            <a:ext cx="4429851" cy="865605"/>
            <a:chOff x="89475" y="3137986"/>
            <a:chExt cx="4429851" cy="865605"/>
          </a:xfrm>
        </p:grpSpPr>
        <p:sp>
          <p:nvSpPr>
            <p:cNvPr id="24" name="Rectangle 23"/>
            <p:cNvSpPr/>
            <p:nvPr/>
          </p:nvSpPr>
          <p:spPr>
            <a:xfrm>
              <a:off x="89475" y="3137986"/>
              <a:ext cx="707474" cy="865165"/>
            </a:xfrm>
            <a:prstGeom prst="rect">
              <a:avLst/>
            </a:prstGeom>
            <a:solidFill>
              <a:srgbClr val="00469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lgn="ctr"/>
              <a:r>
                <a:rPr lang="en-US" sz="800" dirty="0"/>
                <a:t>Logistic Regression Classifier</a:t>
              </a:r>
            </a:p>
          </p:txBody>
        </p:sp>
        <p:sp>
          <p:nvSpPr>
            <p:cNvPr id="29" name="Rectangle 28"/>
            <p:cNvSpPr/>
            <p:nvPr/>
          </p:nvSpPr>
          <p:spPr>
            <a:xfrm>
              <a:off x="833950" y="3137986"/>
              <a:ext cx="707474" cy="865165"/>
            </a:xfrm>
            <a:prstGeom prst="rect">
              <a:avLst/>
            </a:prstGeom>
            <a:solidFill>
              <a:srgbClr val="00469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lgn="ctr"/>
              <a:r>
                <a:rPr lang="en-US" sz="800" dirty="0"/>
                <a:t>Linear Support Vector Classification</a:t>
              </a:r>
            </a:p>
          </p:txBody>
        </p:sp>
        <p:sp>
          <p:nvSpPr>
            <p:cNvPr id="30" name="Rectangle 29"/>
            <p:cNvSpPr/>
            <p:nvPr/>
          </p:nvSpPr>
          <p:spPr>
            <a:xfrm>
              <a:off x="1578425" y="3137986"/>
              <a:ext cx="707474" cy="865165"/>
            </a:xfrm>
            <a:prstGeom prst="rect">
              <a:avLst/>
            </a:prstGeom>
            <a:solidFill>
              <a:srgbClr val="00469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lgn="ctr"/>
              <a:r>
                <a:rPr lang="en-US" sz="800" dirty="0"/>
                <a:t>C-Support Vector Classification</a:t>
              </a:r>
            </a:p>
          </p:txBody>
        </p:sp>
        <p:sp>
          <p:nvSpPr>
            <p:cNvPr id="31" name="Rectangle 30"/>
            <p:cNvSpPr/>
            <p:nvPr/>
          </p:nvSpPr>
          <p:spPr>
            <a:xfrm>
              <a:off x="2322900" y="3137986"/>
              <a:ext cx="707474" cy="865605"/>
            </a:xfrm>
            <a:prstGeom prst="rect">
              <a:avLst/>
            </a:prstGeom>
            <a:solidFill>
              <a:srgbClr val="00469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lgn="ctr"/>
              <a:r>
                <a:rPr lang="en-US" sz="800" dirty="0"/>
                <a:t>XDBoost</a:t>
              </a:r>
            </a:p>
          </p:txBody>
        </p:sp>
        <p:sp>
          <p:nvSpPr>
            <p:cNvPr id="32" name="Rectangle 31"/>
            <p:cNvSpPr/>
            <p:nvPr/>
          </p:nvSpPr>
          <p:spPr>
            <a:xfrm>
              <a:off x="3067375" y="3137986"/>
              <a:ext cx="707474" cy="865605"/>
            </a:xfrm>
            <a:prstGeom prst="rect">
              <a:avLst/>
            </a:prstGeom>
            <a:solidFill>
              <a:srgbClr val="00469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lgn="ctr"/>
              <a:r>
                <a:rPr lang="en-US" sz="800" dirty="0"/>
                <a:t>Random</a:t>
              </a:r>
              <a:br>
                <a:rPr lang="en-US" sz="800" dirty="0"/>
              </a:br>
              <a:r>
                <a:rPr lang="en-US" sz="800" dirty="0"/>
                <a:t>Forest Classifier</a:t>
              </a:r>
            </a:p>
          </p:txBody>
        </p:sp>
        <p:sp>
          <p:nvSpPr>
            <p:cNvPr id="33" name="Rectangle 32"/>
            <p:cNvSpPr/>
            <p:nvPr/>
          </p:nvSpPr>
          <p:spPr>
            <a:xfrm>
              <a:off x="3811852" y="3137986"/>
              <a:ext cx="707474" cy="865605"/>
            </a:xfrm>
            <a:prstGeom prst="rect">
              <a:avLst/>
            </a:prstGeom>
            <a:solidFill>
              <a:srgbClr val="00469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lgn="ctr"/>
              <a:r>
                <a:rPr lang="en-US" sz="800" dirty="0"/>
                <a:t>Classification Neural</a:t>
              </a:r>
              <a:br>
                <a:rPr lang="en-US" sz="800" dirty="0"/>
              </a:br>
              <a:r>
                <a:rPr lang="en-US" sz="800" dirty="0"/>
                <a:t>Network</a:t>
              </a:r>
            </a:p>
          </p:txBody>
        </p:sp>
      </p:grpSp>
      <p:grpSp>
        <p:nvGrpSpPr>
          <p:cNvPr id="34" name="Group 33"/>
          <p:cNvGrpSpPr>
            <a:grpSpLocks noChangeAspect="1"/>
          </p:cNvGrpSpPr>
          <p:nvPr/>
        </p:nvGrpSpPr>
        <p:grpSpPr>
          <a:xfrm>
            <a:off x="8591874" y="231286"/>
            <a:ext cx="3476386" cy="422807"/>
            <a:chOff x="241875" y="1780818"/>
            <a:chExt cx="11978785" cy="1456892"/>
          </a:xfrm>
        </p:grpSpPr>
        <p:sp>
          <p:nvSpPr>
            <p:cNvPr id="35" name="Chevron 34"/>
            <p:cNvSpPr/>
            <p:nvPr/>
          </p:nvSpPr>
          <p:spPr>
            <a:xfrm>
              <a:off x="241875" y="2535602"/>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solidFill>
                    <a:schemeClr val="bg1"/>
                  </a:solidFill>
                </a:rPr>
                <a:t>Collection</a:t>
              </a:r>
            </a:p>
          </p:txBody>
        </p:sp>
        <p:sp>
          <p:nvSpPr>
            <p:cNvPr id="36" name="Chevron 35"/>
            <p:cNvSpPr/>
            <p:nvPr/>
          </p:nvSpPr>
          <p:spPr>
            <a:xfrm>
              <a:off x="1937375" y="2536036"/>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spc="-41" dirty="0">
                  <a:solidFill>
                    <a:schemeClr val="bg1"/>
                  </a:solidFill>
                  <a:sym typeface="Rajdhani Semibold"/>
                </a:rPr>
                <a:t>Visualization</a:t>
              </a:r>
              <a:endParaRPr lang="en-US" sz="400" b="1" dirty="0"/>
            </a:p>
          </p:txBody>
        </p:sp>
        <p:sp>
          <p:nvSpPr>
            <p:cNvPr id="37" name="Chevron 36"/>
            <p:cNvSpPr/>
            <p:nvPr/>
          </p:nvSpPr>
          <p:spPr>
            <a:xfrm>
              <a:off x="3632875" y="2536036"/>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solidFill>
                    <a:schemeClr val="bg1"/>
                  </a:solidFill>
                </a:rPr>
                <a:t>Cleansing</a:t>
              </a:r>
            </a:p>
          </p:txBody>
        </p:sp>
        <p:sp>
          <p:nvSpPr>
            <p:cNvPr id="38" name="Chevron 37"/>
            <p:cNvSpPr/>
            <p:nvPr/>
          </p:nvSpPr>
          <p:spPr>
            <a:xfrm>
              <a:off x="5328375" y="2544541"/>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spc="-41" dirty="0">
                  <a:solidFill>
                    <a:schemeClr val="bg1"/>
                  </a:solidFill>
                  <a:ea typeface="Rajdhani Semibold"/>
                  <a:cs typeface="Raleway"/>
                  <a:sym typeface="Rajdhani Semibold"/>
                </a:rPr>
                <a:t>Engineering</a:t>
              </a:r>
              <a:endParaRPr lang="en-US" sz="400" b="1" dirty="0"/>
            </a:p>
          </p:txBody>
        </p:sp>
        <p:sp>
          <p:nvSpPr>
            <p:cNvPr id="39" name="Chevron 38"/>
            <p:cNvSpPr/>
            <p:nvPr/>
          </p:nvSpPr>
          <p:spPr>
            <a:xfrm>
              <a:off x="7023875" y="2544542"/>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spc="-41" dirty="0">
                  <a:solidFill>
                    <a:schemeClr val="bg1"/>
                  </a:solidFill>
                  <a:sym typeface="Rajdhani Semibold"/>
                </a:rPr>
                <a:t>Development</a:t>
              </a:r>
              <a:endParaRPr lang="en-US" sz="400" b="1" dirty="0"/>
            </a:p>
          </p:txBody>
        </p:sp>
        <p:sp>
          <p:nvSpPr>
            <p:cNvPr id="40" name="Chevron 39"/>
            <p:cNvSpPr/>
            <p:nvPr/>
          </p:nvSpPr>
          <p:spPr>
            <a:xfrm>
              <a:off x="8719375" y="2553710"/>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t>Selection</a:t>
              </a:r>
            </a:p>
          </p:txBody>
        </p:sp>
        <p:sp>
          <p:nvSpPr>
            <p:cNvPr id="43" name="Chevron 42"/>
            <p:cNvSpPr/>
            <p:nvPr/>
          </p:nvSpPr>
          <p:spPr>
            <a:xfrm>
              <a:off x="10414873" y="2553710"/>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t>Results</a:t>
              </a:r>
            </a:p>
          </p:txBody>
        </p:sp>
        <p:sp>
          <p:nvSpPr>
            <p:cNvPr id="44" name="Chevron 43"/>
            <p:cNvSpPr/>
            <p:nvPr/>
          </p:nvSpPr>
          <p:spPr>
            <a:xfrm>
              <a:off x="241875" y="1780818"/>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solidFill>
                    <a:schemeClr val="bg1"/>
                  </a:solidFill>
                </a:rPr>
                <a:t>Data</a:t>
              </a:r>
              <a:br>
                <a:rPr lang="en-US" sz="400" b="1" dirty="0">
                  <a:solidFill>
                    <a:schemeClr val="bg1"/>
                  </a:solidFill>
                </a:rPr>
              </a:br>
              <a:r>
                <a:rPr lang="en-US" sz="400" b="1" dirty="0">
                  <a:solidFill>
                    <a:schemeClr val="bg1"/>
                  </a:solidFill>
                </a:rPr>
                <a:t>Source</a:t>
              </a:r>
            </a:p>
          </p:txBody>
        </p:sp>
        <p:sp>
          <p:nvSpPr>
            <p:cNvPr id="48" name="Chevron 47"/>
            <p:cNvSpPr/>
            <p:nvPr/>
          </p:nvSpPr>
          <p:spPr>
            <a:xfrm>
              <a:off x="1937375" y="1780818"/>
              <a:ext cx="5196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solidFill>
                    <a:schemeClr val="bg1"/>
                  </a:solidFill>
                </a:rPr>
                <a:t>Data Exploration</a:t>
              </a:r>
            </a:p>
          </p:txBody>
        </p:sp>
        <p:sp>
          <p:nvSpPr>
            <p:cNvPr id="50" name="Chevron 49"/>
            <p:cNvSpPr/>
            <p:nvPr/>
          </p:nvSpPr>
          <p:spPr>
            <a:xfrm>
              <a:off x="7023875" y="1780818"/>
              <a:ext cx="35012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spc="-41" dirty="0">
                  <a:solidFill>
                    <a:schemeClr val="bg1"/>
                  </a:solidFill>
                  <a:sym typeface="Rajdhani Semibold"/>
                </a:rPr>
                <a:t>Model  Evaluation &amp; Selection</a:t>
              </a:r>
              <a:endParaRPr lang="en-US" sz="400" b="1" dirty="0"/>
            </a:p>
          </p:txBody>
        </p:sp>
        <p:sp>
          <p:nvSpPr>
            <p:cNvPr id="52" name="Chevron 51"/>
            <p:cNvSpPr/>
            <p:nvPr/>
          </p:nvSpPr>
          <p:spPr>
            <a:xfrm>
              <a:off x="10414873" y="1780818"/>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t>Results</a:t>
              </a:r>
            </a:p>
          </p:txBody>
        </p:sp>
      </p:grpSp>
      <p:pic>
        <p:nvPicPr>
          <p:cNvPr id="55" name="Picture 54"/>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3833025" y="4632658"/>
            <a:ext cx="2590800" cy="1366819"/>
          </a:xfrm>
          <a:prstGeom prst="rect">
            <a:avLst/>
          </a:prstGeom>
        </p:spPr>
      </p:pic>
    </p:spTree>
    <p:extLst>
      <p:ext uri="{BB962C8B-B14F-4D97-AF65-F5344CB8AC3E}">
        <p14:creationId xmlns:p14="http://schemas.microsoft.com/office/powerpoint/2010/main" val="2528480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latin typeface="+mn-lt"/>
              </a:rPr>
              <a:t>Model Development</a:t>
            </a:r>
          </a:p>
        </p:txBody>
      </p:sp>
      <p:sp>
        <p:nvSpPr>
          <p:cNvPr id="17" name="Text Placeholder 16"/>
          <p:cNvSpPr>
            <a:spLocks noGrp="1"/>
          </p:cNvSpPr>
          <p:nvPr>
            <p:ph type="body" sz="quarter" idx="10"/>
          </p:nvPr>
        </p:nvSpPr>
        <p:spPr/>
        <p:txBody>
          <a:bodyPr/>
          <a:lstStyle/>
          <a:p>
            <a:r>
              <a:rPr lang="en-US" dirty="0">
                <a:latin typeface="+mn-lt"/>
              </a:rPr>
              <a:t>The iterative process of the models development followed the diagram: </a:t>
            </a:r>
          </a:p>
        </p:txBody>
      </p:sp>
      <p:grpSp>
        <p:nvGrpSpPr>
          <p:cNvPr id="9" name="Group 8"/>
          <p:cNvGrpSpPr>
            <a:grpSpLocks noChangeAspect="1"/>
          </p:cNvGrpSpPr>
          <p:nvPr/>
        </p:nvGrpSpPr>
        <p:grpSpPr>
          <a:xfrm>
            <a:off x="8591874" y="231286"/>
            <a:ext cx="3476386" cy="422807"/>
            <a:chOff x="241875" y="1780818"/>
            <a:chExt cx="11978785" cy="1456892"/>
          </a:xfrm>
        </p:grpSpPr>
        <p:sp>
          <p:nvSpPr>
            <p:cNvPr id="10" name="Chevron 9"/>
            <p:cNvSpPr/>
            <p:nvPr/>
          </p:nvSpPr>
          <p:spPr>
            <a:xfrm>
              <a:off x="241875" y="2535602"/>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solidFill>
                    <a:schemeClr val="bg1"/>
                  </a:solidFill>
                </a:rPr>
                <a:t>Collection</a:t>
              </a:r>
            </a:p>
          </p:txBody>
        </p:sp>
        <p:sp>
          <p:nvSpPr>
            <p:cNvPr id="11" name="Chevron 10"/>
            <p:cNvSpPr/>
            <p:nvPr/>
          </p:nvSpPr>
          <p:spPr>
            <a:xfrm>
              <a:off x="1937375" y="2536036"/>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spc="-41" dirty="0">
                  <a:solidFill>
                    <a:schemeClr val="bg1"/>
                  </a:solidFill>
                  <a:sym typeface="Rajdhani Semibold"/>
                </a:rPr>
                <a:t>Visualization</a:t>
              </a:r>
              <a:endParaRPr lang="en-US" sz="400" b="1" dirty="0"/>
            </a:p>
          </p:txBody>
        </p:sp>
        <p:sp>
          <p:nvSpPr>
            <p:cNvPr id="13" name="Chevron 12"/>
            <p:cNvSpPr/>
            <p:nvPr/>
          </p:nvSpPr>
          <p:spPr>
            <a:xfrm>
              <a:off x="3632875" y="2536036"/>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solidFill>
                    <a:schemeClr val="bg1"/>
                  </a:solidFill>
                </a:rPr>
                <a:t>Cleansing</a:t>
              </a:r>
            </a:p>
          </p:txBody>
        </p:sp>
        <p:sp>
          <p:nvSpPr>
            <p:cNvPr id="14" name="Chevron 13"/>
            <p:cNvSpPr/>
            <p:nvPr/>
          </p:nvSpPr>
          <p:spPr>
            <a:xfrm>
              <a:off x="5328375" y="2544541"/>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spc="-41" dirty="0">
                  <a:solidFill>
                    <a:schemeClr val="bg1"/>
                  </a:solidFill>
                  <a:ea typeface="Rajdhani Semibold"/>
                  <a:cs typeface="Raleway"/>
                  <a:sym typeface="Rajdhani Semibold"/>
                </a:rPr>
                <a:t>Engineering</a:t>
              </a:r>
              <a:endParaRPr lang="en-US" sz="400" b="1" dirty="0"/>
            </a:p>
          </p:txBody>
        </p:sp>
        <p:sp>
          <p:nvSpPr>
            <p:cNvPr id="15" name="Chevron 14"/>
            <p:cNvSpPr/>
            <p:nvPr/>
          </p:nvSpPr>
          <p:spPr>
            <a:xfrm>
              <a:off x="7023875" y="2544542"/>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spc="-41" dirty="0">
                  <a:solidFill>
                    <a:schemeClr val="bg1"/>
                  </a:solidFill>
                  <a:sym typeface="Rajdhani Semibold"/>
                </a:rPr>
                <a:t>Development</a:t>
              </a:r>
              <a:endParaRPr lang="en-US" sz="400" b="1" dirty="0"/>
            </a:p>
          </p:txBody>
        </p:sp>
        <p:sp>
          <p:nvSpPr>
            <p:cNvPr id="16" name="Chevron 15"/>
            <p:cNvSpPr/>
            <p:nvPr/>
          </p:nvSpPr>
          <p:spPr>
            <a:xfrm>
              <a:off x="8719375" y="2553710"/>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t>Selection</a:t>
              </a:r>
            </a:p>
          </p:txBody>
        </p:sp>
        <p:sp>
          <p:nvSpPr>
            <p:cNvPr id="18" name="Chevron 17"/>
            <p:cNvSpPr/>
            <p:nvPr/>
          </p:nvSpPr>
          <p:spPr>
            <a:xfrm>
              <a:off x="10414873" y="2553710"/>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t>Results</a:t>
              </a:r>
            </a:p>
          </p:txBody>
        </p:sp>
        <p:sp>
          <p:nvSpPr>
            <p:cNvPr id="19" name="Chevron 18"/>
            <p:cNvSpPr/>
            <p:nvPr/>
          </p:nvSpPr>
          <p:spPr>
            <a:xfrm>
              <a:off x="241875" y="1780818"/>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solidFill>
                    <a:schemeClr val="bg1"/>
                  </a:solidFill>
                </a:rPr>
                <a:t>Data</a:t>
              </a:r>
              <a:br>
                <a:rPr lang="en-US" sz="400" b="1" dirty="0">
                  <a:solidFill>
                    <a:schemeClr val="bg1"/>
                  </a:solidFill>
                </a:rPr>
              </a:br>
              <a:r>
                <a:rPr lang="en-US" sz="400" b="1" dirty="0">
                  <a:solidFill>
                    <a:schemeClr val="bg1"/>
                  </a:solidFill>
                </a:rPr>
                <a:t>Source</a:t>
              </a:r>
            </a:p>
          </p:txBody>
        </p:sp>
        <p:sp>
          <p:nvSpPr>
            <p:cNvPr id="20" name="Chevron 19"/>
            <p:cNvSpPr/>
            <p:nvPr/>
          </p:nvSpPr>
          <p:spPr>
            <a:xfrm>
              <a:off x="1937375" y="1780818"/>
              <a:ext cx="5196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solidFill>
                    <a:schemeClr val="bg1"/>
                  </a:solidFill>
                </a:rPr>
                <a:t>Data Exploration</a:t>
              </a:r>
            </a:p>
          </p:txBody>
        </p:sp>
        <p:sp>
          <p:nvSpPr>
            <p:cNvPr id="21" name="Chevron 20"/>
            <p:cNvSpPr/>
            <p:nvPr/>
          </p:nvSpPr>
          <p:spPr>
            <a:xfrm>
              <a:off x="7023875" y="1780818"/>
              <a:ext cx="35012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spc="-41" dirty="0">
                  <a:solidFill>
                    <a:schemeClr val="bg1"/>
                  </a:solidFill>
                  <a:sym typeface="Rajdhani Semibold"/>
                </a:rPr>
                <a:t>Model  Evaluation &amp; Selection</a:t>
              </a:r>
              <a:endParaRPr lang="en-US" sz="400" b="1" dirty="0"/>
            </a:p>
          </p:txBody>
        </p:sp>
        <p:sp>
          <p:nvSpPr>
            <p:cNvPr id="22" name="Chevron 21"/>
            <p:cNvSpPr/>
            <p:nvPr/>
          </p:nvSpPr>
          <p:spPr>
            <a:xfrm>
              <a:off x="10414873" y="1780818"/>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t>Results</a:t>
              </a:r>
            </a:p>
          </p:txBody>
        </p:sp>
      </p:grpSp>
      <p:pic>
        <p:nvPicPr>
          <p:cNvPr id="23" name="Picture 22"/>
          <p:cNvPicPr>
            <a:picLocks noChangeAspect="1"/>
          </p:cNvPicPr>
          <p:nvPr/>
        </p:nvPicPr>
        <p:blipFill>
          <a:blip r:embed="rId3">
            <a:extLst>
              <a:ext uri="{28A0092B-C50C-407E-A947-70E740481C1C}">
                <a14:useLocalDpi xmlns:a14="http://schemas.microsoft.com/office/drawing/2010/main" val="0"/>
              </a:ext>
            </a:extLst>
          </a:blip>
          <a:srcRect/>
          <a:stretch/>
        </p:blipFill>
        <p:spPr>
          <a:xfrm>
            <a:off x="1358941" y="1702230"/>
            <a:ext cx="9201150" cy="4854218"/>
          </a:xfrm>
          <a:prstGeom prst="rect">
            <a:avLst/>
          </a:prstGeom>
        </p:spPr>
      </p:pic>
    </p:spTree>
    <p:extLst>
      <p:ext uri="{BB962C8B-B14F-4D97-AF65-F5344CB8AC3E}">
        <p14:creationId xmlns:p14="http://schemas.microsoft.com/office/powerpoint/2010/main" val="2434649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latin typeface="+mn-lt"/>
              </a:rPr>
              <a:t>Score Selection</a:t>
            </a:r>
          </a:p>
        </p:txBody>
      </p:sp>
      <p:sp>
        <p:nvSpPr>
          <p:cNvPr id="17" name="Text Placeholder 16"/>
          <p:cNvSpPr>
            <a:spLocks noGrp="1"/>
          </p:cNvSpPr>
          <p:nvPr>
            <p:ph type="body" sz="quarter" idx="10"/>
          </p:nvPr>
        </p:nvSpPr>
        <p:spPr/>
        <p:txBody>
          <a:bodyPr/>
          <a:lstStyle/>
          <a:p>
            <a:r>
              <a:rPr lang="en-US" dirty="0">
                <a:latin typeface="+mn-lt"/>
              </a:rPr>
              <a:t>In theoretical terms, there are a lot of scores to consider when selecting the model. Normally, the F</a:t>
            </a:r>
            <a:r>
              <a:rPr lang="en-US" b="1" baseline="-25000" dirty="0"/>
              <a:t>1</a:t>
            </a:r>
            <a:r>
              <a:rPr lang="en-US" b="1" dirty="0"/>
              <a:t>  </a:t>
            </a:r>
            <a:r>
              <a:rPr lang="en-US" dirty="0">
                <a:latin typeface="+mn-lt"/>
              </a:rPr>
              <a:t>score is the one that is used to selected the best models but... </a:t>
            </a:r>
          </a:p>
        </p:txBody>
      </p:sp>
      <p:graphicFrame>
        <p:nvGraphicFramePr>
          <p:cNvPr id="7" name="Table 6"/>
          <p:cNvGraphicFramePr>
            <a:graphicFrameLocks noGrp="1"/>
          </p:cNvGraphicFramePr>
          <p:nvPr>
            <p:extLst>
              <p:ext uri="{D42A27DB-BD31-4B8C-83A1-F6EECF244321}">
                <p14:modId xmlns:p14="http://schemas.microsoft.com/office/powerpoint/2010/main" val="2585612530"/>
              </p:ext>
            </p:extLst>
          </p:nvPr>
        </p:nvGraphicFramePr>
        <p:xfrm>
          <a:off x="1056000" y="1807616"/>
          <a:ext cx="9981329" cy="4320000"/>
        </p:xfrm>
        <a:graphic>
          <a:graphicData uri="http://schemas.openxmlformats.org/drawingml/2006/table">
            <a:tbl>
              <a:tblPr/>
              <a:tblGrid>
                <a:gridCol w="261329">
                  <a:extLst>
                    <a:ext uri="{9D8B030D-6E8A-4147-A177-3AD203B41FA5}">
                      <a16:colId xmlns:a16="http://schemas.microsoft.com/office/drawing/2014/main" xmlns="" val="20000"/>
                    </a:ext>
                  </a:extLst>
                </a:gridCol>
                <a:gridCol w="936000">
                  <a:extLst>
                    <a:ext uri="{9D8B030D-6E8A-4147-A177-3AD203B41FA5}">
                      <a16:colId xmlns:a16="http://schemas.microsoft.com/office/drawing/2014/main" xmlns="" val="20001"/>
                    </a:ext>
                  </a:extLst>
                </a:gridCol>
                <a:gridCol w="1692000">
                  <a:extLst>
                    <a:ext uri="{9D8B030D-6E8A-4147-A177-3AD203B41FA5}">
                      <a16:colId xmlns:a16="http://schemas.microsoft.com/office/drawing/2014/main" xmlns="" val="20002"/>
                    </a:ext>
                  </a:extLst>
                </a:gridCol>
                <a:gridCol w="1692000">
                  <a:extLst>
                    <a:ext uri="{9D8B030D-6E8A-4147-A177-3AD203B41FA5}">
                      <a16:colId xmlns:a16="http://schemas.microsoft.com/office/drawing/2014/main" xmlns="" val="20003"/>
                    </a:ext>
                  </a:extLst>
                </a:gridCol>
                <a:gridCol w="2700000">
                  <a:extLst>
                    <a:ext uri="{9D8B030D-6E8A-4147-A177-3AD203B41FA5}">
                      <a16:colId xmlns:a16="http://schemas.microsoft.com/office/drawing/2014/main" xmlns="" val="20004"/>
                    </a:ext>
                  </a:extLst>
                </a:gridCol>
                <a:gridCol w="900000">
                  <a:extLst>
                    <a:ext uri="{9D8B030D-6E8A-4147-A177-3AD203B41FA5}">
                      <a16:colId xmlns:a16="http://schemas.microsoft.com/office/drawing/2014/main" xmlns="" val="20005"/>
                    </a:ext>
                  </a:extLst>
                </a:gridCol>
                <a:gridCol w="900000">
                  <a:extLst>
                    <a:ext uri="{9D8B030D-6E8A-4147-A177-3AD203B41FA5}">
                      <a16:colId xmlns:a16="http://schemas.microsoft.com/office/drawing/2014/main" xmlns="" val="20006"/>
                    </a:ext>
                  </a:extLst>
                </a:gridCol>
                <a:gridCol w="900000">
                  <a:extLst>
                    <a:ext uri="{9D8B030D-6E8A-4147-A177-3AD203B41FA5}">
                      <a16:colId xmlns:a16="http://schemas.microsoft.com/office/drawing/2014/main" xmlns="" val="20007"/>
                    </a:ext>
                  </a:extLst>
                </a:gridCol>
              </a:tblGrid>
              <a:tr h="215524">
                <a:tc>
                  <a:txBody>
                    <a:bodyPr/>
                    <a:lstStyle/>
                    <a:p>
                      <a:pPr algn="ctr"/>
                      <a:endParaRPr lang="en-US" sz="1000" dirty="0">
                        <a:solidFill>
                          <a:schemeClr val="bg2">
                            <a:lumMod val="10000"/>
                          </a:schemeClr>
                        </a:solidFill>
                        <a:effectLst/>
                        <a:latin typeface="+mn-lt"/>
                      </a:endParaRPr>
                    </a:p>
                  </a:txBody>
                  <a:tcPr marL="31563" marR="31563" marT="15781" marB="15781" anchor="ctr">
                    <a:lnL>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dirty="0">
                        <a:solidFill>
                          <a:schemeClr val="bg2">
                            <a:lumMod val="10000"/>
                          </a:schemeClr>
                        </a:solidFill>
                        <a:effectLst/>
                        <a:latin typeface="+mn-lt"/>
                      </a:endParaRPr>
                    </a:p>
                  </a:txBody>
                  <a:tcPr marL="31563" marR="31563" marT="15781" marB="15781"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1000" noProof="0" dirty="0">
                          <a:solidFill>
                            <a:schemeClr val="bg2">
                              <a:lumMod val="10000"/>
                            </a:schemeClr>
                          </a:solidFill>
                          <a:effectLst/>
                          <a:latin typeface="+mn-lt"/>
                        </a:rPr>
                        <a:t>True Condition</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US" sz="600" dirty="0">
                        <a:effectLst/>
                      </a:endParaRPr>
                    </a:p>
                  </a:txBody>
                  <a:tcPr marL="31563" marR="31563" marT="15781" marB="1578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fr-FR" sz="1000" dirty="0">
                        <a:solidFill>
                          <a:schemeClr val="bg2">
                            <a:lumMod val="10000"/>
                          </a:schemeClr>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dbl"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endParaRPr lang="en-US" sz="1000" dirty="0">
                        <a:solidFill>
                          <a:schemeClr val="bg2">
                            <a:lumMod val="10000"/>
                          </a:schemeClr>
                        </a:solidFill>
                        <a:effectLst/>
                        <a:latin typeface="+mn-lt"/>
                      </a:endParaRPr>
                    </a:p>
                  </a:txBody>
                  <a:tcPr marL="31563" marR="31563" marT="15781" marB="15781" anchor="ctr">
                    <a:lnL w="12700" cap="flat" cmpd="dbl"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718416">
                <a:tc>
                  <a:txBody>
                    <a:bodyPr/>
                    <a:lstStyle/>
                    <a:p>
                      <a:pPr algn="ctr"/>
                      <a:endParaRPr lang="en-US" sz="1000" dirty="0">
                        <a:solidFill>
                          <a:schemeClr val="bg2">
                            <a:lumMod val="10000"/>
                          </a:schemeClr>
                        </a:solidFill>
                        <a:effectLst/>
                        <a:latin typeface="+mn-lt"/>
                      </a:endParaRPr>
                    </a:p>
                  </a:txBody>
                  <a:tcPr marL="31563" marR="31563" marT="15781" marB="15781" anchor="ctr">
                    <a:lnL>
                      <a:noFill/>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u="none" strike="noStrike" dirty="0">
                          <a:solidFill>
                            <a:schemeClr val="bg1"/>
                          </a:solidFill>
                          <a:effectLst/>
                          <a:latin typeface="+mn-lt"/>
                        </a:rPr>
                        <a:t>Total population</a:t>
                      </a:r>
                      <a:endParaRPr lang="en-US" sz="1200" dirty="0">
                        <a:solidFill>
                          <a:schemeClr val="bg1"/>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dirty="0">
                          <a:solidFill>
                            <a:schemeClr val="bg1"/>
                          </a:solidFill>
                          <a:effectLst/>
                          <a:latin typeface="+mn-lt"/>
                        </a:rPr>
                        <a:t>Condition positive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dirty="0">
                          <a:solidFill>
                            <a:schemeClr val="bg1"/>
                          </a:solidFill>
                          <a:effectLst/>
                          <a:latin typeface="+mn-lt"/>
                        </a:rPr>
                        <a:t>Condition negative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400" b="1" kern="1200" noProof="0" dirty="0">
                          <a:solidFill>
                            <a:schemeClr val="bg1">
                              <a:lumMod val="75000"/>
                            </a:schemeClr>
                          </a:solidFill>
                          <a:effectLst/>
                          <a:latin typeface="+mn-lt"/>
                          <a:ea typeface="+mn-ea"/>
                          <a:cs typeface="+mn-cs"/>
                        </a:rPr>
                        <a:t>Prevalence </a:t>
                      </a:r>
                      <a:r>
                        <a:rPr lang="fr-FR" sz="1000" kern="1200" dirty="0">
                          <a:solidFill>
                            <a:schemeClr val="bg1">
                              <a:lumMod val="75000"/>
                            </a:schemeClr>
                          </a:solidFill>
                          <a:effectLst/>
                          <a:latin typeface="+mn-lt"/>
                          <a:ea typeface="+mn-ea"/>
                          <a:cs typeface="+mn-cs"/>
                        </a:rPr>
                        <a:t/>
                      </a:r>
                      <a:br>
                        <a:rPr lang="fr-FR" sz="1000" kern="1200" dirty="0">
                          <a:solidFill>
                            <a:schemeClr val="bg1">
                              <a:lumMod val="75000"/>
                            </a:schemeClr>
                          </a:solidFill>
                          <a:effectLst/>
                          <a:latin typeface="+mn-lt"/>
                          <a:ea typeface="+mn-ea"/>
                          <a:cs typeface="+mn-cs"/>
                        </a:rPr>
                      </a:br>
                      <a:r>
                        <a:rPr lang="fr-FR" sz="1000" kern="1200" dirty="0">
                          <a:solidFill>
                            <a:schemeClr val="bg1">
                              <a:lumMod val="75000"/>
                            </a:schemeClr>
                          </a:solidFill>
                          <a:effectLst/>
                          <a:latin typeface="+mn-lt"/>
                          <a:ea typeface="+mn-ea"/>
                          <a:cs typeface="+mn-cs"/>
                        </a:rPr>
                        <a:t>= Σ Condition positive/Σ Total </a:t>
                      </a:r>
                      <a:r>
                        <a:rPr lang="fr-FR" sz="1000" dirty="0">
                          <a:solidFill>
                            <a:schemeClr val="bg1">
                              <a:lumMod val="75000"/>
                            </a:schemeClr>
                          </a:solidFill>
                          <a:effectLst/>
                          <a:latin typeface="+mn-lt"/>
                        </a:rPr>
                        <a:t>population</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gridSpan="3">
                  <a:txBody>
                    <a:bodyPr/>
                    <a:lstStyle/>
                    <a:p>
                      <a:pPr algn="ctr"/>
                      <a:r>
                        <a:rPr lang="en-US" sz="1400" b="1" u="none" strike="noStrike" dirty="0">
                          <a:solidFill>
                            <a:schemeClr val="bg1">
                              <a:lumMod val="75000"/>
                            </a:schemeClr>
                          </a:solidFill>
                          <a:effectLst/>
                          <a:latin typeface="+mn-lt"/>
                        </a:rPr>
                        <a:t>Accuracy</a:t>
                      </a:r>
                      <a:r>
                        <a:rPr lang="en-US" sz="1400" b="1" dirty="0">
                          <a:solidFill>
                            <a:schemeClr val="bg1">
                              <a:lumMod val="75000"/>
                            </a:schemeClr>
                          </a:solidFill>
                          <a:effectLst/>
                          <a:latin typeface="+mn-lt"/>
                        </a:rPr>
                        <a:t> (ACC) </a:t>
                      </a:r>
                      <a:r>
                        <a:rPr lang="en-US" sz="1000" dirty="0">
                          <a:solidFill>
                            <a:schemeClr val="bg1">
                              <a:lumMod val="75000"/>
                            </a:schemeClr>
                          </a:solidFill>
                          <a:effectLst/>
                          <a:latin typeface="+mn-lt"/>
                        </a:rPr>
                        <a:t/>
                      </a:r>
                      <a:br>
                        <a:rPr lang="en-US" sz="1000" dirty="0">
                          <a:solidFill>
                            <a:schemeClr val="bg1">
                              <a:lumMod val="75000"/>
                            </a:schemeClr>
                          </a:solidFill>
                          <a:effectLst/>
                          <a:latin typeface="+mn-lt"/>
                        </a:rPr>
                      </a:br>
                      <a:r>
                        <a:rPr lang="en-US" sz="1000" dirty="0">
                          <a:solidFill>
                            <a:schemeClr val="bg1">
                              <a:lumMod val="75000"/>
                            </a:schemeClr>
                          </a:solidFill>
                          <a:effectLst/>
                          <a:latin typeface="+mn-lt"/>
                        </a:rPr>
                        <a:t>= Σ True positive + Σ True negative</a:t>
                      </a:r>
                      <a:br>
                        <a:rPr lang="en-US" sz="1000" dirty="0">
                          <a:solidFill>
                            <a:schemeClr val="bg1">
                              <a:lumMod val="75000"/>
                            </a:schemeClr>
                          </a:solidFill>
                          <a:effectLst/>
                          <a:latin typeface="+mn-lt"/>
                        </a:rPr>
                      </a:br>
                      <a:r>
                        <a:rPr lang="en-US" sz="1000" dirty="0">
                          <a:solidFill>
                            <a:schemeClr val="bg1">
                              <a:lumMod val="75000"/>
                            </a:schemeClr>
                          </a:solidFill>
                          <a:effectLst/>
                          <a:latin typeface="+mn-lt"/>
                        </a:rPr>
                        <a:t>/Σ Total population</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1"/>
                  </a:ext>
                </a:extLst>
              </a:tr>
              <a:tr h="778935">
                <a:tc rowSpan="2">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000" b="1" dirty="0">
                          <a:solidFill>
                            <a:schemeClr val="bg2">
                              <a:lumMod val="10000"/>
                            </a:schemeClr>
                          </a:solidFill>
                          <a:effectLst/>
                          <a:latin typeface="+mn-lt"/>
                        </a:rPr>
                        <a:t>Predicted  Condition</a:t>
                      </a:r>
                      <a:endParaRPr lang="en-US" sz="1000" dirty="0">
                        <a:solidFill>
                          <a:schemeClr val="bg2">
                            <a:lumMod val="10000"/>
                          </a:schemeClr>
                        </a:solidFill>
                        <a:effectLst/>
                        <a:latin typeface="+mn-lt"/>
                      </a:endParaRPr>
                    </a:p>
                  </a:txBody>
                  <a:tcPr marL="31563" marR="31563" marT="15781" marB="15781" vert="vert27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bg1"/>
                          </a:solidFill>
                          <a:effectLst/>
                          <a:latin typeface="+mn-lt"/>
                        </a:rPr>
                        <a:t>Predicted condition</a:t>
                      </a:r>
                      <a:br>
                        <a:rPr lang="en-US" sz="1200" dirty="0">
                          <a:solidFill>
                            <a:schemeClr val="bg1"/>
                          </a:solidFill>
                          <a:effectLst/>
                          <a:latin typeface="+mn-lt"/>
                        </a:rPr>
                      </a:br>
                      <a:r>
                        <a:rPr lang="en-US" sz="1200" dirty="0">
                          <a:solidFill>
                            <a:schemeClr val="bg1"/>
                          </a:solidFill>
                          <a:effectLst/>
                          <a:latin typeface="+mn-lt"/>
                        </a:rPr>
                        <a:t>positive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b="1" u="none" strike="noStrike" dirty="0">
                          <a:solidFill>
                            <a:schemeClr val="bg1"/>
                          </a:solidFill>
                          <a:effectLst/>
                          <a:latin typeface="+mn-lt"/>
                        </a:rPr>
                        <a:t>True positive</a:t>
                      </a:r>
                      <a:endParaRPr lang="en-US" sz="1200" dirty="0">
                        <a:solidFill>
                          <a:schemeClr val="bg1"/>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200" b="1" u="none" strike="noStrike" dirty="0">
                          <a:solidFill>
                            <a:schemeClr val="bg1"/>
                          </a:solidFill>
                          <a:effectLst/>
                          <a:latin typeface="+mn-lt"/>
                        </a:rPr>
                        <a:t>False positive</a:t>
                      </a:r>
                      <a:r>
                        <a:rPr lang="en-US" sz="1200" dirty="0">
                          <a:solidFill>
                            <a:schemeClr val="bg1"/>
                          </a:solidFill>
                          <a:effectLst/>
                          <a:latin typeface="+mn-lt"/>
                        </a:rPr>
                        <a:t>,</a:t>
                      </a:r>
                      <a:br>
                        <a:rPr lang="en-US" sz="1200" dirty="0">
                          <a:solidFill>
                            <a:schemeClr val="bg1"/>
                          </a:solidFill>
                          <a:effectLst/>
                          <a:latin typeface="+mn-lt"/>
                        </a:rPr>
                      </a:br>
                      <a:r>
                        <a:rPr lang="en-US" sz="1200" b="1" u="none" strike="noStrike" dirty="0">
                          <a:solidFill>
                            <a:schemeClr val="tx2"/>
                          </a:solidFill>
                          <a:effectLst/>
                          <a:latin typeface="+mn-lt"/>
                        </a:rPr>
                        <a:t>Type I error</a:t>
                      </a:r>
                      <a:endParaRPr lang="en-US" sz="1200" b="1" dirty="0">
                        <a:solidFill>
                          <a:schemeClr val="tx2"/>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100" b="1" u="none" strike="noStrike" dirty="0">
                          <a:solidFill>
                            <a:schemeClr val="tx1"/>
                          </a:solidFill>
                          <a:effectLst/>
                          <a:latin typeface="+mn-lt"/>
                        </a:rPr>
                        <a:t>Positive predictive value</a:t>
                      </a:r>
                      <a:r>
                        <a:rPr lang="en-US" sz="1100" b="1" dirty="0">
                          <a:solidFill>
                            <a:schemeClr val="tx1"/>
                          </a:solidFill>
                          <a:effectLst/>
                          <a:latin typeface="+mn-lt"/>
                        </a:rPr>
                        <a:t> (PPV)</a:t>
                      </a:r>
                      <a:r>
                        <a:rPr lang="en-US" sz="1100" dirty="0">
                          <a:solidFill>
                            <a:schemeClr val="tx1"/>
                          </a:solidFill>
                          <a:effectLst/>
                          <a:latin typeface="+mn-lt"/>
                        </a:rPr>
                        <a:t/>
                      </a:r>
                      <a:br>
                        <a:rPr lang="en-US" sz="1100" dirty="0">
                          <a:solidFill>
                            <a:schemeClr val="tx1"/>
                          </a:solidFill>
                          <a:effectLst/>
                          <a:latin typeface="+mn-lt"/>
                        </a:rPr>
                      </a:br>
                      <a:r>
                        <a:rPr lang="en-US" sz="1100" b="1" u="none" strike="noStrike" dirty="0">
                          <a:solidFill>
                            <a:schemeClr val="tx1"/>
                          </a:solidFill>
                          <a:effectLst/>
                          <a:latin typeface="+mn-lt"/>
                        </a:rPr>
                        <a:t>Precision</a:t>
                      </a:r>
                      <a:r>
                        <a:rPr lang="en-US" sz="1000" dirty="0">
                          <a:solidFill>
                            <a:schemeClr val="tx1"/>
                          </a:solidFill>
                          <a:effectLst/>
                          <a:latin typeface="+mn-lt"/>
                        </a:rPr>
                        <a:t> </a:t>
                      </a:r>
                      <a:br>
                        <a:rPr lang="en-US" sz="1000" dirty="0">
                          <a:solidFill>
                            <a:schemeClr val="tx1"/>
                          </a:solidFill>
                          <a:effectLst/>
                          <a:latin typeface="+mn-lt"/>
                        </a:rPr>
                      </a:br>
                      <a:r>
                        <a:rPr lang="en-US" sz="1000" dirty="0">
                          <a:solidFill>
                            <a:schemeClr val="tx1"/>
                          </a:solidFill>
                          <a:effectLst/>
                          <a:latin typeface="+mn-lt"/>
                        </a:rPr>
                        <a:t>= Σ True positive </a:t>
                      </a:r>
                      <a:br>
                        <a:rPr lang="en-US" sz="1000" dirty="0">
                          <a:solidFill>
                            <a:schemeClr val="tx1"/>
                          </a:solidFill>
                          <a:effectLst/>
                          <a:latin typeface="+mn-lt"/>
                        </a:rPr>
                      </a:br>
                      <a:r>
                        <a:rPr lang="en-US" sz="1000" dirty="0">
                          <a:solidFill>
                            <a:schemeClr val="tx1"/>
                          </a:solidFill>
                          <a:effectLst/>
                          <a:latin typeface="+mn-lt"/>
                        </a:rPr>
                        <a:t>/Σ Predicted condition positive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3">
                  <a:txBody>
                    <a:bodyPr/>
                    <a:lstStyle/>
                    <a:p>
                      <a:pPr algn="ctr"/>
                      <a:r>
                        <a:rPr lang="en-US" sz="1100" b="1" u="none" strike="noStrike" dirty="0">
                          <a:solidFill>
                            <a:schemeClr val="tx1"/>
                          </a:solidFill>
                          <a:effectLst/>
                          <a:latin typeface="+mn-lt"/>
                        </a:rPr>
                        <a:t>False discovery rate</a:t>
                      </a:r>
                      <a:r>
                        <a:rPr lang="en-US" sz="1100" b="1" dirty="0">
                          <a:solidFill>
                            <a:schemeClr val="tx1"/>
                          </a:solidFill>
                          <a:effectLst/>
                          <a:latin typeface="+mn-lt"/>
                        </a:rPr>
                        <a:t> (FDR) </a:t>
                      </a:r>
                      <a:r>
                        <a:rPr lang="en-US" sz="1000" dirty="0">
                          <a:solidFill>
                            <a:schemeClr val="tx1"/>
                          </a:solidFill>
                          <a:effectLst/>
                          <a:latin typeface="+mn-lt"/>
                        </a:rPr>
                        <a:t/>
                      </a:r>
                      <a:br>
                        <a:rPr lang="en-US" sz="1000" dirty="0">
                          <a:solidFill>
                            <a:schemeClr val="tx1"/>
                          </a:solidFill>
                          <a:effectLst/>
                          <a:latin typeface="+mn-lt"/>
                        </a:rPr>
                      </a:br>
                      <a:r>
                        <a:rPr lang="en-US" sz="1000" dirty="0">
                          <a:solidFill>
                            <a:schemeClr val="tx1"/>
                          </a:solidFill>
                          <a:effectLst/>
                          <a:latin typeface="+mn-lt"/>
                        </a:rPr>
                        <a:t>= Σ False positive /Σ Predicted condition positive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2"/>
                  </a:ext>
                </a:extLst>
              </a:tr>
              <a:tr h="762450">
                <a:tc vMerge="1">
                  <a:txBody>
                    <a:bodyPr/>
                    <a:lstStyle/>
                    <a:p>
                      <a:endParaRPr lang="en-US"/>
                    </a:p>
                  </a:txBody>
                  <a:tcPr/>
                </a:tc>
                <a:tc>
                  <a:txBody>
                    <a:bodyPr/>
                    <a:lstStyle/>
                    <a:p>
                      <a:pPr algn="ctr"/>
                      <a:r>
                        <a:rPr lang="en-US" sz="1200" dirty="0">
                          <a:solidFill>
                            <a:schemeClr val="bg1"/>
                          </a:solidFill>
                          <a:effectLst/>
                          <a:latin typeface="+mn-lt"/>
                        </a:rPr>
                        <a:t>Predicted condition</a:t>
                      </a:r>
                      <a:br>
                        <a:rPr lang="en-US" sz="1200" dirty="0">
                          <a:solidFill>
                            <a:schemeClr val="bg1"/>
                          </a:solidFill>
                          <a:effectLst/>
                          <a:latin typeface="+mn-lt"/>
                        </a:rPr>
                      </a:br>
                      <a:r>
                        <a:rPr lang="en-US" sz="1200" dirty="0">
                          <a:solidFill>
                            <a:schemeClr val="bg1"/>
                          </a:solidFill>
                          <a:effectLst/>
                          <a:latin typeface="+mn-lt"/>
                        </a:rPr>
                        <a:t>negative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b="1" u="none" strike="noStrike" dirty="0">
                          <a:solidFill>
                            <a:schemeClr val="bg1"/>
                          </a:solidFill>
                          <a:effectLst/>
                          <a:latin typeface="+mn-lt"/>
                        </a:rPr>
                        <a:t>False negative</a:t>
                      </a:r>
                      <a:r>
                        <a:rPr lang="en-US" sz="1200" dirty="0">
                          <a:solidFill>
                            <a:schemeClr val="bg1"/>
                          </a:solidFill>
                          <a:effectLst/>
                          <a:latin typeface="+mn-lt"/>
                        </a:rPr>
                        <a:t>,</a:t>
                      </a:r>
                      <a:br>
                        <a:rPr lang="en-US" sz="1200" dirty="0">
                          <a:solidFill>
                            <a:schemeClr val="bg1"/>
                          </a:solidFill>
                          <a:effectLst/>
                          <a:latin typeface="+mn-lt"/>
                        </a:rPr>
                      </a:br>
                      <a:r>
                        <a:rPr lang="en-US" sz="1200" b="1" u="none" strike="noStrike" dirty="0">
                          <a:solidFill>
                            <a:schemeClr val="tx2"/>
                          </a:solidFill>
                          <a:effectLst/>
                          <a:latin typeface="+mn-lt"/>
                        </a:rPr>
                        <a:t>Type II error</a:t>
                      </a:r>
                      <a:endParaRPr lang="en-US" sz="1200" b="1" dirty="0">
                        <a:solidFill>
                          <a:schemeClr val="tx2"/>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200" b="1" u="none" strike="noStrike" dirty="0">
                          <a:solidFill>
                            <a:schemeClr val="bg1"/>
                          </a:solidFill>
                          <a:effectLst/>
                          <a:latin typeface="+mn-lt"/>
                        </a:rPr>
                        <a:t>True negative</a:t>
                      </a:r>
                      <a:endParaRPr lang="en-US" sz="1200" dirty="0">
                        <a:solidFill>
                          <a:schemeClr val="bg1"/>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100" b="1" u="none" strike="noStrike" dirty="0">
                          <a:solidFill>
                            <a:schemeClr val="tx1"/>
                          </a:solidFill>
                          <a:effectLst/>
                          <a:latin typeface="+mn-lt"/>
                        </a:rPr>
                        <a:t>False omission rate</a:t>
                      </a:r>
                      <a:r>
                        <a:rPr lang="en-US" sz="1100" b="1" dirty="0">
                          <a:solidFill>
                            <a:schemeClr val="tx1"/>
                          </a:solidFill>
                          <a:effectLst/>
                          <a:latin typeface="+mn-lt"/>
                        </a:rPr>
                        <a:t> (FOR) </a:t>
                      </a:r>
                    </a:p>
                    <a:p>
                      <a:pPr algn="ctr"/>
                      <a:r>
                        <a:rPr lang="en-US" sz="1000" dirty="0">
                          <a:solidFill>
                            <a:schemeClr val="tx1"/>
                          </a:solidFill>
                          <a:effectLst/>
                          <a:latin typeface="+mn-lt"/>
                        </a:rPr>
                        <a:t>= Σ False negative /Σ Predicted condition negative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3">
                  <a:txBody>
                    <a:bodyPr/>
                    <a:lstStyle/>
                    <a:p>
                      <a:pPr algn="ctr"/>
                      <a:r>
                        <a:rPr lang="en-US" sz="1100" b="1" u="none" strike="noStrike" dirty="0">
                          <a:solidFill>
                            <a:schemeClr val="tx1"/>
                          </a:solidFill>
                          <a:effectLst/>
                          <a:latin typeface="+mn-lt"/>
                        </a:rPr>
                        <a:t>Negative predictive value</a:t>
                      </a:r>
                      <a:r>
                        <a:rPr lang="en-US" sz="1100" b="1" dirty="0">
                          <a:solidFill>
                            <a:schemeClr val="tx1"/>
                          </a:solidFill>
                          <a:effectLst/>
                          <a:latin typeface="+mn-lt"/>
                        </a:rPr>
                        <a:t> (NPV)</a:t>
                      </a:r>
                      <a:r>
                        <a:rPr lang="en-US" sz="1000" b="1" dirty="0">
                          <a:solidFill>
                            <a:schemeClr val="tx1"/>
                          </a:solidFill>
                          <a:effectLst/>
                          <a:latin typeface="+mn-lt"/>
                        </a:rPr>
                        <a:t/>
                      </a:r>
                      <a:br>
                        <a:rPr lang="en-US" sz="1000" b="1" dirty="0">
                          <a:solidFill>
                            <a:schemeClr val="tx1"/>
                          </a:solidFill>
                          <a:effectLst/>
                          <a:latin typeface="+mn-lt"/>
                        </a:rPr>
                      </a:br>
                      <a:r>
                        <a:rPr lang="en-US" sz="1000" dirty="0">
                          <a:solidFill>
                            <a:schemeClr val="tx1"/>
                          </a:solidFill>
                          <a:effectLst/>
                          <a:latin typeface="+mn-lt"/>
                        </a:rPr>
                        <a:t> = Σ True negative /Σ Predicted condition negative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3"/>
                  </a:ext>
                </a:extLst>
              </a:tr>
              <a:tr h="1006088">
                <a:tc rowSpan="2">
                  <a:txBody>
                    <a:bodyPr/>
                    <a:lstStyle/>
                    <a:p>
                      <a:pPr algn="ctr" fontAlgn="b"/>
                      <a:endParaRPr lang="en-US" sz="1000" dirty="0">
                        <a:solidFill>
                          <a:schemeClr val="bg2">
                            <a:lumMod val="10000"/>
                          </a:schemeClr>
                        </a:solidFill>
                        <a:effectLst/>
                        <a:latin typeface="+mn-lt"/>
                      </a:endParaRPr>
                    </a:p>
                  </a:txBody>
                  <a:tcPr marL="31563" marR="4384" marT="15781" marB="15781" anchor="b">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rowSpan="2">
                  <a:txBody>
                    <a:bodyPr/>
                    <a:lstStyle/>
                    <a:p>
                      <a:endParaRPr lang="en-US" sz="1400" dirty="0"/>
                    </a:p>
                  </a:txBody>
                  <a:tcPr marL="31563" marR="4384" marT="15781" marB="15781" anchor="b">
                    <a:lnL>
                      <a:noFill/>
                    </a:lnL>
                    <a:lnR w="1270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2"/>
                    </a:solidFill>
                  </a:tcPr>
                </a:tc>
                <a:tc>
                  <a:txBody>
                    <a:bodyPr/>
                    <a:lstStyle/>
                    <a:p>
                      <a:pPr algn="ctr"/>
                      <a:r>
                        <a:rPr lang="en-US" sz="1050" b="1" u="none" strike="noStrike" dirty="0">
                          <a:solidFill>
                            <a:schemeClr val="tx1"/>
                          </a:solidFill>
                          <a:effectLst/>
                          <a:latin typeface="+mn-lt"/>
                        </a:rPr>
                        <a:t>True positive rate</a:t>
                      </a:r>
                      <a:r>
                        <a:rPr lang="en-US" sz="1050" b="1" dirty="0">
                          <a:solidFill>
                            <a:schemeClr val="tx1"/>
                          </a:solidFill>
                          <a:effectLst/>
                          <a:latin typeface="+mn-lt"/>
                        </a:rPr>
                        <a:t> (TPR),</a:t>
                      </a:r>
                      <a:br>
                        <a:rPr lang="en-US" sz="1050" b="1" dirty="0">
                          <a:solidFill>
                            <a:schemeClr val="tx1"/>
                          </a:solidFill>
                          <a:effectLst/>
                          <a:latin typeface="+mn-lt"/>
                        </a:rPr>
                      </a:br>
                      <a:r>
                        <a:rPr lang="en-US" sz="1050" b="1" u="none" strike="noStrike" dirty="0">
                          <a:solidFill>
                            <a:schemeClr val="tx1"/>
                          </a:solidFill>
                          <a:effectLst/>
                          <a:latin typeface="+mn-lt"/>
                        </a:rPr>
                        <a:t>Recall</a:t>
                      </a:r>
                      <a:r>
                        <a:rPr lang="en-US" sz="1050" b="1" dirty="0">
                          <a:solidFill>
                            <a:schemeClr val="tx1"/>
                          </a:solidFill>
                          <a:effectLst/>
                          <a:latin typeface="+mn-lt"/>
                        </a:rPr>
                        <a:t>, </a:t>
                      </a:r>
                      <a:r>
                        <a:rPr lang="en-US" sz="1050" b="1" u="none" strike="noStrike" dirty="0">
                          <a:solidFill>
                            <a:schemeClr val="tx1"/>
                          </a:solidFill>
                          <a:effectLst/>
                          <a:latin typeface="+mn-lt"/>
                        </a:rPr>
                        <a:t>Sensitivity</a:t>
                      </a:r>
                      <a:r>
                        <a:rPr lang="en-US" sz="1050" b="1" dirty="0">
                          <a:solidFill>
                            <a:schemeClr val="tx1"/>
                          </a:solidFill>
                          <a:effectLst/>
                          <a:latin typeface="+mn-lt"/>
                        </a:rPr>
                        <a:t>, probability of detection,</a:t>
                      </a:r>
                      <a:r>
                        <a:rPr lang="en-US" sz="1050" b="1" baseline="0" dirty="0">
                          <a:solidFill>
                            <a:schemeClr val="tx1"/>
                          </a:solidFill>
                          <a:effectLst/>
                          <a:latin typeface="+mn-lt"/>
                        </a:rPr>
                        <a:t> </a:t>
                      </a:r>
                      <a:r>
                        <a:rPr lang="en-US" sz="1050" b="1" u="none" strike="noStrike" dirty="0">
                          <a:solidFill>
                            <a:schemeClr val="tx1"/>
                          </a:solidFill>
                          <a:effectLst/>
                          <a:latin typeface="+mn-lt"/>
                        </a:rPr>
                        <a:t>Power</a:t>
                      </a:r>
                      <a:r>
                        <a:rPr lang="en-US" sz="1050" b="1" dirty="0">
                          <a:solidFill>
                            <a:schemeClr val="tx1"/>
                          </a:solidFill>
                          <a:effectLst/>
                          <a:latin typeface="+mn-lt"/>
                        </a:rPr>
                        <a:t> </a:t>
                      </a:r>
                      <a:br>
                        <a:rPr lang="en-US" sz="1050" b="1" dirty="0">
                          <a:solidFill>
                            <a:schemeClr val="tx1"/>
                          </a:solidFill>
                          <a:effectLst/>
                          <a:latin typeface="+mn-lt"/>
                        </a:rPr>
                      </a:br>
                      <a:r>
                        <a:rPr lang="en-US" sz="900" b="0" dirty="0">
                          <a:solidFill>
                            <a:schemeClr val="tx1"/>
                          </a:solidFill>
                          <a:effectLst/>
                          <a:latin typeface="+mn-lt"/>
                        </a:rPr>
                        <a:t>= Σ True positive /Σ Condition positive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050" b="1" u="none" strike="noStrike" dirty="0">
                          <a:solidFill>
                            <a:schemeClr val="tx1"/>
                          </a:solidFill>
                          <a:effectLst/>
                          <a:latin typeface="+mn-lt"/>
                        </a:rPr>
                        <a:t>False positive rate</a:t>
                      </a:r>
                      <a:r>
                        <a:rPr lang="en-US" sz="1050" b="1" dirty="0">
                          <a:solidFill>
                            <a:schemeClr val="tx1"/>
                          </a:solidFill>
                          <a:effectLst/>
                          <a:latin typeface="+mn-lt"/>
                        </a:rPr>
                        <a:t> (FPR), </a:t>
                      </a:r>
                      <a:r>
                        <a:rPr lang="en-US" sz="1050" b="1" u="none" strike="noStrike" dirty="0">
                          <a:solidFill>
                            <a:schemeClr val="tx1"/>
                          </a:solidFill>
                          <a:effectLst/>
                          <a:latin typeface="+mn-lt"/>
                        </a:rPr>
                        <a:t>Fall-out</a:t>
                      </a:r>
                      <a:r>
                        <a:rPr lang="en-US" sz="1050" b="1" dirty="0">
                          <a:solidFill>
                            <a:schemeClr val="tx1"/>
                          </a:solidFill>
                          <a:effectLst/>
                          <a:latin typeface="+mn-lt"/>
                        </a:rPr>
                        <a:t>, probability of false alarm</a:t>
                      </a:r>
                      <a:br>
                        <a:rPr lang="en-US" sz="1050" b="1" dirty="0">
                          <a:solidFill>
                            <a:schemeClr val="tx1"/>
                          </a:solidFill>
                          <a:effectLst/>
                          <a:latin typeface="+mn-lt"/>
                        </a:rPr>
                      </a:br>
                      <a:r>
                        <a:rPr lang="en-US" sz="900" b="0" dirty="0">
                          <a:solidFill>
                            <a:schemeClr val="tx1"/>
                          </a:solidFill>
                          <a:effectLst/>
                          <a:latin typeface="+mn-lt"/>
                        </a:rPr>
                        <a:t>= Σ False positive /Σ Condition negative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100" b="1" u="none" strike="noStrike" dirty="0">
                          <a:solidFill>
                            <a:schemeClr val="tx1"/>
                          </a:solidFill>
                          <a:effectLst/>
                          <a:latin typeface="+mn-lt"/>
                        </a:rPr>
                        <a:t>Positive likelihood ratio</a:t>
                      </a:r>
                      <a:r>
                        <a:rPr lang="en-US" sz="1100" b="1" dirty="0">
                          <a:solidFill>
                            <a:schemeClr val="tx1"/>
                          </a:solidFill>
                          <a:effectLst/>
                          <a:latin typeface="+mn-lt"/>
                        </a:rPr>
                        <a:t> (LR+)</a:t>
                      </a:r>
                    </a:p>
                    <a:p>
                      <a:pPr algn="ctr"/>
                      <a:r>
                        <a:rPr lang="en-US" sz="1000" b="0" dirty="0">
                          <a:solidFill>
                            <a:schemeClr val="tx1"/>
                          </a:solidFill>
                          <a:effectLst/>
                          <a:latin typeface="+mn-lt"/>
                        </a:rPr>
                        <a:t>= TPR/FPR</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rowSpan="2">
                  <a:txBody>
                    <a:bodyPr/>
                    <a:lstStyle/>
                    <a:p>
                      <a:pPr algn="ctr"/>
                      <a:r>
                        <a:rPr lang="en-US" sz="1200" b="1" noProof="0" dirty="0">
                          <a:solidFill>
                            <a:schemeClr val="tx1"/>
                          </a:solidFill>
                          <a:effectLst/>
                          <a:latin typeface="+mn-lt"/>
                        </a:rPr>
                        <a:t>Diagnostic</a:t>
                      </a:r>
                      <a:r>
                        <a:rPr lang="es-ES" sz="1200" b="1" dirty="0">
                          <a:solidFill>
                            <a:schemeClr val="tx1"/>
                          </a:solidFill>
                          <a:effectLst/>
                          <a:latin typeface="+mn-lt"/>
                        </a:rPr>
                        <a:t> </a:t>
                      </a:r>
                      <a:r>
                        <a:rPr lang="en-US" sz="1200" b="1" noProof="0" dirty="0">
                          <a:solidFill>
                            <a:schemeClr val="tx1"/>
                          </a:solidFill>
                          <a:effectLst/>
                          <a:latin typeface="+mn-lt"/>
                        </a:rPr>
                        <a:t>odds</a:t>
                      </a:r>
                      <a:r>
                        <a:rPr lang="es-ES" sz="1200" b="1" dirty="0">
                          <a:solidFill>
                            <a:schemeClr val="tx1"/>
                          </a:solidFill>
                          <a:effectLst/>
                          <a:latin typeface="+mn-lt"/>
                        </a:rPr>
                        <a:t> ratio (DOR)</a:t>
                      </a:r>
                      <a:r>
                        <a:rPr lang="es-ES" sz="1100" b="1" dirty="0">
                          <a:solidFill>
                            <a:schemeClr val="tx1"/>
                          </a:solidFill>
                          <a:effectLst/>
                          <a:latin typeface="+mn-lt"/>
                        </a:rPr>
                        <a:t> </a:t>
                      </a:r>
                    </a:p>
                    <a:p>
                      <a:pPr algn="ctr"/>
                      <a:r>
                        <a:rPr lang="es-ES" sz="1000" b="0" dirty="0">
                          <a:solidFill>
                            <a:schemeClr val="tx1"/>
                          </a:solidFill>
                          <a:effectLst/>
                          <a:latin typeface="+mn-lt"/>
                        </a:rPr>
                        <a:t>= LR+/LR−</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rowSpan="2">
                  <a:txBody>
                    <a:bodyPr/>
                    <a:lstStyle/>
                    <a:p>
                      <a:pPr algn="ctr"/>
                      <a:r>
                        <a:rPr lang="en-US" sz="1200" b="1" dirty="0">
                          <a:solidFill>
                            <a:schemeClr val="tx1"/>
                          </a:solidFill>
                          <a:effectLst/>
                          <a:latin typeface="+mn-lt"/>
                        </a:rPr>
                        <a:t>F</a:t>
                      </a:r>
                      <a:r>
                        <a:rPr lang="en-US" sz="1200" b="1" baseline="-25000" dirty="0">
                          <a:solidFill>
                            <a:schemeClr val="tx1"/>
                          </a:solidFill>
                          <a:effectLst/>
                          <a:latin typeface="+mn-lt"/>
                        </a:rPr>
                        <a:t>1</a:t>
                      </a:r>
                      <a:r>
                        <a:rPr lang="en-US" sz="1200" b="1" dirty="0">
                          <a:solidFill>
                            <a:schemeClr val="tx1"/>
                          </a:solidFill>
                          <a:effectLst/>
                          <a:latin typeface="+mn-lt"/>
                        </a:rPr>
                        <a:t> score</a:t>
                      </a:r>
                      <a:r>
                        <a:rPr lang="en-US" sz="1100" b="1" dirty="0">
                          <a:solidFill>
                            <a:schemeClr val="tx1"/>
                          </a:solidFill>
                          <a:effectLst/>
                          <a:latin typeface="+mn-lt"/>
                        </a:rPr>
                        <a:t/>
                      </a:r>
                      <a:br>
                        <a:rPr lang="en-US" sz="1100" b="1" dirty="0">
                          <a:solidFill>
                            <a:schemeClr val="tx1"/>
                          </a:solidFill>
                          <a:effectLst/>
                          <a:latin typeface="+mn-lt"/>
                        </a:rPr>
                      </a:br>
                      <a:r>
                        <a:rPr lang="en-US" sz="1000" dirty="0">
                          <a:solidFill>
                            <a:schemeClr val="tx1"/>
                          </a:solidFill>
                          <a:effectLst/>
                          <a:latin typeface="+mn-lt"/>
                        </a:rPr>
                        <a:t>= 2 · Precision · Recall </a:t>
                      </a:r>
                      <a:br>
                        <a:rPr lang="en-US" sz="1000" dirty="0">
                          <a:solidFill>
                            <a:schemeClr val="tx1"/>
                          </a:solidFill>
                          <a:effectLst/>
                          <a:latin typeface="+mn-lt"/>
                        </a:rPr>
                      </a:br>
                      <a:r>
                        <a:rPr lang="en-US" sz="1000" dirty="0">
                          <a:solidFill>
                            <a:schemeClr val="tx1"/>
                          </a:solidFill>
                          <a:effectLst/>
                          <a:latin typeface="+mn-lt"/>
                        </a:rPr>
                        <a:t>/ Precision + Recall</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00A3A1"/>
                    </a:solidFill>
                  </a:tcPr>
                </a:tc>
                <a:tc rowSpan="2">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200" b="1" dirty="0">
                          <a:solidFill>
                            <a:schemeClr val="tx1"/>
                          </a:solidFill>
                          <a:effectLst/>
                          <a:latin typeface="+mn-lt"/>
                        </a:rPr>
                        <a:t>MCC</a:t>
                      </a:r>
                      <a:r>
                        <a:rPr lang="en-US" sz="1100" b="1" dirty="0">
                          <a:solidFill>
                            <a:schemeClr val="tx1"/>
                          </a:solidFill>
                          <a:effectLst/>
                          <a:latin typeface="+mn-lt"/>
                        </a:rPr>
                        <a:t/>
                      </a:r>
                      <a:br>
                        <a:rPr lang="en-US" sz="1100" b="1" dirty="0">
                          <a:solidFill>
                            <a:schemeClr val="tx1"/>
                          </a:solidFill>
                          <a:effectLst/>
                          <a:latin typeface="+mn-lt"/>
                        </a:rPr>
                      </a:br>
                      <a:r>
                        <a:rPr lang="en-US" sz="1000" dirty="0">
                          <a:solidFill>
                            <a:schemeClr val="tx1"/>
                          </a:solidFill>
                          <a:effectLst/>
                          <a:latin typeface="+mn-lt"/>
                        </a:rPr>
                        <a:t>= (TP ·TN – FP-FN)</a:t>
                      </a:r>
                      <a:br>
                        <a:rPr lang="en-US" sz="1000" dirty="0">
                          <a:solidFill>
                            <a:schemeClr val="tx1"/>
                          </a:solidFill>
                          <a:effectLst/>
                          <a:latin typeface="+mn-lt"/>
                        </a:rPr>
                      </a:br>
                      <a:r>
                        <a:rPr lang="en-US" sz="1000" dirty="0">
                          <a:solidFill>
                            <a:schemeClr val="tx1"/>
                          </a:solidFill>
                          <a:effectLst/>
                          <a:latin typeface="+mn-lt"/>
                        </a:rPr>
                        <a:t>/ </a:t>
                      </a:r>
                      <a:r>
                        <a:rPr lang="en-US" sz="1000" b="1" dirty="0">
                          <a:solidFill>
                            <a:schemeClr val="tx1"/>
                          </a:solidFill>
                          <a:effectLst/>
                          <a:latin typeface="+mn-lt"/>
                        </a:rPr>
                        <a:t>√</a:t>
                      </a:r>
                      <a:r>
                        <a:rPr lang="en-US" sz="1000" dirty="0">
                          <a:solidFill>
                            <a:schemeClr val="tx1"/>
                          </a:solidFill>
                          <a:effectLst/>
                          <a:latin typeface="+mn-lt"/>
                        </a:rPr>
                        <a:t> [(TP+FP)</a:t>
                      </a:r>
                      <a:br>
                        <a:rPr lang="en-US" sz="1000" dirty="0">
                          <a:solidFill>
                            <a:schemeClr val="tx1"/>
                          </a:solidFill>
                          <a:effectLst/>
                          <a:latin typeface="+mn-lt"/>
                        </a:rPr>
                      </a:br>
                      <a:r>
                        <a:rPr lang="en-US" sz="1000" dirty="0">
                          <a:solidFill>
                            <a:schemeClr val="tx1"/>
                          </a:solidFill>
                          <a:effectLst/>
                          <a:latin typeface="+mn-lt"/>
                        </a:rPr>
                        <a:t>(TP+FN) (TN+FP)</a:t>
                      </a:r>
                      <a:r>
                        <a:rPr lang="en-US" sz="1000" baseline="0" dirty="0">
                          <a:solidFill>
                            <a:schemeClr val="tx1"/>
                          </a:solidFill>
                          <a:effectLst/>
                          <a:latin typeface="+mn-lt"/>
                        </a:rPr>
                        <a:t> (TN+FN)</a:t>
                      </a:r>
                      <a:r>
                        <a:rPr lang="en-US" sz="1000" dirty="0">
                          <a:solidFill>
                            <a:schemeClr val="tx1"/>
                          </a:solidFill>
                          <a:effectLst/>
                          <a:latin typeface="+mn-lt"/>
                        </a:rPr>
                        <a:t>]</a:t>
                      </a:r>
                    </a:p>
                    <a:p>
                      <a:pPr algn="ctr"/>
                      <a:endParaRPr lang="en-US" sz="1000" b="1" dirty="0">
                        <a:solidFill>
                          <a:schemeClr val="tx1"/>
                        </a:solidFill>
                        <a:effectLst/>
                        <a:latin typeface="+mn-lt"/>
                      </a:endParaRP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xmlns="" val="10004"/>
                  </a:ext>
                </a:extLst>
              </a:tr>
              <a:tr h="838587">
                <a:tc vMerge="1">
                  <a:txBody>
                    <a:bodyPr/>
                    <a:lstStyle/>
                    <a:p>
                      <a:endParaRPr lang="en-US"/>
                    </a:p>
                  </a:txBody>
                  <a:tcPr/>
                </a:tc>
                <a:tc vMerge="1">
                  <a:txBody>
                    <a:bodyPr/>
                    <a:lstStyle/>
                    <a:p>
                      <a:endParaRPr lang="en-US"/>
                    </a:p>
                  </a:txBody>
                  <a:tcPr/>
                </a:tc>
                <a:tc>
                  <a:txBody>
                    <a:bodyPr/>
                    <a:lstStyle/>
                    <a:p>
                      <a:pPr algn="ctr"/>
                      <a:r>
                        <a:rPr lang="en-US" sz="1050" b="1" u="none" strike="noStrike" dirty="0">
                          <a:solidFill>
                            <a:schemeClr val="tx1"/>
                          </a:solidFill>
                          <a:effectLst/>
                          <a:latin typeface="+mn-lt"/>
                        </a:rPr>
                        <a:t>False negative rate</a:t>
                      </a:r>
                      <a:r>
                        <a:rPr lang="en-US" sz="1050" b="1" dirty="0">
                          <a:solidFill>
                            <a:schemeClr val="tx1"/>
                          </a:solidFill>
                          <a:effectLst/>
                          <a:latin typeface="+mn-lt"/>
                        </a:rPr>
                        <a:t> (FNR), Miss rate </a:t>
                      </a:r>
                      <a:br>
                        <a:rPr lang="en-US" sz="1050" b="1" dirty="0">
                          <a:solidFill>
                            <a:schemeClr val="tx1"/>
                          </a:solidFill>
                          <a:effectLst/>
                          <a:latin typeface="+mn-lt"/>
                        </a:rPr>
                      </a:br>
                      <a:r>
                        <a:rPr lang="en-US" sz="900" b="0" dirty="0">
                          <a:solidFill>
                            <a:schemeClr val="tx1"/>
                          </a:solidFill>
                          <a:effectLst/>
                          <a:latin typeface="+mn-lt"/>
                        </a:rPr>
                        <a:t>= Σ False negative /Σ Condition positive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050" b="1" u="none" strike="noStrike" dirty="0">
                          <a:solidFill>
                            <a:schemeClr val="tx1"/>
                          </a:solidFill>
                          <a:effectLst/>
                          <a:latin typeface="+mn-lt"/>
                        </a:rPr>
                        <a:t>Specificity</a:t>
                      </a:r>
                      <a:r>
                        <a:rPr lang="en-US" sz="1050" b="1" dirty="0">
                          <a:solidFill>
                            <a:schemeClr val="tx1"/>
                          </a:solidFill>
                          <a:effectLst/>
                          <a:latin typeface="+mn-lt"/>
                        </a:rPr>
                        <a:t> (SPC), Selectivity, </a:t>
                      </a:r>
                      <a:r>
                        <a:rPr lang="en-US" sz="1050" b="1" u="none" strike="noStrike" dirty="0">
                          <a:solidFill>
                            <a:schemeClr val="tx1"/>
                          </a:solidFill>
                          <a:effectLst/>
                          <a:latin typeface="+mn-lt"/>
                        </a:rPr>
                        <a:t>True negative rate</a:t>
                      </a:r>
                      <a:r>
                        <a:rPr lang="en-US" sz="1050" b="1" dirty="0">
                          <a:solidFill>
                            <a:schemeClr val="tx1"/>
                          </a:solidFill>
                          <a:effectLst/>
                          <a:latin typeface="+mn-lt"/>
                        </a:rPr>
                        <a:t> (TNR) </a:t>
                      </a:r>
                      <a:br>
                        <a:rPr lang="en-US" sz="1050" b="1" dirty="0">
                          <a:solidFill>
                            <a:schemeClr val="tx1"/>
                          </a:solidFill>
                          <a:effectLst/>
                          <a:latin typeface="+mn-lt"/>
                        </a:rPr>
                      </a:br>
                      <a:r>
                        <a:rPr lang="en-US" sz="900" b="0" dirty="0">
                          <a:solidFill>
                            <a:schemeClr val="tx1"/>
                          </a:solidFill>
                          <a:effectLst/>
                          <a:latin typeface="+mn-lt"/>
                        </a:rPr>
                        <a:t>= Σ True negative /Σ Condition negative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100" b="1" u="none" strike="noStrike" dirty="0">
                          <a:solidFill>
                            <a:schemeClr val="tx1"/>
                          </a:solidFill>
                          <a:effectLst/>
                          <a:latin typeface="+mn-lt"/>
                        </a:rPr>
                        <a:t>Negative likelihood ratio</a:t>
                      </a:r>
                      <a:r>
                        <a:rPr lang="en-US" sz="1100" b="1" dirty="0">
                          <a:solidFill>
                            <a:schemeClr val="tx1"/>
                          </a:solidFill>
                          <a:effectLst/>
                          <a:latin typeface="+mn-lt"/>
                        </a:rPr>
                        <a:t> (LR−) </a:t>
                      </a:r>
                    </a:p>
                    <a:p>
                      <a:pPr algn="ctr"/>
                      <a:r>
                        <a:rPr lang="en-US" sz="1000" b="0" dirty="0">
                          <a:solidFill>
                            <a:schemeClr val="tx1"/>
                          </a:solidFill>
                          <a:effectLst/>
                          <a:latin typeface="+mn-lt"/>
                        </a:rPr>
                        <a:t>= FNR/TNR</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xmlns="" val="10005"/>
                  </a:ext>
                </a:extLst>
              </a:tr>
            </a:tbl>
          </a:graphicData>
        </a:graphic>
      </p:graphicFrame>
      <p:sp>
        <p:nvSpPr>
          <p:cNvPr id="8" name="TextBox 7"/>
          <p:cNvSpPr txBox="1"/>
          <p:nvPr/>
        </p:nvSpPr>
        <p:spPr>
          <a:xfrm>
            <a:off x="1362075" y="6420148"/>
            <a:ext cx="2740850" cy="304800"/>
          </a:xfrm>
          <a:prstGeom prst="rect">
            <a:avLst/>
          </a:prstGeom>
          <a:noFill/>
        </p:spPr>
        <p:txBody>
          <a:bodyPr wrap="square" lIns="54610" tIns="54610" rIns="54610" bIns="54610" rtlCol="0">
            <a:noAutofit/>
          </a:bodyPr>
          <a:lstStyle/>
          <a:p>
            <a:pPr>
              <a:spcAft>
                <a:spcPts val="600"/>
              </a:spcAft>
            </a:pPr>
            <a:r>
              <a:rPr lang="en-US" sz="1050" dirty="0"/>
              <a:t>MCC - Matthews correlation coefficient</a:t>
            </a:r>
            <a:endParaRPr lang="en-US" sz="1050" dirty="0">
              <a:solidFill>
                <a:schemeClr val="tx2"/>
              </a:solidFill>
            </a:endParaRPr>
          </a:p>
        </p:txBody>
      </p:sp>
      <p:grpSp>
        <p:nvGrpSpPr>
          <p:cNvPr id="6" name="Group 5"/>
          <p:cNvGrpSpPr>
            <a:grpSpLocks noChangeAspect="1"/>
          </p:cNvGrpSpPr>
          <p:nvPr/>
        </p:nvGrpSpPr>
        <p:grpSpPr>
          <a:xfrm>
            <a:off x="8591874" y="231286"/>
            <a:ext cx="3476386" cy="422807"/>
            <a:chOff x="241875" y="1780818"/>
            <a:chExt cx="11978785" cy="1456892"/>
          </a:xfrm>
        </p:grpSpPr>
        <p:sp>
          <p:nvSpPr>
            <p:cNvPr id="9" name="Chevron 8"/>
            <p:cNvSpPr/>
            <p:nvPr/>
          </p:nvSpPr>
          <p:spPr>
            <a:xfrm>
              <a:off x="241875" y="2535602"/>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solidFill>
                    <a:schemeClr val="bg1"/>
                  </a:solidFill>
                </a:rPr>
                <a:t>Collection</a:t>
              </a:r>
            </a:p>
          </p:txBody>
        </p:sp>
        <p:sp>
          <p:nvSpPr>
            <p:cNvPr id="10" name="Chevron 9"/>
            <p:cNvSpPr/>
            <p:nvPr/>
          </p:nvSpPr>
          <p:spPr>
            <a:xfrm>
              <a:off x="1937375" y="2536036"/>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spc="-41" dirty="0">
                  <a:solidFill>
                    <a:schemeClr val="bg1"/>
                  </a:solidFill>
                  <a:sym typeface="Rajdhani Semibold"/>
                </a:rPr>
                <a:t>Visualization</a:t>
              </a:r>
              <a:endParaRPr lang="en-US" sz="400" b="1" dirty="0"/>
            </a:p>
          </p:txBody>
        </p:sp>
        <p:sp>
          <p:nvSpPr>
            <p:cNvPr id="11" name="Chevron 10"/>
            <p:cNvSpPr/>
            <p:nvPr/>
          </p:nvSpPr>
          <p:spPr>
            <a:xfrm>
              <a:off x="3632875" y="2536036"/>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solidFill>
                    <a:schemeClr val="bg1"/>
                  </a:solidFill>
                </a:rPr>
                <a:t>Cleansing</a:t>
              </a:r>
            </a:p>
          </p:txBody>
        </p:sp>
        <p:sp>
          <p:nvSpPr>
            <p:cNvPr id="13" name="Chevron 12"/>
            <p:cNvSpPr/>
            <p:nvPr/>
          </p:nvSpPr>
          <p:spPr>
            <a:xfrm>
              <a:off x="5328375" y="2544541"/>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spc="-41" dirty="0">
                  <a:solidFill>
                    <a:schemeClr val="bg1"/>
                  </a:solidFill>
                  <a:ea typeface="Rajdhani Semibold"/>
                  <a:cs typeface="Raleway"/>
                  <a:sym typeface="Rajdhani Semibold"/>
                </a:rPr>
                <a:t>Engineering</a:t>
              </a:r>
              <a:endParaRPr lang="en-US" sz="400" b="1" dirty="0"/>
            </a:p>
          </p:txBody>
        </p:sp>
        <p:sp>
          <p:nvSpPr>
            <p:cNvPr id="14" name="Chevron 13"/>
            <p:cNvSpPr/>
            <p:nvPr/>
          </p:nvSpPr>
          <p:spPr>
            <a:xfrm>
              <a:off x="7023875" y="2544542"/>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spc="-41" dirty="0">
                  <a:solidFill>
                    <a:schemeClr val="bg1"/>
                  </a:solidFill>
                  <a:sym typeface="Rajdhani Semibold"/>
                </a:rPr>
                <a:t>Development</a:t>
              </a:r>
              <a:endParaRPr lang="en-US" sz="400" b="1" dirty="0"/>
            </a:p>
          </p:txBody>
        </p:sp>
        <p:sp>
          <p:nvSpPr>
            <p:cNvPr id="15" name="Chevron 14"/>
            <p:cNvSpPr/>
            <p:nvPr/>
          </p:nvSpPr>
          <p:spPr>
            <a:xfrm>
              <a:off x="8719375" y="2553710"/>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t>Selection</a:t>
              </a:r>
            </a:p>
          </p:txBody>
        </p:sp>
        <p:sp>
          <p:nvSpPr>
            <p:cNvPr id="16" name="Chevron 15"/>
            <p:cNvSpPr/>
            <p:nvPr/>
          </p:nvSpPr>
          <p:spPr>
            <a:xfrm>
              <a:off x="10414873" y="2553710"/>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t>Results</a:t>
              </a:r>
            </a:p>
          </p:txBody>
        </p:sp>
        <p:sp>
          <p:nvSpPr>
            <p:cNvPr id="18" name="Chevron 17"/>
            <p:cNvSpPr/>
            <p:nvPr/>
          </p:nvSpPr>
          <p:spPr>
            <a:xfrm>
              <a:off x="241875" y="1780818"/>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solidFill>
                    <a:schemeClr val="bg1"/>
                  </a:solidFill>
                </a:rPr>
                <a:t>Data</a:t>
              </a:r>
              <a:br>
                <a:rPr lang="en-US" sz="400" b="1" dirty="0">
                  <a:solidFill>
                    <a:schemeClr val="bg1"/>
                  </a:solidFill>
                </a:rPr>
              </a:br>
              <a:r>
                <a:rPr lang="en-US" sz="400" b="1" dirty="0">
                  <a:solidFill>
                    <a:schemeClr val="bg1"/>
                  </a:solidFill>
                </a:rPr>
                <a:t>Source</a:t>
              </a:r>
            </a:p>
          </p:txBody>
        </p:sp>
        <p:sp>
          <p:nvSpPr>
            <p:cNvPr id="19" name="Chevron 18"/>
            <p:cNvSpPr/>
            <p:nvPr/>
          </p:nvSpPr>
          <p:spPr>
            <a:xfrm>
              <a:off x="1937375" y="1780818"/>
              <a:ext cx="5196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solidFill>
                    <a:schemeClr val="bg1"/>
                  </a:solidFill>
                </a:rPr>
                <a:t>Data Exploration</a:t>
              </a:r>
            </a:p>
          </p:txBody>
        </p:sp>
        <p:sp>
          <p:nvSpPr>
            <p:cNvPr id="20" name="Chevron 19"/>
            <p:cNvSpPr/>
            <p:nvPr/>
          </p:nvSpPr>
          <p:spPr>
            <a:xfrm>
              <a:off x="7023875" y="1780818"/>
              <a:ext cx="35012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spc="-41" dirty="0">
                  <a:solidFill>
                    <a:schemeClr val="bg1"/>
                  </a:solidFill>
                  <a:sym typeface="Rajdhani Semibold"/>
                </a:rPr>
                <a:t>Model  Evaluation &amp; Selection</a:t>
              </a:r>
              <a:endParaRPr lang="en-US" sz="400" b="1" dirty="0"/>
            </a:p>
          </p:txBody>
        </p:sp>
        <p:sp>
          <p:nvSpPr>
            <p:cNvPr id="21" name="Chevron 20"/>
            <p:cNvSpPr/>
            <p:nvPr/>
          </p:nvSpPr>
          <p:spPr>
            <a:xfrm>
              <a:off x="10414873" y="1780818"/>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t>Results</a:t>
              </a:r>
            </a:p>
          </p:txBody>
        </p:sp>
      </p:grpSp>
    </p:spTree>
    <p:extLst>
      <p:ext uri="{BB962C8B-B14F-4D97-AF65-F5344CB8AC3E}">
        <p14:creationId xmlns:p14="http://schemas.microsoft.com/office/powerpoint/2010/main" val="3569986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latin typeface="+mn-lt"/>
              </a:rPr>
              <a:t>Score Selection</a:t>
            </a:r>
          </a:p>
        </p:txBody>
      </p:sp>
      <p:sp>
        <p:nvSpPr>
          <p:cNvPr id="17" name="Text Placeholder 16"/>
          <p:cNvSpPr>
            <a:spLocks noGrp="1"/>
          </p:cNvSpPr>
          <p:nvPr>
            <p:ph type="body" sz="quarter" idx="10"/>
          </p:nvPr>
        </p:nvSpPr>
        <p:spPr/>
        <p:txBody>
          <a:bodyPr/>
          <a:lstStyle/>
          <a:p>
            <a:r>
              <a:rPr lang="en-US" dirty="0">
                <a:latin typeface="+mn-lt"/>
              </a:rPr>
              <a:t>MCC is more informative than any other confusion matrix measure in evaluating binary classification problems because it takes into account the balance ratios of the 4 confusion matrix categories (TP, TN, FP and FN)</a:t>
            </a:r>
          </a:p>
        </p:txBody>
      </p:sp>
      <p:graphicFrame>
        <p:nvGraphicFramePr>
          <p:cNvPr id="7" name="Table 6"/>
          <p:cNvGraphicFramePr>
            <a:graphicFrameLocks noGrp="1"/>
          </p:cNvGraphicFramePr>
          <p:nvPr/>
        </p:nvGraphicFramePr>
        <p:xfrm>
          <a:off x="1056000" y="1807616"/>
          <a:ext cx="9981329" cy="4320000"/>
        </p:xfrm>
        <a:graphic>
          <a:graphicData uri="http://schemas.openxmlformats.org/drawingml/2006/table">
            <a:tbl>
              <a:tblPr/>
              <a:tblGrid>
                <a:gridCol w="261329">
                  <a:extLst>
                    <a:ext uri="{9D8B030D-6E8A-4147-A177-3AD203B41FA5}">
                      <a16:colId xmlns:a16="http://schemas.microsoft.com/office/drawing/2014/main" xmlns="" val="20000"/>
                    </a:ext>
                  </a:extLst>
                </a:gridCol>
                <a:gridCol w="936000">
                  <a:extLst>
                    <a:ext uri="{9D8B030D-6E8A-4147-A177-3AD203B41FA5}">
                      <a16:colId xmlns:a16="http://schemas.microsoft.com/office/drawing/2014/main" xmlns="" val="20001"/>
                    </a:ext>
                  </a:extLst>
                </a:gridCol>
                <a:gridCol w="1692000">
                  <a:extLst>
                    <a:ext uri="{9D8B030D-6E8A-4147-A177-3AD203B41FA5}">
                      <a16:colId xmlns:a16="http://schemas.microsoft.com/office/drawing/2014/main" xmlns="" val="20002"/>
                    </a:ext>
                  </a:extLst>
                </a:gridCol>
                <a:gridCol w="1692000">
                  <a:extLst>
                    <a:ext uri="{9D8B030D-6E8A-4147-A177-3AD203B41FA5}">
                      <a16:colId xmlns:a16="http://schemas.microsoft.com/office/drawing/2014/main" xmlns="" val="20003"/>
                    </a:ext>
                  </a:extLst>
                </a:gridCol>
                <a:gridCol w="2700000">
                  <a:extLst>
                    <a:ext uri="{9D8B030D-6E8A-4147-A177-3AD203B41FA5}">
                      <a16:colId xmlns:a16="http://schemas.microsoft.com/office/drawing/2014/main" xmlns="" val="20004"/>
                    </a:ext>
                  </a:extLst>
                </a:gridCol>
                <a:gridCol w="900000">
                  <a:extLst>
                    <a:ext uri="{9D8B030D-6E8A-4147-A177-3AD203B41FA5}">
                      <a16:colId xmlns:a16="http://schemas.microsoft.com/office/drawing/2014/main" xmlns="" val="20005"/>
                    </a:ext>
                  </a:extLst>
                </a:gridCol>
                <a:gridCol w="900000">
                  <a:extLst>
                    <a:ext uri="{9D8B030D-6E8A-4147-A177-3AD203B41FA5}">
                      <a16:colId xmlns:a16="http://schemas.microsoft.com/office/drawing/2014/main" xmlns="" val="20006"/>
                    </a:ext>
                  </a:extLst>
                </a:gridCol>
                <a:gridCol w="900000">
                  <a:extLst>
                    <a:ext uri="{9D8B030D-6E8A-4147-A177-3AD203B41FA5}">
                      <a16:colId xmlns:a16="http://schemas.microsoft.com/office/drawing/2014/main" xmlns="" val="20007"/>
                    </a:ext>
                  </a:extLst>
                </a:gridCol>
              </a:tblGrid>
              <a:tr h="215524">
                <a:tc>
                  <a:txBody>
                    <a:bodyPr/>
                    <a:lstStyle/>
                    <a:p>
                      <a:pPr algn="ctr"/>
                      <a:endParaRPr lang="en-US" sz="1000" dirty="0">
                        <a:solidFill>
                          <a:schemeClr val="bg2">
                            <a:lumMod val="10000"/>
                          </a:schemeClr>
                        </a:solidFill>
                        <a:effectLst/>
                        <a:latin typeface="+mn-lt"/>
                      </a:endParaRPr>
                    </a:p>
                  </a:txBody>
                  <a:tcPr marL="31563" marR="31563" marT="15781" marB="15781" anchor="ctr">
                    <a:lnL>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dirty="0">
                        <a:solidFill>
                          <a:schemeClr val="bg2">
                            <a:lumMod val="10000"/>
                          </a:schemeClr>
                        </a:solidFill>
                        <a:effectLst/>
                        <a:latin typeface="+mn-lt"/>
                      </a:endParaRPr>
                    </a:p>
                  </a:txBody>
                  <a:tcPr marL="31563" marR="31563" marT="15781" marB="15781"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1000" noProof="0" dirty="0">
                          <a:solidFill>
                            <a:schemeClr val="bg2">
                              <a:lumMod val="10000"/>
                            </a:schemeClr>
                          </a:solidFill>
                          <a:effectLst/>
                          <a:latin typeface="+mn-lt"/>
                        </a:rPr>
                        <a:t>True Condition</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US" sz="600" dirty="0">
                        <a:effectLst/>
                      </a:endParaRPr>
                    </a:p>
                  </a:txBody>
                  <a:tcPr marL="31563" marR="31563" marT="15781" marB="1578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fr-FR" sz="1000" dirty="0">
                        <a:solidFill>
                          <a:schemeClr val="bg2">
                            <a:lumMod val="10000"/>
                          </a:schemeClr>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dbl"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endParaRPr lang="en-US" sz="1000" dirty="0">
                        <a:solidFill>
                          <a:schemeClr val="bg2">
                            <a:lumMod val="10000"/>
                          </a:schemeClr>
                        </a:solidFill>
                        <a:effectLst/>
                        <a:latin typeface="+mn-lt"/>
                      </a:endParaRPr>
                    </a:p>
                  </a:txBody>
                  <a:tcPr marL="31563" marR="31563" marT="15781" marB="15781" anchor="ctr">
                    <a:lnL w="12700" cap="flat" cmpd="dbl"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718416">
                <a:tc>
                  <a:txBody>
                    <a:bodyPr/>
                    <a:lstStyle/>
                    <a:p>
                      <a:pPr algn="ctr"/>
                      <a:endParaRPr lang="en-US" sz="1000" dirty="0">
                        <a:solidFill>
                          <a:schemeClr val="bg2">
                            <a:lumMod val="10000"/>
                          </a:schemeClr>
                        </a:solidFill>
                        <a:effectLst/>
                        <a:latin typeface="+mn-lt"/>
                      </a:endParaRPr>
                    </a:p>
                  </a:txBody>
                  <a:tcPr marL="31563" marR="31563" marT="15781" marB="15781" anchor="ctr">
                    <a:lnL>
                      <a:noFill/>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u="none" strike="noStrike" dirty="0">
                          <a:solidFill>
                            <a:schemeClr val="bg1"/>
                          </a:solidFill>
                          <a:effectLst/>
                          <a:latin typeface="+mn-lt"/>
                        </a:rPr>
                        <a:t>Total population</a:t>
                      </a:r>
                      <a:endParaRPr lang="en-US" sz="1200" dirty="0">
                        <a:solidFill>
                          <a:schemeClr val="bg1"/>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dirty="0">
                          <a:solidFill>
                            <a:schemeClr val="bg1"/>
                          </a:solidFill>
                          <a:effectLst/>
                          <a:latin typeface="+mn-lt"/>
                        </a:rPr>
                        <a:t>Condition positive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dirty="0">
                          <a:solidFill>
                            <a:schemeClr val="bg1"/>
                          </a:solidFill>
                          <a:effectLst/>
                          <a:latin typeface="+mn-lt"/>
                        </a:rPr>
                        <a:t>Condition negative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400" b="1" kern="1200" noProof="0" dirty="0">
                          <a:solidFill>
                            <a:schemeClr val="bg1">
                              <a:lumMod val="75000"/>
                            </a:schemeClr>
                          </a:solidFill>
                          <a:effectLst/>
                          <a:latin typeface="+mn-lt"/>
                          <a:ea typeface="+mn-ea"/>
                          <a:cs typeface="+mn-cs"/>
                        </a:rPr>
                        <a:t>Prevalence </a:t>
                      </a:r>
                      <a:r>
                        <a:rPr lang="fr-FR" sz="1000" kern="1200" dirty="0">
                          <a:solidFill>
                            <a:schemeClr val="bg1">
                              <a:lumMod val="75000"/>
                            </a:schemeClr>
                          </a:solidFill>
                          <a:effectLst/>
                          <a:latin typeface="+mn-lt"/>
                          <a:ea typeface="+mn-ea"/>
                          <a:cs typeface="+mn-cs"/>
                        </a:rPr>
                        <a:t/>
                      </a:r>
                      <a:br>
                        <a:rPr lang="fr-FR" sz="1000" kern="1200" dirty="0">
                          <a:solidFill>
                            <a:schemeClr val="bg1">
                              <a:lumMod val="75000"/>
                            </a:schemeClr>
                          </a:solidFill>
                          <a:effectLst/>
                          <a:latin typeface="+mn-lt"/>
                          <a:ea typeface="+mn-ea"/>
                          <a:cs typeface="+mn-cs"/>
                        </a:rPr>
                      </a:br>
                      <a:r>
                        <a:rPr lang="fr-FR" sz="1000" kern="1200" dirty="0">
                          <a:solidFill>
                            <a:schemeClr val="bg1">
                              <a:lumMod val="75000"/>
                            </a:schemeClr>
                          </a:solidFill>
                          <a:effectLst/>
                          <a:latin typeface="+mn-lt"/>
                          <a:ea typeface="+mn-ea"/>
                          <a:cs typeface="+mn-cs"/>
                        </a:rPr>
                        <a:t>= Σ Condition positive/Σ Total </a:t>
                      </a:r>
                      <a:r>
                        <a:rPr lang="fr-FR" sz="1000" dirty="0">
                          <a:solidFill>
                            <a:schemeClr val="bg1">
                              <a:lumMod val="75000"/>
                            </a:schemeClr>
                          </a:solidFill>
                          <a:effectLst/>
                          <a:latin typeface="+mn-lt"/>
                        </a:rPr>
                        <a:t>population</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gridSpan="3">
                  <a:txBody>
                    <a:bodyPr/>
                    <a:lstStyle/>
                    <a:p>
                      <a:pPr algn="ctr"/>
                      <a:r>
                        <a:rPr lang="en-US" sz="1400" b="1" u="none" strike="noStrike" dirty="0">
                          <a:solidFill>
                            <a:schemeClr val="bg1">
                              <a:lumMod val="75000"/>
                            </a:schemeClr>
                          </a:solidFill>
                          <a:effectLst/>
                          <a:latin typeface="+mn-lt"/>
                        </a:rPr>
                        <a:t>Accuracy</a:t>
                      </a:r>
                      <a:r>
                        <a:rPr lang="en-US" sz="1400" b="1" dirty="0">
                          <a:solidFill>
                            <a:schemeClr val="bg1">
                              <a:lumMod val="75000"/>
                            </a:schemeClr>
                          </a:solidFill>
                          <a:effectLst/>
                          <a:latin typeface="+mn-lt"/>
                        </a:rPr>
                        <a:t> (ACC) </a:t>
                      </a:r>
                      <a:r>
                        <a:rPr lang="en-US" sz="1000" dirty="0">
                          <a:solidFill>
                            <a:schemeClr val="bg1">
                              <a:lumMod val="75000"/>
                            </a:schemeClr>
                          </a:solidFill>
                          <a:effectLst/>
                          <a:latin typeface="+mn-lt"/>
                        </a:rPr>
                        <a:t/>
                      </a:r>
                      <a:br>
                        <a:rPr lang="en-US" sz="1000" dirty="0">
                          <a:solidFill>
                            <a:schemeClr val="bg1">
                              <a:lumMod val="75000"/>
                            </a:schemeClr>
                          </a:solidFill>
                          <a:effectLst/>
                          <a:latin typeface="+mn-lt"/>
                        </a:rPr>
                      </a:br>
                      <a:r>
                        <a:rPr lang="en-US" sz="1000" dirty="0">
                          <a:solidFill>
                            <a:schemeClr val="bg1">
                              <a:lumMod val="75000"/>
                            </a:schemeClr>
                          </a:solidFill>
                          <a:effectLst/>
                          <a:latin typeface="+mn-lt"/>
                        </a:rPr>
                        <a:t>= Σ True positive + Σ True negative</a:t>
                      </a:r>
                      <a:br>
                        <a:rPr lang="en-US" sz="1000" dirty="0">
                          <a:solidFill>
                            <a:schemeClr val="bg1">
                              <a:lumMod val="75000"/>
                            </a:schemeClr>
                          </a:solidFill>
                          <a:effectLst/>
                          <a:latin typeface="+mn-lt"/>
                        </a:rPr>
                      </a:br>
                      <a:r>
                        <a:rPr lang="en-US" sz="1000" dirty="0">
                          <a:solidFill>
                            <a:schemeClr val="bg1">
                              <a:lumMod val="75000"/>
                            </a:schemeClr>
                          </a:solidFill>
                          <a:effectLst/>
                          <a:latin typeface="+mn-lt"/>
                        </a:rPr>
                        <a:t>/Σ Total population</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1"/>
                  </a:ext>
                </a:extLst>
              </a:tr>
              <a:tr h="778935">
                <a:tc rowSpan="2">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000" b="1" dirty="0">
                          <a:solidFill>
                            <a:schemeClr val="bg2">
                              <a:lumMod val="10000"/>
                            </a:schemeClr>
                          </a:solidFill>
                          <a:effectLst/>
                          <a:latin typeface="+mn-lt"/>
                        </a:rPr>
                        <a:t>Predicted  Condition</a:t>
                      </a:r>
                      <a:endParaRPr lang="en-US" sz="1000" dirty="0">
                        <a:solidFill>
                          <a:schemeClr val="bg2">
                            <a:lumMod val="10000"/>
                          </a:schemeClr>
                        </a:solidFill>
                        <a:effectLst/>
                        <a:latin typeface="+mn-lt"/>
                      </a:endParaRPr>
                    </a:p>
                  </a:txBody>
                  <a:tcPr marL="31563" marR="31563" marT="15781" marB="15781" vert="vert27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bg1"/>
                          </a:solidFill>
                          <a:effectLst/>
                          <a:latin typeface="+mn-lt"/>
                        </a:rPr>
                        <a:t>Predicted condition</a:t>
                      </a:r>
                      <a:br>
                        <a:rPr lang="en-US" sz="1200" dirty="0">
                          <a:solidFill>
                            <a:schemeClr val="bg1"/>
                          </a:solidFill>
                          <a:effectLst/>
                          <a:latin typeface="+mn-lt"/>
                        </a:rPr>
                      </a:br>
                      <a:r>
                        <a:rPr lang="en-US" sz="1200" dirty="0">
                          <a:solidFill>
                            <a:schemeClr val="bg1"/>
                          </a:solidFill>
                          <a:effectLst/>
                          <a:latin typeface="+mn-lt"/>
                        </a:rPr>
                        <a:t>positive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b="1" u="none" strike="noStrike" dirty="0">
                          <a:solidFill>
                            <a:schemeClr val="bg1"/>
                          </a:solidFill>
                          <a:effectLst/>
                          <a:latin typeface="+mn-lt"/>
                        </a:rPr>
                        <a:t>True positive</a:t>
                      </a:r>
                      <a:endParaRPr lang="en-US" sz="1200" dirty="0">
                        <a:solidFill>
                          <a:schemeClr val="bg1"/>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200" b="1" u="none" strike="noStrike" dirty="0">
                          <a:solidFill>
                            <a:schemeClr val="bg1"/>
                          </a:solidFill>
                          <a:effectLst/>
                          <a:latin typeface="+mn-lt"/>
                        </a:rPr>
                        <a:t>False positive</a:t>
                      </a:r>
                      <a:r>
                        <a:rPr lang="en-US" sz="1200" dirty="0">
                          <a:solidFill>
                            <a:schemeClr val="bg1"/>
                          </a:solidFill>
                          <a:effectLst/>
                          <a:latin typeface="+mn-lt"/>
                        </a:rPr>
                        <a:t>,</a:t>
                      </a:r>
                      <a:br>
                        <a:rPr lang="en-US" sz="1200" dirty="0">
                          <a:solidFill>
                            <a:schemeClr val="bg1"/>
                          </a:solidFill>
                          <a:effectLst/>
                          <a:latin typeface="+mn-lt"/>
                        </a:rPr>
                      </a:br>
                      <a:r>
                        <a:rPr lang="en-US" sz="1200" b="1" u="none" strike="noStrike" dirty="0">
                          <a:solidFill>
                            <a:schemeClr val="tx2"/>
                          </a:solidFill>
                          <a:effectLst/>
                          <a:latin typeface="+mn-lt"/>
                        </a:rPr>
                        <a:t>Type I error</a:t>
                      </a:r>
                      <a:endParaRPr lang="en-US" sz="1200" b="1" dirty="0">
                        <a:solidFill>
                          <a:schemeClr val="tx2"/>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100" b="1" u="none" strike="noStrike" dirty="0">
                          <a:solidFill>
                            <a:schemeClr val="tx1"/>
                          </a:solidFill>
                          <a:effectLst/>
                          <a:latin typeface="+mn-lt"/>
                        </a:rPr>
                        <a:t>Positive predictive value</a:t>
                      </a:r>
                      <a:r>
                        <a:rPr lang="en-US" sz="1100" b="1" dirty="0">
                          <a:solidFill>
                            <a:schemeClr val="tx1"/>
                          </a:solidFill>
                          <a:effectLst/>
                          <a:latin typeface="+mn-lt"/>
                        </a:rPr>
                        <a:t> (PPV)</a:t>
                      </a:r>
                      <a:r>
                        <a:rPr lang="en-US" sz="1100" dirty="0">
                          <a:solidFill>
                            <a:schemeClr val="tx1"/>
                          </a:solidFill>
                          <a:effectLst/>
                          <a:latin typeface="+mn-lt"/>
                        </a:rPr>
                        <a:t/>
                      </a:r>
                      <a:br>
                        <a:rPr lang="en-US" sz="1100" dirty="0">
                          <a:solidFill>
                            <a:schemeClr val="tx1"/>
                          </a:solidFill>
                          <a:effectLst/>
                          <a:latin typeface="+mn-lt"/>
                        </a:rPr>
                      </a:br>
                      <a:r>
                        <a:rPr lang="en-US" sz="1100" b="1" u="none" strike="noStrike" dirty="0">
                          <a:solidFill>
                            <a:schemeClr val="tx1"/>
                          </a:solidFill>
                          <a:effectLst/>
                          <a:latin typeface="+mn-lt"/>
                        </a:rPr>
                        <a:t>Precision</a:t>
                      </a:r>
                      <a:r>
                        <a:rPr lang="en-US" sz="1000" dirty="0">
                          <a:solidFill>
                            <a:schemeClr val="tx1"/>
                          </a:solidFill>
                          <a:effectLst/>
                          <a:latin typeface="+mn-lt"/>
                        </a:rPr>
                        <a:t> </a:t>
                      </a:r>
                      <a:br>
                        <a:rPr lang="en-US" sz="1000" dirty="0">
                          <a:solidFill>
                            <a:schemeClr val="tx1"/>
                          </a:solidFill>
                          <a:effectLst/>
                          <a:latin typeface="+mn-lt"/>
                        </a:rPr>
                      </a:br>
                      <a:r>
                        <a:rPr lang="en-US" sz="1000" dirty="0">
                          <a:solidFill>
                            <a:schemeClr val="tx1"/>
                          </a:solidFill>
                          <a:effectLst/>
                          <a:latin typeface="+mn-lt"/>
                        </a:rPr>
                        <a:t>= Σ True positive </a:t>
                      </a:r>
                      <a:br>
                        <a:rPr lang="en-US" sz="1000" dirty="0">
                          <a:solidFill>
                            <a:schemeClr val="tx1"/>
                          </a:solidFill>
                          <a:effectLst/>
                          <a:latin typeface="+mn-lt"/>
                        </a:rPr>
                      </a:br>
                      <a:r>
                        <a:rPr lang="en-US" sz="1000" dirty="0">
                          <a:solidFill>
                            <a:schemeClr val="tx1"/>
                          </a:solidFill>
                          <a:effectLst/>
                          <a:latin typeface="+mn-lt"/>
                        </a:rPr>
                        <a:t>/Σ Predicted condition positive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3">
                  <a:txBody>
                    <a:bodyPr/>
                    <a:lstStyle/>
                    <a:p>
                      <a:pPr algn="ctr"/>
                      <a:r>
                        <a:rPr lang="en-US" sz="1100" b="1" u="none" strike="noStrike" dirty="0">
                          <a:solidFill>
                            <a:schemeClr val="tx1"/>
                          </a:solidFill>
                          <a:effectLst/>
                          <a:latin typeface="+mn-lt"/>
                        </a:rPr>
                        <a:t>False discovery rate</a:t>
                      </a:r>
                      <a:r>
                        <a:rPr lang="en-US" sz="1100" b="1" dirty="0">
                          <a:solidFill>
                            <a:schemeClr val="tx1"/>
                          </a:solidFill>
                          <a:effectLst/>
                          <a:latin typeface="+mn-lt"/>
                        </a:rPr>
                        <a:t> (FDR) </a:t>
                      </a:r>
                      <a:r>
                        <a:rPr lang="en-US" sz="1000" dirty="0">
                          <a:solidFill>
                            <a:schemeClr val="tx1"/>
                          </a:solidFill>
                          <a:effectLst/>
                          <a:latin typeface="+mn-lt"/>
                        </a:rPr>
                        <a:t/>
                      </a:r>
                      <a:br>
                        <a:rPr lang="en-US" sz="1000" dirty="0">
                          <a:solidFill>
                            <a:schemeClr val="tx1"/>
                          </a:solidFill>
                          <a:effectLst/>
                          <a:latin typeface="+mn-lt"/>
                        </a:rPr>
                      </a:br>
                      <a:r>
                        <a:rPr lang="en-US" sz="1000" dirty="0">
                          <a:solidFill>
                            <a:schemeClr val="tx1"/>
                          </a:solidFill>
                          <a:effectLst/>
                          <a:latin typeface="+mn-lt"/>
                        </a:rPr>
                        <a:t>= Σ False positive /Σ Predicted condition positive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2"/>
                  </a:ext>
                </a:extLst>
              </a:tr>
              <a:tr h="762450">
                <a:tc vMerge="1">
                  <a:txBody>
                    <a:bodyPr/>
                    <a:lstStyle/>
                    <a:p>
                      <a:endParaRPr lang="en-US"/>
                    </a:p>
                  </a:txBody>
                  <a:tcPr/>
                </a:tc>
                <a:tc>
                  <a:txBody>
                    <a:bodyPr/>
                    <a:lstStyle/>
                    <a:p>
                      <a:pPr algn="ctr"/>
                      <a:r>
                        <a:rPr lang="en-US" sz="1200" dirty="0">
                          <a:solidFill>
                            <a:schemeClr val="bg1"/>
                          </a:solidFill>
                          <a:effectLst/>
                          <a:latin typeface="+mn-lt"/>
                        </a:rPr>
                        <a:t>Predicted condition</a:t>
                      </a:r>
                      <a:br>
                        <a:rPr lang="en-US" sz="1200" dirty="0">
                          <a:solidFill>
                            <a:schemeClr val="bg1"/>
                          </a:solidFill>
                          <a:effectLst/>
                          <a:latin typeface="+mn-lt"/>
                        </a:rPr>
                      </a:br>
                      <a:r>
                        <a:rPr lang="en-US" sz="1200" dirty="0">
                          <a:solidFill>
                            <a:schemeClr val="bg1"/>
                          </a:solidFill>
                          <a:effectLst/>
                          <a:latin typeface="+mn-lt"/>
                        </a:rPr>
                        <a:t>negative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b="1" u="none" strike="noStrike" dirty="0">
                          <a:solidFill>
                            <a:schemeClr val="bg1"/>
                          </a:solidFill>
                          <a:effectLst/>
                          <a:latin typeface="+mn-lt"/>
                        </a:rPr>
                        <a:t>False negative</a:t>
                      </a:r>
                      <a:r>
                        <a:rPr lang="en-US" sz="1200" dirty="0">
                          <a:solidFill>
                            <a:schemeClr val="bg1"/>
                          </a:solidFill>
                          <a:effectLst/>
                          <a:latin typeface="+mn-lt"/>
                        </a:rPr>
                        <a:t>,</a:t>
                      </a:r>
                      <a:br>
                        <a:rPr lang="en-US" sz="1200" dirty="0">
                          <a:solidFill>
                            <a:schemeClr val="bg1"/>
                          </a:solidFill>
                          <a:effectLst/>
                          <a:latin typeface="+mn-lt"/>
                        </a:rPr>
                      </a:br>
                      <a:r>
                        <a:rPr lang="en-US" sz="1200" b="1" u="none" strike="noStrike" dirty="0">
                          <a:solidFill>
                            <a:schemeClr val="tx2"/>
                          </a:solidFill>
                          <a:effectLst/>
                          <a:latin typeface="+mn-lt"/>
                        </a:rPr>
                        <a:t>Type II error</a:t>
                      </a:r>
                      <a:endParaRPr lang="en-US" sz="1200" b="1" dirty="0">
                        <a:solidFill>
                          <a:schemeClr val="tx2"/>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200" b="1" u="none" strike="noStrike" dirty="0">
                          <a:solidFill>
                            <a:schemeClr val="bg1"/>
                          </a:solidFill>
                          <a:effectLst/>
                          <a:latin typeface="+mn-lt"/>
                        </a:rPr>
                        <a:t>True negative</a:t>
                      </a:r>
                      <a:endParaRPr lang="en-US" sz="1200" dirty="0">
                        <a:solidFill>
                          <a:schemeClr val="bg1"/>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100" b="1" u="none" strike="noStrike" dirty="0">
                          <a:solidFill>
                            <a:schemeClr val="tx1"/>
                          </a:solidFill>
                          <a:effectLst/>
                          <a:latin typeface="+mn-lt"/>
                        </a:rPr>
                        <a:t>False omission rate</a:t>
                      </a:r>
                      <a:r>
                        <a:rPr lang="en-US" sz="1100" b="1" dirty="0">
                          <a:solidFill>
                            <a:schemeClr val="tx1"/>
                          </a:solidFill>
                          <a:effectLst/>
                          <a:latin typeface="+mn-lt"/>
                        </a:rPr>
                        <a:t> (FOR) </a:t>
                      </a:r>
                    </a:p>
                    <a:p>
                      <a:pPr algn="ctr"/>
                      <a:r>
                        <a:rPr lang="en-US" sz="1000" dirty="0">
                          <a:solidFill>
                            <a:schemeClr val="tx1"/>
                          </a:solidFill>
                          <a:effectLst/>
                          <a:latin typeface="+mn-lt"/>
                        </a:rPr>
                        <a:t>= Σ False negative /Σ Predicted condition negative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3">
                  <a:txBody>
                    <a:bodyPr/>
                    <a:lstStyle/>
                    <a:p>
                      <a:pPr algn="ctr"/>
                      <a:r>
                        <a:rPr lang="en-US" sz="1100" b="1" u="none" strike="noStrike" dirty="0">
                          <a:solidFill>
                            <a:schemeClr val="tx1"/>
                          </a:solidFill>
                          <a:effectLst/>
                          <a:latin typeface="+mn-lt"/>
                        </a:rPr>
                        <a:t>Negative predictive value</a:t>
                      </a:r>
                      <a:r>
                        <a:rPr lang="en-US" sz="1100" b="1" dirty="0">
                          <a:solidFill>
                            <a:schemeClr val="tx1"/>
                          </a:solidFill>
                          <a:effectLst/>
                          <a:latin typeface="+mn-lt"/>
                        </a:rPr>
                        <a:t> (NPV)</a:t>
                      </a:r>
                      <a:r>
                        <a:rPr lang="en-US" sz="1000" b="1" dirty="0">
                          <a:solidFill>
                            <a:schemeClr val="tx1"/>
                          </a:solidFill>
                          <a:effectLst/>
                          <a:latin typeface="+mn-lt"/>
                        </a:rPr>
                        <a:t/>
                      </a:r>
                      <a:br>
                        <a:rPr lang="en-US" sz="1000" b="1" dirty="0">
                          <a:solidFill>
                            <a:schemeClr val="tx1"/>
                          </a:solidFill>
                          <a:effectLst/>
                          <a:latin typeface="+mn-lt"/>
                        </a:rPr>
                      </a:br>
                      <a:r>
                        <a:rPr lang="en-US" sz="1000" dirty="0">
                          <a:solidFill>
                            <a:schemeClr val="tx1"/>
                          </a:solidFill>
                          <a:effectLst/>
                          <a:latin typeface="+mn-lt"/>
                        </a:rPr>
                        <a:t> = Σ True negative /Σ Predicted condition negative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3"/>
                  </a:ext>
                </a:extLst>
              </a:tr>
              <a:tr h="1006088">
                <a:tc rowSpan="2">
                  <a:txBody>
                    <a:bodyPr/>
                    <a:lstStyle/>
                    <a:p>
                      <a:pPr algn="ctr" fontAlgn="b"/>
                      <a:endParaRPr lang="en-US" sz="1000" dirty="0">
                        <a:solidFill>
                          <a:schemeClr val="bg2">
                            <a:lumMod val="10000"/>
                          </a:schemeClr>
                        </a:solidFill>
                        <a:effectLst/>
                        <a:latin typeface="+mn-lt"/>
                      </a:endParaRPr>
                    </a:p>
                  </a:txBody>
                  <a:tcPr marL="31563" marR="4384" marT="15781" marB="15781" anchor="b">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rowSpan="2">
                  <a:txBody>
                    <a:bodyPr/>
                    <a:lstStyle/>
                    <a:p>
                      <a:endParaRPr lang="en-US" sz="1400" dirty="0"/>
                    </a:p>
                  </a:txBody>
                  <a:tcPr marL="31563" marR="4384" marT="15781" marB="15781" anchor="b">
                    <a:lnL>
                      <a:noFill/>
                    </a:lnL>
                    <a:lnR w="1270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2"/>
                    </a:solidFill>
                  </a:tcPr>
                </a:tc>
                <a:tc>
                  <a:txBody>
                    <a:bodyPr/>
                    <a:lstStyle/>
                    <a:p>
                      <a:pPr algn="ctr"/>
                      <a:r>
                        <a:rPr lang="en-US" sz="1050" b="1" u="none" strike="noStrike" dirty="0">
                          <a:solidFill>
                            <a:schemeClr val="tx1"/>
                          </a:solidFill>
                          <a:effectLst/>
                          <a:latin typeface="+mn-lt"/>
                        </a:rPr>
                        <a:t>True positive rate</a:t>
                      </a:r>
                      <a:r>
                        <a:rPr lang="en-US" sz="1050" b="1" dirty="0">
                          <a:solidFill>
                            <a:schemeClr val="tx1"/>
                          </a:solidFill>
                          <a:effectLst/>
                          <a:latin typeface="+mn-lt"/>
                        </a:rPr>
                        <a:t> (TPR),</a:t>
                      </a:r>
                      <a:br>
                        <a:rPr lang="en-US" sz="1050" b="1" dirty="0">
                          <a:solidFill>
                            <a:schemeClr val="tx1"/>
                          </a:solidFill>
                          <a:effectLst/>
                          <a:latin typeface="+mn-lt"/>
                        </a:rPr>
                      </a:br>
                      <a:r>
                        <a:rPr lang="en-US" sz="1050" b="1" u="none" strike="noStrike" dirty="0">
                          <a:solidFill>
                            <a:schemeClr val="tx1"/>
                          </a:solidFill>
                          <a:effectLst/>
                          <a:latin typeface="+mn-lt"/>
                        </a:rPr>
                        <a:t>Recall</a:t>
                      </a:r>
                      <a:r>
                        <a:rPr lang="en-US" sz="1050" b="1" dirty="0">
                          <a:solidFill>
                            <a:schemeClr val="tx1"/>
                          </a:solidFill>
                          <a:effectLst/>
                          <a:latin typeface="+mn-lt"/>
                        </a:rPr>
                        <a:t>, </a:t>
                      </a:r>
                      <a:r>
                        <a:rPr lang="en-US" sz="1050" b="1" u="none" strike="noStrike" dirty="0">
                          <a:solidFill>
                            <a:schemeClr val="tx1"/>
                          </a:solidFill>
                          <a:effectLst/>
                          <a:latin typeface="+mn-lt"/>
                        </a:rPr>
                        <a:t>Sensitivity</a:t>
                      </a:r>
                      <a:r>
                        <a:rPr lang="en-US" sz="1050" b="1" dirty="0">
                          <a:solidFill>
                            <a:schemeClr val="tx1"/>
                          </a:solidFill>
                          <a:effectLst/>
                          <a:latin typeface="+mn-lt"/>
                        </a:rPr>
                        <a:t>, probability of detection,</a:t>
                      </a:r>
                      <a:r>
                        <a:rPr lang="en-US" sz="1050" b="1" baseline="0" dirty="0">
                          <a:solidFill>
                            <a:schemeClr val="tx1"/>
                          </a:solidFill>
                          <a:effectLst/>
                          <a:latin typeface="+mn-lt"/>
                        </a:rPr>
                        <a:t> </a:t>
                      </a:r>
                      <a:r>
                        <a:rPr lang="en-US" sz="1050" b="1" u="none" strike="noStrike" dirty="0">
                          <a:solidFill>
                            <a:schemeClr val="tx1"/>
                          </a:solidFill>
                          <a:effectLst/>
                          <a:latin typeface="+mn-lt"/>
                        </a:rPr>
                        <a:t>Power</a:t>
                      </a:r>
                      <a:r>
                        <a:rPr lang="en-US" sz="1050" b="1" dirty="0">
                          <a:solidFill>
                            <a:schemeClr val="tx1"/>
                          </a:solidFill>
                          <a:effectLst/>
                          <a:latin typeface="+mn-lt"/>
                        </a:rPr>
                        <a:t> </a:t>
                      </a:r>
                      <a:br>
                        <a:rPr lang="en-US" sz="1050" b="1" dirty="0">
                          <a:solidFill>
                            <a:schemeClr val="tx1"/>
                          </a:solidFill>
                          <a:effectLst/>
                          <a:latin typeface="+mn-lt"/>
                        </a:rPr>
                      </a:br>
                      <a:r>
                        <a:rPr lang="en-US" sz="900" b="0" dirty="0">
                          <a:solidFill>
                            <a:schemeClr val="tx1"/>
                          </a:solidFill>
                          <a:effectLst/>
                          <a:latin typeface="+mn-lt"/>
                        </a:rPr>
                        <a:t>= Σ True positive /Σ Condition positive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050" b="1" u="none" strike="noStrike" dirty="0">
                          <a:solidFill>
                            <a:schemeClr val="tx1"/>
                          </a:solidFill>
                          <a:effectLst/>
                          <a:latin typeface="+mn-lt"/>
                        </a:rPr>
                        <a:t>False positive rate</a:t>
                      </a:r>
                      <a:r>
                        <a:rPr lang="en-US" sz="1050" b="1" dirty="0">
                          <a:solidFill>
                            <a:schemeClr val="tx1"/>
                          </a:solidFill>
                          <a:effectLst/>
                          <a:latin typeface="+mn-lt"/>
                        </a:rPr>
                        <a:t> (FPR), </a:t>
                      </a:r>
                      <a:r>
                        <a:rPr lang="en-US" sz="1050" b="1" u="none" strike="noStrike" dirty="0">
                          <a:solidFill>
                            <a:schemeClr val="tx1"/>
                          </a:solidFill>
                          <a:effectLst/>
                          <a:latin typeface="+mn-lt"/>
                        </a:rPr>
                        <a:t>Fall-out</a:t>
                      </a:r>
                      <a:r>
                        <a:rPr lang="en-US" sz="1050" b="1" dirty="0">
                          <a:solidFill>
                            <a:schemeClr val="tx1"/>
                          </a:solidFill>
                          <a:effectLst/>
                          <a:latin typeface="+mn-lt"/>
                        </a:rPr>
                        <a:t>, probability of false alarm</a:t>
                      </a:r>
                      <a:br>
                        <a:rPr lang="en-US" sz="1050" b="1" dirty="0">
                          <a:solidFill>
                            <a:schemeClr val="tx1"/>
                          </a:solidFill>
                          <a:effectLst/>
                          <a:latin typeface="+mn-lt"/>
                        </a:rPr>
                      </a:br>
                      <a:r>
                        <a:rPr lang="en-US" sz="900" b="0" dirty="0">
                          <a:solidFill>
                            <a:schemeClr val="tx1"/>
                          </a:solidFill>
                          <a:effectLst/>
                          <a:latin typeface="+mn-lt"/>
                        </a:rPr>
                        <a:t>= Σ False positive /Σ Condition negative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100" b="1" u="none" strike="noStrike" dirty="0">
                          <a:solidFill>
                            <a:schemeClr val="tx1"/>
                          </a:solidFill>
                          <a:effectLst/>
                          <a:latin typeface="+mn-lt"/>
                        </a:rPr>
                        <a:t>Positive likelihood ratio</a:t>
                      </a:r>
                      <a:r>
                        <a:rPr lang="en-US" sz="1100" b="1" dirty="0">
                          <a:solidFill>
                            <a:schemeClr val="tx1"/>
                          </a:solidFill>
                          <a:effectLst/>
                          <a:latin typeface="+mn-lt"/>
                        </a:rPr>
                        <a:t> (LR+)</a:t>
                      </a:r>
                    </a:p>
                    <a:p>
                      <a:pPr algn="ctr"/>
                      <a:r>
                        <a:rPr lang="en-US" sz="1000" b="0" dirty="0">
                          <a:solidFill>
                            <a:schemeClr val="tx1"/>
                          </a:solidFill>
                          <a:effectLst/>
                          <a:latin typeface="+mn-lt"/>
                        </a:rPr>
                        <a:t>= TPR/FPR</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rowSpan="2">
                  <a:txBody>
                    <a:bodyPr/>
                    <a:lstStyle/>
                    <a:p>
                      <a:pPr algn="ctr"/>
                      <a:r>
                        <a:rPr lang="en-US" sz="1200" b="1" noProof="0" dirty="0">
                          <a:solidFill>
                            <a:schemeClr val="tx1"/>
                          </a:solidFill>
                          <a:effectLst/>
                          <a:latin typeface="+mn-lt"/>
                        </a:rPr>
                        <a:t>Diagnostic</a:t>
                      </a:r>
                      <a:r>
                        <a:rPr lang="es-ES" sz="1200" b="1" dirty="0">
                          <a:solidFill>
                            <a:schemeClr val="tx1"/>
                          </a:solidFill>
                          <a:effectLst/>
                          <a:latin typeface="+mn-lt"/>
                        </a:rPr>
                        <a:t> </a:t>
                      </a:r>
                      <a:r>
                        <a:rPr lang="en-US" sz="1200" b="1" noProof="0" dirty="0">
                          <a:solidFill>
                            <a:schemeClr val="tx1"/>
                          </a:solidFill>
                          <a:effectLst/>
                          <a:latin typeface="+mn-lt"/>
                        </a:rPr>
                        <a:t>odds</a:t>
                      </a:r>
                      <a:r>
                        <a:rPr lang="es-ES" sz="1200" b="1" dirty="0">
                          <a:solidFill>
                            <a:schemeClr val="tx1"/>
                          </a:solidFill>
                          <a:effectLst/>
                          <a:latin typeface="+mn-lt"/>
                        </a:rPr>
                        <a:t> ratio (DOR)</a:t>
                      </a:r>
                      <a:r>
                        <a:rPr lang="es-ES" sz="1100" b="1" dirty="0">
                          <a:solidFill>
                            <a:schemeClr val="tx1"/>
                          </a:solidFill>
                          <a:effectLst/>
                          <a:latin typeface="+mn-lt"/>
                        </a:rPr>
                        <a:t> </a:t>
                      </a:r>
                    </a:p>
                    <a:p>
                      <a:pPr algn="ctr"/>
                      <a:r>
                        <a:rPr lang="es-ES" sz="1000" b="0" dirty="0">
                          <a:solidFill>
                            <a:schemeClr val="tx1"/>
                          </a:solidFill>
                          <a:effectLst/>
                          <a:latin typeface="+mn-lt"/>
                        </a:rPr>
                        <a:t>= LR+/LR−</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rowSpan="2">
                  <a:txBody>
                    <a:bodyPr/>
                    <a:lstStyle/>
                    <a:p>
                      <a:pPr algn="ctr"/>
                      <a:r>
                        <a:rPr lang="en-US" sz="1200" b="1" dirty="0">
                          <a:solidFill>
                            <a:schemeClr val="tx1"/>
                          </a:solidFill>
                          <a:effectLst/>
                          <a:latin typeface="+mn-lt"/>
                        </a:rPr>
                        <a:t>F</a:t>
                      </a:r>
                      <a:r>
                        <a:rPr lang="en-US" sz="1200" b="1" baseline="-25000" dirty="0">
                          <a:solidFill>
                            <a:schemeClr val="tx1"/>
                          </a:solidFill>
                          <a:effectLst/>
                          <a:latin typeface="+mn-lt"/>
                        </a:rPr>
                        <a:t>1</a:t>
                      </a:r>
                      <a:r>
                        <a:rPr lang="en-US" sz="1200" b="1" dirty="0">
                          <a:solidFill>
                            <a:schemeClr val="tx1"/>
                          </a:solidFill>
                          <a:effectLst/>
                          <a:latin typeface="+mn-lt"/>
                        </a:rPr>
                        <a:t> score</a:t>
                      </a:r>
                      <a:r>
                        <a:rPr lang="en-US" sz="1100" b="1" dirty="0">
                          <a:solidFill>
                            <a:schemeClr val="tx1"/>
                          </a:solidFill>
                          <a:effectLst/>
                          <a:latin typeface="+mn-lt"/>
                        </a:rPr>
                        <a:t/>
                      </a:r>
                      <a:br>
                        <a:rPr lang="en-US" sz="1100" b="1" dirty="0">
                          <a:solidFill>
                            <a:schemeClr val="tx1"/>
                          </a:solidFill>
                          <a:effectLst/>
                          <a:latin typeface="+mn-lt"/>
                        </a:rPr>
                      </a:br>
                      <a:r>
                        <a:rPr lang="en-US" sz="1000" dirty="0">
                          <a:solidFill>
                            <a:schemeClr val="tx1"/>
                          </a:solidFill>
                          <a:effectLst/>
                          <a:latin typeface="+mn-lt"/>
                        </a:rPr>
                        <a:t>= 2 · Precision · Recall </a:t>
                      </a:r>
                      <a:br>
                        <a:rPr lang="en-US" sz="1000" dirty="0">
                          <a:solidFill>
                            <a:schemeClr val="tx1"/>
                          </a:solidFill>
                          <a:effectLst/>
                          <a:latin typeface="+mn-lt"/>
                        </a:rPr>
                      </a:br>
                      <a:r>
                        <a:rPr lang="en-US" sz="1000" dirty="0">
                          <a:solidFill>
                            <a:schemeClr val="tx1"/>
                          </a:solidFill>
                          <a:effectLst/>
                          <a:latin typeface="+mn-lt"/>
                        </a:rPr>
                        <a:t>/ Precision + Recall</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rowSpan="2">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200" b="1" dirty="0">
                          <a:solidFill>
                            <a:schemeClr val="tx1"/>
                          </a:solidFill>
                          <a:effectLst/>
                          <a:latin typeface="+mn-lt"/>
                        </a:rPr>
                        <a:t>MCC</a:t>
                      </a:r>
                      <a:r>
                        <a:rPr lang="en-US" sz="1100" b="1" dirty="0">
                          <a:solidFill>
                            <a:schemeClr val="tx1"/>
                          </a:solidFill>
                          <a:effectLst/>
                          <a:latin typeface="+mn-lt"/>
                        </a:rPr>
                        <a:t/>
                      </a:r>
                      <a:br>
                        <a:rPr lang="en-US" sz="1100" b="1" dirty="0">
                          <a:solidFill>
                            <a:schemeClr val="tx1"/>
                          </a:solidFill>
                          <a:effectLst/>
                          <a:latin typeface="+mn-lt"/>
                        </a:rPr>
                      </a:br>
                      <a:r>
                        <a:rPr lang="en-US" sz="1000" dirty="0">
                          <a:solidFill>
                            <a:schemeClr val="tx1"/>
                          </a:solidFill>
                          <a:effectLst/>
                          <a:latin typeface="+mn-lt"/>
                        </a:rPr>
                        <a:t>= (TP ·TN – FP-FN)</a:t>
                      </a:r>
                      <a:br>
                        <a:rPr lang="en-US" sz="1000" dirty="0">
                          <a:solidFill>
                            <a:schemeClr val="tx1"/>
                          </a:solidFill>
                          <a:effectLst/>
                          <a:latin typeface="+mn-lt"/>
                        </a:rPr>
                      </a:br>
                      <a:r>
                        <a:rPr lang="en-US" sz="1000" dirty="0">
                          <a:solidFill>
                            <a:schemeClr val="tx1"/>
                          </a:solidFill>
                          <a:effectLst/>
                          <a:latin typeface="+mn-lt"/>
                        </a:rPr>
                        <a:t>/ </a:t>
                      </a:r>
                      <a:r>
                        <a:rPr lang="en-US" sz="1000" b="1" dirty="0">
                          <a:solidFill>
                            <a:schemeClr val="tx1"/>
                          </a:solidFill>
                          <a:effectLst/>
                          <a:latin typeface="+mn-lt"/>
                        </a:rPr>
                        <a:t>√</a:t>
                      </a:r>
                      <a:r>
                        <a:rPr lang="en-US" sz="1000" dirty="0">
                          <a:solidFill>
                            <a:schemeClr val="tx1"/>
                          </a:solidFill>
                          <a:effectLst/>
                          <a:latin typeface="+mn-lt"/>
                        </a:rPr>
                        <a:t> [(TP+FP)</a:t>
                      </a:r>
                      <a:br>
                        <a:rPr lang="en-US" sz="1000" dirty="0">
                          <a:solidFill>
                            <a:schemeClr val="tx1"/>
                          </a:solidFill>
                          <a:effectLst/>
                          <a:latin typeface="+mn-lt"/>
                        </a:rPr>
                      </a:br>
                      <a:r>
                        <a:rPr lang="en-US" sz="1000" dirty="0">
                          <a:solidFill>
                            <a:schemeClr val="tx1"/>
                          </a:solidFill>
                          <a:effectLst/>
                          <a:latin typeface="+mn-lt"/>
                        </a:rPr>
                        <a:t>(TP+FN) (TN+FP)</a:t>
                      </a:r>
                      <a:r>
                        <a:rPr lang="en-US" sz="1000" baseline="0" dirty="0">
                          <a:solidFill>
                            <a:schemeClr val="tx1"/>
                          </a:solidFill>
                          <a:effectLst/>
                          <a:latin typeface="+mn-lt"/>
                        </a:rPr>
                        <a:t> (TN+FN)</a:t>
                      </a:r>
                      <a:r>
                        <a:rPr lang="en-US" sz="1000" dirty="0">
                          <a:solidFill>
                            <a:schemeClr val="tx1"/>
                          </a:solidFill>
                          <a:effectLst/>
                          <a:latin typeface="+mn-lt"/>
                        </a:rPr>
                        <a:t>]</a:t>
                      </a:r>
                    </a:p>
                    <a:p>
                      <a:pPr algn="ctr"/>
                      <a:endParaRPr lang="en-US" sz="1000" b="1" dirty="0">
                        <a:solidFill>
                          <a:schemeClr val="tx1"/>
                        </a:solidFill>
                        <a:effectLst/>
                        <a:latin typeface="+mn-lt"/>
                      </a:endParaRP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xmlns="" val="10004"/>
                  </a:ext>
                </a:extLst>
              </a:tr>
              <a:tr h="838587">
                <a:tc vMerge="1">
                  <a:txBody>
                    <a:bodyPr/>
                    <a:lstStyle/>
                    <a:p>
                      <a:endParaRPr lang="en-US"/>
                    </a:p>
                  </a:txBody>
                  <a:tcPr/>
                </a:tc>
                <a:tc vMerge="1">
                  <a:txBody>
                    <a:bodyPr/>
                    <a:lstStyle/>
                    <a:p>
                      <a:endParaRPr lang="en-US"/>
                    </a:p>
                  </a:txBody>
                  <a:tcPr/>
                </a:tc>
                <a:tc>
                  <a:txBody>
                    <a:bodyPr/>
                    <a:lstStyle/>
                    <a:p>
                      <a:pPr algn="ctr"/>
                      <a:r>
                        <a:rPr lang="en-US" sz="1050" b="1" u="none" strike="noStrike" dirty="0">
                          <a:solidFill>
                            <a:schemeClr val="tx1"/>
                          </a:solidFill>
                          <a:effectLst/>
                          <a:latin typeface="+mn-lt"/>
                        </a:rPr>
                        <a:t>False negative rate</a:t>
                      </a:r>
                      <a:r>
                        <a:rPr lang="en-US" sz="1050" b="1" dirty="0">
                          <a:solidFill>
                            <a:schemeClr val="tx1"/>
                          </a:solidFill>
                          <a:effectLst/>
                          <a:latin typeface="+mn-lt"/>
                        </a:rPr>
                        <a:t> (FNR), Miss rate </a:t>
                      </a:r>
                      <a:br>
                        <a:rPr lang="en-US" sz="1050" b="1" dirty="0">
                          <a:solidFill>
                            <a:schemeClr val="tx1"/>
                          </a:solidFill>
                          <a:effectLst/>
                          <a:latin typeface="+mn-lt"/>
                        </a:rPr>
                      </a:br>
                      <a:r>
                        <a:rPr lang="en-US" sz="900" b="0" dirty="0">
                          <a:solidFill>
                            <a:schemeClr val="tx1"/>
                          </a:solidFill>
                          <a:effectLst/>
                          <a:latin typeface="+mn-lt"/>
                        </a:rPr>
                        <a:t>= Σ False negative /Σ Condition positive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050" b="1" u="none" strike="noStrike" dirty="0">
                          <a:solidFill>
                            <a:schemeClr val="tx1"/>
                          </a:solidFill>
                          <a:effectLst/>
                          <a:latin typeface="+mn-lt"/>
                        </a:rPr>
                        <a:t>Specificity</a:t>
                      </a:r>
                      <a:r>
                        <a:rPr lang="en-US" sz="1050" b="1" dirty="0">
                          <a:solidFill>
                            <a:schemeClr val="tx1"/>
                          </a:solidFill>
                          <a:effectLst/>
                          <a:latin typeface="+mn-lt"/>
                        </a:rPr>
                        <a:t> (SPC), Selectivity, </a:t>
                      </a:r>
                      <a:r>
                        <a:rPr lang="en-US" sz="1050" b="1" u="none" strike="noStrike" dirty="0">
                          <a:solidFill>
                            <a:schemeClr val="tx1"/>
                          </a:solidFill>
                          <a:effectLst/>
                          <a:latin typeface="+mn-lt"/>
                        </a:rPr>
                        <a:t>True negative rate</a:t>
                      </a:r>
                      <a:r>
                        <a:rPr lang="en-US" sz="1050" b="1" dirty="0">
                          <a:solidFill>
                            <a:schemeClr val="tx1"/>
                          </a:solidFill>
                          <a:effectLst/>
                          <a:latin typeface="+mn-lt"/>
                        </a:rPr>
                        <a:t> (TNR) </a:t>
                      </a:r>
                      <a:br>
                        <a:rPr lang="en-US" sz="1050" b="1" dirty="0">
                          <a:solidFill>
                            <a:schemeClr val="tx1"/>
                          </a:solidFill>
                          <a:effectLst/>
                          <a:latin typeface="+mn-lt"/>
                        </a:rPr>
                      </a:br>
                      <a:r>
                        <a:rPr lang="en-US" sz="900" b="0" dirty="0">
                          <a:solidFill>
                            <a:schemeClr val="tx1"/>
                          </a:solidFill>
                          <a:effectLst/>
                          <a:latin typeface="+mn-lt"/>
                        </a:rPr>
                        <a:t>= Σ True negative </a:t>
                      </a:r>
                      <a:br>
                        <a:rPr lang="en-US" sz="900" b="0" dirty="0">
                          <a:solidFill>
                            <a:schemeClr val="tx1"/>
                          </a:solidFill>
                          <a:effectLst/>
                          <a:latin typeface="+mn-lt"/>
                        </a:rPr>
                      </a:br>
                      <a:r>
                        <a:rPr lang="en-US" sz="900" b="0" dirty="0">
                          <a:solidFill>
                            <a:schemeClr val="tx1"/>
                          </a:solidFill>
                          <a:effectLst/>
                          <a:latin typeface="+mn-lt"/>
                        </a:rPr>
                        <a:t>/Σ Condition negative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100" b="1" u="none" strike="noStrike" dirty="0">
                          <a:solidFill>
                            <a:schemeClr val="tx1"/>
                          </a:solidFill>
                          <a:effectLst/>
                          <a:latin typeface="+mn-lt"/>
                        </a:rPr>
                        <a:t>Negative likelihood ratio</a:t>
                      </a:r>
                      <a:r>
                        <a:rPr lang="en-US" sz="1100" b="1" dirty="0">
                          <a:solidFill>
                            <a:schemeClr val="tx1"/>
                          </a:solidFill>
                          <a:effectLst/>
                          <a:latin typeface="+mn-lt"/>
                        </a:rPr>
                        <a:t> (LR−) </a:t>
                      </a:r>
                    </a:p>
                    <a:p>
                      <a:pPr algn="ctr"/>
                      <a:r>
                        <a:rPr lang="en-US" sz="1000" b="0" dirty="0">
                          <a:solidFill>
                            <a:schemeClr val="tx1"/>
                          </a:solidFill>
                          <a:effectLst/>
                          <a:latin typeface="+mn-lt"/>
                        </a:rPr>
                        <a:t>= FNR/TNR</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xmlns="" val="10005"/>
                  </a:ext>
                </a:extLst>
              </a:tr>
            </a:tbl>
          </a:graphicData>
        </a:graphic>
      </p:graphicFrame>
      <p:sp>
        <p:nvSpPr>
          <p:cNvPr id="2" name="TextBox 1"/>
          <p:cNvSpPr txBox="1"/>
          <p:nvPr/>
        </p:nvSpPr>
        <p:spPr>
          <a:xfrm>
            <a:off x="1362075" y="6420148"/>
            <a:ext cx="2740850" cy="304800"/>
          </a:xfrm>
          <a:prstGeom prst="rect">
            <a:avLst/>
          </a:prstGeom>
          <a:noFill/>
        </p:spPr>
        <p:txBody>
          <a:bodyPr wrap="square" lIns="54610" tIns="54610" rIns="54610" bIns="54610" rtlCol="0">
            <a:noAutofit/>
          </a:bodyPr>
          <a:lstStyle/>
          <a:p>
            <a:pPr>
              <a:spcAft>
                <a:spcPts val="600"/>
              </a:spcAft>
            </a:pPr>
            <a:r>
              <a:rPr lang="en-US" sz="1050" dirty="0"/>
              <a:t>MCC - Matthews correlation coefficient</a:t>
            </a:r>
            <a:endParaRPr lang="en-US" sz="1050" dirty="0">
              <a:solidFill>
                <a:schemeClr val="tx2"/>
              </a:solidFill>
            </a:endParaRPr>
          </a:p>
        </p:txBody>
      </p:sp>
      <p:grpSp>
        <p:nvGrpSpPr>
          <p:cNvPr id="6" name="Group 5"/>
          <p:cNvGrpSpPr>
            <a:grpSpLocks noChangeAspect="1"/>
          </p:cNvGrpSpPr>
          <p:nvPr/>
        </p:nvGrpSpPr>
        <p:grpSpPr>
          <a:xfrm>
            <a:off x="8591874" y="231286"/>
            <a:ext cx="3476386" cy="422807"/>
            <a:chOff x="241875" y="1780818"/>
            <a:chExt cx="11978785" cy="1456892"/>
          </a:xfrm>
        </p:grpSpPr>
        <p:sp>
          <p:nvSpPr>
            <p:cNvPr id="8" name="Chevron 7"/>
            <p:cNvSpPr/>
            <p:nvPr/>
          </p:nvSpPr>
          <p:spPr>
            <a:xfrm>
              <a:off x="241875" y="2535602"/>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solidFill>
                    <a:schemeClr val="bg1"/>
                  </a:solidFill>
                </a:rPr>
                <a:t>Collection</a:t>
              </a:r>
            </a:p>
          </p:txBody>
        </p:sp>
        <p:sp>
          <p:nvSpPr>
            <p:cNvPr id="9" name="Chevron 8"/>
            <p:cNvSpPr/>
            <p:nvPr/>
          </p:nvSpPr>
          <p:spPr>
            <a:xfrm>
              <a:off x="1937375" y="2536036"/>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spc="-41" dirty="0">
                  <a:solidFill>
                    <a:schemeClr val="bg1"/>
                  </a:solidFill>
                  <a:sym typeface="Rajdhani Semibold"/>
                </a:rPr>
                <a:t>Visualization</a:t>
              </a:r>
              <a:endParaRPr lang="en-US" sz="400" b="1" dirty="0"/>
            </a:p>
          </p:txBody>
        </p:sp>
        <p:sp>
          <p:nvSpPr>
            <p:cNvPr id="10" name="Chevron 9"/>
            <p:cNvSpPr/>
            <p:nvPr/>
          </p:nvSpPr>
          <p:spPr>
            <a:xfrm>
              <a:off x="3632875" y="2536036"/>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solidFill>
                    <a:schemeClr val="bg1"/>
                  </a:solidFill>
                </a:rPr>
                <a:t>Cleansing</a:t>
              </a:r>
            </a:p>
          </p:txBody>
        </p:sp>
        <p:sp>
          <p:nvSpPr>
            <p:cNvPr id="11" name="Chevron 10"/>
            <p:cNvSpPr/>
            <p:nvPr/>
          </p:nvSpPr>
          <p:spPr>
            <a:xfrm>
              <a:off x="5328375" y="2544541"/>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spc="-41" dirty="0">
                  <a:solidFill>
                    <a:schemeClr val="bg1"/>
                  </a:solidFill>
                  <a:ea typeface="Rajdhani Semibold"/>
                  <a:cs typeface="Raleway"/>
                  <a:sym typeface="Rajdhani Semibold"/>
                </a:rPr>
                <a:t>Engineering</a:t>
              </a:r>
              <a:endParaRPr lang="en-US" sz="400" b="1" dirty="0"/>
            </a:p>
          </p:txBody>
        </p:sp>
        <p:sp>
          <p:nvSpPr>
            <p:cNvPr id="13" name="Chevron 12"/>
            <p:cNvSpPr/>
            <p:nvPr/>
          </p:nvSpPr>
          <p:spPr>
            <a:xfrm>
              <a:off x="7023875" y="2544542"/>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spc="-41" dirty="0">
                  <a:solidFill>
                    <a:schemeClr val="bg1"/>
                  </a:solidFill>
                  <a:sym typeface="Rajdhani Semibold"/>
                </a:rPr>
                <a:t>Development</a:t>
              </a:r>
              <a:endParaRPr lang="en-US" sz="400" b="1" dirty="0"/>
            </a:p>
          </p:txBody>
        </p:sp>
        <p:sp>
          <p:nvSpPr>
            <p:cNvPr id="14" name="Chevron 13"/>
            <p:cNvSpPr/>
            <p:nvPr/>
          </p:nvSpPr>
          <p:spPr>
            <a:xfrm>
              <a:off x="8719375" y="2553710"/>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t>Selection</a:t>
              </a:r>
            </a:p>
          </p:txBody>
        </p:sp>
        <p:sp>
          <p:nvSpPr>
            <p:cNvPr id="15" name="Chevron 14"/>
            <p:cNvSpPr/>
            <p:nvPr/>
          </p:nvSpPr>
          <p:spPr>
            <a:xfrm>
              <a:off x="10414873" y="2553710"/>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t>Results</a:t>
              </a:r>
            </a:p>
          </p:txBody>
        </p:sp>
        <p:sp>
          <p:nvSpPr>
            <p:cNvPr id="16" name="Chevron 15"/>
            <p:cNvSpPr/>
            <p:nvPr/>
          </p:nvSpPr>
          <p:spPr>
            <a:xfrm>
              <a:off x="241875" y="1780818"/>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solidFill>
                    <a:schemeClr val="bg1"/>
                  </a:solidFill>
                </a:rPr>
                <a:t>Data</a:t>
              </a:r>
              <a:br>
                <a:rPr lang="en-US" sz="400" b="1" dirty="0">
                  <a:solidFill>
                    <a:schemeClr val="bg1"/>
                  </a:solidFill>
                </a:rPr>
              </a:br>
              <a:r>
                <a:rPr lang="en-US" sz="400" b="1" dirty="0">
                  <a:solidFill>
                    <a:schemeClr val="bg1"/>
                  </a:solidFill>
                </a:rPr>
                <a:t>Source</a:t>
              </a:r>
            </a:p>
          </p:txBody>
        </p:sp>
        <p:sp>
          <p:nvSpPr>
            <p:cNvPr id="18" name="Chevron 17"/>
            <p:cNvSpPr/>
            <p:nvPr/>
          </p:nvSpPr>
          <p:spPr>
            <a:xfrm>
              <a:off x="1937375" y="1780818"/>
              <a:ext cx="5196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solidFill>
                    <a:schemeClr val="bg1"/>
                  </a:solidFill>
                </a:rPr>
                <a:t>Data Exploration</a:t>
              </a:r>
            </a:p>
          </p:txBody>
        </p:sp>
        <p:sp>
          <p:nvSpPr>
            <p:cNvPr id="19" name="Chevron 18"/>
            <p:cNvSpPr/>
            <p:nvPr/>
          </p:nvSpPr>
          <p:spPr>
            <a:xfrm>
              <a:off x="7023875" y="1780818"/>
              <a:ext cx="35012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spc="-41" dirty="0">
                  <a:solidFill>
                    <a:schemeClr val="bg1"/>
                  </a:solidFill>
                  <a:sym typeface="Rajdhani Semibold"/>
                </a:rPr>
                <a:t>Model  Evaluation &amp; Selection</a:t>
              </a:r>
              <a:endParaRPr lang="en-US" sz="400" b="1" dirty="0"/>
            </a:p>
          </p:txBody>
        </p:sp>
        <p:sp>
          <p:nvSpPr>
            <p:cNvPr id="20" name="Chevron 19"/>
            <p:cNvSpPr/>
            <p:nvPr/>
          </p:nvSpPr>
          <p:spPr>
            <a:xfrm>
              <a:off x="10414873" y="1780818"/>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t>Results</a:t>
              </a:r>
            </a:p>
          </p:txBody>
        </p:sp>
      </p:grpSp>
    </p:spTree>
    <p:extLst>
      <p:ext uri="{BB962C8B-B14F-4D97-AF65-F5344CB8AC3E}">
        <p14:creationId xmlns:p14="http://schemas.microsoft.com/office/powerpoint/2010/main" val="216313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998400" y="507216"/>
            <a:ext cx="10195200" cy="533400"/>
          </a:xfrm>
        </p:spPr>
        <p:txBody>
          <a:bodyPr/>
          <a:lstStyle/>
          <a:p>
            <a:r>
              <a:rPr lang="en-US" dirty="0">
                <a:latin typeface="+mn-lt"/>
              </a:rPr>
              <a:t>Score Selection </a:t>
            </a:r>
            <a:br>
              <a:rPr lang="en-US" dirty="0">
                <a:latin typeface="+mn-lt"/>
              </a:rPr>
            </a:br>
            <a:r>
              <a:rPr lang="en-US" sz="1400" i="1" dirty="0">
                <a:latin typeface="+mn-lt"/>
              </a:rPr>
              <a:t>“Who is going to leave the company?“ </a:t>
            </a:r>
          </a:p>
        </p:txBody>
      </p:sp>
      <p:sp>
        <p:nvSpPr>
          <p:cNvPr id="17" name="Text Placeholder 16"/>
          <p:cNvSpPr>
            <a:spLocks noGrp="1"/>
          </p:cNvSpPr>
          <p:nvPr>
            <p:ph type="body" sz="quarter" idx="10"/>
          </p:nvPr>
        </p:nvSpPr>
        <p:spPr/>
        <p:txBody>
          <a:bodyPr/>
          <a:lstStyle/>
          <a:p>
            <a:r>
              <a:rPr lang="en-US" dirty="0">
                <a:latin typeface="+mn-lt"/>
              </a:rPr>
              <a:t>However, to answer the question “Who is going to leave the company?“ the TPR and the PPV scores must also be considered. The TPR scores indicates the percentage of positives found (without considering the false positives). The PPV shows the ratio of true positives in the predicted positives.</a:t>
            </a:r>
          </a:p>
        </p:txBody>
      </p:sp>
      <p:graphicFrame>
        <p:nvGraphicFramePr>
          <p:cNvPr id="7" name="Table 6"/>
          <p:cNvGraphicFramePr>
            <a:graphicFrameLocks noGrp="1"/>
          </p:cNvGraphicFramePr>
          <p:nvPr/>
        </p:nvGraphicFramePr>
        <p:xfrm>
          <a:off x="1056000" y="1807616"/>
          <a:ext cx="9981329" cy="4320000"/>
        </p:xfrm>
        <a:graphic>
          <a:graphicData uri="http://schemas.openxmlformats.org/drawingml/2006/table">
            <a:tbl>
              <a:tblPr/>
              <a:tblGrid>
                <a:gridCol w="261329">
                  <a:extLst>
                    <a:ext uri="{9D8B030D-6E8A-4147-A177-3AD203B41FA5}">
                      <a16:colId xmlns:a16="http://schemas.microsoft.com/office/drawing/2014/main" xmlns="" val="20000"/>
                    </a:ext>
                  </a:extLst>
                </a:gridCol>
                <a:gridCol w="936000">
                  <a:extLst>
                    <a:ext uri="{9D8B030D-6E8A-4147-A177-3AD203B41FA5}">
                      <a16:colId xmlns:a16="http://schemas.microsoft.com/office/drawing/2014/main" xmlns="" val="20001"/>
                    </a:ext>
                  </a:extLst>
                </a:gridCol>
                <a:gridCol w="1692000">
                  <a:extLst>
                    <a:ext uri="{9D8B030D-6E8A-4147-A177-3AD203B41FA5}">
                      <a16:colId xmlns:a16="http://schemas.microsoft.com/office/drawing/2014/main" xmlns="" val="20002"/>
                    </a:ext>
                  </a:extLst>
                </a:gridCol>
                <a:gridCol w="1692000">
                  <a:extLst>
                    <a:ext uri="{9D8B030D-6E8A-4147-A177-3AD203B41FA5}">
                      <a16:colId xmlns:a16="http://schemas.microsoft.com/office/drawing/2014/main" xmlns="" val="20003"/>
                    </a:ext>
                  </a:extLst>
                </a:gridCol>
                <a:gridCol w="2700000">
                  <a:extLst>
                    <a:ext uri="{9D8B030D-6E8A-4147-A177-3AD203B41FA5}">
                      <a16:colId xmlns:a16="http://schemas.microsoft.com/office/drawing/2014/main" xmlns="" val="20004"/>
                    </a:ext>
                  </a:extLst>
                </a:gridCol>
                <a:gridCol w="900000">
                  <a:extLst>
                    <a:ext uri="{9D8B030D-6E8A-4147-A177-3AD203B41FA5}">
                      <a16:colId xmlns:a16="http://schemas.microsoft.com/office/drawing/2014/main" xmlns="" val="20005"/>
                    </a:ext>
                  </a:extLst>
                </a:gridCol>
                <a:gridCol w="900000">
                  <a:extLst>
                    <a:ext uri="{9D8B030D-6E8A-4147-A177-3AD203B41FA5}">
                      <a16:colId xmlns:a16="http://schemas.microsoft.com/office/drawing/2014/main" xmlns="" val="20006"/>
                    </a:ext>
                  </a:extLst>
                </a:gridCol>
                <a:gridCol w="900000">
                  <a:extLst>
                    <a:ext uri="{9D8B030D-6E8A-4147-A177-3AD203B41FA5}">
                      <a16:colId xmlns:a16="http://schemas.microsoft.com/office/drawing/2014/main" xmlns="" val="20007"/>
                    </a:ext>
                  </a:extLst>
                </a:gridCol>
              </a:tblGrid>
              <a:tr h="215524">
                <a:tc>
                  <a:txBody>
                    <a:bodyPr/>
                    <a:lstStyle/>
                    <a:p>
                      <a:pPr algn="ctr"/>
                      <a:endParaRPr lang="en-US" sz="1000" dirty="0">
                        <a:solidFill>
                          <a:schemeClr val="bg2">
                            <a:lumMod val="10000"/>
                          </a:schemeClr>
                        </a:solidFill>
                        <a:effectLst/>
                        <a:latin typeface="+mn-lt"/>
                      </a:endParaRPr>
                    </a:p>
                  </a:txBody>
                  <a:tcPr marL="31563" marR="31563" marT="15781" marB="15781" anchor="ctr">
                    <a:lnL>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dirty="0">
                        <a:solidFill>
                          <a:schemeClr val="bg2">
                            <a:lumMod val="10000"/>
                          </a:schemeClr>
                        </a:solidFill>
                        <a:effectLst/>
                        <a:latin typeface="+mn-lt"/>
                      </a:endParaRPr>
                    </a:p>
                  </a:txBody>
                  <a:tcPr marL="31563" marR="31563" marT="15781" marB="15781"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1000" noProof="0" dirty="0">
                          <a:solidFill>
                            <a:schemeClr val="bg2">
                              <a:lumMod val="10000"/>
                            </a:schemeClr>
                          </a:solidFill>
                          <a:effectLst/>
                          <a:latin typeface="+mn-lt"/>
                        </a:rPr>
                        <a:t>True Condition</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US" sz="600" dirty="0">
                        <a:effectLst/>
                      </a:endParaRPr>
                    </a:p>
                  </a:txBody>
                  <a:tcPr marL="31563" marR="31563" marT="15781" marB="1578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fr-FR" sz="1000" dirty="0">
                        <a:solidFill>
                          <a:schemeClr val="bg2">
                            <a:lumMod val="10000"/>
                          </a:schemeClr>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dbl"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endParaRPr lang="en-US" sz="1000" dirty="0">
                        <a:solidFill>
                          <a:schemeClr val="bg2">
                            <a:lumMod val="10000"/>
                          </a:schemeClr>
                        </a:solidFill>
                        <a:effectLst/>
                        <a:latin typeface="+mn-lt"/>
                      </a:endParaRPr>
                    </a:p>
                  </a:txBody>
                  <a:tcPr marL="31563" marR="31563" marT="15781" marB="15781" anchor="ctr">
                    <a:lnL w="12700" cap="flat" cmpd="dbl"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718416">
                <a:tc>
                  <a:txBody>
                    <a:bodyPr/>
                    <a:lstStyle/>
                    <a:p>
                      <a:pPr algn="ctr"/>
                      <a:endParaRPr lang="en-US" sz="1000" dirty="0">
                        <a:solidFill>
                          <a:schemeClr val="bg2">
                            <a:lumMod val="10000"/>
                          </a:schemeClr>
                        </a:solidFill>
                        <a:effectLst/>
                        <a:latin typeface="+mn-lt"/>
                      </a:endParaRPr>
                    </a:p>
                  </a:txBody>
                  <a:tcPr marL="31563" marR="31563" marT="15781" marB="15781" anchor="ctr">
                    <a:lnL>
                      <a:noFill/>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u="none" strike="noStrike" dirty="0">
                          <a:solidFill>
                            <a:schemeClr val="bg1"/>
                          </a:solidFill>
                          <a:effectLst/>
                          <a:latin typeface="+mn-lt"/>
                        </a:rPr>
                        <a:t>Total population</a:t>
                      </a:r>
                      <a:endParaRPr lang="en-US" sz="1200" dirty="0">
                        <a:solidFill>
                          <a:schemeClr val="bg1"/>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dirty="0">
                          <a:solidFill>
                            <a:schemeClr val="bg1"/>
                          </a:solidFill>
                          <a:effectLst/>
                          <a:latin typeface="+mn-lt"/>
                        </a:rPr>
                        <a:t>Condition positive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dirty="0">
                          <a:solidFill>
                            <a:schemeClr val="bg1"/>
                          </a:solidFill>
                          <a:effectLst/>
                          <a:latin typeface="+mn-lt"/>
                        </a:rPr>
                        <a:t>Condition negative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400" b="1" kern="1200" noProof="0" dirty="0">
                          <a:solidFill>
                            <a:schemeClr val="tx2"/>
                          </a:solidFill>
                          <a:effectLst/>
                          <a:latin typeface="+mn-lt"/>
                          <a:ea typeface="+mn-ea"/>
                          <a:cs typeface="+mn-cs"/>
                        </a:rPr>
                        <a:t>Prevalence </a:t>
                      </a:r>
                      <a:r>
                        <a:rPr lang="fr-FR" sz="1000" kern="1200" dirty="0">
                          <a:solidFill>
                            <a:schemeClr val="tx2"/>
                          </a:solidFill>
                          <a:effectLst/>
                          <a:latin typeface="+mn-lt"/>
                          <a:ea typeface="+mn-ea"/>
                          <a:cs typeface="+mn-cs"/>
                        </a:rPr>
                        <a:t/>
                      </a:r>
                      <a:br>
                        <a:rPr lang="fr-FR" sz="1000" kern="1200" dirty="0">
                          <a:solidFill>
                            <a:schemeClr val="tx2"/>
                          </a:solidFill>
                          <a:effectLst/>
                          <a:latin typeface="+mn-lt"/>
                          <a:ea typeface="+mn-ea"/>
                          <a:cs typeface="+mn-cs"/>
                        </a:rPr>
                      </a:br>
                      <a:r>
                        <a:rPr lang="fr-FR" sz="1000" kern="1200" dirty="0">
                          <a:solidFill>
                            <a:schemeClr val="tx2"/>
                          </a:solidFill>
                          <a:effectLst/>
                          <a:latin typeface="+mn-lt"/>
                          <a:ea typeface="+mn-ea"/>
                          <a:cs typeface="+mn-cs"/>
                        </a:rPr>
                        <a:t>= Σ Condition positive/Σ Total </a:t>
                      </a:r>
                      <a:r>
                        <a:rPr lang="fr-FR" sz="1000" dirty="0">
                          <a:solidFill>
                            <a:schemeClr val="tx2"/>
                          </a:solidFill>
                          <a:effectLst/>
                          <a:latin typeface="+mn-lt"/>
                        </a:rPr>
                        <a:t>population</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gridSpan="3">
                  <a:txBody>
                    <a:bodyPr/>
                    <a:lstStyle/>
                    <a:p>
                      <a:pPr algn="ctr"/>
                      <a:r>
                        <a:rPr lang="en-US" sz="1400" b="1" u="none" strike="noStrike" dirty="0">
                          <a:solidFill>
                            <a:schemeClr val="tx2"/>
                          </a:solidFill>
                          <a:effectLst/>
                          <a:latin typeface="+mn-lt"/>
                        </a:rPr>
                        <a:t>Accuracy</a:t>
                      </a:r>
                      <a:r>
                        <a:rPr lang="en-US" sz="1400" b="1" dirty="0">
                          <a:solidFill>
                            <a:schemeClr val="tx2"/>
                          </a:solidFill>
                          <a:effectLst/>
                          <a:latin typeface="+mn-lt"/>
                        </a:rPr>
                        <a:t> (ACC) </a:t>
                      </a:r>
                      <a:r>
                        <a:rPr lang="en-US" sz="1000" dirty="0">
                          <a:solidFill>
                            <a:schemeClr val="tx2"/>
                          </a:solidFill>
                          <a:effectLst/>
                          <a:latin typeface="+mn-lt"/>
                        </a:rPr>
                        <a:t/>
                      </a:r>
                      <a:br>
                        <a:rPr lang="en-US" sz="1000" dirty="0">
                          <a:solidFill>
                            <a:schemeClr val="tx2"/>
                          </a:solidFill>
                          <a:effectLst/>
                          <a:latin typeface="+mn-lt"/>
                        </a:rPr>
                      </a:br>
                      <a:r>
                        <a:rPr lang="en-US" sz="1000" dirty="0">
                          <a:solidFill>
                            <a:schemeClr val="tx2"/>
                          </a:solidFill>
                          <a:effectLst/>
                          <a:latin typeface="+mn-lt"/>
                        </a:rPr>
                        <a:t>= Σ True positive + Σ True negative/Σ Total population</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1"/>
                  </a:ext>
                </a:extLst>
              </a:tr>
              <a:tr h="778935">
                <a:tc rowSpan="2">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000" b="1" dirty="0">
                          <a:solidFill>
                            <a:schemeClr val="bg2">
                              <a:lumMod val="10000"/>
                            </a:schemeClr>
                          </a:solidFill>
                          <a:effectLst/>
                          <a:latin typeface="+mn-lt"/>
                        </a:rPr>
                        <a:t>Predicted  Condition</a:t>
                      </a:r>
                      <a:endParaRPr lang="en-US" sz="1000" dirty="0">
                        <a:solidFill>
                          <a:schemeClr val="bg2">
                            <a:lumMod val="10000"/>
                          </a:schemeClr>
                        </a:solidFill>
                        <a:effectLst/>
                        <a:latin typeface="+mn-lt"/>
                      </a:endParaRPr>
                    </a:p>
                  </a:txBody>
                  <a:tcPr marL="31563" marR="31563" marT="15781" marB="15781" vert="vert27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bg1"/>
                          </a:solidFill>
                          <a:effectLst/>
                          <a:latin typeface="+mn-lt"/>
                        </a:rPr>
                        <a:t>Predicted condition</a:t>
                      </a:r>
                      <a:br>
                        <a:rPr lang="en-US" sz="1200" dirty="0">
                          <a:solidFill>
                            <a:schemeClr val="bg1"/>
                          </a:solidFill>
                          <a:effectLst/>
                          <a:latin typeface="+mn-lt"/>
                        </a:rPr>
                      </a:br>
                      <a:r>
                        <a:rPr lang="en-US" sz="1200" dirty="0">
                          <a:solidFill>
                            <a:schemeClr val="bg1"/>
                          </a:solidFill>
                          <a:effectLst/>
                          <a:latin typeface="+mn-lt"/>
                        </a:rPr>
                        <a:t>positive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b="1" u="none" strike="noStrike" dirty="0">
                          <a:solidFill>
                            <a:schemeClr val="bg1"/>
                          </a:solidFill>
                          <a:effectLst/>
                          <a:latin typeface="+mn-lt"/>
                        </a:rPr>
                        <a:t>True positive</a:t>
                      </a:r>
                      <a:endParaRPr lang="en-US" sz="1200" dirty="0">
                        <a:solidFill>
                          <a:schemeClr val="bg1"/>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200" b="1" u="none" strike="noStrike" dirty="0">
                          <a:solidFill>
                            <a:schemeClr val="bg1"/>
                          </a:solidFill>
                          <a:effectLst/>
                          <a:latin typeface="+mn-lt"/>
                        </a:rPr>
                        <a:t>False positive</a:t>
                      </a:r>
                      <a:r>
                        <a:rPr lang="en-US" sz="1200" dirty="0">
                          <a:solidFill>
                            <a:schemeClr val="bg1"/>
                          </a:solidFill>
                          <a:effectLst/>
                          <a:latin typeface="+mn-lt"/>
                        </a:rPr>
                        <a:t>,</a:t>
                      </a:r>
                      <a:br>
                        <a:rPr lang="en-US" sz="1200" dirty="0">
                          <a:solidFill>
                            <a:schemeClr val="bg1"/>
                          </a:solidFill>
                          <a:effectLst/>
                          <a:latin typeface="+mn-lt"/>
                        </a:rPr>
                      </a:br>
                      <a:r>
                        <a:rPr lang="en-US" sz="1200" b="1" u="none" strike="noStrike" dirty="0">
                          <a:solidFill>
                            <a:schemeClr val="tx2"/>
                          </a:solidFill>
                          <a:effectLst/>
                          <a:latin typeface="+mn-lt"/>
                        </a:rPr>
                        <a:t>Type I error</a:t>
                      </a:r>
                      <a:endParaRPr lang="en-US" sz="1200" b="1" dirty="0">
                        <a:solidFill>
                          <a:schemeClr val="tx2"/>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100" b="1" u="none" strike="noStrike" dirty="0">
                          <a:solidFill>
                            <a:schemeClr val="tx1"/>
                          </a:solidFill>
                          <a:effectLst/>
                          <a:latin typeface="+mn-lt"/>
                        </a:rPr>
                        <a:t>Positive predictive value</a:t>
                      </a:r>
                      <a:r>
                        <a:rPr lang="en-US" sz="1100" b="1" dirty="0">
                          <a:solidFill>
                            <a:schemeClr val="tx1"/>
                          </a:solidFill>
                          <a:effectLst/>
                          <a:latin typeface="+mn-lt"/>
                        </a:rPr>
                        <a:t> (PPV)</a:t>
                      </a:r>
                      <a:r>
                        <a:rPr lang="en-US" sz="1100" dirty="0">
                          <a:solidFill>
                            <a:schemeClr val="tx1"/>
                          </a:solidFill>
                          <a:effectLst/>
                          <a:latin typeface="+mn-lt"/>
                        </a:rPr>
                        <a:t/>
                      </a:r>
                      <a:br>
                        <a:rPr lang="en-US" sz="1100" dirty="0">
                          <a:solidFill>
                            <a:schemeClr val="tx1"/>
                          </a:solidFill>
                          <a:effectLst/>
                          <a:latin typeface="+mn-lt"/>
                        </a:rPr>
                      </a:br>
                      <a:r>
                        <a:rPr lang="en-US" sz="1100" b="1" u="none" strike="noStrike" dirty="0">
                          <a:solidFill>
                            <a:schemeClr val="tx1"/>
                          </a:solidFill>
                          <a:effectLst/>
                          <a:latin typeface="+mn-lt"/>
                        </a:rPr>
                        <a:t>Precision</a:t>
                      </a:r>
                      <a:r>
                        <a:rPr lang="en-US" sz="1000" dirty="0">
                          <a:solidFill>
                            <a:schemeClr val="tx1"/>
                          </a:solidFill>
                          <a:effectLst/>
                          <a:latin typeface="+mn-lt"/>
                        </a:rPr>
                        <a:t> </a:t>
                      </a:r>
                      <a:br>
                        <a:rPr lang="en-US" sz="1000" dirty="0">
                          <a:solidFill>
                            <a:schemeClr val="tx1"/>
                          </a:solidFill>
                          <a:effectLst/>
                          <a:latin typeface="+mn-lt"/>
                        </a:rPr>
                      </a:br>
                      <a:r>
                        <a:rPr lang="en-US" sz="1000" dirty="0">
                          <a:solidFill>
                            <a:schemeClr val="tx1"/>
                          </a:solidFill>
                          <a:effectLst/>
                          <a:latin typeface="+mn-lt"/>
                        </a:rPr>
                        <a:t>= Σ True positive /Σ Predicted condition positive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gridSpan="3">
                  <a:txBody>
                    <a:bodyPr/>
                    <a:lstStyle/>
                    <a:p>
                      <a:pPr algn="ctr"/>
                      <a:r>
                        <a:rPr lang="en-US" sz="1100" b="1" u="none" strike="noStrike" dirty="0">
                          <a:solidFill>
                            <a:schemeClr val="bg1"/>
                          </a:solidFill>
                          <a:effectLst/>
                          <a:latin typeface="+mn-lt"/>
                        </a:rPr>
                        <a:t>False discovery rate</a:t>
                      </a:r>
                      <a:r>
                        <a:rPr lang="en-US" sz="1100" b="1" dirty="0">
                          <a:solidFill>
                            <a:schemeClr val="bg1"/>
                          </a:solidFill>
                          <a:effectLst/>
                          <a:latin typeface="+mn-lt"/>
                        </a:rPr>
                        <a:t> (FDR) </a:t>
                      </a:r>
                      <a:r>
                        <a:rPr lang="en-US" sz="1000" dirty="0">
                          <a:solidFill>
                            <a:schemeClr val="bg1"/>
                          </a:solidFill>
                          <a:effectLst/>
                          <a:latin typeface="+mn-lt"/>
                        </a:rPr>
                        <a:t/>
                      </a:r>
                      <a:br>
                        <a:rPr lang="en-US" sz="1000" dirty="0">
                          <a:solidFill>
                            <a:schemeClr val="bg1"/>
                          </a:solidFill>
                          <a:effectLst/>
                          <a:latin typeface="+mn-lt"/>
                        </a:rPr>
                      </a:br>
                      <a:r>
                        <a:rPr lang="en-US" sz="1000" dirty="0">
                          <a:solidFill>
                            <a:schemeClr val="bg1"/>
                          </a:solidFill>
                          <a:effectLst/>
                          <a:latin typeface="+mn-lt"/>
                        </a:rPr>
                        <a:t>= Σ False positive /Σ Predicted condition positive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2"/>
                  </a:ext>
                </a:extLst>
              </a:tr>
              <a:tr h="762450">
                <a:tc vMerge="1">
                  <a:txBody>
                    <a:bodyPr/>
                    <a:lstStyle/>
                    <a:p>
                      <a:endParaRPr lang="en-US"/>
                    </a:p>
                  </a:txBody>
                  <a:tcPr/>
                </a:tc>
                <a:tc>
                  <a:txBody>
                    <a:bodyPr/>
                    <a:lstStyle/>
                    <a:p>
                      <a:pPr algn="ctr"/>
                      <a:r>
                        <a:rPr lang="en-US" sz="1200" dirty="0">
                          <a:solidFill>
                            <a:schemeClr val="bg1"/>
                          </a:solidFill>
                          <a:effectLst/>
                          <a:latin typeface="+mn-lt"/>
                        </a:rPr>
                        <a:t>Predicted condition</a:t>
                      </a:r>
                      <a:br>
                        <a:rPr lang="en-US" sz="1200" dirty="0">
                          <a:solidFill>
                            <a:schemeClr val="bg1"/>
                          </a:solidFill>
                          <a:effectLst/>
                          <a:latin typeface="+mn-lt"/>
                        </a:rPr>
                      </a:br>
                      <a:r>
                        <a:rPr lang="en-US" sz="1200" dirty="0">
                          <a:solidFill>
                            <a:schemeClr val="bg1"/>
                          </a:solidFill>
                          <a:effectLst/>
                          <a:latin typeface="+mn-lt"/>
                        </a:rPr>
                        <a:t>negative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b="1" u="none" strike="noStrike" dirty="0">
                          <a:solidFill>
                            <a:schemeClr val="bg1"/>
                          </a:solidFill>
                          <a:effectLst/>
                          <a:latin typeface="+mn-lt"/>
                        </a:rPr>
                        <a:t>False negative</a:t>
                      </a:r>
                      <a:r>
                        <a:rPr lang="en-US" sz="1200" dirty="0">
                          <a:solidFill>
                            <a:schemeClr val="bg1"/>
                          </a:solidFill>
                          <a:effectLst/>
                          <a:latin typeface="+mn-lt"/>
                        </a:rPr>
                        <a:t>,</a:t>
                      </a:r>
                      <a:br>
                        <a:rPr lang="en-US" sz="1200" dirty="0">
                          <a:solidFill>
                            <a:schemeClr val="bg1"/>
                          </a:solidFill>
                          <a:effectLst/>
                          <a:latin typeface="+mn-lt"/>
                        </a:rPr>
                      </a:br>
                      <a:r>
                        <a:rPr lang="en-US" sz="1200" b="1" u="none" strike="noStrike" dirty="0">
                          <a:solidFill>
                            <a:schemeClr val="tx2"/>
                          </a:solidFill>
                          <a:effectLst/>
                          <a:latin typeface="+mn-lt"/>
                        </a:rPr>
                        <a:t>Type II error</a:t>
                      </a:r>
                      <a:endParaRPr lang="en-US" sz="1200" b="1" dirty="0">
                        <a:solidFill>
                          <a:schemeClr val="tx2"/>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200" b="1" u="none" strike="noStrike" dirty="0">
                          <a:solidFill>
                            <a:schemeClr val="bg1"/>
                          </a:solidFill>
                          <a:effectLst/>
                          <a:latin typeface="+mn-lt"/>
                        </a:rPr>
                        <a:t>True negative</a:t>
                      </a:r>
                      <a:endParaRPr lang="en-US" sz="1200" dirty="0">
                        <a:solidFill>
                          <a:schemeClr val="bg1"/>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100" b="1" u="none" strike="noStrike" dirty="0">
                          <a:solidFill>
                            <a:schemeClr val="bg1"/>
                          </a:solidFill>
                          <a:effectLst/>
                          <a:latin typeface="+mn-lt"/>
                        </a:rPr>
                        <a:t>False omission rate</a:t>
                      </a:r>
                      <a:r>
                        <a:rPr lang="en-US" sz="1100" b="1" dirty="0">
                          <a:solidFill>
                            <a:schemeClr val="bg1"/>
                          </a:solidFill>
                          <a:effectLst/>
                          <a:latin typeface="+mn-lt"/>
                        </a:rPr>
                        <a:t> (FOR) </a:t>
                      </a:r>
                    </a:p>
                    <a:p>
                      <a:pPr algn="ctr"/>
                      <a:r>
                        <a:rPr lang="en-US" sz="1000" dirty="0">
                          <a:solidFill>
                            <a:schemeClr val="bg1"/>
                          </a:solidFill>
                          <a:effectLst/>
                          <a:latin typeface="+mn-lt"/>
                        </a:rPr>
                        <a:t>= Σ False negative /Σ Predicted condition negative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ctr"/>
                      <a:r>
                        <a:rPr lang="en-US" sz="1100" b="1" u="none" strike="noStrike" dirty="0">
                          <a:solidFill>
                            <a:schemeClr val="bg1"/>
                          </a:solidFill>
                          <a:effectLst/>
                          <a:latin typeface="+mn-lt"/>
                        </a:rPr>
                        <a:t>Negative predictive value</a:t>
                      </a:r>
                      <a:r>
                        <a:rPr lang="en-US" sz="1100" b="1" dirty="0">
                          <a:solidFill>
                            <a:schemeClr val="bg1"/>
                          </a:solidFill>
                          <a:effectLst/>
                          <a:latin typeface="+mn-lt"/>
                        </a:rPr>
                        <a:t> (NPV)</a:t>
                      </a:r>
                      <a:r>
                        <a:rPr lang="en-US" sz="1000" b="1" dirty="0">
                          <a:solidFill>
                            <a:schemeClr val="bg1"/>
                          </a:solidFill>
                          <a:effectLst/>
                          <a:latin typeface="+mn-lt"/>
                        </a:rPr>
                        <a:t/>
                      </a:r>
                      <a:br>
                        <a:rPr lang="en-US" sz="1000" b="1" dirty="0">
                          <a:solidFill>
                            <a:schemeClr val="bg1"/>
                          </a:solidFill>
                          <a:effectLst/>
                          <a:latin typeface="+mn-lt"/>
                        </a:rPr>
                      </a:br>
                      <a:r>
                        <a:rPr lang="en-US" sz="1000" dirty="0">
                          <a:solidFill>
                            <a:schemeClr val="bg1"/>
                          </a:solidFill>
                          <a:effectLst/>
                          <a:latin typeface="+mn-lt"/>
                        </a:rPr>
                        <a:t> = Σ True negative /Σ Predicted condition negative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3"/>
                  </a:ext>
                </a:extLst>
              </a:tr>
              <a:tr h="1006088">
                <a:tc rowSpan="2">
                  <a:txBody>
                    <a:bodyPr/>
                    <a:lstStyle/>
                    <a:p>
                      <a:pPr algn="ctr" fontAlgn="b"/>
                      <a:endParaRPr lang="en-US" sz="1000" dirty="0">
                        <a:solidFill>
                          <a:schemeClr val="bg2">
                            <a:lumMod val="10000"/>
                          </a:schemeClr>
                        </a:solidFill>
                        <a:effectLst/>
                        <a:latin typeface="+mn-lt"/>
                      </a:endParaRPr>
                    </a:p>
                  </a:txBody>
                  <a:tcPr marL="31563" marR="4384" marT="15781" marB="15781" anchor="b">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rowSpan="2">
                  <a:txBody>
                    <a:bodyPr/>
                    <a:lstStyle/>
                    <a:p>
                      <a:endParaRPr lang="en-US" sz="1400" dirty="0"/>
                    </a:p>
                  </a:txBody>
                  <a:tcPr marL="31563" marR="4384" marT="15781" marB="15781" anchor="b">
                    <a:lnL>
                      <a:noFill/>
                    </a:lnL>
                    <a:lnR w="1270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2"/>
                    </a:solidFill>
                  </a:tcPr>
                </a:tc>
                <a:tc>
                  <a:txBody>
                    <a:bodyPr/>
                    <a:lstStyle/>
                    <a:p>
                      <a:pPr algn="ctr"/>
                      <a:r>
                        <a:rPr lang="en-US" sz="1050" b="1" u="none" strike="noStrike" dirty="0">
                          <a:solidFill>
                            <a:schemeClr val="tx1"/>
                          </a:solidFill>
                          <a:effectLst/>
                          <a:latin typeface="+mn-lt"/>
                        </a:rPr>
                        <a:t>True positive rate</a:t>
                      </a:r>
                      <a:r>
                        <a:rPr lang="en-US" sz="1050" b="1" dirty="0">
                          <a:solidFill>
                            <a:schemeClr val="tx1"/>
                          </a:solidFill>
                          <a:effectLst/>
                          <a:latin typeface="+mn-lt"/>
                        </a:rPr>
                        <a:t> (TPR),</a:t>
                      </a:r>
                      <a:br>
                        <a:rPr lang="en-US" sz="1050" b="1" dirty="0">
                          <a:solidFill>
                            <a:schemeClr val="tx1"/>
                          </a:solidFill>
                          <a:effectLst/>
                          <a:latin typeface="+mn-lt"/>
                        </a:rPr>
                      </a:br>
                      <a:r>
                        <a:rPr lang="en-US" sz="1050" b="1" u="none" strike="noStrike" dirty="0">
                          <a:solidFill>
                            <a:schemeClr val="tx1"/>
                          </a:solidFill>
                          <a:effectLst/>
                          <a:latin typeface="+mn-lt"/>
                        </a:rPr>
                        <a:t>Recall</a:t>
                      </a:r>
                      <a:r>
                        <a:rPr lang="en-US" sz="1050" b="1" dirty="0">
                          <a:solidFill>
                            <a:schemeClr val="tx1"/>
                          </a:solidFill>
                          <a:effectLst/>
                          <a:latin typeface="+mn-lt"/>
                        </a:rPr>
                        <a:t>, </a:t>
                      </a:r>
                      <a:r>
                        <a:rPr lang="en-US" sz="1050" b="1" u="none" strike="noStrike" dirty="0">
                          <a:solidFill>
                            <a:schemeClr val="tx1"/>
                          </a:solidFill>
                          <a:effectLst/>
                          <a:latin typeface="+mn-lt"/>
                        </a:rPr>
                        <a:t>Sensitivity</a:t>
                      </a:r>
                      <a:r>
                        <a:rPr lang="en-US" sz="1050" b="1" dirty="0">
                          <a:solidFill>
                            <a:schemeClr val="tx1"/>
                          </a:solidFill>
                          <a:effectLst/>
                          <a:latin typeface="+mn-lt"/>
                        </a:rPr>
                        <a:t>, probability of detection,</a:t>
                      </a:r>
                      <a:r>
                        <a:rPr lang="en-US" sz="1050" b="1" baseline="0" dirty="0">
                          <a:solidFill>
                            <a:schemeClr val="tx1"/>
                          </a:solidFill>
                          <a:effectLst/>
                          <a:latin typeface="+mn-lt"/>
                        </a:rPr>
                        <a:t> </a:t>
                      </a:r>
                      <a:r>
                        <a:rPr lang="en-US" sz="1050" b="1" u="none" strike="noStrike" dirty="0">
                          <a:solidFill>
                            <a:schemeClr val="tx1"/>
                          </a:solidFill>
                          <a:effectLst/>
                          <a:latin typeface="+mn-lt"/>
                        </a:rPr>
                        <a:t>Power</a:t>
                      </a:r>
                      <a:r>
                        <a:rPr lang="en-US" sz="1050" b="1" dirty="0">
                          <a:solidFill>
                            <a:schemeClr val="tx1"/>
                          </a:solidFill>
                          <a:effectLst/>
                          <a:latin typeface="+mn-lt"/>
                        </a:rPr>
                        <a:t> </a:t>
                      </a:r>
                      <a:br>
                        <a:rPr lang="en-US" sz="1050" b="1" dirty="0">
                          <a:solidFill>
                            <a:schemeClr val="tx1"/>
                          </a:solidFill>
                          <a:effectLst/>
                          <a:latin typeface="+mn-lt"/>
                        </a:rPr>
                      </a:br>
                      <a:r>
                        <a:rPr lang="en-US" sz="900" b="0" dirty="0">
                          <a:solidFill>
                            <a:schemeClr val="tx1"/>
                          </a:solidFill>
                          <a:effectLst/>
                          <a:latin typeface="+mn-lt"/>
                        </a:rPr>
                        <a:t>= Σ True positive /Σ Condition positive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1050" b="1" u="none" strike="noStrike" dirty="0">
                          <a:solidFill>
                            <a:schemeClr val="bg1"/>
                          </a:solidFill>
                          <a:effectLst/>
                          <a:latin typeface="+mn-lt"/>
                        </a:rPr>
                        <a:t>False positive rate</a:t>
                      </a:r>
                      <a:r>
                        <a:rPr lang="en-US" sz="1050" b="1" dirty="0">
                          <a:solidFill>
                            <a:schemeClr val="bg1"/>
                          </a:solidFill>
                          <a:effectLst/>
                          <a:latin typeface="+mn-lt"/>
                        </a:rPr>
                        <a:t> (FPR), </a:t>
                      </a:r>
                      <a:r>
                        <a:rPr lang="en-US" sz="1050" b="1" u="none" strike="noStrike" dirty="0">
                          <a:solidFill>
                            <a:schemeClr val="bg1"/>
                          </a:solidFill>
                          <a:effectLst/>
                          <a:latin typeface="+mn-lt"/>
                        </a:rPr>
                        <a:t>Fall-out</a:t>
                      </a:r>
                      <a:r>
                        <a:rPr lang="en-US" sz="1050" b="1" dirty="0">
                          <a:solidFill>
                            <a:schemeClr val="bg1"/>
                          </a:solidFill>
                          <a:effectLst/>
                          <a:latin typeface="+mn-lt"/>
                        </a:rPr>
                        <a:t>, probability of false alarm</a:t>
                      </a:r>
                      <a:br>
                        <a:rPr lang="en-US" sz="1050" b="1" dirty="0">
                          <a:solidFill>
                            <a:schemeClr val="bg1"/>
                          </a:solidFill>
                          <a:effectLst/>
                          <a:latin typeface="+mn-lt"/>
                        </a:rPr>
                      </a:br>
                      <a:r>
                        <a:rPr lang="en-US" sz="900" b="0" dirty="0">
                          <a:solidFill>
                            <a:schemeClr val="bg1"/>
                          </a:solidFill>
                          <a:effectLst/>
                          <a:latin typeface="+mn-lt"/>
                        </a:rPr>
                        <a:t>= Σ False positive /Σ Condition negative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100" b="1" u="none" strike="noStrike" dirty="0">
                          <a:solidFill>
                            <a:schemeClr val="bg1"/>
                          </a:solidFill>
                          <a:effectLst/>
                          <a:latin typeface="+mn-lt"/>
                        </a:rPr>
                        <a:t>Positive likelihood ratio</a:t>
                      </a:r>
                      <a:r>
                        <a:rPr lang="en-US" sz="1100" b="1" dirty="0">
                          <a:solidFill>
                            <a:schemeClr val="bg1"/>
                          </a:solidFill>
                          <a:effectLst/>
                          <a:latin typeface="+mn-lt"/>
                        </a:rPr>
                        <a:t> (LR+)</a:t>
                      </a:r>
                    </a:p>
                    <a:p>
                      <a:pPr algn="ctr"/>
                      <a:r>
                        <a:rPr lang="en-US" sz="1000" b="0" dirty="0">
                          <a:solidFill>
                            <a:schemeClr val="bg1"/>
                          </a:solidFill>
                          <a:effectLst/>
                          <a:latin typeface="+mn-lt"/>
                        </a:rPr>
                        <a:t>= TPR/FPR</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200" b="1" noProof="0" dirty="0">
                          <a:solidFill>
                            <a:schemeClr val="bg1"/>
                          </a:solidFill>
                          <a:effectLst/>
                          <a:latin typeface="+mn-lt"/>
                        </a:rPr>
                        <a:t>Diagnostic</a:t>
                      </a:r>
                      <a:r>
                        <a:rPr lang="es-ES" sz="1200" b="1" dirty="0">
                          <a:solidFill>
                            <a:schemeClr val="bg1"/>
                          </a:solidFill>
                          <a:effectLst/>
                          <a:latin typeface="+mn-lt"/>
                        </a:rPr>
                        <a:t> </a:t>
                      </a:r>
                      <a:r>
                        <a:rPr lang="en-US" sz="1200" b="1" noProof="0" dirty="0">
                          <a:solidFill>
                            <a:schemeClr val="bg1"/>
                          </a:solidFill>
                          <a:effectLst/>
                          <a:latin typeface="+mn-lt"/>
                        </a:rPr>
                        <a:t>odds</a:t>
                      </a:r>
                      <a:r>
                        <a:rPr lang="es-ES" sz="1200" b="1" dirty="0">
                          <a:solidFill>
                            <a:schemeClr val="bg1"/>
                          </a:solidFill>
                          <a:effectLst/>
                          <a:latin typeface="+mn-lt"/>
                        </a:rPr>
                        <a:t> ratio (DOR)</a:t>
                      </a:r>
                      <a:r>
                        <a:rPr lang="es-ES" sz="1100" b="1" dirty="0">
                          <a:solidFill>
                            <a:schemeClr val="bg1"/>
                          </a:solidFill>
                          <a:effectLst/>
                          <a:latin typeface="+mn-lt"/>
                        </a:rPr>
                        <a:t> </a:t>
                      </a:r>
                    </a:p>
                    <a:p>
                      <a:pPr algn="ctr"/>
                      <a:r>
                        <a:rPr lang="es-ES" sz="1000" b="0" dirty="0">
                          <a:solidFill>
                            <a:schemeClr val="bg1"/>
                          </a:solidFill>
                          <a:effectLst/>
                          <a:latin typeface="+mn-lt"/>
                        </a:rPr>
                        <a:t>= LR+/LR−</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200" b="1" dirty="0">
                          <a:solidFill>
                            <a:schemeClr val="bg1"/>
                          </a:solidFill>
                          <a:effectLst/>
                          <a:latin typeface="+mn-lt"/>
                        </a:rPr>
                        <a:t>F</a:t>
                      </a:r>
                      <a:r>
                        <a:rPr lang="en-US" sz="1200" b="1" baseline="-25000" dirty="0">
                          <a:solidFill>
                            <a:schemeClr val="bg1"/>
                          </a:solidFill>
                          <a:effectLst/>
                          <a:latin typeface="+mn-lt"/>
                        </a:rPr>
                        <a:t>1</a:t>
                      </a:r>
                      <a:r>
                        <a:rPr lang="en-US" sz="1200" b="1" dirty="0">
                          <a:solidFill>
                            <a:schemeClr val="bg1"/>
                          </a:solidFill>
                          <a:effectLst/>
                          <a:latin typeface="+mn-lt"/>
                        </a:rPr>
                        <a:t> score</a:t>
                      </a:r>
                      <a:r>
                        <a:rPr lang="en-US" sz="1100" b="1" dirty="0">
                          <a:solidFill>
                            <a:schemeClr val="bg1"/>
                          </a:solidFill>
                          <a:effectLst/>
                          <a:latin typeface="+mn-lt"/>
                        </a:rPr>
                        <a:t/>
                      </a:r>
                      <a:br>
                        <a:rPr lang="en-US" sz="1100" b="1" dirty="0">
                          <a:solidFill>
                            <a:schemeClr val="bg1"/>
                          </a:solidFill>
                          <a:effectLst/>
                          <a:latin typeface="+mn-lt"/>
                        </a:rPr>
                      </a:br>
                      <a:r>
                        <a:rPr lang="en-US" sz="1000" dirty="0">
                          <a:solidFill>
                            <a:schemeClr val="bg1"/>
                          </a:solidFill>
                          <a:effectLst/>
                          <a:latin typeface="+mn-lt"/>
                        </a:rPr>
                        <a:t>= 2 · Precision · Recall </a:t>
                      </a:r>
                      <a:br>
                        <a:rPr lang="en-US" sz="1000" dirty="0">
                          <a:solidFill>
                            <a:schemeClr val="bg1"/>
                          </a:solidFill>
                          <a:effectLst/>
                          <a:latin typeface="+mn-lt"/>
                        </a:rPr>
                      </a:br>
                      <a:r>
                        <a:rPr lang="en-US" sz="1000" dirty="0">
                          <a:solidFill>
                            <a:schemeClr val="bg1"/>
                          </a:solidFill>
                          <a:effectLst/>
                          <a:latin typeface="+mn-lt"/>
                        </a:rPr>
                        <a:t>/ Precision + Recall</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200" b="1" dirty="0">
                          <a:solidFill>
                            <a:schemeClr val="bg1"/>
                          </a:solidFill>
                          <a:effectLst/>
                          <a:latin typeface="+mn-lt"/>
                        </a:rPr>
                        <a:t>MCC</a:t>
                      </a:r>
                      <a:r>
                        <a:rPr lang="en-US" sz="1100" b="1" dirty="0">
                          <a:solidFill>
                            <a:schemeClr val="bg1"/>
                          </a:solidFill>
                          <a:effectLst/>
                          <a:latin typeface="+mn-lt"/>
                        </a:rPr>
                        <a:t/>
                      </a:r>
                      <a:br>
                        <a:rPr lang="en-US" sz="1100" b="1" dirty="0">
                          <a:solidFill>
                            <a:schemeClr val="bg1"/>
                          </a:solidFill>
                          <a:effectLst/>
                          <a:latin typeface="+mn-lt"/>
                        </a:rPr>
                      </a:br>
                      <a:r>
                        <a:rPr lang="en-US" sz="1000" dirty="0">
                          <a:solidFill>
                            <a:schemeClr val="bg1"/>
                          </a:solidFill>
                          <a:effectLst/>
                          <a:latin typeface="+mn-lt"/>
                        </a:rPr>
                        <a:t>= (TP ·TN – as  FP-FN)</a:t>
                      </a:r>
                      <a:br>
                        <a:rPr lang="en-US" sz="1000" dirty="0">
                          <a:solidFill>
                            <a:schemeClr val="bg1"/>
                          </a:solidFill>
                          <a:effectLst/>
                          <a:latin typeface="+mn-lt"/>
                        </a:rPr>
                      </a:br>
                      <a:r>
                        <a:rPr lang="en-US" sz="1000" dirty="0">
                          <a:solidFill>
                            <a:schemeClr val="bg1"/>
                          </a:solidFill>
                          <a:effectLst/>
                          <a:latin typeface="+mn-lt"/>
                        </a:rPr>
                        <a:t>/ </a:t>
                      </a:r>
                      <a:r>
                        <a:rPr lang="en-US" sz="1000" b="1" dirty="0">
                          <a:solidFill>
                            <a:schemeClr val="bg1"/>
                          </a:solidFill>
                          <a:effectLst/>
                          <a:latin typeface="+mn-lt"/>
                        </a:rPr>
                        <a:t>√</a:t>
                      </a:r>
                      <a:r>
                        <a:rPr lang="en-US" sz="1000" dirty="0">
                          <a:solidFill>
                            <a:schemeClr val="bg1"/>
                          </a:solidFill>
                          <a:effectLst/>
                          <a:latin typeface="+mn-lt"/>
                        </a:rPr>
                        <a:t> [(TP+FP)</a:t>
                      </a:r>
                      <a:br>
                        <a:rPr lang="en-US" sz="1000" dirty="0">
                          <a:solidFill>
                            <a:schemeClr val="bg1"/>
                          </a:solidFill>
                          <a:effectLst/>
                          <a:latin typeface="+mn-lt"/>
                        </a:rPr>
                      </a:br>
                      <a:r>
                        <a:rPr lang="en-US" sz="1000" dirty="0">
                          <a:solidFill>
                            <a:schemeClr val="bg1"/>
                          </a:solidFill>
                          <a:effectLst/>
                          <a:latin typeface="+mn-lt"/>
                        </a:rPr>
                        <a:t>(TP+FN) (TN+FP)</a:t>
                      </a:r>
                      <a:r>
                        <a:rPr lang="en-US" sz="1000" baseline="0" dirty="0">
                          <a:solidFill>
                            <a:schemeClr val="bg1"/>
                          </a:solidFill>
                          <a:effectLst/>
                          <a:latin typeface="+mn-lt"/>
                        </a:rPr>
                        <a:t> (TN+FN)</a:t>
                      </a:r>
                      <a:r>
                        <a:rPr lang="en-US" sz="1000" dirty="0">
                          <a:solidFill>
                            <a:schemeClr val="bg1"/>
                          </a:solidFill>
                          <a:effectLst/>
                          <a:latin typeface="+mn-lt"/>
                        </a:rPr>
                        <a:t>]</a:t>
                      </a:r>
                    </a:p>
                    <a:p>
                      <a:pPr algn="ctr"/>
                      <a:endParaRPr lang="en-US" sz="1000" b="1" dirty="0">
                        <a:solidFill>
                          <a:schemeClr val="bg1"/>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4"/>
                  </a:ext>
                </a:extLst>
              </a:tr>
              <a:tr h="838587">
                <a:tc vMerge="1">
                  <a:txBody>
                    <a:bodyPr/>
                    <a:lstStyle/>
                    <a:p>
                      <a:endParaRPr lang="en-US"/>
                    </a:p>
                  </a:txBody>
                  <a:tcPr/>
                </a:tc>
                <a:tc vMerge="1">
                  <a:txBody>
                    <a:bodyPr/>
                    <a:lstStyle/>
                    <a:p>
                      <a:endParaRPr lang="en-US"/>
                    </a:p>
                  </a:txBody>
                  <a:tcPr/>
                </a:tc>
                <a:tc>
                  <a:txBody>
                    <a:bodyPr/>
                    <a:lstStyle/>
                    <a:p>
                      <a:pPr algn="ctr"/>
                      <a:r>
                        <a:rPr lang="en-US" sz="1050" b="1" u="none" strike="noStrike" dirty="0">
                          <a:solidFill>
                            <a:schemeClr val="bg1"/>
                          </a:solidFill>
                          <a:effectLst/>
                          <a:latin typeface="+mn-lt"/>
                        </a:rPr>
                        <a:t>False negative rate</a:t>
                      </a:r>
                      <a:r>
                        <a:rPr lang="en-US" sz="1050" b="1" dirty="0">
                          <a:solidFill>
                            <a:schemeClr val="bg1"/>
                          </a:solidFill>
                          <a:effectLst/>
                          <a:latin typeface="+mn-lt"/>
                        </a:rPr>
                        <a:t> (FNR), Miss rate </a:t>
                      </a:r>
                      <a:br>
                        <a:rPr lang="en-US" sz="1050" b="1" dirty="0">
                          <a:solidFill>
                            <a:schemeClr val="bg1"/>
                          </a:solidFill>
                          <a:effectLst/>
                          <a:latin typeface="+mn-lt"/>
                        </a:rPr>
                      </a:br>
                      <a:r>
                        <a:rPr lang="en-US" sz="900" b="0" dirty="0">
                          <a:solidFill>
                            <a:schemeClr val="bg1"/>
                          </a:solidFill>
                          <a:effectLst/>
                          <a:latin typeface="+mn-lt"/>
                        </a:rPr>
                        <a:t>= Σ False negative /Σ Condition positive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50" b="1" u="none" strike="noStrike" dirty="0">
                          <a:solidFill>
                            <a:schemeClr val="bg1"/>
                          </a:solidFill>
                          <a:effectLst/>
                          <a:latin typeface="+mn-lt"/>
                        </a:rPr>
                        <a:t>Specificity</a:t>
                      </a:r>
                      <a:r>
                        <a:rPr lang="en-US" sz="1050" b="1" dirty="0">
                          <a:solidFill>
                            <a:schemeClr val="bg1"/>
                          </a:solidFill>
                          <a:effectLst/>
                          <a:latin typeface="+mn-lt"/>
                        </a:rPr>
                        <a:t> (SPC), Selectivity, </a:t>
                      </a:r>
                      <a:r>
                        <a:rPr lang="en-US" sz="1050" b="1" u="none" strike="noStrike" dirty="0">
                          <a:solidFill>
                            <a:schemeClr val="bg1"/>
                          </a:solidFill>
                          <a:effectLst/>
                          <a:latin typeface="+mn-lt"/>
                        </a:rPr>
                        <a:t>True negative rate</a:t>
                      </a:r>
                      <a:r>
                        <a:rPr lang="en-US" sz="1050" b="1" dirty="0">
                          <a:solidFill>
                            <a:schemeClr val="bg1"/>
                          </a:solidFill>
                          <a:effectLst/>
                          <a:latin typeface="+mn-lt"/>
                        </a:rPr>
                        <a:t> (TNR) </a:t>
                      </a:r>
                      <a:br>
                        <a:rPr lang="en-US" sz="1050" b="1" dirty="0">
                          <a:solidFill>
                            <a:schemeClr val="bg1"/>
                          </a:solidFill>
                          <a:effectLst/>
                          <a:latin typeface="+mn-lt"/>
                        </a:rPr>
                      </a:br>
                      <a:r>
                        <a:rPr lang="en-US" sz="900" b="0" dirty="0">
                          <a:solidFill>
                            <a:schemeClr val="bg1"/>
                          </a:solidFill>
                          <a:effectLst/>
                          <a:latin typeface="+mn-lt"/>
                        </a:rPr>
                        <a:t>= Σ True negative/ Σ Condition negative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100" b="1" u="none" strike="noStrike" dirty="0">
                          <a:solidFill>
                            <a:schemeClr val="bg1"/>
                          </a:solidFill>
                          <a:effectLst/>
                          <a:latin typeface="+mn-lt"/>
                        </a:rPr>
                        <a:t>Negative likelihood ratio</a:t>
                      </a:r>
                      <a:r>
                        <a:rPr lang="en-US" sz="1100" b="1" dirty="0">
                          <a:solidFill>
                            <a:schemeClr val="bg1"/>
                          </a:solidFill>
                          <a:effectLst/>
                          <a:latin typeface="+mn-lt"/>
                        </a:rPr>
                        <a:t> (LR−) </a:t>
                      </a:r>
                    </a:p>
                    <a:p>
                      <a:pPr algn="ctr"/>
                      <a:r>
                        <a:rPr lang="en-US" sz="1000" b="0" dirty="0">
                          <a:solidFill>
                            <a:schemeClr val="bg1"/>
                          </a:solidFill>
                          <a:effectLst/>
                          <a:latin typeface="+mn-lt"/>
                        </a:rPr>
                        <a:t>= FNR/TNR</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xmlns="" val="10005"/>
                  </a:ext>
                </a:extLst>
              </a:tr>
            </a:tbl>
          </a:graphicData>
        </a:graphic>
      </p:graphicFrame>
      <p:sp>
        <p:nvSpPr>
          <p:cNvPr id="3" name="Rectangle 2"/>
          <p:cNvSpPr/>
          <p:nvPr/>
        </p:nvSpPr>
        <p:spPr>
          <a:xfrm>
            <a:off x="5655560" y="3498093"/>
            <a:ext cx="5538040" cy="461665"/>
          </a:xfrm>
          <a:prstGeom prst="rect">
            <a:avLst/>
          </a:prstGeom>
        </p:spPr>
        <p:txBody>
          <a:bodyPr wrap="square">
            <a:spAutoFit/>
          </a:bodyPr>
          <a:lstStyle/>
          <a:p>
            <a:pPr algn="ctr"/>
            <a:r>
              <a:rPr lang="en-US" sz="2400" b="1" dirty="0">
                <a:solidFill>
                  <a:schemeClr val="tx2"/>
                </a:solidFill>
              </a:rPr>
              <a:t>Who is going to leave the company? </a:t>
            </a:r>
          </a:p>
        </p:txBody>
      </p:sp>
      <p:sp>
        <p:nvSpPr>
          <p:cNvPr id="10" name="Rectangle 9"/>
          <p:cNvSpPr/>
          <p:nvPr/>
        </p:nvSpPr>
        <p:spPr>
          <a:xfrm>
            <a:off x="3443262" y="3984029"/>
            <a:ext cx="9041877" cy="17328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r>
              <a:rPr lang="en-US" sz="1400" dirty="0">
                <a:solidFill>
                  <a:schemeClr val="tx1"/>
                </a:solidFill>
              </a:rPr>
              <a:t>“Prisoner’s Dilemma” adapted to the HR - Attrition Case:</a:t>
            </a:r>
            <a:br>
              <a:rPr lang="en-US" sz="1400" dirty="0">
                <a:solidFill>
                  <a:schemeClr val="tx1"/>
                </a:solidFill>
              </a:rPr>
            </a:br>
            <a:r>
              <a:rPr lang="en-US" sz="1400" dirty="0">
                <a:solidFill>
                  <a:schemeClr val="tx1"/>
                </a:solidFill>
              </a:rPr>
              <a:t/>
            </a:r>
            <a:br>
              <a:rPr lang="en-US" sz="1400" dirty="0">
                <a:solidFill>
                  <a:schemeClr val="tx1"/>
                </a:solidFill>
              </a:rPr>
            </a:br>
            <a:r>
              <a:rPr lang="en-US" sz="1400" dirty="0">
                <a:solidFill>
                  <a:schemeClr val="tx1"/>
                </a:solidFill>
              </a:rPr>
              <a:t>What do you prefer?</a:t>
            </a:r>
          </a:p>
          <a:p>
            <a:pPr algn="ctr"/>
            <a:r>
              <a:rPr lang="en-US" sz="1400" b="1" dirty="0">
                <a:solidFill>
                  <a:schemeClr val="tx2"/>
                </a:solidFill>
              </a:rPr>
              <a:t>Identify someone who wasn’t going to leave the company as “Potential attrition”</a:t>
            </a:r>
          </a:p>
          <a:p>
            <a:pPr algn="ctr"/>
            <a:r>
              <a:rPr lang="pt-PT" sz="1400" dirty="0">
                <a:solidFill>
                  <a:schemeClr val="tx1"/>
                </a:solidFill>
              </a:rPr>
              <a:t>OR</a:t>
            </a:r>
            <a:endParaRPr lang="en-US" sz="1400" dirty="0">
              <a:solidFill>
                <a:schemeClr val="tx1"/>
              </a:solidFill>
            </a:endParaRPr>
          </a:p>
          <a:p>
            <a:pPr algn="ctr"/>
            <a:r>
              <a:rPr lang="en-US" sz="1400" b="1" dirty="0">
                <a:solidFill>
                  <a:schemeClr val="tx2"/>
                </a:solidFill>
              </a:rPr>
              <a:t>Don’t identify someone who is going to leave the company</a:t>
            </a:r>
          </a:p>
          <a:p>
            <a:pPr algn="ctr"/>
            <a:endParaRPr lang="pt-PT" sz="1400" b="1" dirty="0">
              <a:solidFill>
                <a:schemeClr val="tx2"/>
              </a:solidFill>
            </a:endParaRPr>
          </a:p>
          <a:p>
            <a:pPr algn="ctr"/>
            <a:r>
              <a:rPr lang="en-US" sz="1400" b="1" dirty="0">
                <a:solidFill>
                  <a:schemeClr val="tx1"/>
                </a:solidFill>
              </a:rPr>
              <a:t>In terms of numbers the dilemma can be presented as follow:</a:t>
            </a:r>
            <a:br>
              <a:rPr lang="en-US" sz="1400" b="1" dirty="0">
                <a:solidFill>
                  <a:schemeClr val="tx1"/>
                </a:solidFill>
              </a:rPr>
            </a:br>
            <a:r>
              <a:rPr lang="en-US" sz="1400" b="1" dirty="0">
                <a:solidFill>
                  <a:schemeClr val="tx1"/>
                </a:solidFill>
              </a:rPr>
              <a:t>What do you prefer?</a:t>
            </a:r>
          </a:p>
          <a:p>
            <a:pPr algn="ctr"/>
            <a:r>
              <a:rPr lang="en-US" sz="1400" b="1" dirty="0">
                <a:solidFill>
                  <a:schemeClr val="tx2"/>
                </a:solidFill>
              </a:rPr>
              <a:t>Identify 3 persons who wasn’t going to leave the company as “Potential attrition” (3 false positives)</a:t>
            </a:r>
          </a:p>
          <a:p>
            <a:pPr algn="ctr"/>
            <a:r>
              <a:rPr lang="en-US" sz="1400" dirty="0">
                <a:solidFill>
                  <a:schemeClr val="tx1"/>
                </a:solidFill>
              </a:rPr>
              <a:t>OR</a:t>
            </a:r>
          </a:p>
          <a:p>
            <a:pPr algn="ctr"/>
            <a:r>
              <a:rPr lang="en-US" sz="1400" b="1" dirty="0">
                <a:solidFill>
                  <a:schemeClr val="tx2"/>
                </a:solidFill>
              </a:rPr>
              <a:t>Don’t identify 1 person who is going to leave the company (1 false negative)</a:t>
            </a:r>
          </a:p>
          <a:p>
            <a:pPr algn="ctr"/>
            <a:endParaRPr lang="en-US" sz="1500" b="1" dirty="0">
              <a:solidFill>
                <a:schemeClr val="tx2"/>
              </a:solidFill>
            </a:endParaRPr>
          </a:p>
        </p:txBody>
      </p:sp>
      <p:grpSp>
        <p:nvGrpSpPr>
          <p:cNvPr id="8" name="Group 7"/>
          <p:cNvGrpSpPr>
            <a:grpSpLocks noChangeAspect="1"/>
          </p:cNvGrpSpPr>
          <p:nvPr/>
        </p:nvGrpSpPr>
        <p:grpSpPr>
          <a:xfrm>
            <a:off x="8591874" y="231286"/>
            <a:ext cx="3476386" cy="422807"/>
            <a:chOff x="241875" y="1780818"/>
            <a:chExt cx="11978785" cy="1456892"/>
          </a:xfrm>
        </p:grpSpPr>
        <p:sp>
          <p:nvSpPr>
            <p:cNvPr id="9" name="Chevron 8"/>
            <p:cNvSpPr/>
            <p:nvPr/>
          </p:nvSpPr>
          <p:spPr>
            <a:xfrm>
              <a:off x="241875" y="2535602"/>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solidFill>
                    <a:schemeClr val="bg1"/>
                  </a:solidFill>
                </a:rPr>
                <a:t>Collection</a:t>
              </a:r>
            </a:p>
          </p:txBody>
        </p:sp>
        <p:sp>
          <p:nvSpPr>
            <p:cNvPr id="11" name="Chevron 10"/>
            <p:cNvSpPr/>
            <p:nvPr/>
          </p:nvSpPr>
          <p:spPr>
            <a:xfrm>
              <a:off x="1937375" y="2536036"/>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spc="-41" dirty="0">
                  <a:solidFill>
                    <a:schemeClr val="bg1"/>
                  </a:solidFill>
                  <a:sym typeface="Rajdhani Semibold"/>
                </a:rPr>
                <a:t>Visualization</a:t>
              </a:r>
              <a:endParaRPr lang="en-US" sz="400" b="1" dirty="0"/>
            </a:p>
          </p:txBody>
        </p:sp>
        <p:sp>
          <p:nvSpPr>
            <p:cNvPr id="13" name="Chevron 12"/>
            <p:cNvSpPr/>
            <p:nvPr/>
          </p:nvSpPr>
          <p:spPr>
            <a:xfrm>
              <a:off x="3632875" y="2536036"/>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solidFill>
                    <a:schemeClr val="bg1"/>
                  </a:solidFill>
                </a:rPr>
                <a:t>Cleansing</a:t>
              </a:r>
            </a:p>
          </p:txBody>
        </p:sp>
        <p:sp>
          <p:nvSpPr>
            <p:cNvPr id="14" name="Chevron 13"/>
            <p:cNvSpPr/>
            <p:nvPr/>
          </p:nvSpPr>
          <p:spPr>
            <a:xfrm>
              <a:off x="5328375" y="2544541"/>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spc="-41" dirty="0">
                  <a:solidFill>
                    <a:schemeClr val="bg1"/>
                  </a:solidFill>
                  <a:ea typeface="Rajdhani Semibold"/>
                  <a:cs typeface="Raleway"/>
                  <a:sym typeface="Rajdhani Semibold"/>
                </a:rPr>
                <a:t>Engineering</a:t>
              </a:r>
              <a:endParaRPr lang="en-US" sz="400" b="1" dirty="0"/>
            </a:p>
          </p:txBody>
        </p:sp>
        <p:sp>
          <p:nvSpPr>
            <p:cNvPr id="15" name="Chevron 14"/>
            <p:cNvSpPr/>
            <p:nvPr/>
          </p:nvSpPr>
          <p:spPr>
            <a:xfrm>
              <a:off x="7023875" y="2544542"/>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spc="-41" dirty="0">
                  <a:solidFill>
                    <a:schemeClr val="bg1"/>
                  </a:solidFill>
                  <a:sym typeface="Rajdhani Semibold"/>
                </a:rPr>
                <a:t>Development</a:t>
              </a:r>
              <a:endParaRPr lang="en-US" sz="400" b="1" dirty="0"/>
            </a:p>
          </p:txBody>
        </p:sp>
        <p:sp>
          <p:nvSpPr>
            <p:cNvPr id="16" name="Chevron 15"/>
            <p:cNvSpPr/>
            <p:nvPr/>
          </p:nvSpPr>
          <p:spPr>
            <a:xfrm>
              <a:off x="8719375" y="2553710"/>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t>Selection</a:t>
              </a:r>
            </a:p>
          </p:txBody>
        </p:sp>
        <p:sp>
          <p:nvSpPr>
            <p:cNvPr id="18" name="Chevron 17"/>
            <p:cNvSpPr/>
            <p:nvPr/>
          </p:nvSpPr>
          <p:spPr>
            <a:xfrm>
              <a:off x="10414873" y="2553710"/>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t>Results</a:t>
              </a:r>
            </a:p>
          </p:txBody>
        </p:sp>
        <p:sp>
          <p:nvSpPr>
            <p:cNvPr id="19" name="Chevron 18"/>
            <p:cNvSpPr/>
            <p:nvPr/>
          </p:nvSpPr>
          <p:spPr>
            <a:xfrm>
              <a:off x="241875" y="1780818"/>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solidFill>
                    <a:schemeClr val="bg1"/>
                  </a:solidFill>
                </a:rPr>
                <a:t>Data</a:t>
              </a:r>
              <a:br>
                <a:rPr lang="en-US" sz="400" b="1" dirty="0">
                  <a:solidFill>
                    <a:schemeClr val="bg1"/>
                  </a:solidFill>
                </a:rPr>
              </a:br>
              <a:r>
                <a:rPr lang="en-US" sz="400" b="1" dirty="0">
                  <a:solidFill>
                    <a:schemeClr val="bg1"/>
                  </a:solidFill>
                </a:rPr>
                <a:t>Source</a:t>
              </a:r>
            </a:p>
          </p:txBody>
        </p:sp>
        <p:sp>
          <p:nvSpPr>
            <p:cNvPr id="20" name="Chevron 19"/>
            <p:cNvSpPr/>
            <p:nvPr/>
          </p:nvSpPr>
          <p:spPr>
            <a:xfrm>
              <a:off x="1937375" y="1780818"/>
              <a:ext cx="5196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solidFill>
                    <a:schemeClr val="bg1"/>
                  </a:solidFill>
                </a:rPr>
                <a:t>Data Exploration</a:t>
              </a:r>
            </a:p>
          </p:txBody>
        </p:sp>
        <p:sp>
          <p:nvSpPr>
            <p:cNvPr id="21" name="Chevron 20"/>
            <p:cNvSpPr/>
            <p:nvPr/>
          </p:nvSpPr>
          <p:spPr>
            <a:xfrm>
              <a:off x="7023875" y="1780818"/>
              <a:ext cx="35012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spc="-41" dirty="0">
                  <a:solidFill>
                    <a:schemeClr val="bg1"/>
                  </a:solidFill>
                  <a:sym typeface="Rajdhani Semibold"/>
                </a:rPr>
                <a:t>Model  Evaluation &amp; Selection</a:t>
              </a:r>
              <a:endParaRPr lang="en-US" sz="400" b="1" dirty="0"/>
            </a:p>
          </p:txBody>
        </p:sp>
        <p:sp>
          <p:nvSpPr>
            <p:cNvPr id="22" name="Chevron 21"/>
            <p:cNvSpPr/>
            <p:nvPr/>
          </p:nvSpPr>
          <p:spPr>
            <a:xfrm>
              <a:off x="10414873" y="1780818"/>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t>Results</a:t>
              </a:r>
            </a:p>
          </p:txBody>
        </p:sp>
      </p:grpSp>
    </p:spTree>
    <p:extLst>
      <p:ext uri="{BB962C8B-B14F-4D97-AF65-F5344CB8AC3E}">
        <p14:creationId xmlns:p14="http://schemas.microsoft.com/office/powerpoint/2010/main" val="212917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p:txBody>
          <a:bodyPr/>
          <a:lstStyle/>
          <a:p>
            <a:r>
              <a:rPr lang="en-US" dirty="0">
                <a:latin typeface="+mn-lt"/>
              </a:rPr>
              <a:t>For the question “What can we do to avoid attrition?”, the most important features for the 2 top models must be found in order to be mitigated. The scores can’t help with the answer.</a:t>
            </a:r>
          </a:p>
        </p:txBody>
      </p:sp>
      <p:graphicFrame>
        <p:nvGraphicFramePr>
          <p:cNvPr id="7" name="Table 6"/>
          <p:cNvGraphicFramePr>
            <a:graphicFrameLocks noGrp="1"/>
          </p:cNvGraphicFramePr>
          <p:nvPr>
            <p:extLst>
              <p:ext uri="{D42A27DB-BD31-4B8C-83A1-F6EECF244321}">
                <p14:modId xmlns:p14="http://schemas.microsoft.com/office/powerpoint/2010/main" val="1973027681"/>
              </p:ext>
            </p:extLst>
          </p:nvPr>
        </p:nvGraphicFramePr>
        <p:xfrm>
          <a:off x="1056000" y="1807616"/>
          <a:ext cx="9981329" cy="4320000"/>
        </p:xfrm>
        <a:graphic>
          <a:graphicData uri="http://schemas.openxmlformats.org/drawingml/2006/table">
            <a:tbl>
              <a:tblPr/>
              <a:tblGrid>
                <a:gridCol w="261329">
                  <a:extLst>
                    <a:ext uri="{9D8B030D-6E8A-4147-A177-3AD203B41FA5}">
                      <a16:colId xmlns:a16="http://schemas.microsoft.com/office/drawing/2014/main" xmlns="" val="20000"/>
                    </a:ext>
                  </a:extLst>
                </a:gridCol>
                <a:gridCol w="936000">
                  <a:extLst>
                    <a:ext uri="{9D8B030D-6E8A-4147-A177-3AD203B41FA5}">
                      <a16:colId xmlns:a16="http://schemas.microsoft.com/office/drawing/2014/main" xmlns="" val="20001"/>
                    </a:ext>
                  </a:extLst>
                </a:gridCol>
                <a:gridCol w="1692000">
                  <a:extLst>
                    <a:ext uri="{9D8B030D-6E8A-4147-A177-3AD203B41FA5}">
                      <a16:colId xmlns:a16="http://schemas.microsoft.com/office/drawing/2014/main" xmlns="" val="20002"/>
                    </a:ext>
                  </a:extLst>
                </a:gridCol>
                <a:gridCol w="1692000">
                  <a:extLst>
                    <a:ext uri="{9D8B030D-6E8A-4147-A177-3AD203B41FA5}">
                      <a16:colId xmlns:a16="http://schemas.microsoft.com/office/drawing/2014/main" xmlns="" val="20003"/>
                    </a:ext>
                  </a:extLst>
                </a:gridCol>
                <a:gridCol w="2700000">
                  <a:extLst>
                    <a:ext uri="{9D8B030D-6E8A-4147-A177-3AD203B41FA5}">
                      <a16:colId xmlns:a16="http://schemas.microsoft.com/office/drawing/2014/main" xmlns="" val="20004"/>
                    </a:ext>
                  </a:extLst>
                </a:gridCol>
                <a:gridCol w="900000">
                  <a:extLst>
                    <a:ext uri="{9D8B030D-6E8A-4147-A177-3AD203B41FA5}">
                      <a16:colId xmlns:a16="http://schemas.microsoft.com/office/drawing/2014/main" xmlns="" val="20005"/>
                    </a:ext>
                  </a:extLst>
                </a:gridCol>
                <a:gridCol w="900000">
                  <a:extLst>
                    <a:ext uri="{9D8B030D-6E8A-4147-A177-3AD203B41FA5}">
                      <a16:colId xmlns:a16="http://schemas.microsoft.com/office/drawing/2014/main" xmlns="" val="20006"/>
                    </a:ext>
                  </a:extLst>
                </a:gridCol>
                <a:gridCol w="900000">
                  <a:extLst>
                    <a:ext uri="{9D8B030D-6E8A-4147-A177-3AD203B41FA5}">
                      <a16:colId xmlns:a16="http://schemas.microsoft.com/office/drawing/2014/main" xmlns="" val="20007"/>
                    </a:ext>
                  </a:extLst>
                </a:gridCol>
              </a:tblGrid>
              <a:tr h="215524">
                <a:tc>
                  <a:txBody>
                    <a:bodyPr/>
                    <a:lstStyle/>
                    <a:p>
                      <a:pPr algn="ctr"/>
                      <a:endParaRPr lang="en-US" sz="1000" dirty="0">
                        <a:solidFill>
                          <a:schemeClr val="bg2">
                            <a:lumMod val="10000"/>
                          </a:schemeClr>
                        </a:solidFill>
                        <a:effectLst/>
                        <a:latin typeface="+mn-lt"/>
                      </a:endParaRPr>
                    </a:p>
                  </a:txBody>
                  <a:tcPr marL="31563" marR="31563" marT="15781" marB="15781" anchor="ctr">
                    <a:lnL>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dirty="0">
                        <a:solidFill>
                          <a:schemeClr val="bg2">
                            <a:lumMod val="10000"/>
                          </a:schemeClr>
                        </a:solidFill>
                        <a:effectLst/>
                        <a:latin typeface="+mn-lt"/>
                      </a:endParaRPr>
                    </a:p>
                  </a:txBody>
                  <a:tcPr marL="31563" marR="31563" marT="15781" marB="15781"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1000" noProof="0" dirty="0">
                          <a:solidFill>
                            <a:schemeClr val="bg2">
                              <a:lumMod val="10000"/>
                            </a:schemeClr>
                          </a:solidFill>
                          <a:effectLst/>
                          <a:latin typeface="+mn-lt"/>
                        </a:rPr>
                        <a:t>True Condition</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US" sz="600" dirty="0">
                        <a:effectLst/>
                      </a:endParaRPr>
                    </a:p>
                  </a:txBody>
                  <a:tcPr marL="31563" marR="31563" marT="15781" marB="1578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fr-FR" sz="1000" dirty="0">
                        <a:solidFill>
                          <a:schemeClr val="bg2">
                            <a:lumMod val="10000"/>
                          </a:schemeClr>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dbl"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endParaRPr lang="en-US" sz="1000" dirty="0">
                        <a:solidFill>
                          <a:schemeClr val="bg2">
                            <a:lumMod val="10000"/>
                          </a:schemeClr>
                        </a:solidFill>
                        <a:effectLst/>
                        <a:latin typeface="+mn-lt"/>
                      </a:endParaRPr>
                    </a:p>
                  </a:txBody>
                  <a:tcPr marL="31563" marR="31563" marT="15781" marB="15781" anchor="ctr">
                    <a:lnL w="12700" cap="flat" cmpd="dbl"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718416">
                <a:tc>
                  <a:txBody>
                    <a:bodyPr/>
                    <a:lstStyle/>
                    <a:p>
                      <a:pPr algn="ctr"/>
                      <a:endParaRPr lang="en-US" sz="1000" dirty="0">
                        <a:solidFill>
                          <a:schemeClr val="bg2">
                            <a:lumMod val="10000"/>
                          </a:schemeClr>
                        </a:solidFill>
                        <a:effectLst/>
                        <a:latin typeface="+mn-lt"/>
                      </a:endParaRPr>
                    </a:p>
                  </a:txBody>
                  <a:tcPr marL="31563" marR="31563" marT="15781" marB="15781" anchor="ctr">
                    <a:lnL>
                      <a:noFill/>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u="none" strike="noStrike" dirty="0">
                          <a:solidFill>
                            <a:schemeClr val="bg1"/>
                          </a:solidFill>
                          <a:effectLst/>
                          <a:latin typeface="+mn-lt"/>
                        </a:rPr>
                        <a:t>Total population</a:t>
                      </a:r>
                      <a:endParaRPr lang="en-US" sz="1200" dirty="0">
                        <a:solidFill>
                          <a:schemeClr val="bg1"/>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dirty="0">
                          <a:solidFill>
                            <a:schemeClr val="bg1"/>
                          </a:solidFill>
                          <a:effectLst/>
                          <a:latin typeface="+mn-lt"/>
                        </a:rPr>
                        <a:t>Condition positive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dirty="0">
                          <a:solidFill>
                            <a:schemeClr val="bg1"/>
                          </a:solidFill>
                          <a:effectLst/>
                          <a:latin typeface="+mn-lt"/>
                        </a:rPr>
                        <a:t>Condition negative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400" b="1" kern="1200" noProof="0" dirty="0">
                          <a:solidFill>
                            <a:schemeClr val="bg1">
                              <a:lumMod val="75000"/>
                            </a:schemeClr>
                          </a:solidFill>
                          <a:effectLst/>
                          <a:latin typeface="+mn-lt"/>
                          <a:ea typeface="+mn-ea"/>
                          <a:cs typeface="+mn-cs"/>
                        </a:rPr>
                        <a:t>Prevalence </a:t>
                      </a:r>
                      <a:r>
                        <a:rPr lang="fr-FR" sz="1000" kern="1200" dirty="0">
                          <a:solidFill>
                            <a:schemeClr val="bg1">
                              <a:lumMod val="75000"/>
                            </a:schemeClr>
                          </a:solidFill>
                          <a:effectLst/>
                          <a:latin typeface="+mn-lt"/>
                          <a:ea typeface="+mn-ea"/>
                          <a:cs typeface="+mn-cs"/>
                        </a:rPr>
                        <a:t/>
                      </a:r>
                      <a:br>
                        <a:rPr lang="fr-FR" sz="1000" kern="1200" dirty="0">
                          <a:solidFill>
                            <a:schemeClr val="bg1">
                              <a:lumMod val="75000"/>
                            </a:schemeClr>
                          </a:solidFill>
                          <a:effectLst/>
                          <a:latin typeface="+mn-lt"/>
                          <a:ea typeface="+mn-ea"/>
                          <a:cs typeface="+mn-cs"/>
                        </a:rPr>
                      </a:br>
                      <a:r>
                        <a:rPr lang="fr-FR" sz="1000" kern="1200" dirty="0">
                          <a:solidFill>
                            <a:schemeClr val="bg1">
                              <a:lumMod val="75000"/>
                            </a:schemeClr>
                          </a:solidFill>
                          <a:effectLst/>
                          <a:latin typeface="+mn-lt"/>
                          <a:ea typeface="+mn-ea"/>
                          <a:cs typeface="+mn-cs"/>
                        </a:rPr>
                        <a:t>= Σ Condition positive/Σ Total </a:t>
                      </a:r>
                      <a:r>
                        <a:rPr lang="fr-FR" sz="1000" dirty="0">
                          <a:solidFill>
                            <a:schemeClr val="bg1">
                              <a:lumMod val="75000"/>
                            </a:schemeClr>
                          </a:solidFill>
                          <a:effectLst/>
                          <a:latin typeface="+mn-lt"/>
                        </a:rPr>
                        <a:t>population</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gridSpan="3">
                  <a:txBody>
                    <a:bodyPr/>
                    <a:lstStyle/>
                    <a:p>
                      <a:pPr algn="ctr"/>
                      <a:r>
                        <a:rPr lang="en-US" sz="1400" b="1" u="none" strike="noStrike" dirty="0">
                          <a:solidFill>
                            <a:schemeClr val="bg1">
                              <a:lumMod val="75000"/>
                            </a:schemeClr>
                          </a:solidFill>
                          <a:effectLst/>
                          <a:latin typeface="+mn-lt"/>
                        </a:rPr>
                        <a:t>Accuracy</a:t>
                      </a:r>
                      <a:r>
                        <a:rPr lang="en-US" sz="1400" b="1" dirty="0">
                          <a:solidFill>
                            <a:schemeClr val="bg1">
                              <a:lumMod val="75000"/>
                            </a:schemeClr>
                          </a:solidFill>
                          <a:effectLst/>
                          <a:latin typeface="+mn-lt"/>
                        </a:rPr>
                        <a:t> (ACC) </a:t>
                      </a:r>
                      <a:r>
                        <a:rPr lang="en-US" sz="1000" dirty="0">
                          <a:solidFill>
                            <a:schemeClr val="bg1">
                              <a:lumMod val="75000"/>
                            </a:schemeClr>
                          </a:solidFill>
                          <a:effectLst/>
                          <a:latin typeface="+mn-lt"/>
                        </a:rPr>
                        <a:t/>
                      </a:r>
                      <a:br>
                        <a:rPr lang="en-US" sz="1000" dirty="0">
                          <a:solidFill>
                            <a:schemeClr val="bg1">
                              <a:lumMod val="75000"/>
                            </a:schemeClr>
                          </a:solidFill>
                          <a:effectLst/>
                          <a:latin typeface="+mn-lt"/>
                        </a:rPr>
                      </a:br>
                      <a:r>
                        <a:rPr lang="en-US" sz="1000" dirty="0">
                          <a:solidFill>
                            <a:schemeClr val="bg1">
                              <a:lumMod val="75000"/>
                            </a:schemeClr>
                          </a:solidFill>
                          <a:effectLst/>
                          <a:latin typeface="+mn-lt"/>
                        </a:rPr>
                        <a:t>= Σ True positive + Σ True negative</a:t>
                      </a:r>
                      <a:br>
                        <a:rPr lang="en-US" sz="1000" dirty="0">
                          <a:solidFill>
                            <a:schemeClr val="bg1">
                              <a:lumMod val="75000"/>
                            </a:schemeClr>
                          </a:solidFill>
                          <a:effectLst/>
                          <a:latin typeface="+mn-lt"/>
                        </a:rPr>
                      </a:br>
                      <a:r>
                        <a:rPr lang="en-US" sz="1000" dirty="0">
                          <a:solidFill>
                            <a:schemeClr val="bg1">
                              <a:lumMod val="75000"/>
                            </a:schemeClr>
                          </a:solidFill>
                          <a:effectLst/>
                          <a:latin typeface="+mn-lt"/>
                        </a:rPr>
                        <a:t>/Σ Total population</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1"/>
                  </a:ext>
                </a:extLst>
              </a:tr>
              <a:tr h="778935">
                <a:tc rowSpan="2">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000" b="1" dirty="0">
                          <a:solidFill>
                            <a:schemeClr val="bg2">
                              <a:lumMod val="10000"/>
                            </a:schemeClr>
                          </a:solidFill>
                          <a:effectLst/>
                          <a:latin typeface="+mn-lt"/>
                        </a:rPr>
                        <a:t>Predicted  Condition</a:t>
                      </a:r>
                      <a:endParaRPr lang="en-US" sz="1000" dirty="0">
                        <a:solidFill>
                          <a:schemeClr val="bg2">
                            <a:lumMod val="10000"/>
                          </a:schemeClr>
                        </a:solidFill>
                        <a:effectLst/>
                        <a:latin typeface="+mn-lt"/>
                      </a:endParaRPr>
                    </a:p>
                  </a:txBody>
                  <a:tcPr marL="31563" marR="31563" marT="15781" marB="15781" vert="vert27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bg1"/>
                          </a:solidFill>
                          <a:effectLst/>
                          <a:latin typeface="+mn-lt"/>
                        </a:rPr>
                        <a:t>Predicted condition</a:t>
                      </a:r>
                      <a:br>
                        <a:rPr lang="en-US" sz="1200" dirty="0">
                          <a:solidFill>
                            <a:schemeClr val="bg1"/>
                          </a:solidFill>
                          <a:effectLst/>
                          <a:latin typeface="+mn-lt"/>
                        </a:rPr>
                      </a:br>
                      <a:r>
                        <a:rPr lang="en-US" sz="1200" dirty="0">
                          <a:solidFill>
                            <a:schemeClr val="bg1"/>
                          </a:solidFill>
                          <a:effectLst/>
                          <a:latin typeface="+mn-lt"/>
                        </a:rPr>
                        <a:t>positive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b="1" u="none" strike="noStrike" dirty="0">
                          <a:solidFill>
                            <a:schemeClr val="bg1"/>
                          </a:solidFill>
                          <a:effectLst/>
                          <a:latin typeface="+mn-lt"/>
                        </a:rPr>
                        <a:t>True positive</a:t>
                      </a:r>
                      <a:endParaRPr lang="en-US" sz="1200" dirty="0">
                        <a:solidFill>
                          <a:schemeClr val="bg1"/>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200" b="1" u="none" strike="noStrike" dirty="0">
                          <a:solidFill>
                            <a:schemeClr val="bg1"/>
                          </a:solidFill>
                          <a:effectLst/>
                          <a:latin typeface="+mn-lt"/>
                        </a:rPr>
                        <a:t>False positive</a:t>
                      </a:r>
                      <a:r>
                        <a:rPr lang="en-US" sz="1200" dirty="0">
                          <a:solidFill>
                            <a:schemeClr val="bg1"/>
                          </a:solidFill>
                          <a:effectLst/>
                          <a:latin typeface="+mn-lt"/>
                        </a:rPr>
                        <a:t>,</a:t>
                      </a:r>
                      <a:br>
                        <a:rPr lang="en-US" sz="1200" dirty="0">
                          <a:solidFill>
                            <a:schemeClr val="bg1"/>
                          </a:solidFill>
                          <a:effectLst/>
                          <a:latin typeface="+mn-lt"/>
                        </a:rPr>
                      </a:br>
                      <a:r>
                        <a:rPr lang="en-US" sz="1200" b="1" u="none" strike="noStrike" dirty="0">
                          <a:solidFill>
                            <a:schemeClr val="tx2"/>
                          </a:solidFill>
                          <a:effectLst/>
                          <a:latin typeface="+mn-lt"/>
                        </a:rPr>
                        <a:t>Type I error</a:t>
                      </a:r>
                      <a:endParaRPr lang="en-US" sz="1200" b="1" dirty="0">
                        <a:solidFill>
                          <a:schemeClr val="tx2"/>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100" b="1" u="none" strike="noStrike" dirty="0">
                          <a:solidFill>
                            <a:schemeClr val="tx1"/>
                          </a:solidFill>
                          <a:effectLst/>
                          <a:latin typeface="+mn-lt"/>
                        </a:rPr>
                        <a:t>Positive predictive value</a:t>
                      </a:r>
                      <a:r>
                        <a:rPr lang="en-US" sz="1100" b="1" dirty="0">
                          <a:solidFill>
                            <a:schemeClr val="tx1"/>
                          </a:solidFill>
                          <a:effectLst/>
                          <a:latin typeface="+mn-lt"/>
                        </a:rPr>
                        <a:t> (PPV)</a:t>
                      </a:r>
                      <a:r>
                        <a:rPr lang="en-US" sz="1100" dirty="0">
                          <a:solidFill>
                            <a:schemeClr val="tx1"/>
                          </a:solidFill>
                          <a:effectLst/>
                          <a:latin typeface="+mn-lt"/>
                        </a:rPr>
                        <a:t/>
                      </a:r>
                      <a:br>
                        <a:rPr lang="en-US" sz="1100" dirty="0">
                          <a:solidFill>
                            <a:schemeClr val="tx1"/>
                          </a:solidFill>
                          <a:effectLst/>
                          <a:latin typeface="+mn-lt"/>
                        </a:rPr>
                      </a:br>
                      <a:r>
                        <a:rPr lang="en-US" sz="1100" b="1" u="none" strike="noStrike" dirty="0">
                          <a:solidFill>
                            <a:schemeClr val="tx1"/>
                          </a:solidFill>
                          <a:effectLst/>
                          <a:latin typeface="+mn-lt"/>
                        </a:rPr>
                        <a:t>Precision</a:t>
                      </a:r>
                      <a:r>
                        <a:rPr lang="en-US" sz="1000" dirty="0">
                          <a:solidFill>
                            <a:schemeClr val="tx1"/>
                          </a:solidFill>
                          <a:effectLst/>
                          <a:latin typeface="+mn-lt"/>
                        </a:rPr>
                        <a:t> </a:t>
                      </a:r>
                      <a:br>
                        <a:rPr lang="en-US" sz="1000" dirty="0">
                          <a:solidFill>
                            <a:schemeClr val="tx1"/>
                          </a:solidFill>
                          <a:effectLst/>
                          <a:latin typeface="+mn-lt"/>
                        </a:rPr>
                      </a:br>
                      <a:r>
                        <a:rPr lang="en-US" sz="1000" dirty="0">
                          <a:solidFill>
                            <a:schemeClr val="tx1"/>
                          </a:solidFill>
                          <a:effectLst/>
                          <a:latin typeface="+mn-lt"/>
                        </a:rPr>
                        <a:t>= Σ True positive </a:t>
                      </a:r>
                      <a:br>
                        <a:rPr lang="en-US" sz="1000" dirty="0">
                          <a:solidFill>
                            <a:schemeClr val="tx1"/>
                          </a:solidFill>
                          <a:effectLst/>
                          <a:latin typeface="+mn-lt"/>
                        </a:rPr>
                      </a:br>
                      <a:r>
                        <a:rPr lang="en-US" sz="1000" dirty="0">
                          <a:solidFill>
                            <a:schemeClr val="tx1"/>
                          </a:solidFill>
                          <a:effectLst/>
                          <a:latin typeface="+mn-lt"/>
                        </a:rPr>
                        <a:t>/Σ Predicted condition positive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3">
                  <a:txBody>
                    <a:bodyPr/>
                    <a:lstStyle/>
                    <a:p>
                      <a:pPr algn="ctr"/>
                      <a:r>
                        <a:rPr lang="en-US" sz="1100" b="1" u="none" strike="noStrike" dirty="0">
                          <a:solidFill>
                            <a:schemeClr val="tx1"/>
                          </a:solidFill>
                          <a:effectLst/>
                          <a:latin typeface="+mn-lt"/>
                        </a:rPr>
                        <a:t>False discovery rate</a:t>
                      </a:r>
                      <a:r>
                        <a:rPr lang="en-US" sz="1100" b="1" dirty="0">
                          <a:solidFill>
                            <a:schemeClr val="tx1"/>
                          </a:solidFill>
                          <a:effectLst/>
                          <a:latin typeface="+mn-lt"/>
                        </a:rPr>
                        <a:t> (FDR) </a:t>
                      </a:r>
                      <a:r>
                        <a:rPr lang="en-US" sz="1000" dirty="0">
                          <a:solidFill>
                            <a:schemeClr val="tx1"/>
                          </a:solidFill>
                          <a:effectLst/>
                          <a:latin typeface="+mn-lt"/>
                        </a:rPr>
                        <a:t/>
                      </a:r>
                      <a:br>
                        <a:rPr lang="en-US" sz="1000" dirty="0">
                          <a:solidFill>
                            <a:schemeClr val="tx1"/>
                          </a:solidFill>
                          <a:effectLst/>
                          <a:latin typeface="+mn-lt"/>
                        </a:rPr>
                      </a:br>
                      <a:r>
                        <a:rPr lang="en-US" sz="1000" dirty="0">
                          <a:solidFill>
                            <a:schemeClr val="tx1"/>
                          </a:solidFill>
                          <a:effectLst/>
                          <a:latin typeface="+mn-lt"/>
                        </a:rPr>
                        <a:t>= Σ False positive /Σ Predicted condition positive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2"/>
                  </a:ext>
                </a:extLst>
              </a:tr>
              <a:tr h="762450">
                <a:tc vMerge="1">
                  <a:txBody>
                    <a:bodyPr/>
                    <a:lstStyle/>
                    <a:p>
                      <a:endParaRPr lang="en-US"/>
                    </a:p>
                  </a:txBody>
                  <a:tcPr/>
                </a:tc>
                <a:tc>
                  <a:txBody>
                    <a:bodyPr/>
                    <a:lstStyle/>
                    <a:p>
                      <a:pPr algn="ctr"/>
                      <a:r>
                        <a:rPr lang="en-US" sz="1200" dirty="0">
                          <a:solidFill>
                            <a:schemeClr val="bg1"/>
                          </a:solidFill>
                          <a:effectLst/>
                          <a:latin typeface="+mn-lt"/>
                        </a:rPr>
                        <a:t>Predicted condition</a:t>
                      </a:r>
                      <a:br>
                        <a:rPr lang="en-US" sz="1200" dirty="0">
                          <a:solidFill>
                            <a:schemeClr val="bg1"/>
                          </a:solidFill>
                          <a:effectLst/>
                          <a:latin typeface="+mn-lt"/>
                        </a:rPr>
                      </a:br>
                      <a:r>
                        <a:rPr lang="en-US" sz="1200" dirty="0">
                          <a:solidFill>
                            <a:schemeClr val="bg1"/>
                          </a:solidFill>
                          <a:effectLst/>
                          <a:latin typeface="+mn-lt"/>
                        </a:rPr>
                        <a:t>negative</a:t>
                      </a: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b="1" u="none" strike="noStrike" dirty="0">
                          <a:solidFill>
                            <a:schemeClr val="bg1"/>
                          </a:solidFill>
                          <a:effectLst/>
                          <a:latin typeface="+mn-lt"/>
                        </a:rPr>
                        <a:t>False negative</a:t>
                      </a:r>
                      <a:r>
                        <a:rPr lang="en-US" sz="1200" dirty="0">
                          <a:solidFill>
                            <a:schemeClr val="bg1"/>
                          </a:solidFill>
                          <a:effectLst/>
                          <a:latin typeface="+mn-lt"/>
                        </a:rPr>
                        <a:t>,</a:t>
                      </a:r>
                      <a:br>
                        <a:rPr lang="en-US" sz="1200" dirty="0">
                          <a:solidFill>
                            <a:schemeClr val="bg1"/>
                          </a:solidFill>
                          <a:effectLst/>
                          <a:latin typeface="+mn-lt"/>
                        </a:rPr>
                      </a:br>
                      <a:r>
                        <a:rPr lang="en-US" sz="1200" b="1" u="none" strike="noStrike" dirty="0">
                          <a:solidFill>
                            <a:schemeClr val="tx2"/>
                          </a:solidFill>
                          <a:effectLst/>
                          <a:latin typeface="+mn-lt"/>
                        </a:rPr>
                        <a:t>Type II error</a:t>
                      </a:r>
                      <a:endParaRPr lang="en-US" sz="1200" b="1" dirty="0">
                        <a:solidFill>
                          <a:schemeClr val="tx2"/>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200" b="1" u="none" strike="noStrike" dirty="0">
                          <a:solidFill>
                            <a:schemeClr val="bg1"/>
                          </a:solidFill>
                          <a:effectLst/>
                          <a:latin typeface="+mn-lt"/>
                        </a:rPr>
                        <a:t>True negative</a:t>
                      </a:r>
                      <a:endParaRPr lang="en-US" sz="1200" dirty="0">
                        <a:solidFill>
                          <a:schemeClr val="bg1"/>
                        </a:solidFill>
                        <a:effectLst/>
                        <a:latin typeface="+mn-lt"/>
                      </a:endParaRPr>
                    </a:p>
                  </a:txBody>
                  <a:tcPr marL="31563" marR="31563" marT="15781" marB="15781"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100" b="1" u="none" strike="noStrike" dirty="0">
                          <a:solidFill>
                            <a:schemeClr val="tx1"/>
                          </a:solidFill>
                          <a:effectLst/>
                          <a:latin typeface="+mn-lt"/>
                        </a:rPr>
                        <a:t>False omission rate</a:t>
                      </a:r>
                      <a:r>
                        <a:rPr lang="en-US" sz="1100" b="1" dirty="0">
                          <a:solidFill>
                            <a:schemeClr val="tx1"/>
                          </a:solidFill>
                          <a:effectLst/>
                          <a:latin typeface="+mn-lt"/>
                        </a:rPr>
                        <a:t> (FOR) </a:t>
                      </a:r>
                    </a:p>
                    <a:p>
                      <a:pPr algn="ctr"/>
                      <a:r>
                        <a:rPr lang="en-US" sz="1000" dirty="0">
                          <a:solidFill>
                            <a:schemeClr val="tx1"/>
                          </a:solidFill>
                          <a:effectLst/>
                          <a:latin typeface="+mn-lt"/>
                        </a:rPr>
                        <a:t>= Σ False negative /Σ Predicted condition negative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3">
                  <a:txBody>
                    <a:bodyPr/>
                    <a:lstStyle/>
                    <a:p>
                      <a:pPr algn="ctr"/>
                      <a:r>
                        <a:rPr lang="en-US" sz="1100" b="1" u="none" strike="noStrike" dirty="0">
                          <a:solidFill>
                            <a:schemeClr val="tx1"/>
                          </a:solidFill>
                          <a:effectLst/>
                          <a:latin typeface="+mn-lt"/>
                        </a:rPr>
                        <a:t>Negative predictive value</a:t>
                      </a:r>
                      <a:r>
                        <a:rPr lang="en-US" sz="1100" b="1" dirty="0">
                          <a:solidFill>
                            <a:schemeClr val="tx1"/>
                          </a:solidFill>
                          <a:effectLst/>
                          <a:latin typeface="+mn-lt"/>
                        </a:rPr>
                        <a:t> (NPV)</a:t>
                      </a:r>
                      <a:r>
                        <a:rPr lang="en-US" sz="1000" b="1" dirty="0">
                          <a:solidFill>
                            <a:schemeClr val="tx1"/>
                          </a:solidFill>
                          <a:effectLst/>
                          <a:latin typeface="+mn-lt"/>
                        </a:rPr>
                        <a:t/>
                      </a:r>
                      <a:br>
                        <a:rPr lang="en-US" sz="1000" b="1" dirty="0">
                          <a:solidFill>
                            <a:schemeClr val="tx1"/>
                          </a:solidFill>
                          <a:effectLst/>
                          <a:latin typeface="+mn-lt"/>
                        </a:rPr>
                      </a:br>
                      <a:r>
                        <a:rPr lang="en-US" sz="1000" dirty="0">
                          <a:solidFill>
                            <a:schemeClr val="tx1"/>
                          </a:solidFill>
                          <a:effectLst/>
                          <a:latin typeface="+mn-lt"/>
                        </a:rPr>
                        <a:t> = Σ True negative /Σ Predicted condition negative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3"/>
                  </a:ext>
                </a:extLst>
              </a:tr>
              <a:tr h="1006088">
                <a:tc rowSpan="2">
                  <a:txBody>
                    <a:bodyPr/>
                    <a:lstStyle/>
                    <a:p>
                      <a:pPr algn="ctr" fontAlgn="b"/>
                      <a:endParaRPr lang="en-US" sz="1000" dirty="0">
                        <a:solidFill>
                          <a:schemeClr val="bg2">
                            <a:lumMod val="10000"/>
                          </a:schemeClr>
                        </a:solidFill>
                        <a:effectLst/>
                        <a:latin typeface="+mn-lt"/>
                      </a:endParaRPr>
                    </a:p>
                  </a:txBody>
                  <a:tcPr marL="31563" marR="4384" marT="15781" marB="15781" anchor="b">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rowSpan="2">
                  <a:txBody>
                    <a:bodyPr/>
                    <a:lstStyle/>
                    <a:p>
                      <a:endParaRPr lang="en-US" sz="1400" dirty="0"/>
                    </a:p>
                  </a:txBody>
                  <a:tcPr marL="31563" marR="4384" marT="15781" marB="15781" anchor="b">
                    <a:lnL>
                      <a:noFill/>
                    </a:lnL>
                    <a:lnR w="1270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2"/>
                    </a:solidFill>
                  </a:tcPr>
                </a:tc>
                <a:tc>
                  <a:txBody>
                    <a:bodyPr/>
                    <a:lstStyle/>
                    <a:p>
                      <a:pPr algn="ctr"/>
                      <a:r>
                        <a:rPr lang="en-US" sz="1050" b="1" u="none" strike="noStrike" dirty="0">
                          <a:solidFill>
                            <a:schemeClr val="tx1"/>
                          </a:solidFill>
                          <a:effectLst/>
                          <a:latin typeface="+mn-lt"/>
                        </a:rPr>
                        <a:t>True positive rate</a:t>
                      </a:r>
                      <a:r>
                        <a:rPr lang="en-US" sz="1050" b="1" dirty="0">
                          <a:solidFill>
                            <a:schemeClr val="tx1"/>
                          </a:solidFill>
                          <a:effectLst/>
                          <a:latin typeface="+mn-lt"/>
                        </a:rPr>
                        <a:t> (TPR),</a:t>
                      </a:r>
                      <a:br>
                        <a:rPr lang="en-US" sz="1050" b="1" dirty="0">
                          <a:solidFill>
                            <a:schemeClr val="tx1"/>
                          </a:solidFill>
                          <a:effectLst/>
                          <a:latin typeface="+mn-lt"/>
                        </a:rPr>
                      </a:br>
                      <a:r>
                        <a:rPr lang="en-US" sz="1050" b="1" u="none" strike="noStrike" dirty="0">
                          <a:solidFill>
                            <a:schemeClr val="tx1"/>
                          </a:solidFill>
                          <a:effectLst/>
                          <a:latin typeface="+mn-lt"/>
                        </a:rPr>
                        <a:t>Recall</a:t>
                      </a:r>
                      <a:r>
                        <a:rPr lang="en-US" sz="1050" b="1" dirty="0">
                          <a:solidFill>
                            <a:schemeClr val="tx1"/>
                          </a:solidFill>
                          <a:effectLst/>
                          <a:latin typeface="+mn-lt"/>
                        </a:rPr>
                        <a:t>, </a:t>
                      </a:r>
                      <a:r>
                        <a:rPr lang="en-US" sz="1050" b="1" u="none" strike="noStrike" dirty="0">
                          <a:solidFill>
                            <a:schemeClr val="tx1"/>
                          </a:solidFill>
                          <a:effectLst/>
                          <a:latin typeface="+mn-lt"/>
                        </a:rPr>
                        <a:t>Sensitivity</a:t>
                      </a:r>
                      <a:r>
                        <a:rPr lang="en-US" sz="1050" b="1" dirty="0">
                          <a:solidFill>
                            <a:schemeClr val="tx1"/>
                          </a:solidFill>
                          <a:effectLst/>
                          <a:latin typeface="+mn-lt"/>
                        </a:rPr>
                        <a:t>, probability of detection,</a:t>
                      </a:r>
                      <a:r>
                        <a:rPr lang="en-US" sz="1050" b="1" baseline="0" dirty="0">
                          <a:solidFill>
                            <a:schemeClr val="tx1"/>
                          </a:solidFill>
                          <a:effectLst/>
                          <a:latin typeface="+mn-lt"/>
                        </a:rPr>
                        <a:t> </a:t>
                      </a:r>
                      <a:r>
                        <a:rPr lang="en-US" sz="1050" b="1" u="none" strike="noStrike" dirty="0">
                          <a:solidFill>
                            <a:schemeClr val="tx1"/>
                          </a:solidFill>
                          <a:effectLst/>
                          <a:latin typeface="+mn-lt"/>
                        </a:rPr>
                        <a:t>Power</a:t>
                      </a:r>
                      <a:r>
                        <a:rPr lang="en-US" sz="1050" b="1" dirty="0">
                          <a:solidFill>
                            <a:schemeClr val="tx1"/>
                          </a:solidFill>
                          <a:effectLst/>
                          <a:latin typeface="+mn-lt"/>
                        </a:rPr>
                        <a:t> </a:t>
                      </a:r>
                      <a:br>
                        <a:rPr lang="en-US" sz="1050" b="1" dirty="0">
                          <a:solidFill>
                            <a:schemeClr val="tx1"/>
                          </a:solidFill>
                          <a:effectLst/>
                          <a:latin typeface="+mn-lt"/>
                        </a:rPr>
                      </a:br>
                      <a:r>
                        <a:rPr lang="en-US" sz="900" b="0" dirty="0">
                          <a:solidFill>
                            <a:schemeClr val="tx1"/>
                          </a:solidFill>
                          <a:effectLst/>
                          <a:latin typeface="+mn-lt"/>
                        </a:rPr>
                        <a:t>= Σ True positive /Σ Condition positive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050" b="1" u="none" strike="noStrike" dirty="0">
                          <a:solidFill>
                            <a:schemeClr val="tx1"/>
                          </a:solidFill>
                          <a:effectLst/>
                          <a:latin typeface="+mn-lt"/>
                        </a:rPr>
                        <a:t>False positive rate</a:t>
                      </a:r>
                      <a:r>
                        <a:rPr lang="en-US" sz="1050" b="1" dirty="0">
                          <a:solidFill>
                            <a:schemeClr val="tx1"/>
                          </a:solidFill>
                          <a:effectLst/>
                          <a:latin typeface="+mn-lt"/>
                        </a:rPr>
                        <a:t> (FPR), </a:t>
                      </a:r>
                      <a:r>
                        <a:rPr lang="en-US" sz="1050" b="1" u="none" strike="noStrike" dirty="0">
                          <a:solidFill>
                            <a:schemeClr val="tx1"/>
                          </a:solidFill>
                          <a:effectLst/>
                          <a:latin typeface="+mn-lt"/>
                        </a:rPr>
                        <a:t>Fall-out</a:t>
                      </a:r>
                      <a:r>
                        <a:rPr lang="en-US" sz="1050" b="1" dirty="0">
                          <a:solidFill>
                            <a:schemeClr val="tx1"/>
                          </a:solidFill>
                          <a:effectLst/>
                          <a:latin typeface="+mn-lt"/>
                        </a:rPr>
                        <a:t>, probability of false alarm</a:t>
                      </a:r>
                      <a:br>
                        <a:rPr lang="en-US" sz="1050" b="1" dirty="0">
                          <a:solidFill>
                            <a:schemeClr val="tx1"/>
                          </a:solidFill>
                          <a:effectLst/>
                          <a:latin typeface="+mn-lt"/>
                        </a:rPr>
                      </a:br>
                      <a:r>
                        <a:rPr lang="en-US" sz="900" b="0" dirty="0">
                          <a:solidFill>
                            <a:schemeClr val="tx1"/>
                          </a:solidFill>
                          <a:effectLst/>
                          <a:latin typeface="+mn-lt"/>
                        </a:rPr>
                        <a:t>= Σ False positive /Σ Condition negative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100" b="1" u="none" strike="noStrike" dirty="0">
                          <a:solidFill>
                            <a:schemeClr val="tx1"/>
                          </a:solidFill>
                          <a:effectLst/>
                          <a:latin typeface="+mn-lt"/>
                        </a:rPr>
                        <a:t>Positive likelihood ratio</a:t>
                      </a:r>
                      <a:r>
                        <a:rPr lang="en-US" sz="1100" b="1" dirty="0">
                          <a:solidFill>
                            <a:schemeClr val="tx1"/>
                          </a:solidFill>
                          <a:effectLst/>
                          <a:latin typeface="+mn-lt"/>
                        </a:rPr>
                        <a:t> (LR+)</a:t>
                      </a:r>
                    </a:p>
                    <a:p>
                      <a:pPr algn="ctr"/>
                      <a:r>
                        <a:rPr lang="en-US" sz="1000" b="0" dirty="0">
                          <a:solidFill>
                            <a:schemeClr val="tx1"/>
                          </a:solidFill>
                          <a:effectLst/>
                          <a:latin typeface="+mn-lt"/>
                        </a:rPr>
                        <a:t>= TPR/FPR</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rowSpan="2">
                  <a:txBody>
                    <a:bodyPr/>
                    <a:lstStyle/>
                    <a:p>
                      <a:pPr algn="ctr"/>
                      <a:r>
                        <a:rPr lang="en-US" sz="1200" b="1" noProof="0" dirty="0">
                          <a:solidFill>
                            <a:schemeClr val="tx1"/>
                          </a:solidFill>
                          <a:effectLst/>
                          <a:latin typeface="+mn-lt"/>
                        </a:rPr>
                        <a:t>Diagnostic</a:t>
                      </a:r>
                      <a:r>
                        <a:rPr lang="es-ES" sz="1200" b="1" dirty="0">
                          <a:solidFill>
                            <a:schemeClr val="tx1"/>
                          </a:solidFill>
                          <a:effectLst/>
                          <a:latin typeface="+mn-lt"/>
                        </a:rPr>
                        <a:t> </a:t>
                      </a:r>
                      <a:r>
                        <a:rPr lang="en-US" sz="1200" b="1" noProof="0" dirty="0">
                          <a:solidFill>
                            <a:schemeClr val="tx1"/>
                          </a:solidFill>
                          <a:effectLst/>
                          <a:latin typeface="+mn-lt"/>
                        </a:rPr>
                        <a:t>odds</a:t>
                      </a:r>
                      <a:r>
                        <a:rPr lang="es-ES" sz="1200" b="1" dirty="0">
                          <a:solidFill>
                            <a:schemeClr val="tx1"/>
                          </a:solidFill>
                          <a:effectLst/>
                          <a:latin typeface="+mn-lt"/>
                        </a:rPr>
                        <a:t> ratio (DOR)</a:t>
                      </a:r>
                      <a:r>
                        <a:rPr lang="es-ES" sz="1100" b="1" dirty="0">
                          <a:solidFill>
                            <a:schemeClr val="tx1"/>
                          </a:solidFill>
                          <a:effectLst/>
                          <a:latin typeface="+mn-lt"/>
                        </a:rPr>
                        <a:t> </a:t>
                      </a:r>
                    </a:p>
                    <a:p>
                      <a:pPr algn="ctr"/>
                      <a:r>
                        <a:rPr lang="es-ES" sz="1000" b="0" dirty="0">
                          <a:solidFill>
                            <a:schemeClr val="tx1"/>
                          </a:solidFill>
                          <a:effectLst/>
                          <a:latin typeface="+mn-lt"/>
                        </a:rPr>
                        <a:t>= LR+/LR−</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rowSpan="2">
                  <a:txBody>
                    <a:bodyPr/>
                    <a:lstStyle/>
                    <a:p>
                      <a:pPr algn="ctr"/>
                      <a:r>
                        <a:rPr lang="en-US" sz="1200" b="1" dirty="0">
                          <a:solidFill>
                            <a:schemeClr val="tx1"/>
                          </a:solidFill>
                          <a:effectLst/>
                          <a:latin typeface="+mn-lt"/>
                        </a:rPr>
                        <a:t>F</a:t>
                      </a:r>
                      <a:r>
                        <a:rPr lang="en-US" sz="1200" b="1" baseline="-25000" dirty="0">
                          <a:solidFill>
                            <a:schemeClr val="tx1"/>
                          </a:solidFill>
                          <a:effectLst/>
                          <a:latin typeface="+mn-lt"/>
                        </a:rPr>
                        <a:t>1</a:t>
                      </a:r>
                      <a:r>
                        <a:rPr lang="en-US" sz="1200" b="1" dirty="0">
                          <a:solidFill>
                            <a:schemeClr val="tx1"/>
                          </a:solidFill>
                          <a:effectLst/>
                          <a:latin typeface="+mn-lt"/>
                        </a:rPr>
                        <a:t> score</a:t>
                      </a:r>
                      <a:r>
                        <a:rPr lang="en-US" sz="1100" b="1" dirty="0">
                          <a:solidFill>
                            <a:schemeClr val="tx1"/>
                          </a:solidFill>
                          <a:effectLst/>
                          <a:latin typeface="+mn-lt"/>
                        </a:rPr>
                        <a:t/>
                      </a:r>
                      <a:br>
                        <a:rPr lang="en-US" sz="1100" b="1" dirty="0">
                          <a:solidFill>
                            <a:schemeClr val="tx1"/>
                          </a:solidFill>
                          <a:effectLst/>
                          <a:latin typeface="+mn-lt"/>
                        </a:rPr>
                      </a:br>
                      <a:r>
                        <a:rPr lang="en-US" sz="1000" dirty="0">
                          <a:solidFill>
                            <a:schemeClr val="tx1"/>
                          </a:solidFill>
                          <a:effectLst/>
                          <a:latin typeface="+mn-lt"/>
                        </a:rPr>
                        <a:t>= 2 · Precision · Recall </a:t>
                      </a:r>
                      <a:br>
                        <a:rPr lang="en-US" sz="1000" dirty="0">
                          <a:solidFill>
                            <a:schemeClr val="tx1"/>
                          </a:solidFill>
                          <a:effectLst/>
                          <a:latin typeface="+mn-lt"/>
                        </a:rPr>
                      </a:br>
                      <a:r>
                        <a:rPr lang="en-US" sz="1000" dirty="0">
                          <a:solidFill>
                            <a:schemeClr val="tx1"/>
                          </a:solidFill>
                          <a:effectLst/>
                          <a:latin typeface="+mn-lt"/>
                        </a:rPr>
                        <a:t>/ Precision + Recall</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rowSpan="2">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200" b="1" dirty="0">
                          <a:solidFill>
                            <a:schemeClr val="tx1"/>
                          </a:solidFill>
                          <a:effectLst/>
                          <a:latin typeface="+mn-lt"/>
                        </a:rPr>
                        <a:t>MCC</a:t>
                      </a:r>
                      <a:r>
                        <a:rPr lang="en-US" sz="1100" b="1" dirty="0">
                          <a:solidFill>
                            <a:schemeClr val="tx1"/>
                          </a:solidFill>
                          <a:effectLst/>
                          <a:latin typeface="+mn-lt"/>
                        </a:rPr>
                        <a:t/>
                      </a:r>
                      <a:br>
                        <a:rPr lang="en-US" sz="1100" b="1" dirty="0">
                          <a:solidFill>
                            <a:schemeClr val="tx1"/>
                          </a:solidFill>
                          <a:effectLst/>
                          <a:latin typeface="+mn-lt"/>
                        </a:rPr>
                      </a:br>
                      <a:r>
                        <a:rPr lang="en-US" sz="1000" dirty="0">
                          <a:solidFill>
                            <a:schemeClr val="tx1"/>
                          </a:solidFill>
                          <a:effectLst/>
                          <a:latin typeface="+mn-lt"/>
                        </a:rPr>
                        <a:t>= (TP ·TN – FP-FN)</a:t>
                      </a:r>
                      <a:br>
                        <a:rPr lang="en-US" sz="1000" dirty="0">
                          <a:solidFill>
                            <a:schemeClr val="tx1"/>
                          </a:solidFill>
                          <a:effectLst/>
                          <a:latin typeface="+mn-lt"/>
                        </a:rPr>
                      </a:br>
                      <a:r>
                        <a:rPr lang="en-US" sz="1000" dirty="0">
                          <a:solidFill>
                            <a:schemeClr val="tx1"/>
                          </a:solidFill>
                          <a:effectLst/>
                          <a:latin typeface="+mn-lt"/>
                        </a:rPr>
                        <a:t>/ </a:t>
                      </a:r>
                      <a:r>
                        <a:rPr lang="en-US" sz="1000" b="1" dirty="0">
                          <a:solidFill>
                            <a:schemeClr val="tx1"/>
                          </a:solidFill>
                          <a:effectLst/>
                          <a:latin typeface="+mn-lt"/>
                        </a:rPr>
                        <a:t>√</a:t>
                      </a:r>
                      <a:r>
                        <a:rPr lang="en-US" sz="1000" dirty="0">
                          <a:solidFill>
                            <a:schemeClr val="tx1"/>
                          </a:solidFill>
                          <a:effectLst/>
                          <a:latin typeface="+mn-lt"/>
                        </a:rPr>
                        <a:t> [(TP+FP)</a:t>
                      </a:r>
                      <a:br>
                        <a:rPr lang="en-US" sz="1000" dirty="0">
                          <a:solidFill>
                            <a:schemeClr val="tx1"/>
                          </a:solidFill>
                          <a:effectLst/>
                          <a:latin typeface="+mn-lt"/>
                        </a:rPr>
                      </a:br>
                      <a:r>
                        <a:rPr lang="en-US" sz="1000" dirty="0">
                          <a:solidFill>
                            <a:schemeClr val="tx1"/>
                          </a:solidFill>
                          <a:effectLst/>
                          <a:latin typeface="+mn-lt"/>
                        </a:rPr>
                        <a:t>(TP+FN) (TN+FP)</a:t>
                      </a:r>
                      <a:r>
                        <a:rPr lang="en-US" sz="1000" baseline="0" dirty="0">
                          <a:solidFill>
                            <a:schemeClr val="tx1"/>
                          </a:solidFill>
                          <a:effectLst/>
                          <a:latin typeface="+mn-lt"/>
                        </a:rPr>
                        <a:t> (TN+FN)</a:t>
                      </a:r>
                      <a:r>
                        <a:rPr lang="en-US" sz="1000" dirty="0">
                          <a:solidFill>
                            <a:schemeClr val="tx1"/>
                          </a:solidFill>
                          <a:effectLst/>
                          <a:latin typeface="+mn-lt"/>
                        </a:rPr>
                        <a:t>]</a:t>
                      </a:r>
                    </a:p>
                    <a:p>
                      <a:pPr algn="ctr"/>
                      <a:endParaRPr lang="en-US" sz="1000" b="1" dirty="0">
                        <a:solidFill>
                          <a:schemeClr val="tx1"/>
                        </a:solidFill>
                        <a:effectLst/>
                        <a:latin typeface="+mn-lt"/>
                      </a:endParaRP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xmlns="" val="10004"/>
                  </a:ext>
                </a:extLst>
              </a:tr>
              <a:tr h="838587">
                <a:tc vMerge="1">
                  <a:txBody>
                    <a:bodyPr/>
                    <a:lstStyle/>
                    <a:p>
                      <a:endParaRPr lang="en-US"/>
                    </a:p>
                  </a:txBody>
                  <a:tcPr/>
                </a:tc>
                <a:tc vMerge="1">
                  <a:txBody>
                    <a:bodyPr/>
                    <a:lstStyle/>
                    <a:p>
                      <a:endParaRPr lang="en-US"/>
                    </a:p>
                  </a:txBody>
                  <a:tcPr/>
                </a:tc>
                <a:tc>
                  <a:txBody>
                    <a:bodyPr/>
                    <a:lstStyle/>
                    <a:p>
                      <a:pPr algn="ctr"/>
                      <a:r>
                        <a:rPr lang="en-US" sz="1050" b="1" u="none" strike="noStrike" dirty="0">
                          <a:solidFill>
                            <a:schemeClr val="tx1"/>
                          </a:solidFill>
                          <a:effectLst/>
                          <a:latin typeface="+mn-lt"/>
                        </a:rPr>
                        <a:t>False negative rate</a:t>
                      </a:r>
                      <a:r>
                        <a:rPr lang="en-US" sz="1050" b="1" dirty="0">
                          <a:solidFill>
                            <a:schemeClr val="tx1"/>
                          </a:solidFill>
                          <a:effectLst/>
                          <a:latin typeface="+mn-lt"/>
                        </a:rPr>
                        <a:t> (FNR), Miss rate </a:t>
                      </a:r>
                      <a:br>
                        <a:rPr lang="en-US" sz="1050" b="1" dirty="0">
                          <a:solidFill>
                            <a:schemeClr val="tx1"/>
                          </a:solidFill>
                          <a:effectLst/>
                          <a:latin typeface="+mn-lt"/>
                        </a:rPr>
                      </a:br>
                      <a:r>
                        <a:rPr lang="en-US" sz="900" b="0" dirty="0">
                          <a:solidFill>
                            <a:schemeClr val="tx1"/>
                          </a:solidFill>
                          <a:effectLst/>
                          <a:latin typeface="+mn-lt"/>
                        </a:rPr>
                        <a:t>= Σ False negative /Σ Condition positive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050" b="1" u="none" strike="noStrike" dirty="0">
                          <a:solidFill>
                            <a:schemeClr val="tx1"/>
                          </a:solidFill>
                          <a:effectLst/>
                          <a:latin typeface="+mn-lt"/>
                        </a:rPr>
                        <a:t>Specificity</a:t>
                      </a:r>
                      <a:r>
                        <a:rPr lang="en-US" sz="1050" b="1" dirty="0">
                          <a:solidFill>
                            <a:schemeClr val="tx1"/>
                          </a:solidFill>
                          <a:effectLst/>
                          <a:latin typeface="+mn-lt"/>
                        </a:rPr>
                        <a:t> (SPC), Selectivity, </a:t>
                      </a:r>
                      <a:r>
                        <a:rPr lang="en-US" sz="1050" b="1" u="none" strike="noStrike" dirty="0">
                          <a:solidFill>
                            <a:schemeClr val="tx1"/>
                          </a:solidFill>
                          <a:effectLst/>
                          <a:latin typeface="+mn-lt"/>
                        </a:rPr>
                        <a:t>True negative rate</a:t>
                      </a:r>
                      <a:r>
                        <a:rPr lang="en-US" sz="1050" b="1" dirty="0">
                          <a:solidFill>
                            <a:schemeClr val="tx1"/>
                          </a:solidFill>
                          <a:effectLst/>
                          <a:latin typeface="+mn-lt"/>
                        </a:rPr>
                        <a:t> (TNR) </a:t>
                      </a:r>
                      <a:br>
                        <a:rPr lang="en-US" sz="1050" b="1" dirty="0">
                          <a:solidFill>
                            <a:schemeClr val="tx1"/>
                          </a:solidFill>
                          <a:effectLst/>
                          <a:latin typeface="+mn-lt"/>
                        </a:rPr>
                      </a:br>
                      <a:r>
                        <a:rPr lang="en-US" sz="900" b="0" dirty="0">
                          <a:solidFill>
                            <a:schemeClr val="tx1"/>
                          </a:solidFill>
                          <a:effectLst/>
                          <a:latin typeface="+mn-lt"/>
                        </a:rPr>
                        <a:t>= Σ True negative </a:t>
                      </a:r>
                      <a:br>
                        <a:rPr lang="en-US" sz="900" b="0" dirty="0">
                          <a:solidFill>
                            <a:schemeClr val="tx1"/>
                          </a:solidFill>
                          <a:effectLst/>
                          <a:latin typeface="+mn-lt"/>
                        </a:rPr>
                      </a:br>
                      <a:r>
                        <a:rPr lang="en-US" sz="900" b="0" dirty="0">
                          <a:solidFill>
                            <a:schemeClr val="tx1"/>
                          </a:solidFill>
                          <a:effectLst/>
                          <a:latin typeface="+mn-lt"/>
                        </a:rPr>
                        <a:t>/Σ Condition negative</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100" b="1" u="none" strike="noStrike" dirty="0">
                          <a:solidFill>
                            <a:schemeClr val="tx1"/>
                          </a:solidFill>
                          <a:effectLst/>
                          <a:latin typeface="+mn-lt"/>
                        </a:rPr>
                        <a:t>Negative likelihood ratio</a:t>
                      </a:r>
                      <a:r>
                        <a:rPr lang="en-US" sz="1100" b="1" dirty="0">
                          <a:solidFill>
                            <a:schemeClr val="tx1"/>
                          </a:solidFill>
                          <a:effectLst/>
                          <a:latin typeface="+mn-lt"/>
                        </a:rPr>
                        <a:t> (LR−) </a:t>
                      </a:r>
                    </a:p>
                    <a:p>
                      <a:pPr algn="ctr"/>
                      <a:r>
                        <a:rPr lang="en-US" sz="1000" b="0" dirty="0">
                          <a:solidFill>
                            <a:schemeClr val="tx1"/>
                          </a:solidFill>
                          <a:effectLst/>
                          <a:latin typeface="+mn-lt"/>
                        </a:rPr>
                        <a:t>= FNR/TNR</a:t>
                      </a:r>
                    </a:p>
                  </a:txBody>
                  <a:tcPr marL="31563" marR="31563" marT="15781" marB="15781"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xmlns="" val="10005"/>
                  </a:ext>
                </a:extLst>
              </a:tr>
            </a:tbl>
          </a:graphicData>
        </a:graphic>
      </p:graphicFrame>
      <p:sp>
        <p:nvSpPr>
          <p:cNvPr id="2" name="TextBox 1"/>
          <p:cNvSpPr txBox="1"/>
          <p:nvPr/>
        </p:nvSpPr>
        <p:spPr>
          <a:xfrm>
            <a:off x="1362075" y="6420148"/>
            <a:ext cx="2740850" cy="304800"/>
          </a:xfrm>
          <a:prstGeom prst="rect">
            <a:avLst/>
          </a:prstGeom>
          <a:noFill/>
        </p:spPr>
        <p:txBody>
          <a:bodyPr wrap="square" lIns="54610" tIns="54610" rIns="54610" bIns="54610" rtlCol="0">
            <a:noAutofit/>
          </a:bodyPr>
          <a:lstStyle/>
          <a:p>
            <a:pPr>
              <a:spcAft>
                <a:spcPts val="600"/>
              </a:spcAft>
            </a:pPr>
            <a:r>
              <a:rPr lang="en-US" sz="1050" dirty="0"/>
              <a:t>MCC - Matthews correlation coefficient</a:t>
            </a:r>
            <a:endParaRPr lang="en-US" sz="1050" dirty="0">
              <a:solidFill>
                <a:schemeClr val="tx2"/>
              </a:solidFill>
            </a:endParaRPr>
          </a:p>
        </p:txBody>
      </p:sp>
      <p:pic>
        <p:nvPicPr>
          <p:cNvPr id="1026" name="Picture 2" descr="File:Forbidden Symbol Transparent.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429" y="2939407"/>
            <a:ext cx="2747333" cy="2747333"/>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a:grpSpLocks noChangeAspect="1"/>
          </p:cNvGrpSpPr>
          <p:nvPr/>
        </p:nvGrpSpPr>
        <p:grpSpPr>
          <a:xfrm>
            <a:off x="8591874" y="231286"/>
            <a:ext cx="3476386" cy="422807"/>
            <a:chOff x="241875" y="1780818"/>
            <a:chExt cx="11978785" cy="1456892"/>
          </a:xfrm>
        </p:grpSpPr>
        <p:sp>
          <p:nvSpPr>
            <p:cNvPr id="9" name="Chevron 8"/>
            <p:cNvSpPr/>
            <p:nvPr/>
          </p:nvSpPr>
          <p:spPr>
            <a:xfrm>
              <a:off x="241875" y="2535602"/>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solidFill>
                    <a:schemeClr val="bg1"/>
                  </a:solidFill>
                </a:rPr>
                <a:t>Collection</a:t>
              </a:r>
            </a:p>
          </p:txBody>
        </p:sp>
        <p:sp>
          <p:nvSpPr>
            <p:cNvPr id="10" name="Chevron 9"/>
            <p:cNvSpPr/>
            <p:nvPr/>
          </p:nvSpPr>
          <p:spPr>
            <a:xfrm>
              <a:off x="1937375" y="2536036"/>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spc="-41" dirty="0">
                  <a:solidFill>
                    <a:schemeClr val="bg1"/>
                  </a:solidFill>
                  <a:sym typeface="Rajdhani Semibold"/>
                </a:rPr>
                <a:t>Visualization</a:t>
              </a:r>
              <a:endParaRPr lang="en-US" sz="400" b="1" dirty="0"/>
            </a:p>
          </p:txBody>
        </p:sp>
        <p:sp>
          <p:nvSpPr>
            <p:cNvPr id="11" name="Chevron 10"/>
            <p:cNvSpPr/>
            <p:nvPr/>
          </p:nvSpPr>
          <p:spPr>
            <a:xfrm>
              <a:off x="3632875" y="2536036"/>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solidFill>
                    <a:schemeClr val="bg1"/>
                  </a:solidFill>
                </a:rPr>
                <a:t>Cleansing</a:t>
              </a:r>
            </a:p>
          </p:txBody>
        </p:sp>
        <p:sp>
          <p:nvSpPr>
            <p:cNvPr id="13" name="Chevron 12"/>
            <p:cNvSpPr/>
            <p:nvPr/>
          </p:nvSpPr>
          <p:spPr>
            <a:xfrm>
              <a:off x="5328375" y="2544541"/>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spc="-41" dirty="0">
                  <a:solidFill>
                    <a:schemeClr val="bg1"/>
                  </a:solidFill>
                  <a:ea typeface="Rajdhani Semibold"/>
                  <a:cs typeface="Raleway"/>
                  <a:sym typeface="Rajdhani Semibold"/>
                </a:rPr>
                <a:t>Engineering</a:t>
              </a:r>
              <a:endParaRPr lang="en-US" sz="400" b="1" dirty="0"/>
            </a:p>
          </p:txBody>
        </p:sp>
        <p:sp>
          <p:nvSpPr>
            <p:cNvPr id="14" name="Chevron 13"/>
            <p:cNvSpPr/>
            <p:nvPr/>
          </p:nvSpPr>
          <p:spPr>
            <a:xfrm>
              <a:off x="7023875" y="2544542"/>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spc="-41" dirty="0">
                  <a:solidFill>
                    <a:schemeClr val="bg1"/>
                  </a:solidFill>
                  <a:sym typeface="Rajdhani Semibold"/>
                </a:rPr>
                <a:t>Development</a:t>
              </a:r>
              <a:endParaRPr lang="en-US" sz="400" b="1" dirty="0"/>
            </a:p>
          </p:txBody>
        </p:sp>
        <p:sp>
          <p:nvSpPr>
            <p:cNvPr id="15" name="Chevron 14"/>
            <p:cNvSpPr/>
            <p:nvPr/>
          </p:nvSpPr>
          <p:spPr>
            <a:xfrm>
              <a:off x="8719375" y="2553710"/>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t>Selection</a:t>
              </a:r>
            </a:p>
          </p:txBody>
        </p:sp>
        <p:sp>
          <p:nvSpPr>
            <p:cNvPr id="16" name="Chevron 15"/>
            <p:cNvSpPr/>
            <p:nvPr/>
          </p:nvSpPr>
          <p:spPr>
            <a:xfrm>
              <a:off x="10414873" y="2553710"/>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t>Results</a:t>
              </a:r>
            </a:p>
          </p:txBody>
        </p:sp>
        <p:sp>
          <p:nvSpPr>
            <p:cNvPr id="18" name="Chevron 17"/>
            <p:cNvSpPr/>
            <p:nvPr/>
          </p:nvSpPr>
          <p:spPr>
            <a:xfrm>
              <a:off x="241875" y="1780818"/>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solidFill>
                    <a:schemeClr val="bg1"/>
                  </a:solidFill>
                </a:rPr>
                <a:t>Data</a:t>
              </a:r>
              <a:br>
                <a:rPr lang="en-US" sz="400" b="1" dirty="0">
                  <a:solidFill>
                    <a:schemeClr val="bg1"/>
                  </a:solidFill>
                </a:rPr>
              </a:br>
              <a:r>
                <a:rPr lang="en-US" sz="400" b="1" dirty="0">
                  <a:solidFill>
                    <a:schemeClr val="bg1"/>
                  </a:solidFill>
                </a:rPr>
                <a:t>Source</a:t>
              </a:r>
            </a:p>
          </p:txBody>
        </p:sp>
        <p:sp>
          <p:nvSpPr>
            <p:cNvPr id="19" name="Chevron 18"/>
            <p:cNvSpPr/>
            <p:nvPr/>
          </p:nvSpPr>
          <p:spPr>
            <a:xfrm>
              <a:off x="1937375" y="1780818"/>
              <a:ext cx="5196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solidFill>
                    <a:schemeClr val="bg1"/>
                  </a:solidFill>
                </a:rPr>
                <a:t>Data Exploration</a:t>
              </a:r>
            </a:p>
          </p:txBody>
        </p:sp>
        <p:sp>
          <p:nvSpPr>
            <p:cNvPr id="20" name="Chevron 19"/>
            <p:cNvSpPr/>
            <p:nvPr/>
          </p:nvSpPr>
          <p:spPr>
            <a:xfrm>
              <a:off x="7023875" y="1780818"/>
              <a:ext cx="35012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spc="-41" dirty="0">
                  <a:solidFill>
                    <a:schemeClr val="bg1"/>
                  </a:solidFill>
                  <a:sym typeface="Rajdhani Semibold"/>
                </a:rPr>
                <a:t>Model  Evaluation &amp; Selection</a:t>
              </a:r>
              <a:endParaRPr lang="en-US" sz="400" b="1" dirty="0"/>
            </a:p>
          </p:txBody>
        </p:sp>
        <p:sp>
          <p:nvSpPr>
            <p:cNvPr id="21" name="Chevron 20"/>
            <p:cNvSpPr/>
            <p:nvPr/>
          </p:nvSpPr>
          <p:spPr>
            <a:xfrm>
              <a:off x="10414873" y="1780818"/>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t>Results</a:t>
              </a:r>
            </a:p>
          </p:txBody>
        </p:sp>
      </p:grpSp>
      <p:sp>
        <p:nvSpPr>
          <p:cNvPr id="22" name="Title 11"/>
          <p:cNvSpPr txBox="1">
            <a:spLocks/>
          </p:cNvSpPr>
          <p:nvPr/>
        </p:nvSpPr>
        <p:spPr>
          <a:xfrm>
            <a:off x="998400" y="507216"/>
            <a:ext cx="10195200" cy="533400"/>
          </a:xfrm>
          <a:prstGeom prst="rect">
            <a:avLst/>
          </a:prstGeom>
        </p:spPr>
        <p:txBody>
          <a:bodyPr vert="horz" lIns="0" tIns="0" rIns="0" bIns="0" rtlCol="0" anchor="ctr" anchorCtr="0">
            <a:noAutofit/>
          </a:bodyPr>
          <a:lstStyle>
            <a:lvl1pPr algn="l" defTabSz="914377" rtl="0" eaLnBrk="1" latinLnBrk="0" hangingPunct="1">
              <a:lnSpc>
                <a:spcPct val="70000"/>
              </a:lnSpc>
              <a:spcBef>
                <a:spcPct val="0"/>
              </a:spcBef>
              <a:buNone/>
              <a:defRPr sz="3600" kern="1200">
                <a:solidFill>
                  <a:schemeClr val="tx2"/>
                </a:solidFill>
                <a:latin typeface="Calibri" panose="020F0502020204030204" pitchFamily="34" charset="0"/>
                <a:ea typeface="+mj-ea"/>
                <a:cs typeface="Calibri" panose="020F0502020204030204" pitchFamily="34" charset="0"/>
              </a:defRPr>
            </a:lvl1pPr>
          </a:lstStyle>
          <a:p>
            <a:r>
              <a:rPr lang="en-US" dirty="0">
                <a:latin typeface="+mn-lt"/>
              </a:rPr>
              <a:t>Score Selection </a:t>
            </a:r>
            <a:br>
              <a:rPr lang="en-US" dirty="0">
                <a:latin typeface="+mn-lt"/>
              </a:rPr>
            </a:br>
            <a:r>
              <a:rPr lang="en-US" sz="1400" i="1" dirty="0">
                <a:latin typeface="+mn-lt"/>
              </a:rPr>
              <a:t>“What can we do to avoid attrition?”</a:t>
            </a:r>
          </a:p>
        </p:txBody>
      </p:sp>
    </p:spTree>
    <p:extLst>
      <p:ext uri="{BB962C8B-B14F-4D97-AF65-F5344CB8AC3E}">
        <p14:creationId xmlns:p14="http://schemas.microsoft.com/office/powerpoint/2010/main" val="4026106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714402" y="3222447"/>
            <a:ext cx="3459635" cy="1440000"/>
          </a:xfrm>
          <a:prstGeom prst="rect">
            <a:avLst/>
          </a:prstGeom>
        </p:spPr>
      </p:pic>
      <p:sp>
        <p:nvSpPr>
          <p:cNvPr id="12" name="Title 11"/>
          <p:cNvSpPr>
            <a:spLocks noGrp="1"/>
          </p:cNvSpPr>
          <p:nvPr>
            <p:ph type="title"/>
          </p:nvPr>
        </p:nvSpPr>
        <p:spPr/>
        <p:txBody>
          <a:bodyPr/>
          <a:lstStyle/>
          <a:p>
            <a:r>
              <a:rPr lang="en-US" dirty="0">
                <a:latin typeface="+mn-lt"/>
              </a:rPr>
              <a:t>Results</a:t>
            </a:r>
          </a:p>
        </p:txBody>
      </p:sp>
      <p:sp>
        <p:nvSpPr>
          <p:cNvPr id="17" name="Text Placeholder 16"/>
          <p:cNvSpPr>
            <a:spLocks noGrp="1"/>
          </p:cNvSpPr>
          <p:nvPr>
            <p:ph type="body" sz="quarter" idx="10"/>
          </p:nvPr>
        </p:nvSpPr>
        <p:spPr/>
        <p:txBody>
          <a:bodyPr/>
          <a:lstStyle/>
          <a:p>
            <a:r>
              <a:rPr lang="en-US" dirty="0">
                <a:solidFill>
                  <a:schemeClr val="tx1">
                    <a:lumMod val="85000"/>
                    <a:lumOff val="15000"/>
                  </a:schemeClr>
                </a:solidFill>
                <a:latin typeface="+mn-lt"/>
              </a:rPr>
              <a:t>The results analysis &amp; conclusions identified the most important features and presented solutions to what can be done to avoid attrition and evaluate the success of the attrition mitigation measures.  </a:t>
            </a:r>
          </a:p>
        </p:txBody>
      </p:sp>
      <p:sp>
        <p:nvSpPr>
          <p:cNvPr id="45" name="Chevron 44"/>
          <p:cNvSpPr/>
          <p:nvPr/>
        </p:nvSpPr>
        <p:spPr>
          <a:xfrm>
            <a:off x="89475" y="2383202"/>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solidFill>
                  <a:schemeClr val="bg1"/>
                </a:solidFill>
              </a:rPr>
              <a:t>Collection</a:t>
            </a:r>
          </a:p>
        </p:txBody>
      </p:sp>
      <p:sp>
        <p:nvSpPr>
          <p:cNvPr id="47" name="Chevron 46"/>
          <p:cNvSpPr/>
          <p:nvPr/>
        </p:nvSpPr>
        <p:spPr>
          <a:xfrm>
            <a:off x="1784975" y="2383636"/>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a:solidFill>
                  <a:schemeClr val="bg1"/>
                </a:solidFill>
                <a:sym typeface="Rajdhani Semibold"/>
              </a:rPr>
              <a:t>Visualization</a:t>
            </a:r>
            <a:endParaRPr lang="en-US" sz="1600" b="1" dirty="0"/>
          </a:p>
        </p:txBody>
      </p:sp>
      <p:sp>
        <p:nvSpPr>
          <p:cNvPr id="49" name="Chevron 48"/>
          <p:cNvSpPr/>
          <p:nvPr/>
        </p:nvSpPr>
        <p:spPr>
          <a:xfrm>
            <a:off x="3480475" y="2383636"/>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solidFill>
                  <a:schemeClr val="bg1"/>
                </a:solidFill>
              </a:rPr>
              <a:t>Cleansing</a:t>
            </a:r>
          </a:p>
        </p:txBody>
      </p:sp>
      <p:sp>
        <p:nvSpPr>
          <p:cNvPr id="51" name="Chevron 50"/>
          <p:cNvSpPr/>
          <p:nvPr/>
        </p:nvSpPr>
        <p:spPr>
          <a:xfrm>
            <a:off x="5175975" y="2392141"/>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a:solidFill>
                  <a:schemeClr val="bg1"/>
                </a:solidFill>
                <a:ea typeface="Rajdhani Semibold"/>
                <a:cs typeface="Raleway"/>
                <a:sym typeface="Rajdhani Semibold"/>
              </a:rPr>
              <a:t>Engineering</a:t>
            </a:r>
            <a:endParaRPr lang="en-US" sz="1600" b="1" dirty="0"/>
          </a:p>
        </p:txBody>
      </p:sp>
      <p:sp>
        <p:nvSpPr>
          <p:cNvPr id="53" name="Chevron 52"/>
          <p:cNvSpPr/>
          <p:nvPr/>
        </p:nvSpPr>
        <p:spPr>
          <a:xfrm>
            <a:off x="6871475" y="2392142"/>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a:solidFill>
                  <a:schemeClr val="bg1"/>
                </a:solidFill>
                <a:sym typeface="Rajdhani Semibold"/>
              </a:rPr>
              <a:t>Development</a:t>
            </a:r>
            <a:endParaRPr lang="en-US" sz="1600" b="1" dirty="0"/>
          </a:p>
        </p:txBody>
      </p:sp>
      <p:sp>
        <p:nvSpPr>
          <p:cNvPr id="62" name="Chevron 61"/>
          <p:cNvSpPr/>
          <p:nvPr/>
        </p:nvSpPr>
        <p:spPr>
          <a:xfrm>
            <a:off x="6871475" y="1628418"/>
            <a:ext cx="35012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a:solidFill>
                  <a:schemeClr val="bg1"/>
                </a:solidFill>
                <a:sym typeface="Rajdhani Semibold"/>
              </a:rPr>
              <a:t>Model Evaluation &amp; Selection</a:t>
            </a:r>
            <a:endParaRPr lang="en-US" sz="1600" b="1" dirty="0"/>
          </a:p>
        </p:txBody>
      </p:sp>
      <p:sp>
        <p:nvSpPr>
          <p:cNvPr id="67" name="Chevron 66"/>
          <p:cNvSpPr/>
          <p:nvPr/>
        </p:nvSpPr>
        <p:spPr>
          <a:xfrm>
            <a:off x="8566975" y="2401310"/>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t>Selection</a:t>
            </a:r>
          </a:p>
        </p:txBody>
      </p:sp>
      <p:sp>
        <p:nvSpPr>
          <p:cNvPr id="25" name="TextBox 24"/>
          <p:cNvSpPr txBox="1"/>
          <p:nvPr/>
        </p:nvSpPr>
        <p:spPr>
          <a:xfrm>
            <a:off x="10262473" y="4070833"/>
            <a:ext cx="1840052" cy="1752283"/>
          </a:xfrm>
          <a:prstGeom prst="rect">
            <a:avLst/>
          </a:prstGeom>
          <a:noFill/>
        </p:spPr>
        <p:txBody>
          <a:bodyPr wrap="square" rtlCol="0">
            <a:noAutofit/>
          </a:bodyPr>
          <a:lstStyle/>
          <a:p>
            <a:pPr algn="ctr"/>
            <a:r>
              <a:rPr lang="en-US" sz="1400" b="1" dirty="0">
                <a:solidFill>
                  <a:srgbClr val="5C666C"/>
                </a:solidFill>
                <a:ea typeface="Roboto Light" panose="02000000000000000000" pitchFamily="2" charset="0"/>
              </a:rPr>
              <a:t>Once the analysis of the results is completed, a presentation for the stakeholders will be prepared with conclusions and next steps.</a:t>
            </a:r>
          </a:p>
        </p:txBody>
      </p:sp>
      <p:sp>
        <p:nvSpPr>
          <p:cNvPr id="26" name="Rectangle 25"/>
          <p:cNvSpPr/>
          <p:nvPr/>
        </p:nvSpPr>
        <p:spPr>
          <a:xfrm>
            <a:off x="10262473" y="2972662"/>
            <a:ext cx="1840052" cy="1066979"/>
          </a:xfrm>
          <a:prstGeom prst="rect">
            <a:avLst/>
          </a:prstGeom>
        </p:spPr>
        <p:txBody>
          <a:bodyPr wrap="square" anchor="ctr">
            <a:noAutofit/>
          </a:bodyPr>
          <a:lstStyle/>
          <a:p>
            <a:pPr algn="ctr"/>
            <a:r>
              <a:rPr lang="en-US" sz="1600" b="1" dirty="0"/>
              <a:t>Results </a:t>
            </a:r>
            <a:br>
              <a:rPr lang="en-US" sz="1600" b="1" dirty="0"/>
            </a:br>
            <a:r>
              <a:rPr lang="en-US" sz="1600" b="1" dirty="0"/>
              <a:t>Analysis &amp; Conclusions</a:t>
            </a:r>
          </a:p>
        </p:txBody>
      </p:sp>
      <p:sp>
        <p:nvSpPr>
          <p:cNvPr id="27" name="Chevron 26"/>
          <p:cNvSpPr/>
          <p:nvPr/>
        </p:nvSpPr>
        <p:spPr>
          <a:xfrm>
            <a:off x="10262473" y="2401310"/>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t>Results</a:t>
            </a:r>
          </a:p>
        </p:txBody>
      </p:sp>
      <p:sp>
        <p:nvSpPr>
          <p:cNvPr id="28" name="Chevron 27"/>
          <p:cNvSpPr/>
          <p:nvPr/>
        </p:nvSpPr>
        <p:spPr>
          <a:xfrm>
            <a:off x="10262473" y="1628418"/>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t>Results</a:t>
            </a:r>
          </a:p>
        </p:txBody>
      </p:sp>
      <p:grpSp>
        <p:nvGrpSpPr>
          <p:cNvPr id="5" name="Group 4"/>
          <p:cNvGrpSpPr/>
          <p:nvPr/>
        </p:nvGrpSpPr>
        <p:grpSpPr>
          <a:xfrm>
            <a:off x="89475" y="1628418"/>
            <a:ext cx="6892287" cy="684000"/>
            <a:chOff x="89475" y="1628418"/>
            <a:chExt cx="6892287" cy="684000"/>
          </a:xfrm>
        </p:grpSpPr>
        <p:sp>
          <p:nvSpPr>
            <p:cNvPr id="61" name="Chevron 60"/>
            <p:cNvSpPr/>
            <p:nvPr/>
          </p:nvSpPr>
          <p:spPr>
            <a:xfrm>
              <a:off x="1784975" y="1628418"/>
              <a:ext cx="5196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solidFill>
                    <a:schemeClr val="bg1"/>
                  </a:solidFill>
                </a:rPr>
                <a:t>Data Exploration</a:t>
              </a:r>
            </a:p>
          </p:txBody>
        </p:sp>
        <p:sp>
          <p:nvSpPr>
            <p:cNvPr id="46" name="Chevron 45"/>
            <p:cNvSpPr/>
            <p:nvPr/>
          </p:nvSpPr>
          <p:spPr>
            <a:xfrm>
              <a:off x="89475" y="1628418"/>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solidFill>
                    <a:schemeClr val="bg1"/>
                  </a:solidFill>
                </a:rPr>
                <a:t>Data</a:t>
              </a:r>
              <a:br>
                <a:rPr lang="en-US" sz="1600" b="1" dirty="0">
                  <a:solidFill>
                    <a:schemeClr val="bg1"/>
                  </a:solidFill>
                </a:rPr>
              </a:br>
              <a:r>
                <a:rPr lang="en-US" sz="1600" b="1" dirty="0">
                  <a:solidFill>
                    <a:schemeClr val="bg1"/>
                  </a:solidFill>
                </a:rPr>
                <a:t>Source</a:t>
              </a:r>
            </a:p>
          </p:txBody>
        </p:sp>
      </p:grpSp>
      <p:grpSp>
        <p:nvGrpSpPr>
          <p:cNvPr id="34" name="Group 33"/>
          <p:cNvGrpSpPr>
            <a:grpSpLocks noChangeAspect="1"/>
          </p:cNvGrpSpPr>
          <p:nvPr/>
        </p:nvGrpSpPr>
        <p:grpSpPr>
          <a:xfrm>
            <a:off x="8591874" y="231286"/>
            <a:ext cx="3476386" cy="422807"/>
            <a:chOff x="241875" y="1780818"/>
            <a:chExt cx="11978785" cy="1456892"/>
          </a:xfrm>
        </p:grpSpPr>
        <p:sp>
          <p:nvSpPr>
            <p:cNvPr id="35" name="Chevron 34"/>
            <p:cNvSpPr/>
            <p:nvPr/>
          </p:nvSpPr>
          <p:spPr>
            <a:xfrm>
              <a:off x="241875" y="2535602"/>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solidFill>
                    <a:schemeClr val="bg1"/>
                  </a:solidFill>
                </a:rPr>
                <a:t>Collection</a:t>
              </a:r>
            </a:p>
          </p:txBody>
        </p:sp>
        <p:sp>
          <p:nvSpPr>
            <p:cNvPr id="36" name="Chevron 35"/>
            <p:cNvSpPr/>
            <p:nvPr/>
          </p:nvSpPr>
          <p:spPr>
            <a:xfrm>
              <a:off x="1937375" y="2536036"/>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spc="-41" dirty="0">
                  <a:solidFill>
                    <a:schemeClr val="bg1"/>
                  </a:solidFill>
                  <a:sym typeface="Rajdhani Semibold"/>
                </a:rPr>
                <a:t>Visualization</a:t>
              </a:r>
              <a:endParaRPr lang="en-US" sz="400" b="1" dirty="0"/>
            </a:p>
          </p:txBody>
        </p:sp>
        <p:sp>
          <p:nvSpPr>
            <p:cNvPr id="37" name="Chevron 36"/>
            <p:cNvSpPr/>
            <p:nvPr/>
          </p:nvSpPr>
          <p:spPr>
            <a:xfrm>
              <a:off x="3632875" y="2536036"/>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solidFill>
                    <a:schemeClr val="bg1"/>
                  </a:solidFill>
                </a:rPr>
                <a:t>Cleansing</a:t>
              </a:r>
            </a:p>
          </p:txBody>
        </p:sp>
        <p:sp>
          <p:nvSpPr>
            <p:cNvPr id="38" name="Chevron 37"/>
            <p:cNvSpPr/>
            <p:nvPr/>
          </p:nvSpPr>
          <p:spPr>
            <a:xfrm>
              <a:off x="5328375" y="2544541"/>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spc="-41" dirty="0">
                  <a:solidFill>
                    <a:schemeClr val="bg1"/>
                  </a:solidFill>
                  <a:ea typeface="Rajdhani Semibold"/>
                  <a:cs typeface="Raleway"/>
                  <a:sym typeface="Rajdhani Semibold"/>
                </a:rPr>
                <a:t>Engineering</a:t>
              </a:r>
              <a:endParaRPr lang="en-US" sz="400" b="1" dirty="0"/>
            </a:p>
          </p:txBody>
        </p:sp>
        <p:sp>
          <p:nvSpPr>
            <p:cNvPr id="39" name="Chevron 38"/>
            <p:cNvSpPr/>
            <p:nvPr/>
          </p:nvSpPr>
          <p:spPr>
            <a:xfrm>
              <a:off x="7023875" y="2544542"/>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spc="-41" dirty="0">
                  <a:solidFill>
                    <a:schemeClr val="bg1"/>
                  </a:solidFill>
                  <a:sym typeface="Rajdhani Semibold"/>
                </a:rPr>
                <a:t>Development</a:t>
              </a:r>
              <a:endParaRPr lang="en-US" sz="400" b="1" dirty="0"/>
            </a:p>
          </p:txBody>
        </p:sp>
        <p:sp>
          <p:nvSpPr>
            <p:cNvPr id="40" name="Chevron 39"/>
            <p:cNvSpPr/>
            <p:nvPr/>
          </p:nvSpPr>
          <p:spPr>
            <a:xfrm>
              <a:off x="8719375" y="2553710"/>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t>Selection</a:t>
              </a:r>
            </a:p>
          </p:txBody>
        </p:sp>
        <p:sp>
          <p:nvSpPr>
            <p:cNvPr id="43" name="Chevron 42"/>
            <p:cNvSpPr/>
            <p:nvPr/>
          </p:nvSpPr>
          <p:spPr>
            <a:xfrm>
              <a:off x="10414873" y="2553710"/>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t>Results</a:t>
              </a:r>
            </a:p>
          </p:txBody>
        </p:sp>
        <p:sp>
          <p:nvSpPr>
            <p:cNvPr id="44" name="Chevron 43"/>
            <p:cNvSpPr/>
            <p:nvPr/>
          </p:nvSpPr>
          <p:spPr>
            <a:xfrm>
              <a:off x="241875" y="1780818"/>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solidFill>
                    <a:schemeClr val="bg1"/>
                  </a:solidFill>
                </a:rPr>
                <a:t>Data</a:t>
              </a:r>
              <a:br>
                <a:rPr lang="en-US" sz="400" b="1" dirty="0">
                  <a:solidFill>
                    <a:schemeClr val="bg1"/>
                  </a:solidFill>
                </a:rPr>
              </a:br>
              <a:r>
                <a:rPr lang="en-US" sz="400" b="1" dirty="0">
                  <a:solidFill>
                    <a:schemeClr val="bg1"/>
                  </a:solidFill>
                </a:rPr>
                <a:t>Source</a:t>
              </a:r>
            </a:p>
          </p:txBody>
        </p:sp>
        <p:sp>
          <p:nvSpPr>
            <p:cNvPr id="48" name="Chevron 47"/>
            <p:cNvSpPr/>
            <p:nvPr/>
          </p:nvSpPr>
          <p:spPr>
            <a:xfrm>
              <a:off x="1937375" y="1780818"/>
              <a:ext cx="5196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solidFill>
                    <a:schemeClr val="bg1"/>
                  </a:solidFill>
                </a:rPr>
                <a:t>Data Exploration</a:t>
              </a:r>
            </a:p>
          </p:txBody>
        </p:sp>
        <p:sp>
          <p:nvSpPr>
            <p:cNvPr id="50" name="Chevron 49"/>
            <p:cNvSpPr/>
            <p:nvPr/>
          </p:nvSpPr>
          <p:spPr>
            <a:xfrm>
              <a:off x="7023875" y="1780818"/>
              <a:ext cx="35012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spc="-41" dirty="0">
                  <a:solidFill>
                    <a:schemeClr val="bg1"/>
                  </a:solidFill>
                  <a:sym typeface="Rajdhani Semibold"/>
                </a:rPr>
                <a:t>Model  Evaluation &amp; Selection</a:t>
              </a:r>
              <a:endParaRPr lang="en-US" sz="400" b="1" dirty="0"/>
            </a:p>
          </p:txBody>
        </p:sp>
        <p:sp>
          <p:nvSpPr>
            <p:cNvPr id="52" name="Chevron 51"/>
            <p:cNvSpPr/>
            <p:nvPr/>
          </p:nvSpPr>
          <p:spPr>
            <a:xfrm>
              <a:off x="10414873" y="1780818"/>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t>Results</a:t>
              </a:r>
            </a:p>
          </p:txBody>
        </p:sp>
      </p:grpSp>
      <p:pic>
        <p:nvPicPr>
          <p:cNvPr id="41" name="Picture 10" descr="Resultado de imagem para Cartoon sui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4590" y="3221444"/>
            <a:ext cx="1994261" cy="1427005"/>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 descr="Resultado de imagem para FEmale work cartoon"/>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8885"/>
          <a:stretch/>
        </p:blipFill>
        <p:spPr bwMode="auto">
          <a:xfrm>
            <a:off x="4787897" y="3430588"/>
            <a:ext cx="717558" cy="1008718"/>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6" descr="https://ak5.picdn.net/shutterstock/videos/23326495/thumb/1.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4546" r="37442"/>
          <a:stretch/>
        </p:blipFill>
        <p:spPr bwMode="auto">
          <a:xfrm>
            <a:off x="5806767" y="3296963"/>
            <a:ext cx="586535" cy="1179623"/>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8" descr="Resultado de imagem para Cartoon suit clock"/>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94614" y="3330621"/>
            <a:ext cx="848665" cy="120865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935773" y="4898066"/>
            <a:ext cx="2931317" cy="1698567"/>
            <a:chOff x="1723173" y="4898066"/>
            <a:chExt cx="2931317" cy="1698567"/>
          </a:xfrm>
        </p:grpSpPr>
        <p:pic>
          <p:nvPicPr>
            <p:cNvPr id="64" name="Picture 6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23173" y="4898066"/>
              <a:ext cx="1388327" cy="1698567"/>
            </a:xfrm>
            <a:prstGeom prst="rect">
              <a:avLst/>
            </a:prstGeom>
          </p:spPr>
        </p:pic>
        <p:pic>
          <p:nvPicPr>
            <p:cNvPr id="65" name="Picture 6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264008" y="4903031"/>
              <a:ext cx="1390482" cy="1693602"/>
            </a:xfrm>
            <a:prstGeom prst="rect">
              <a:avLst/>
            </a:prstGeom>
          </p:spPr>
        </p:pic>
      </p:grpSp>
      <p:pic>
        <p:nvPicPr>
          <p:cNvPr id="6" name="Picture 5"/>
          <p:cNvPicPr>
            <a:picLocks noChangeAspect="1"/>
          </p:cNvPicPr>
          <p:nvPr/>
        </p:nvPicPr>
        <p:blipFill>
          <a:blip r:embed="rId10"/>
          <a:stretch>
            <a:fillRect/>
          </a:stretch>
        </p:blipFill>
        <p:spPr>
          <a:xfrm>
            <a:off x="6979097" y="5123752"/>
            <a:ext cx="3112206" cy="1247195"/>
          </a:xfrm>
          <a:prstGeom prst="rect">
            <a:avLst/>
          </a:prstGeom>
        </p:spPr>
      </p:pic>
      <p:pic>
        <p:nvPicPr>
          <p:cNvPr id="2" name="Picture 1"/>
          <p:cNvPicPr>
            <a:picLocks noChangeAspect="1"/>
          </p:cNvPicPr>
          <p:nvPr/>
        </p:nvPicPr>
        <p:blipFill>
          <a:blip r:embed="rId11"/>
          <a:stretch>
            <a:fillRect/>
          </a:stretch>
        </p:blipFill>
        <p:spPr>
          <a:xfrm>
            <a:off x="4284802" y="5111083"/>
            <a:ext cx="2276583" cy="1272533"/>
          </a:xfrm>
          <a:prstGeom prst="rect">
            <a:avLst/>
          </a:prstGeom>
        </p:spPr>
      </p:pic>
    </p:spTree>
    <p:extLst>
      <p:ext uri="{BB962C8B-B14F-4D97-AF65-F5344CB8AC3E}">
        <p14:creationId xmlns:p14="http://schemas.microsoft.com/office/powerpoint/2010/main" val="1306313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Resultado de imagem para Cartoon su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6608" y="1609349"/>
            <a:ext cx="3512279" cy="2513231"/>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1"/>
          <p:cNvSpPr>
            <a:spLocks noGrp="1"/>
          </p:cNvSpPr>
          <p:nvPr>
            <p:ph type="title"/>
          </p:nvPr>
        </p:nvSpPr>
        <p:spPr/>
        <p:txBody>
          <a:bodyPr/>
          <a:lstStyle/>
          <a:p>
            <a:r>
              <a:rPr lang="en-US" dirty="0"/>
              <a:t>Who is going to leave the company?</a:t>
            </a:r>
            <a:endParaRPr lang="en-US" dirty="0">
              <a:latin typeface="+mn-lt"/>
            </a:endParaRPr>
          </a:p>
        </p:txBody>
      </p:sp>
      <p:sp>
        <p:nvSpPr>
          <p:cNvPr id="17" name="Text Placeholder 16"/>
          <p:cNvSpPr>
            <a:spLocks noGrp="1"/>
          </p:cNvSpPr>
          <p:nvPr>
            <p:ph type="body" sz="quarter" idx="10"/>
          </p:nvPr>
        </p:nvSpPr>
        <p:spPr>
          <a:xfrm>
            <a:off x="998538" y="1072152"/>
            <a:ext cx="10201275" cy="490200"/>
          </a:xfrm>
        </p:spPr>
        <p:txBody>
          <a:bodyPr/>
          <a:lstStyle/>
          <a:p>
            <a:r>
              <a:rPr lang="en-US" dirty="0">
                <a:latin typeface="+mn-lt"/>
              </a:rPr>
              <a:t>A cluster analysis on the original dataset concluded that there are 14 “personas” in the company. 4 of them usually leave the company.</a:t>
            </a:r>
          </a:p>
        </p:txBody>
      </p:sp>
      <p:sp>
        <p:nvSpPr>
          <p:cNvPr id="9" name="Text Placeholder 16"/>
          <p:cNvSpPr txBox="1">
            <a:spLocks/>
          </p:cNvSpPr>
          <p:nvPr/>
        </p:nvSpPr>
        <p:spPr>
          <a:xfrm>
            <a:off x="545264" y="4029751"/>
            <a:ext cx="2468331" cy="398522"/>
          </a:xfrm>
          <a:prstGeom prst="rect">
            <a:avLst/>
          </a:prstGeom>
          <a:noFill/>
          <a:ln>
            <a:noFill/>
          </a:ln>
        </p:spPr>
        <p:txBody>
          <a:bodyPr vert="horz" lIns="0" tIns="0" rIns="0" bIns="0" rtlCol="0" anchor="t" anchorCtr="0">
            <a:noAutofit/>
          </a:bodyPr>
          <a:lstStyle>
            <a:lvl1pPr marL="0" indent="0" algn="l" defTabSz="914377" rtl="0" eaLnBrk="1" latinLnBrk="0" hangingPunct="1">
              <a:lnSpc>
                <a:spcPct val="100000"/>
              </a:lnSpc>
              <a:spcBef>
                <a:spcPts val="0"/>
              </a:spcBef>
              <a:spcAft>
                <a:spcPts val="600"/>
              </a:spcAft>
              <a:buFontTx/>
              <a:buNone/>
              <a:defRPr sz="1600" b="0" kern="1200" baseline="0">
                <a:solidFill>
                  <a:schemeClr val="tx1"/>
                </a:solidFill>
                <a:latin typeface="Calibri" panose="020F0502020204030204" pitchFamily="34" charset="0"/>
                <a:ea typeface="+mn-ea"/>
                <a:cs typeface="Calibri" panose="020F0502020204030204" pitchFamily="34" charset="0"/>
              </a:defRPr>
            </a:lvl1pPr>
            <a:lvl2pPr marL="0" indent="0" algn="l" defTabSz="914377" rtl="0" eaLnBrk="1" latinLnBrk="0" hangingPunct="1">
              <a:lnSpc>
                <a:spcPct val="100000"/>
              </a:lnSpc>
              <a:spcBef>
                <a:spcPts val="0"/>
              </a:spcBef>
              <a:spcAft>
                <a:spcPts val="600"/>
              </a:spcAft>
              <a:buFontTx/>
              <a:buNone/>
              <a:defRPr sz="1400" kern="1200">
                <a:solidFill>
                  <a:schemeClr val="tx2"/>
                </a:solidFill>
                <a:latin typeface="Calibri" panose="020F0502020204030204" pitchFamily="34" charset="0"/>
                <a:ea typeface="+mn-ea"/>
                <a:cs typeface="Calibri" panose="020F0502020204030204" pitchFamily="34" charset="0"/>
              </a:defRPr>
            </a:lvl2pPr>
            <a:lvl3pPr marL="284393" indent="-284393"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400" kern="1200">
                <a:solidFill>
                  <a:schemeClr val="tx2"/>
                </a:solidFill>
                <a:latin typeface="Calibri" panose="020F0502020204030204" pitchFamily="34" charset="0"/>
                <a:ea typeface="+mn-ea"/>
                <a:cs typeface="Calibri" panose="020F0502020204030204" pitchFamily="34" charset="0"/>
              </a:defRPr>
            </a:lvl3pPr>
            <a:lvl4pPr marL="575986" indent="-230394"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400" kern="1200">
                <a:solidFill>
                  <a:schemeClr val="tx2"/>
                </a:solidFill>
                <a:latin typeface="Calibri" panose="020F0502020204030204" pitchFamily="34" charset="0"/>
                <a:ea typeface="+mn-ea"/>
                <a:cs typeface="Calibri" panose="020F0502020204030204" pitchFamily="34" charset="0"/>
              </a:defRPr>
            </a:lvl4pPr>
            <a:lvl5pPr marL="824379" indent="-284393"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400" kern="1200" baseline="0">
                <a:solidFill>
                  <a:schemeClr val="tx2"/>
                </a:solidFill>
                <a:latin typeface="Calibri" panose="020F0502020204030204" pitchFamily="34" charset="0"/>
                <a:ea typeface="+mn-ea"/>
                <a:cs typeface="Calibri" panose="020F0502020204030204" pitchFamily="34" charset="0"/>
              </a:defRPr>
            </a:lvl5pPr>
            <a:lvl6pPr marL="1097973" indent="-230394"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566" indent="-284393"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159" indent="-228594"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800" b="1" dirty="0">
                <a:solidFill>
                  <a:schemeClr val="tx2"/>
                </a:solidFill>
                <a:latin typeface="+mn-lt"/>
              </a:rPr>
              <a:t>Amy “Trainee”</a:t>
            </a:r>
          </a:p>
        </p:txBody>
      </p:sp>
      <p:sp>
        <p:nvSpPr>
          <p:cNvPr id="13" name="Text Placeholder 16"/>
          <p:cNvSpPr txBox="1">
            <a:spLocks/>
          </p:cNvSpPr>
          <p:nvPr/>
        </p:nvSpPr>
        <p:spPr>
          <a:xfrm>
            <a:off x="545264" y="4487266"/>
            <a:ext cx="2468331" cy="2292866"/>
          </a:xfrm>
          <a:prstGeom prst="rect">
            <a:avLst/>
          </a:prstGeom>
          <a:noFill/>
          <a:ln>
            <a:noFill/>
          </a:ln>
        </p:spPr>
        <p:txBody>
          <a:bodyPr vert="horz" lIns="0" tIns="0" rIns="0" bIns="0" rtlCol="0" anchor="t" anchorCtr="0">
            <a:noAutofit/>
          </a:bodyPr>
          <a:lstStyle>
            <a:lvl1pPr marL="0" indent="0" algn="l" defTabSz="914377" rtl="0" eaLnBrk="1" latinLnBrk="0" hangingPunct="1">
              <a:lnSpc>
                <a:spcPct val="100000"/>
              </a:lnSpc>
              <a:spcBef>
                <a:spcPts val="0"/>
              </a:spcBef>
              <a:spcAft>
                <a:spcPts val="600"/>
              </a:spcAft>
              <a:buFontTx/>
              <a:buNone/>
              <a:defRPr sz="1600" b="0" kern="1200" baseline="0">
                <a:solidFill>
                  <a:schemeClr val="tx1"/>
                </a:solidFill>
                <a:latin typeface="Calibri" panose="020F0502020204030204" pitchFamily="34" charset="0"/>
                <a:ea typeface="+mn-ea"/>
                <a:cs typeface="Calibri" panose="020F0502020204030204" pitchFamily="34" charset="0"/>
              </a:defRPr>
            </a:lvl1pPr>
            <a:lvl2pPr marL="0" indent="0" algn="l" defTabSz="914377" rtl="0" eaLnBrk="1" latinLnBrk="0" hangingPunct="1">
              <a:lnSpc>
                <a:spcPct val="100000"/>
              </a:lnSpc>
              <a:spcBef>
                <a:spcPts val="0"/>
              </a:spcBef>
              <a:spcAft>
                <a:spcPts val="600"/>
              </a:spcAft>
              <a:buFontTx/>
              <a:buNone/>
              <a:defRPr sz="1400" kern="1200">
                <a:solidFill>
                  <a:schemeClr val="tx2"/>
                </a:solidFill>
                <a:latin typeface="Calibri" panose="020F0502020204030204" pitchFamily="34" charset="0"/>
                <a:ea typeface="+mn-ea"/>
                <a:cs typeface="Calibri" panose="020F0502020204030204" pitchFamily="34" charset="0"/>
              </a:defRPr>
            </a:lvl2pPr>
            <a:lvl3pPr marL="284393" indent="-284393"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400" kern="1200">
                <a:solidFill>
                  <a:schemeClr val="tx2"/>
                </a:solidFill>
                <a:latin typeface="Calibri" panose="020F0502020204030204" pitchFamily="34" charset="0"/>
                <a:ea typeface="+mn-ea"/>
                <a:cs typeface="Calibri" panose="020F0502020204030204" pitchFamily="34" charset="0"/>
              </a:defRPr>
            </a:lvl3pPr>
            <a:lvl4pPr marL="575986" indent="-230394"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400" kern="1200">
                <a:solidFill>
                  <a:schemeClr val="tx2"/>
                </a:solidFill>
                <a:latin typeface="Calibri" panose="020F0502020204030204" pitchFamily="34" charset="0"/>
                <a:ea typeface="+mn-ea"/>
                <a:cs typeface="Calibri" panose="020F0502020204030204" pitchFamily="34" charset="0"/>
              </a:defRPr>
            </a:lvl4pPr>
            <a:lvl5pPr marL="824379" indent="-284393"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400" kern="1200" baseline="0">
                <a:solidFill>
                  <a:schemeClr val="tx2"/>
                </a:solidFill>
                <a:latin typeface="Calibri" panose="020F0502020204030204" pitchFamily="34" charset="0"/>
                <a:ea typeface="+mn-ea"/>
                <a:cs typeface="Calibri" panose="020F0502020204030204" pitchFamily="34" charset="0"/>
              </a:defRPr>
            </a:lvl5pPr>
            <a:lvl6pPr marL="1097973" indent="-230394"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566" indent="-284393"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159" indent="-228594"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400" dirty="0">
                <a:solidFill>
                  <a:schemeClr val="bg2">
                    <a:lumMod val="50000"/>
                  </a:schemeClr>
                </a:solidFill>
                <a:latin typeface="+mn-lt"/>
              </a:rPr>
              <a:t>Low average years in the current role</a:t>
            </a:r>
          </a:p>
          <a:p>
            <a:pPr marL="171450" indent="-171450">
              <a:buFont typeface="Arial" panose="020B0604020202020204" pitchFamily="34" charset="0"/>
              <a:buChar char="•"/>
            </a:pPr>
            <a:r>
              <a:rPr lang="pt-PT" sz="1400" dirty="0">
                <a:solidFill>
                  <a:schemeClr val="bg2">
                    <a:lumMod val="50000"/>
                  </a:schemeClr>
                </a:solidFill>
                <a:latin typeface="+mn-lt"/>
              </a:rPr>
              <a:t>Works in Sales</a:t>
            </a:r>
            <a:endParaRPr lang="en-US" sz="1400" dirty="0">
              <a:solidFill>
                <a:schemeClr val="bg2">
                  <a:lumMod val="50000"/>
                </a:schemeClr>
              </a:solidFill>
              <a:latin typeface="+mn-lt"/>
            </a:endParaRPr>
          </a:p>
          <a:p>
            <a:pPr marL="171450" indent="-171450">
              <a:buFont typeface="Arial" panose="020B0604020202020204" pitchFamily="34" charset="0"/>
              <a:buChar char="•"/>
            </a:pPr>
            <a:r>
              <a:rPr lang="en-US" sz="1400" dirty="0">
                <a:solidFill>
                  <a:schemeClr val="bg2">
                    <a:lumMod val="50000"/>
                  </a:schemeClr>
                </a:solidFill>
                <a:latin typeface="+mn-lt"/>
              </a:rPr>
              <a:t>High overtime</a:t>
            </a:r>
          </a:p>
          <a:p>
            <a:pPr marL="171450" indent="-171450">
              <a:buFont typeface="Arial" panose="020B0604020202020204" pitchFamily="34" charset="0"/>
              <a:buChar char="•"/>
            </a:pPr>
            <a:r>
              <a:rPr lang="en-US" sz="1400" dirty="0">
                <a:solidFill>
                  <a:schemeClr val="bg2">
                    <a:lumMod val="50000"/>
                  </a:schemeClr>
                </a:solidFill>
                <a:latin typeface="+mn-lt"/>
              </a:rPr>
              <a:t>Rarely business travel</a:t>
            </a:r>
          </a:p>
          <a:p>
            <a:pPr algn="ctr"/>
            <a:endParaRPr lang="en-US" sz="1200" dirty="0">
              <a:solidFill>
                <a:schemeClr val="bg2">
                  <a:lumMod val="50000"/>
                </a:schemeClr>
              </a:solidFill>
              <a:latin typeface="+mn-lt"/>
            </a:endParaRPr>
          </a:p>
          <a:p>
            <a:pPr algn="ctr"/>
            <a:endParaRPr lang="en-US" sz="1200" dirty="0">
              <a:solidFill>
                <a:schemeClr val="bg2">
                  <a:lumMod val="50000"/>
                </a:schemeClr>
              </a:solidFill>
              <a:latin typeface="+mn-lt"/>
            </a:endParaRPr>
          </a:p>
          <a:p>
            <a:pPr algn="ctr"/>
            <a:endParaRPr lang="en-US" sz="1200" dirty="0">
              <a:solidFill>
                <a:schemeClr val="tx2"/>
              </a:solidFill>
              <a:latin typeface="+mn-lt"/>
            </a:endParaRPr>
          </a:p>
        </p:txBody>
      </p:sp>
      <p:sp>
        <p:nvSpPr>
          <p:cNvPr id="23" name="Text Placeholder 16"/>
          <p:cNvSpPr txBox="1">
            <a:spLocks/>
          </p:cNvSpPr>
          <p:nvPr/>
        </p:nvSpPr>
        <p:spPr>
          <a:xfrm>
            <a:off x="6280119" y="4029751"/>
            <a:ext cx="2517944" cy="398522"/>
          </a:xfrm>
          <a:prstGeom prst="rect">
            <a:avLst/>
          </a:prstGeom>
          <a:noFill/>
          <a:ln>
            <a:noFill/>
          </a:ln>
        </p:spPr>
        <p:txBody>
          <a:bodyPr vert="horz" lIns="0" tIns="0" rIns="0" bIns="0" rtlCol="0" anchor="t" anchorCtr="0">
            <a:noAutofit/>
          </a:bodyPr>
          <a:lstStyle>
            <a:lvl1pPr marL="0" indent="0" algn="l" defTabSz="914377" rtl="0" eaLnBrk="1" latinLnBrk="0" hangingPunct="1">
              <a:lnSpc>
                <a:spcPct val="100000"/>
              </a:lnSpc>
              <a:spcBef>
                <a:spcPts val="0"/>
              </a:spcBef>
              <a:spcAft>
                <a:spcPts val="600"/>
              </a:spcAft>
              <a:buFontTx/>
              <a:buNone/>
              <a:defRPr sz="1600" b="0" kern="1200" baseline="0">
                <a:solidFill>
                  <a:schemeClr val="tx1"/>
                </a:solidFill>
                <a:latin typeface="Calibri" panose="020F0502020204030204" pitchFamily="34" charset="0"/>
                <a:ea typeface="+mn-ea"/>
                <a:cs typeface="Calibri" panose="020F0502020204030204" pitchFamily="34" charset="0"/>
              </a:defRPr>
            </a:lvl1pPr>
            <a:lvl2pPr marL="0" indent="0" algn="l" defTabSz="914377" rtl="0" eaLnBrk="1" latinLnBrk="0" hangingPunct="1">
              <a:lnSpc>
                <a:spcPct val="100000"/>
              </a:lnSpc>
              <a:spcBef>
                <a:spcPts val="0"/>
              </a:spcBef>
              <a:spcAft>
                <a:spcPts val="600"/>
              </a:spcAft>
              <a:buFontTx/>
              <a:buNone/>
              <a:defRPr sz="1400" kern="1200">
                <a:solidFill>
                  <a:schemeClr val="tx2"/>
                </a:solidFill>
                <a:latin typeface="Calibri" panose="020F0502020204030204" pitchFamily="34" charset="0"/>
                <a:ea typeface="+mn-ea"/>
                <a:cs typeface="Calibri" panose="020F0502020204030204" pitchFamily="34" charset="0"/>
              </a:defRPr>
            </a:lvl2pPr>
            <a:lvl3pPr marL="284393" indent="-284393"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400" kern="1200">
                <a:solidFill>
                  <a:schemeClr val="tx2"/>
                </a:solidFill>
                <a:latin typeface="Calibri" panose="020F0502020204030204" pitchFamily="34" charset="0"/>
                <a:ea typeface="+mn-ea"/>
                <a:cs typeface="Calibri" panose="020F0502020204030204" pitchFamily="34" charset="0"/>
              </a:defRPr>
            </a:lvl3pPr>
            <a:lvl4pPr marL="575986" indent="-230394"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400" kern="1200">
                <a:solidFill>
                  <a:schemeClr val="tx2"/>
                </a:solidFill>
                <a:latin typeface="Calibri" panose="020F0502020204030204" pitchFamily="34" charset="0"/>
                <a:ea typeface="+mn-ea"/>
                <a:cs typeface="Calibri" panose="020F0502020204030204" pitchFamily="34" charset="0"/>
              </a:defRPr>
            </a:lvl4pPr>
            <a:lvl5pPr marL="824379" indent="-284393"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400" kern="1200" baseline="0">
                <a:solidFill>
                  <a:schemeClr val="tx2"/>
                </a:solidFill>
                <a:latin typeface="Calibri" panose="020F0502020204030204" pitchFamily="34" charset="0"/>
                <a:ea typeface="+mn-ea"/>
                <a:cs typeface="Calibri" panose="020F0502020204030204" pitchFamily="34" charset="0"/>
              </a:defRPr>
            </a:lvl5pPr>
            <a:lvl6pPr marL="1097973" indent="-230394"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566" indent="-284393"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159" indent="-228594"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solidFill>
                  <a:schemeClr val="tx2"/>
                </a:solidFill>
                <a:latin typeface="+mn-lt"/>
              </a:rPr>
              <a:t>Clive “Nine to Five”</a:t>
            </a:r>
          </a:p>
        </p:txBody>
      </p:sp>
      <p:sp>
        <p:nvSpPr>
          <p:cNvPr id="24" name="Text Placeholder 16"/>
          <p:cNvSpPr txBox="1">
            <a:spLocks/>
          </p:cNvSpPr>
          <p:nvPr/>
        </p:nvSpPr>
        <p:spPr>
          <a:xfrm>
            <a:off x="6269742" y="4487266"/>
            <a:ext cx="2517944" cy="2292866"/>
          </a:xfrm>
          <a:prstGeom prst="rect">
            <a:avLst/>
          </a:prstGeom>
          <a:noFill/>
          <a:ln>
            <a:noFill/>
          </a:ln>
        </p:spPr>
        <p:txBody>
          <a:bodyPr vert="horz" lIns="0" tIns="0" rIns="0" bIns="0" rtlCol="0" anchor="t" anchorCtr="0">
            <a:noAutofit/>
          </a:bodyPr>
          <a:lstStyle>
            <a:lvl1pPr marL="0" indent="0" algn="l" defTabSz="914377" rtl="0" eaLnBrk="1" latinLnBrk="0" hangingPunct="1">
              <a:lnSpc>
                <a:spcPct val="100000"/>
              </a:lnSpc>
              <a:spcBef>
                <a:spcPts val="0"/>
              </a:spcBef>
              <a:spcAft>
                <a:spcPts val="600"/>
              </a:spcAft>
              <a:buFontTx/>
              <a:buNone/>
              <a:defRPr sz="1600" b="0" kern="1200" baseline="0">
                <a:solidFill>
                  <a:schemeClr val="tx1"/>
                </a:solidFill>
                <a:latin typeface="Calibri" panose="020F0502020204030204" pitchFamily="34" charset="0"/>
                <a:ea typeface="+mn-ea"/>
                <a:cs typeface="Calibri" panose="020F0502020204030204" pitchFamily="34" charset="0"/>
              </a:defRPr>
            </a:lvl1pPr>
            <a:lvl2pPr marL="0" indent="0" algn="l" defTabSz="914377" rtl="0" eaLnBrk="1" latinLnBrk="0" hangingPunct="1">
              <a:lnSpc>
                <a:spcPct val="100000"/>
              </a:lnSpc>
              <a:spcBef>
                <a:spcPts val="0"/>
              </a:spcBef>
              <a:spcAft>
                <a:spcPts val="600"/>
              </a:spcAft>
              <a:buFontTx/>
              <a:buNone/>
              <a:defRPr sz="1400" kern="1200">
                <a:solidFill>
                  <a:schemeClr val="tx2"/>
                </a:solidFill>
                <a:latin typeface="Calibri" panose="020F0502020204030204" pitchFamily="34" charset="0"/>
                <a:ea typeface="+mn-ea"/>
                <a:cs typeface="Calibri" panose="020F0502020204030204" pitchFamily="34" charset="0"/>
              </a:defRPr>
            </a:lvl2pPr>
            <a:lvl3pPr marL="284393" indent="-284393"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400" kern="1200">
                <a:solidFill>
                  <a:schemeClr val="tx2"/>
                </a:solidFill>
                <a:latin typeface="Calibri" panose="020F0502020204030204" pitchFamily="34" charset="0"/>
                <a:ea typeface="+mn-ea"/>
                <a:cs typeface="Calibri" panose="020F0502020204030204" pitchFamily="34" charset="0"/>
              </a:defRPr>
            </a:lvl3pPr>
            <a:lvl4pPr marL="575986" indent="-230394"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400" kern="1200">
                <a:solidFill>
                  <a:schemeClr val="tx2"/>
                </a:solidFill>
                <a:latin typeface="Calibri" panose="020F0502020204030204" pitchFamily="34" charset="0"/>
                <a:ea typeface="+mn-ea"/>
                <a:cs typeface="Calibri" panose="020F0502020204030204" pitchFamily="34" charset="0"/>
              </a:defRPr>
            </a:lvl4pPr>
            <a:lvl5pPr marL="824379" indent="-284393"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400" kern="1200" baseline="0">
                <a:solidFill>
                  <a:schemeClr val="tx2"/>
                </a:solidFill>
                <a:latin typeface="Calibri" panose="020F0502020204030204" pitchFamily="34" charset="0"/>
                <a:ea typeface="+mn-ea"/>
                <a:cs typeface="Calibri" panose="020F0502020204030204" pitchFamily="34" charset="0"/>
              </a:defRPr>
            </a:lvl5pPr>
            <a:lvl6pPr marL="1097973" indent="-230394"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566" indent="-284393"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159" indent="-228594"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400" b="1" dirty="0">
                <a:solidFill>
                  <a:schemeClr val="bg2">
                    <a:lumMod val="50000"/>
                  </a:schemeClr>
                </a:solidFill>
              </a:rPr>
              <a:t>High work-life balance</a:t>
            </a:r>
          </a:p>
          <a:p>
            <a:pPr marL="171450" indent="-171450">
              <a:buFont typeface="Arial" panose="020B0604020202020204" pitchFamily="34" charset="0"/>
              <a:buChar char="•"/>
            </a:pPr>
            <a:r>
              <a:rPr lang="en-US" sz="1400" dirty="0">
                <a:solidFill>
                  <a:schemeClr val="bg2">
                    <a:lumMod val="50000"/>
                  </a:schemeClr>
                </a:solidFill>
                <a:latin typeface="+mn-lt"/>
              </a:rPr>
              <a:t>Works in research</a:t>
            </a:r>
          </a:p>
          <a:p>
            <a:pPr marL="171450" indent="-171450">
              <a:buFont typeface="Arial" panose="020B0604020202020204" pitchFamily="34" charset="0"/>
              <a:buChar char="•"/>
            </a:pPr>
            <a:r>
              <a:rPr lang="en-US" sz="1400" dirty="0">
                <a:solidFill>
                  <a:schemeClr val="bg2">
                    <a:lumMod val="50000"/>
                  </a:schemeClr>
                </a:solidFill>
                <a:latin typeface="+mn-lt"/>
              </a:rPr>
              <a:t>Low monthly income</a:t>
            </a:r>
          </a:p>
          <a:p>
            <a:pPr marL="171450" indent="-171450">
              <a:buFont typeface="Arial" panose="020B0604020202020204" pitchFamily="34" charset="0"/>
              <a:buChar char="•"/>
            </a:pPr>
            <a:r>
              <a:rPr lang="en-US" sz="1400" dirty="0">
                <a:solidFill>
                  <a:schemeClr val="bg2">
                    <a:lumMod val="50000"/>
                  </a:schemeClr>
                </a:solidFill>
                <a:latin typeface="+mn-lt"/>
              </a:rPr>
              <a:t>Low salary increase</a:t>
            </a:r>
          </a:p>
          <a:p>
            <a:pPr marL="171450" indent="-171450">
              <a:buFont typeface="Arial" panose="020B0604020202020204" pitchFamily="34" charset="0"/>
              <a:buChar char="•"/>
            </a:pPr>
            <a:r>
              <a:rPr lang="en-US" sz="1400" dirty="0">
                <a:solidFill>
                  <a:schemeClr val="bg2">
                    <a:lumMod val="50000"/>
                  </a:schemeClr>
                </a:solidFill>
                <a:latin typeface="+mn-lt"/>
              </a:rPr>
              <a:t>Low average years in the current role</a:t>
            </a:r>
          </a:p>
          <a:p>
            <a:pPr marL="171450" indent="-171450">
              <a:buFont typeface="Arial" panose="020B0604020202020204" pitchFamily="34" charset="0"/>
              <a:buChar char="•"/>
            </a:pPr>
            <a:r>
              <a:rPr lang="en-US" sz="1400" dirty="0">
                <a:solidFill>
                  <a:schemeClr val="bg2">
                    <a:lumMod val="50000"/>
                  </a:schemeClr>
                </a:solidFill>
                <a:latin typeface="+mn-lt"/>
              </a:rPr>
              <a:t>Low Overtime</a:t>
            </a:r>
          </a:p>
          <a:p>
            <a:pPr marL="171450" indent="-171450">
              <a:buFont typeface="Arial" panose="020B0604020202020204" pitchFamily="34" charset="0"/>
              <a:buChar char="•"/>
            </a:pPr>
            <a:r>
              <a:rPr lang="en-US" sz="1400" dirty="0">
                <a:solidFill>
                  <a:schemeClr val="bg2">
                    <a:lumMod val="50000"/>
                  </a:schemeClr>
                </a:solidFill>
                <a:latin typeface="+mn-lt"/>
              </a:rPr>
              <a:t>Below average education</a:t>
            </a:r>
          </a:p>
          <a:p>
            <a:pPr algn="ctr"/>
            <a:endParaRPr lang="pt-PT" sz="1200" dirty="0">
              <a:solidFill>
                <a:schemeClr val="bg2">
                  <a:lumMod val="50000"/>
                </a:schemeClr>
              </a:solidFill>
              <a:latin typeface="+mn-lt"/>
            </a:endParaRPr>
          </a:p>
          <a:p>
            <a:pPr algn="ctr"/>
            <a:r>
              <a:rPr lang="pt-PT" sz="1200" dirty="0">
                <a:solidFill>
                  <a:schemeClr val="bg2">
                    <a:lumMod val="50000"/>
                  </a:schemeClr>
                </a:solidFill>
                <a:latin typeface="+mn-lt"/>
              </a:rPr>
              <a:t> </a:t>
            </a:r>
            <a:endParaRPr lang="en-US" sz="1200" dirty="0">
              <a:solidFill>
                <a:schemeClr val="bg2">
                  <a:lumMod val="50000"/>
                </a:schemeClr>
              </a:solidFill>
              <a:latin typeface="+mn-lt"/>
            </a:endParaRPr>
          </a:p>
        </p:txBody>
      </p:sp>
      <p:sp>
        <p:nvSpPr>
          <p:cNvPr id="27" name="Text Placeholder 16"/>
          <p:cNvSpPr txBox="1">
            <a:spLocks/>
          </p:cNvSpPr>
          <p:nvPr/>
        </p:nvSpPr>
        <p:spPr>
          <a:xfrm>
            <a:off x="9028234" y="4029751"/>
            <a:ext cx="2781376" cy="398522"/>
          </a:xfrm>
          <a:prstGeom prst="rect">
            <a:avLst/>
          </a:prstGeom>
          <a:noFill/>
          <a:ln>
            <a:noFill/>
          </a:ln>
        </p:spPr>
        <p:txBody>
          <a:bodyPr vert="horz" lIns="0" tIns="0" rIns="0" bIns="0" rtlCol="0" anchor="t" anchorCtr="0">
            <a:noAutofit/>
          </a:bodyPr>
          <a:lstStyle>
            <a:lvl1pPr marL="0" indent="0" algn="l" defTabSz="914377" rtl="0" eaLnBrk="1" latinLnBrk="0" hangingPunct="1">
              <a:lnSpc>
                <a:spcPct val="100000"/>
              </a:lnSpc>
              <a:spcBef>
                <a:spcPts val="0"/>
              </a:spcBef>
              <a:spcAft>
                <a:spcPts val="600"/>
              </a:spcAft>
              <a:buFontTx/>
              <a:buNone/>
              <a:defRPr sz="1600" b="0" kern="1200" baseline="0">
                <a:solidFill>
                  <a:schemeClr val="tx1"/>
                </a:solidFill>
                <a:latin typeface="Calibri" panose="020F0502020204030204" pitchFamily="34" charset="0"/>
                <a:ea typeface="+mn-ea"/>
                <a:cs typeface="Calibri" panose="020F0502020204030204" pitchFamily="34" charset="0"/>
              </a:defRPr>
            </a:lvl1pPr>
            <a:lvl2pPr marL="0" indent="0" algn="l" defTabSz="914377" rtl="0" eaLnBrk="1" latinLnBrk="0" hangingPunct="1">
              <a:lnSpc>
                <a:spcPct val="100000"/>
              </a:lnSpc>
              <a:spcBef>
                <a:spcPts val="0"/>
              </a:spcBef>
              <a:spcAft>
                <a:spcPts val="600"/>
              </a:spcAft>
              <a:buFontTx/>
              <a:buNone/>
              <a:defRPr sz="1400" kern="1200">
                <a:solidFill>
                  <a:schemeClr val="tx2"/>
                </a:solidFill>
                <a:latin typeface="Calibri" panose="020F0502020204030204" pitchFamily="34" charset="0"/>
                <a:ea typeface="+mn-ea"/>
                <a:cs typeface="Calibri" panose="020F0502020204030204" pitchFamily="34" charset="0"/>
              </a:defRPr>
            </a:lvl2pPr>
            <a:lvl3pPr marL="284393" indent="-284393"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400" kern="1200">
                <a:solidFill>
                  <a:schemeClr val="tx2"/>
                </a:solidFill>
                <a:latin typeface="Calibri" panose="020F0502020204030204" pitchFamily="34" charset="0"/>
                <a:ea typeface="+mn-ea"/>
                <a:cs typeface="Calibri" panose="020F0502020204030204" pitchFamily="34" charset="0"/>
              </a:defRPr>
            </a:lvl3pPr>
            <a:lvl4pPr marL="575986" indent="-230394"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400" kern="1200">
                <a:solidFill>
                  <a:schemeClr val="tx2"/>
                </a:solidFill>
                <a:latin typeface="Calibri" panose="020F0502020204030204" pitchFamily="34" charset="0"/>
                <a:ea typeface="+mn-ea"/>
                <a:cs typeface="Calibri" panose="020F0502020204030204" pitchFamily="34" charset="0"/>
              </a:defRPr>
            </a:lvl4pPr>
            <a:lvl5pPr marL="824379" indent="-284393"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400" kern="1200" baseline="0">
                <a:solidFill>
                  <a:schemeClr val="tx2"/>
                </a:solidFill>
                <a:latin typeface="Calibri" panose="020F0502020204030204" pitchFamily="34" charset="0"/>
                <a:ea typeface="+mn-ea"/>
                <a:cs typeface="Calibri" panose="020F0502020204030204" pitchFamily="34" charset="0"/>
              </a:defRPr>
            </a:lvl5pPr>
            <a:lvl6pPr marL="1097973" indent="-230394"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566" indent="-284393"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159" indent="-228594"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solidFill>
                  <a:schemeClr val="tx2"/>
                </a:solidFill>
                <a:latin typeface="+mn-lt"/>
              </a:rPr>
              <a:t>Joe “we don’t know”</a:t>
            </a:r>
          </a:p>
        </p:txBody>
      </p:sp>
      <p:sp>
        <p:nvSpPr>
          <p:cNvPr id="28" name="Text Placeholder 16"/>
          <p:cNvSpPr txBox="1">
            <a:spLocks/>
          </p:cNvSpPr>
          <p:nvPr/>
        </p:nvSpPr>
        <p:spPr>
          <a:xfrm>
            <a:off x="9172415" y="4487266"/>
            <a:ext cx="2493014" cy="2292866"/>
          </a:xfrm>
          <a:prstGeom prst="rect">
            <a:avLst/>
          </a:prstGeom>
          <a:noFill/>
          <a:ln>
            <a:noFill/>
          </a:ln>
        </p:spPr>
        <p:txBody>
          <a:bodyPr vert="horz" lIns="0" tIns="0" rIns="0" bIns="0" rtlCol="0" anchor="t" anchorCtr="0">
            <a:noAutofit/>
          </a:bodyPr>
          <a:lstStyle>
            <a:lvl1pPr marL="0" indent="0" algn="l" defTabSz="914377" rtl="0" eaLnBrk="1" latinLnBrk="0" hangingPunct="1">
              <a:lnSpc>
                <a:spcPct val="100000"/>
              </a:lnSpc>
              <a:spcBef>
                <a:spcPts val="0"/>
              </a:spcBef>
              <a:spcAft>
                <a:spcPts val="600"/>
              </a:spcAft>
              <a:buFontTx/>
              <a:buNone/>
              <a:defRPr sz="1600" b="0" kern="1200" baseline="0">
                <a:solidFill>
                  <a:schemeClr val="tx1"/>
                </a:solidFill>
                <a:latin typeface="Calibri" panose="020F0502020204030204" pitchFamily="34" charset="0"/>
                <a:ea typeface="+mn-ea"/>
                <a:cs typeface="Calibri" panose="020F0502020204030204" pitchFamily="34" charset="0"/>
              </a:defRPr>
            </a:lvl1pPr>
            <a:lvl2pPr marL="0" indent="0" algn="l" defTabSz="914377" rtl="0" eaLnBrk="1" latinLnBrk="0" hangingPunct="1">
              <a:lnSpc>
                <a:spcPct val="100000"/>
              </a:lnSpc>
              <a:spcBef>
                <a:spcPts val="0"/>
              </a:spcBef>
              <a:spcAft>
                <a:spcPts val="600"/>
              </a:spcAft>
              <a:buFontTx/>
              <a:buNone/>
              <a:defRPr sz="1400" kern="1200">
                <a:solidFill>
                  <a:schemeClr val="tx2"/>
                </a:solidFill>
                <a:latin typeface="Calibri" panose="020F0502020204030204" pitchFamily="34" charset="0"/>
                <a:ea typeface="+mn-ea"/>
                <a:cs typeface="Calibri" panose="020F0502020204030204" pitchFamily="34" charset="0"/>
              </a:defRPr>
            </a:lvl2pPr>
            <a:lvl3pPr marL="284393" indent="-284393"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400" kern="1200">
                <a:solidFill>
                  <a:schemeClr val="tx2"/>
                </a:solidFill>
                <a:latin typeface="Calibri" panose="020F0502020204030204" pitchFamily="34" charset="0"/>
                <a:ea typeface="+mn-ea"/>
                <a:cs typeface="Calibri" panose="020F0502020204030204" pitchFamily="34" charset="0"/>
              </a:defRPr>
            </a:lvl3pPr>
            <a:lvl4pPr marL="575986" indent="-230394"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400" kern="1200">
                <a:solidFill>
                  <a:schemeClr val="tx2"/>
                </a:solidFill>
                <a:latin typeface="Calibri" panose="020F0502020204030204" pitchFamily="34" charset="0"/>
                <a:ea typeface="+mn-ea"/>
                <a:cs typeface="Calibri" panose="020F0502020204030204" pitchFamily="34" charset="0"/>
              </a:defRPr>
            </a:lvl4pPr>
            <a:lvl5pPr marL="824379" indent="-284393"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400" kern="1200" baseline="0">
                <a:solidFill>
                  <a:schemeClr val="tx2"/>
                </a:solidFill>
                <a:latin typeface="Calibri" panose="020F0502020204030204" pitchFamily="34" charset="0"/>
                <a:ea typeface="+mn-ea"/>
                <a:cs typeface="Calibri" panose="020F0502020204030204" pitchFamily="34" charset="0"/>
              </a:defRPr>
            </a:lvl5pPr>
            <a:lvl6pPr marL="1097973" indent="-230394"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566" indent="-284393"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159" indent="-228594"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400" dirty="0">
                <a:solidFill>
                  <a:schemeClr val="bg2">
                    <a:lumMod val="50000"/>
                  </a:schemeClr>
                </a:solidFill>
                <a:latin typeface="+mn-lt"/>
              </a:rPr>
              <a:t>There were also some employees that couldn’t relate with any cluster and also left the company</a:t>
            </a:r>
          </a:p>
        </p:txBody>
      </p:sp>
      <p:sp>
        <p:nvSpPr>
          <p:cNvPr id="19" name="Text Placeholder 16"/>
          <p:cNvSpPr txBox="1">
            <a:spLocks/>
          </p:cNvSpPr>
          <p:nvPr/>
        </p:nvSpPr>
        <p:spPr>
          <a:xfrm>
            <a:off x="3400288" y="4029751"/>
            <a:ext cx="2517944" cy="398522"/>
          </a:xfrm>
          <a:prstGeom prst="rect">
            <a:avLst/>
          </a:prstGeom>
          <a:noFill/>
          <a:ln>
            <a:noFill/>
          </a:ln>
        </p:spPr>
        <p:txBody>
          <a:bodyPr vert="horz" lIns="0" tIns="0" rIns="0" bIns="0" rtlCol="0" anchor="t" anchorCtr="0">
            <a:noAutofit/>
          </a:bodyPr>
          <a:lstStyle>
            <a:lvl1pPr marL="0" indent="0" algn="l" defTabSz="914377" rtl="0" eaLnBrk="1" latinLnBrk="0" hangingPunct="1">
              <a:lnSpc>
                <a:spcPct val="100000"/>
              </a:lnSpc>
              <a:spcBef>
                <a:spcPts val="0"/>
              </a:spcBef>
              <a:spcAft>
                <a:spcPts val="600"/>
              </a:spcAft>
              <a:buFontTx/>
              <a:buNone/>
              <a:defRPr sz="1600" b="0" kern="1200" baseline="0">
                <a:solidFill>
                  <a:schemeClr val="tx1"/>
                </a:solidFill>
                <a:latin typeface="Calibri" panose="020F0502020204030204" pitchFamily="34" charset="0"/>
                <a:ea typeface="+mn-ea"/>
                <a:cs typeface="Calibri" panose="020F0502020204030204" pitchFamily="34" charset="0"/>
              </a:defRPr>
            </a:lvl1pPr>
            <a:lvl2pPr marL="0" indent="0" algn="l" defTabSz="914377" rtl="0" eaLnBrk="1" latinLnBrk="0" hangingPunct="1">
              <a:lnSpc>
                <a:spcPct val="100000"/>
              </a:lnSpc>
              <a:spcBef>
                <a:spcPts val="0"/>
              </a:spcBef>
              <a:spcAft>
                <a:spcPts val="600"/>
              </a:spcAft>
              <a:buFontTx/>
              <a:buNone/>
              <a:defRPr sz="1400" kern="1200">
                <a:solidFill>
                  <a:schemeClr val="tx2"/>
                </a:solidFill>
                <a:latin typeface="Calibri" panose="020F0502020204030204" pitchFamily="34" charset="0"/>
                <a:ea typeface="+mn-ea"/>
                <a:cs typeface="Calibri" panose="020F0502020204030204" pitchFamily="34" charset="0"/>
              </a:defRPr>
            </a:lvl2pPr>
            <a:lvl3pPr marL="284393" indent="-284393"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400" kern="1200">
                <a:solidFill>
                  <a:schemeClr val="tx2"/>
                </a:solidFill>
                <a:latin typeface="Calibri" panose="020F0502020204030204" pitchFamily="34" charset="0"/>
                <a:ea typeface="+mn-ea"/>
                <a:cs typeface="Calibri" panose="020F0502020204030204" pitchFamily="34" charset="0"/>
              </a:defRPr>
            </a:lvl3pPr>
            <a:lvl4pPr marL="575986" indent="-230394"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400" kern="1200">
                <a:solidFill>
                  <a:schemeClr val="tx2"/>
                </a:solidFill>
                <a:latin typeface="Calibri" panose="020F0502020204030204" pitchFamily="34" charset="0"/>
                <a:ea typeface="+mn-ea"/>
                <a:cs typeface="Calibri" panose="020F0502020204030204" pitchFamily="34" charset="0"/>
              </a:defRPr>
            </a:lvl4pPr>
            <a:lvl5pPr marL="824379" indent="-284393"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400" kern="1200" baseline="0">
                <a:solidFill>
                  <a:schemeClr val="tx2"/>
                </a:solidFill>
                <a:latin typeface="Calibri" panose="020F0502020204030204" pitchFamily="34" charset="0"/>
                <a:ea typeface="+mn-ea"/>
                <a:cs typeface="Calibri" panose="020F0502020204030204" pitchFamily="34" charset="0"/>
              </a:defRPr>
            </a:lvl5pPr>
            <a:lvl6pPr marL="1097973" indent="-230394"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566" indent="-284393"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159" indent="-228594"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b="1" dirty="0">
                <a:solidFill>
                  <a:schemeClr val="tx2"/>
                </a:solidFill>
                <a:latin typeface="+mn-lt"/>
              </a:rPr>
              <a:t>Bob “</a:t>
            </a:r>
            <a:r>
              <a:rPr lang="pt-PT" b="1" dirty="0" err="1">
                <a:solidFill>
                  <a:schemeClr val="tx2"/>
                </a:solidFill>
                <a:latin typeface="+mn-lt"/>
              </a:rPr>
              <a:t>Walk</a:t>
            </a:r>
            <a:r>
              <a:rPr lang="pt-PT" b="1" dirty="0">
                <a:solidFill>
                  <a:schemeClr val="tx2"/>
                </a:solidFill>
                <a:latin typeface="+mn-lt"/>
              </a:rPr>
              <a:t> to Job”</a:t>
            </a:r>
            <a:endParaRPr lang="en-US" b="1" dirty="0">
              <a:solidFill>
                <a:schemeClr val="tx2"/>
              </a:solidFill>
              <a:latin typeface="+mn-lt"/>
            </a:endParaRPr>
          </a:p>
        </p:txBody>
      </p:sp>
      <p:sp>
        <p:nvSpPr>
          <p:cNvPr id="20" name="Text Placeholder 16"/>
          <p:cNvSpPr txBox="1">
            <a:spLocks/>
          </p:cNvSpPr>
          <p:nvPr/>
        </p:nvSpPr>
        <p:spPr>
          <a:xfrm>
            <a:off x="3400288" y="4487266"/>
            <a:ext cx="2517944" cy="2292866"/>
          </a:xfrm>
          <a:prstGeom prst="rect">
            <a:avLst/>
          </a:prstGeom>
          <a:noFill/>
          <a:ln>
            <a:noFill/>
          </a:ln>
        </p:spPr>
        <p:txBody>
          <a:bodyPr vert="horz" lIns="0" tIns="0" rIns="0" bIns="0" rtlCol="0" anchor="t" anchorCtr="0">
            <a:noAutofit/>
          </a:bodyPr>
          <a:lstStyle>
            <a:lvl1pPr marL="0" indent="0" algn="l" defTabSz="914377" rtl="0" eaLnBrk="1" latinLnBrk="0" hangingPunct="1">
              <a:lnSpc>
                <a:spcPct val="100000"/>
              </a:lnSpc>
              <a:spcBef>
                <a:spcPts val="0"/>
              </a:spcBef>
              <a:spcAft>
                <a:spcPts val="600"/>
              </a:spcAft>
              <a:buFontTx/>
              <a:buNone/>
              <a:defRPr sz="1600" b="0" kern="1200" baseline="0">
                <a:solidFill>
                  <a:schemeClr val="tx1"/>
                </a:solidFill>
                <a:latin typeface="Calibri" panose="020F0502020204030204" pitchFamily="34" charset="0"/>
                <a:ea typeface="+mn-ea"/>
                <a:cs typeface="Calibri" panose="020F0502020204030204" pitchFamily="34" charset="0"/>
              </a:defRPr>
            </a:lvl1pPr>
            <a:lvl2pPr marL="0" indent="0" algn="l" defTabSz="914377" rtl="0" eaLnBrk="1" latinLnBrk="0" hangingPunct="1">
              <a:lnSpc>
                <a:spcPct val="100000"/>
              </a:lnSpc>
              <a:spcBef>
                <a:spcPts val="0"/>
              </a:spcBef>
              <a:spcAft>
                <a:spcPts val="600"/>
              </a:spcAft>
              <a:buFontTx/>
              <a:buNone/>
              <a:defRPr sz="1400" kern="1200">
                <a:solidFill>
                  <a:schemeClr val="tx2"/>
                </a:solidFill>
                <a:latin typeface="Calibri" panose="020F0502020204030204" pitchFamily="34" charset="0"/>
                <a:ea typeface="+mn-ea"/>
                <a:cs typeface="Calibri" panose="020F0502020204030204" pitchFamily="34" charset="0"/>
              </a:defRPr>
            </a:lvl2pPr>
            <a:lvl3pPr marL="284393" indent="-284393"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400" kern="1200">
                <a:solidFill>
                  <a:schemeClr val="tx2"/>
                </a:solidFill>
                <a:latin typeface="Calibri" panose="020F0502020204030204" pitchFamily="34" charset="0"/>
                <a:ea typeface="+mn-ea"/>
                <a:cs typeface="Calibri" panose="020F0502020204030204" pitchFamily="34" charset="0"/>
              </a:defRPr>
            </a:lvl3pPr>
            <a:lvl4pPr marL="575986" indent="-230394"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400" kern="1200">
                <a:solidFill>
                  <a:schemeClr val="tx2"/>
                </a:solidFill>
                <a:latin typeface="Calibri" panose="020F0502020204030204" pitchFamily="34" charset="0"/>
                <a:ea typeface="+mn-ea"/>
                <a:cs typeface="Calibri" panose="020F0502020204030204" pitchFamily="34" charset="0"/>
              </a:defRPr>
            </a:lvl4pPr>
            <a:lvl5pPr marL="824379" indent="-284393"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400" kern="1200" baseline="0">
                <a:solidFill>
                  <a:schemeClr val="tx2"/>
                </a:solidFill>
                <a:latin typeface="Calibri" panose="020F0502020204030204" pitchFamily="34" charset="0"/>
                <a:ea typeface="+mn-ea"/>
                <a:cs typeface="Calibri" panose="020F0502020204030204" pitchFamily="34" charset="0"/>
              </a:defRPr>
            </a:lvl5pPr>
            <a:lvl6pPr marL="1097973" indent="-230394"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566" indent="-284393"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159" indent="-228594"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400" dirty="0">
                <a:solidFill>
                  <a:schemeClr val="bg2">
                    <a:lumMod val="50000"/>
                  </a:schemeClr>
                </a:solidFill>
                <a:latin typeface="+mn-lt"/>
              </a:rPr>
              <a:t>Small distance from home</a:t>
            </a:r>
          </a:p>
          <a:p>
            <a:pPr marL="171450" indent="-171450">
              <a:buFont typeface="Arial" panose="020B0604020202020204" pitchFamily="34" charset="0"/>
              <a:buChar char="•"/>
            </a:pPr>
            <a:r>
              <a:rPr lang="en-US" sz="1400" dirty="0">
                <a:solidFill>
                  <a:schemeClr val="bg2">
                    <a:lumMod val="50000"/>
                  </a:schemeClr>
                </a:solidFill>
                <a:latin typeface="+mn-lt"/>
              </a:rPr>
              <a:t>Works in research</a:t>
            </a:r>
          </a:p>
          <a:p>
            <a:pPr marL="171450" indent="-171450">
              <a:buFont typeface="Arial" panose="020B0604020202020204" pitchFamily="34" charset="0"/>
              <a:buChar char="•"/>
            </a:pPr>
            <a:r>
              <a:rPr lang="en-US" sz="1400" dirty="0">
                <a:solidFill>
                  <a:schemeClr val="bg2">
                    <a:lumMod val="50000"/>
                  </a:schemeClr>
                </a:solidFill>
                <a:latin typeface="+mn-lt"/>
              </a:rPr>
              <a:t>Low monthly income       </a:t>
            </a:r>
          </a:p>
          <a:p>
            <a:pPr marL="171450" indent="-171450">
              <a:buFont typeface="Arial" panose="020B0604020202020204" pitchFamily="34" charset="0"/>
              <a:buChar char="•"/>
            </a:pPr>
            <a:r>
              <a:rPr lang="en-US" sz="1400" dirty="0">
                <a:solidFill>
                  <a:schemeClr val="bg2">
                    <a:lumMod val="50000"/>
                  </a:schemeClr>
                </a:solidFill>
                <a:latin typeface="+mn-lt"/>
              </a:rPr>
              <a:t>Low average years in the current role</a:t>
            </a:r>
          </a:p>
          <a:p>
            <a:pPr marL="171450" indent="-171450">
              <a:buFont typeface="Arial" panose="020B0604020202020204" pitchFamily="34" charset="0"/>
              <a:buChar char="•"/>
            </a:pPr>
            <a:r>
              <a:rPr lang="en-US" sz="1400" dirty="0">
                <a:solidFill>
                  <a:schemeClr val="bg2">
                    <a:lumMod val="50000"/>
                  </a:schemeClr>
                </a:solidFill>
                <a:latin typeface="+mn-lt"/>
              </a:rPr>
              <a:t>Below average work-life balance</a:t>
            </a:r>
          </a:p>
          <a:p>
            <a:pPr marL="171450" indent="-171450">
              <a:buFont typeface="Arial" panose="020B0604020202020204" pitchFamily="34" charset="0"/>
              <a:buChar char="•"/>
            </a:pPr>
            <a:r>
              <a:rPr lang="en-US" sz="1400" dirty="0">
                <a:solidFill>
                  <a:schemeClr val="bg2">
                    <a:lumMod val="50000"/>
                  </a:schemeClr>
                </a:solidFill>
                <a:latin typeface="+mn-lt"/>
              </a:rPr>
              <a:t>Low environment satisfaction</a:t>
            </a:r>
            <a:r>
              <a:rPr lang="en-US" sz="1200" dirty="0">
                <a:solidFill>
                  <a:schemeClr val="bg2">
                    <a:lumMod val="50000"/>
                  </a:schemeClr>
                </a:solidFill>
                <a:latin typeface="+mn-lt"/>
              </a:rPr>
              <a:t/>
            </a:r>
            <a:br>
              <a:rPr lang="en-US" sz="1200" dirty="0">
                <a:solidFill>
                  <a:schemeClr val="bg2">
                    <a:lumMod val="50000"/>
                  </a:schemeClr>
                </a:solidFill>
                <a:latin typeface="+mn-lt"/>
              </a:rPr>
            </a:br>
            <a:endParaRPr lang="en-US" sz="1200" dirty="0">
              <a:solidFill>
                <a:schemeClr val="bg2">
                  <a:lumMod val="50000"/>
                </a:schemeClr>
              </a:solidFill>
              <a:latin typeface="+mn-lt"/>
            </a:endParaRPr>
          </a:p>
        </p:txBody>
      </p:sp>
      <p:grpSp>
        <p:nvGrpSpPr>
          <p:cNvPr id="25" name="Group 24"/>
          <p:cNvGrpSpPr>
            <a:grpSpLocks noChangeAspect="1"/>
          </p:cNvGrpSpPr>
          <p:nvPr/>
        </p:nvGrpSpPr>
        <p:grpSpPr>
          <a:xfrm>
            <a:off x="8591874" y="231286"/>
            <a:ext cx="3476386" cy="422807"/>
            <a:chOff x="241875" y="1780818"/>
            <a:chExt cx="11978785" cy="1456892"/>
          </a:xfrm>
        </p:grpSpPr>
        <p:sp>
          <p:nvSpPr>
            <p:cNvPr id="35" name="Chevron 34"/>
            <p:cNvSpPr/>
            <p:nvPr/>
          </p:nvSpPr>
          <p:spPr>
            <a:xfrm>
              <a:off x="241875" y="2535602"/>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solidFill>
                    <a:schemeClr val="bg1"/>
                  </a:solidFill>
                </a:rPr>
                <a:t>Collection</a:t>
              </a:r>
            </a:p>
          </p:txBody>
        </p:sp>
        <p:sp>
          <p:nvSpPr>
            <p:cNvPr id="36" name="Chevron 35"/>
            <p:cNvSpPr/>
            <p:nvPr/>
          </p:nvSpPr>
          <p:spPr>
            <a:xfrm>
              <a:off x="1937375" y="2536036"/>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spc="-41" dirty="0">
                  <a:solidFill>
                    <a:schemeClr val="bg1"/>
                  </a:solidFill>
                  <a:sym typeface="Rajdhani Semibold"/>
                </a:rPr>
                <a:t>Visualization</a:t>
              </a:r>
              <a:endParaRPr lang="en-US" sz="400" b="1" dirty="0"/>
            </a:p>
          </p:txBody>
        </p:sp>
        <p:sp>
          <p:nvSpPr>
            <p:cNvPr id="37" name="Chevron 36"/>
            <p:cNvSpPr/>
            <p:nvPr/>
          </p:nvSpPr>
          <p:spPr>
            <a:xfrm>
              <a:off x="3632875" y="2536036"/>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solidFill>
                    <a:schemeClr val="bg1"/>
                  </a:solidFill>
                </a:rPr>
                <a:t>Cleansing</a:t>
              </a:r>
            </a:p>
          </p:txBody>
        </p:sp>
        <p:sp>
          <p:nvSpPr>
            <p:cNvPr id="38" name="Chevron 37"/>
            <p:cNvSpPr/>
            <p:nvPr/>
          </p:nvSpPr>
          <p:spPr>
            <a:xfrm>
              <a:off x="5328375" y="2544541"/>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spc="-41" dirty="0">
                  <a:solidFill>
                    <a:schemeClr val="bg1"/>
                  </a:solidFill>
                  <a:ea typeface="Rajdhani Semibold"/>
                  <a:cs typeface="Raleway"/>
                  <a:sym typeface="Rajdhani Semibold"/>
                </a:rPr>
                <a:t>Engineering</a:t>
              </a:r>
              <a:endParaRPr lang="en-US" sz="400" b="1" dirty="0"/>
            </a:p>
          </p:txBody>
        </p:sp>
        <p:sp>
          <p:nvSpPr>
            <p:cNvPr id="39" name="Chevron 38"/>
            <p:cNvSpPr/>
            <p:nvPr/>
          </p:nvSpPr>
          <p:spPr>
            <a:xfrm>
              <a:off x="7023875" y="2544542"/>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spc="-41" dirty="0">
                  <a:solidFill>
                    <a:schemeClr val="bg1"/>
                  </a:solidFill>
                  <a:sym typeface="Rajdhani Semibold"/>
                </a:rPr>
                <a:t>Development</a:t>
              </a:r>
              <a:endParaRPr lang="en-US" sz="400" b="1" dirty="0"/>
            </a:p>
          </p:txBody>
        </p:sp>
        <p:sp>
          <p:nvSpPr>
            <p:cNvPr id="40" name="Chevron 39"/>
            <p:cNvSpPr/>
            <p:nvPr/>
          </p:nvSpPr>
          <p:spPr>
            <a:xfrm>
              <a:off x="8719375" y="2553710"/>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t>Selection</a:t>
              </a:r>
            </a:p>
          </p:txBody>
        </p:sp>
        <p:sp>
          <p:nvSpPr>
            <p:cNvPr id="41" name="Chevron 40"/>
            <p:cNvSpPr/>
            <p:nvPr/>
          </p:nvSpPr>
          <p:spPr>
            <a:xfrm>
              <a:off x="10414873" y="2553710"/>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t>Results</a:t>
              </a:r>
            </a:p>
          </p:txBody>
        </p:sp>
        <p:sp>
          <p:nvSpPr>
            <p:cNvPr id="42" name="Chevron 41"/>
            <p:cNvSpPr/>
            <p:nvPr/>
          </p:nvSpPr>
          <p:spPr>
            <a:xfrm>
              <a:off x="241875" y="1780818"/>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solidFill>
                    <a:schemeClr val="bg1"/>
                  </a:solidFill>
                </a:rPr>
                <a:t>Data</a:t>
              </a:r>
              <a:br>
                <a:rPr lang="en-US" sz="400" b="1" dirty="0">
                  <a:solidFill>
                    <a:schemeClr val="bg1"/>
                  </a:solidFill>
                </a:rPr>
              </a:br>
              <a:r>
                <a:rPr lang="en-US" sz="400" b="1" dirty="0">
                  <a:solidFill>
                    <a:schemeClr val="bg1"/>
                  </a:solidFill>
                </a:rPr>
                <a:t>Source</a:t>
              </a:r>
            </a:p>
          </p:txBody>
        </p:sp>
        <p:sp>
          <p:nvSpPr>
            <p:cNvPr id="43" name="Chevron 42"/>
            <p:cNvSpPr/>
            <p:nvPr/>
          </p:nvSpPr>
          <p:spPr>
            <a:xfrm>
              <a:off x="1937375" y="1780818"/>
              <a:ext cx="5196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solidFill>
                    <a:schemeClr val="bg1"/>
                  </a:solidFill>
                </a:rPr>
                <a:t>Data Exploration</a:t>
              </a:r>
            </a:p>
          </p:txBody>
        </p:sp>
        <p:sp>
          <p:nvSpPr>
            <p:cNvPr id="44" name="Chevron 43"/>
            <p:cNvSpPr/>
            <p:nvPr/>
          </p:nvSpPr>
          <p:spPr>
            <a:xfrm>
              <a:off x="7023875" y="1780818"/>
              <a:ext cx="35012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spc="-41" dirty="0">
                  <a:solidFill>
                    <a:schemeClr val="bg1"/>
                  </a:solidFill>
                  <a:sym typeface="Rajdhani Semibold"/>
                </a:rPr>
                <a:t>Model  Evaluation &amp; Selection</a:t>
              </a:r>
              <a:endParaRPr lang="en-US" sz="400" b="1" dirty="0"/>
            </a:p>
          </p:txBody>
        </p:sp>
        <p:sp>
          <p:nvSpPr>
            <p:cNvPr id="45" name="Chevron 44"/>
            <p:cNvSpPr/>
            <p:nvPr/>
          </p:nvSpPr>
          <p:spPr>
            <a:xfrm>
              <a:off x="10414873" y="1780818"/>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t>Results</a:t>
              </a:r>
            </a:p>
          </p:txBody>
        </p:sp>
      </p:grpSp>
      <p:sp>
        <p:nvSpPr>
          <p:cNvPr id="16" name="Rectangle 15"/>
          <p:cNvSpPr/>
          <p:nvPr/>
        </p:nvSpPr>
        <p:spPr>
          <a:xfrm>
            <a:off x="1105881" y="6883084"/>
            <a:ext cx="1347096" cy="279400"/>
          </a:xfrm>
          <a:prstGeom prst="rect">
            <a:avLst/>
          </a:prstGeom>
          <a:solidFill>
            <a:srgbClr val="00469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r>
              <a:rPr lang="pt-PT" sz="1600" dirty="0">
                <a:solidFill>
                  <a:schemeClr val="bg1"/>
                </a:solidFill>
                <a:latin typeface="Univers for KPMG Light" panose="020B0403020202020204" pitchFamily="34" charset="0"/>
              </a:rPr>
              <a:t>Cluster 0</a:t>
            </a:r>
            <a:endParaRPr lang="en-US" sz="1600" dirty="0" err="1">
              <a:solidFill>
                <a:schemeClr val="bg1"/>
              </a:solidFill>
              <a:latin typeface="Univers for KPMG Light" panose="020B0403020202020204" pitchFamily="34" charset="0"/>
            </a:endParaRPr>
          </a:p>
        </p:txBody>
      </p:sp>
      <p:sp>
        <p:nvSpPr>
          <p:cNvPr id="51" name="Rectangle 50"/>
          <p:cNvSpPr/>
          <p:nvPr/>
        </p:nvSpPr>
        <p:spPr>
          <a:xfrm>
            <a:off x="3985712" y="6883084"/>
            <a:ext cx="1347096" cy="279400"/>
          </a:xfrm>
          <a:prstGeom prst="rect">
            <a:avLst/>
          </a:prstGeom>
          <a:solidFill>
            <a:srgbClr val="00469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r>
              <a:rPr lang="pt-PT" sz="1600" dirty="0">
                <a:solidFill>
                  <a:schemeClr val="bg1"/>
                </a:solidFill>
                <a:latin typeface="Univers for KPMG Light" panose="020B0403020202020204" pitchFamily="34" charset="0"/>
              </a:rPr>
              <a:t>Cluster 14</a:t>
            </a:r>
            <a:endParaRPr lang="en-US" sz="1600" dirty="0" err="1">
              <a:solidFill>
                <a:schemeClr val="bg1"/>
              </a:solidFill>
              <a:latin typeface="Univers for KPMG Light" panose="020B0403020202020204" pitchFamily="34" charset="0"/>
            </a:endParaRPr>
          </a:p>
        </p:txBody>
      </p:sp>
      <p:sp>
        <p:nvSpPr>
          <p:cNvPr id="52" name="Rectangle 51"/>
          <p:cNvSpPr/>
          <p:nvPr/>
        </p:nvSpPr>
        <p:spPr>
          <a:xfrm>
            <a:off x="6855166" y="6883084"/>
            <a:ext cx="1347096" cy="279400"/>
          </a:xfrm>
          <a:prstGeom prst="rect">
            <a:avLst/>
          </a:prstGeom>
          <a:solidFill>
            <a:srgbClr val="00469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r>
              <a:rPr lang="pt-PT" sz="1600" dirty="0">
                <a:solidFill>
                  <a:schemeClr val="bg1"/>
                </a:solidFill>
                <a:latin typeface="Univers for KPMG Light" panose="020B0403020202020204" pitchFamily="34" charset="0"/>
              </a:rPr>
              <a:t>Cluster 15</a:t>
            </a:r>
            <a:endParaRPr lang="en-US" sz="1600" dirty="0" err="1">
              <a:solidFill>
                <a:schemeClr val="bg1"/>
              </a:solidFill>
              <a:latin typeface="Univers for KPMG Light" panose="020B0403020202020204" pitchFamily="34" charset="0"/>
            </a:endParaRPr>
          </a:p>
        </p:txBody>
      </p:sp>
      <p:sp>
        <p:nvSpPr>
          <p:cNvPr id="53" name="Rectangle 52"/>
          <p:cNvSpPr/>
          <p:nvPr/>
        </p:nvSpPr>
        <p:spPr>
          <a:xfrm>
            <a:off x="9749199" y="6883084"/>
            <a:ext cx="1347096" cy="279400"/>
          </a:xfrm>
          <a:prstGeom prst="rect">
            <a:avLst/>
          </a:prstGeom>
          <a:solidFill>
            <a:srgbClr val="00469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r>
              <a:rPr lang="pt-PT" sz="1600" dirty="0" err="1">
                <a:solidFill>
                  <a:schemeClr val="bg1"/>
                </a:solidFill>
                <a:latin typeface="Univers for KPMG Light" panose="020B0403020202020204" pitchFamily="34" charset="0"/>
              </a:rPr>
              <a:t>Outliers</a:t>
            </a:r>
            <a:endParaRPr lang="en-US" sz="1600" dirty="0" err="1">
              <a:solidFill>
                <a:schemeClr val="bg1"/>
              </a:solidFill>
              <a:latin typeface="Univers for KPMG Light" panose="020B0403020202020204" pitchFamily="34" charset="0"/>
            </a:endParaRPr>
          </a:p>
        </p:txBody>
      </p:sp>
      <p:pic>
        <p:nvPicPr>
          <p:cNvPr id="1028" name="Picture 4" descr="Resultado de imagem para FEmale work carto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8885"/>
          <a:stretch/>
        </p:blipFill>
        <p:spPr bwMode="auto">
          <a:xfrm>
            <a:off x="1033152" y="1769625"/>
            <a:ext cx="1492555" cy="209818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ak5.picdn.net/shutterstock/videos/23326495/thumb/1.jpg"/>
          <p:cNvPicPr>
            <a:picLocks noChangeAspect="1" noChangeArrowheads="1"/>
          </p:cNvPicPr>
          <p:nvPr/>
        </p:nvPicPr>
        <p:blipFill rotWithShape="1">
          <a:blip r:embed="rId5">
            <a:extLst>
              <a:ext uri="{28A0092B-C50C-407E-A947-70E740481C1C}">
                <a14:useLocalDpi xmlns:a14="http://schemas.microsoft.com/office/drawing/2010/main" val="0"/>
              </a:ext>
            </a:extLst>
          </a:blip>
          <a:srcRect l="34546" r="37442"/>
          <a:stretch/>
        </p:blipFill>
        <p:spPr bwMode="auto">
          <a:xfrm>
            <a:off x="4064919" y="1562352"/>
            <a:ext cx="1188683" cy="239064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sultado de imagem para Cartoon suit clock"/>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49315" y="1927024"/>
            <a:ext cx="1558798" cy="2220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899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3107679"/>
            <a:ext cx="12192000" cy="276924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2" name="Title 11"/>
          <p:cNvSpPr>
            <a:spLocks noGrp="1"/>
          </p:cNvSpPr>
          <p:nvPr>
            <p:ph type="title"/>
          </p:nvPr>
        </p:nvSpPr>
        <p:spPr/>
        <p:txBody>
          <a:bodyPr/>
          <a:lstStyle/>
          <a:p>
            <a:r>
              <a:rPr lang="en-US" sz="4400" dirty="0">
                <a:latin typeface="+mn-lt"/>
              </a:rPr>
              <a:t>Agenda</a:t>
            </a:r>
          </a:p>
        </p:txBody>
      </p:sp>
      <p:sp>
        <p:nvSpPr>
          <p:cNvPr id="17" name="Text Placeholder 16"/>
          <p:cNvSpPr>
            <a:spLocks noGrp="1"/>
          </p:cNvSpPr>
          <p:nvPr>
            <p:ph type="body" sz="quarter" idx="10"/>
          </p:nvPr>
        </p:nvSpPr>
        <p:spPr/>
        <p:txBody>
          <a:bodyPr/>
          <a:lstStyle/>
          <a:p>
            <a:r>
              <a:rPr lang="en-US" dirty="0">
                <a:latin typeface="+mn-lt"/>
              </a:rPr>
              <a:t>The agenda for today will have the following 5 topics:</a:t>
            </a:r>
          </a:p>
        </p:txBody>
      </p:sp>
      <p:grpSp>
        <p:nvGrpSpPr>
          <p:cNvPr id="11" name="Group 10"/>
          <p:cNvGrpSpPr/>
          <p:nvPr/>
        </p:nvGrpSpPr>
        <p:grpSpPr>
          <a:xfrm>
            <a:off x="2339954" y="1767416"/>
            <a:ext cx="2042866" cy="4356654"/>
            <a:chOff x="2790739" y="1767416"/>
            <a:chExt cx="2042866" cy="4356654"/>
          </a:xfrm>
        </p:grpSpPr>
        <p:sp>
          <p:nvSpPr>
            <p:cNvPr id="55" name="Rectangle 54"/>
            <p:cNvSpPr/>
            <p:nvPr/>
          </p:nvSpPr>
          <p:spPr>
            <a:xfrm>
              <a:off x="2790739" y="1767416"/>
              <a:ext cx="2042866" cy="684000"/>
            </a:xfrm>
            <a:prstGeom prst="rect">
              <a:avLst/>
            </a:prstGeom>
          </p:spPr>
          <p:txBody>
            <a:bodyPr wrap="square" lIns="36000" rIns="36000" anchor="ctr">
              <a:noAutofit/>
            </a:bodyPr>
            <a:lstStyle/>
            <a:p>
              <a:pPr algn="ctr"/>
              <a:r>
                <a:rPr lang="en-US" sz="2000" b="1" dirty="0">
                  <a:solidFill>
                    <a:srgbClr val="00338D"/>
                  </a:solidFill>
                  <a:ea typeface="Open Sans" panose="020B0606030504020204" pitchFamily="34" charset="0"/>
                  <a:cs typeface="Open Sans" panose="020B0606030504020204" pitchFamily="34" charset="0"/>
                </a:rPr>
                <a:t>Planning &amp; Methodology</a:t>
              </a:r>
              <a:endParaRPr lang="en-US" b="1" dirty="0">
                <a:solidFill>
                  <a:srgbClr val="00338D"/>
                </a:solidFill>
                <a:ea typeface="Open Sans" panose="020B0606030504020204" pitchFamily="34" charset="0"/>
                <a:cs typeface="Open Sans" panose="020B0606030504020204" pitchFamily="34" charset="0"/>
              </a:endParaRPr>
            </a:p>
          </p:txBody>
        </p:sp>
        <p:sp>
          <p:nvSpPr>
            <p:cNvPr id="153" name="TextBox 152"/>
            <p:cNvSpPr txBox="1"/>
            <p:nvPr/>
          </p:nvSpPr>
          <p:spPr>
            <a:xfrm>
              <a:off x="2880583" y="3899346"/>
              <a:ext cx="1857878" cy="2224724"/>
            </a:xfrm>
            <a:prstGeom prst="rect">
              <a:avLst/>
            </a:prstGeom>
            <a:noFill/>
          </p:spPr>
          <p:txBody>
            <a:bodyPr wrap="square" lIns="36000" tIns="54610" rIns="36000" bIns="54610" rtlCol="0">
              <a:noAutofit/>
            </a:bodyPr>
            <a:lstStyle/>
            <a:p>
              <a:pPr algn="ctr">
                <a:spcAft>
                  <a:spcPts val="600"/>
                </a:spcAft>
              </a:pPr>
              <a:r>
                <a:rPr lang="en-US" sz="1600" dirty="0">
                  <a:solidFill>
                    <a:schemeClr val="bg1"/>
                  </a:solidFill>
                </a:rPr>
                <a:t>What was our Schedule?</a:t>
              </a:r>
            </a:p>
            <a:p>
              <a:pPr algn="ctr">
                <a:spcAft>
                  <a:spcPts val="600"/>
                </a:spcAft>
              </a:pPr>
              <a:r>
                <a:rPr lang="en-US" sz="1600" dirty="0">
                  <a:solidFill>
                    <a:schemeClr val="bg1"/>
                  </a:solidFill>
                </a:rPr>
                <a:t>What was our approach?</a:t>
              </a:r>
            </a:p>
          </p:txBody>
        </p:sp>
        <p:grpSp>
          <p:nvGrpSpPr>
            <p:cNvPr id="48" name="Group 47"/>
            <p:cNvGrpSpPr/>
            <p:nvPr/>
          </p:nvGrpSpPr>
          <p:grpSpPr>
            <a:xfrm>
              <a:off x="3087189" y="2489685"/>
              <a:ext cx="1450338" cy="1450338"/>
              <a:chOff x="1174376" y="2108200"/>
              <a:chExt cx="1930400" cy="1930400"/>
            </a:xfrm>
            <a:solidFill>
              <a:schemeClr val="tx2"/>
            </a:solidFill>
          </p:grpSpPr>
          <p:sp>
            <p:nvSpPr>
              <p:cNvPr id="49" name="Oval 48"/>
              <p:cNvSpPr/>
              <p:nvPr/>
            </p:nvSpPr>
            <p:spPr>
              <a:xfrm>
                <a:off x="1174376" y="2108200"/>
                <a:ext cx="1930400" cy="1930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0" name="Oval 49"/>
              <p:cNvSpPr/>
              <p:nvPr/>
            </p:nvSpPr>
            <p:spPr>
              <a:xfrm>
                <a:off x="1302124" y="2235948"/>
                <a:ext cx="1674905" cy="1674905"/>
              </a:xfrm>
              <a:prstGeom prst="ellipse">
                <a:avLst/>
              </a:prstGeom>
              <a:solidFill>
                <a:schemeClr val="tx2"/>
              </a:solidFill>
              <a:ln w="28575" cmpd="dbl">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sp>
        <p:nvSpPr>
          <p:cNvPr id="57" name="Rectangle 56"/>
          <p:cNvSpPr/>
          <p:nvPr/>
        </p:nvSpPr>
        <p:spPr>
          <a:xfrm>
            <a:off x="5946230" y="1767416"/>
            <a:ext cx="2042866" cy="684000"/>
          </a:xfrm>
          <a:prstGeom prst="rect">
            <a:avLst/>
          </a:prstGeom>
        </p:spPr>
        <p:txBody>
          <a:bodyPr wrap="square" lIns="36000" rIns="36000" anchor="ctr">
            <a:noAutofit/>
          </a:bodyPr>
          <a:lstStyle/>
          <a:p>
            <a:pPr algn="ctr"/>
            <a:r>
              <a:rPr lang="en-US" sz="2000" b="1" dirty="0">
                <a:solidFill>
                  <a:srgbClr val="00338D"/>
                </a:solidFill>
                <a:ea typeface="Open Sans" panose="020B0606030504020204" pitchFamily="34" charset="0"/>
                <a:cs typeface="Open Sans" panose="020B0606030504020204" pitchFamily="34" charset="0"/>
              </a:rPr>
              <a:t>Model</a:t>
            </a:r>
            <a:br>
              <a:rPr lang="en-US" sz="2000" b="1" dirty="0">
                <a:solidFill>
                  <a:srgbClr val="00338D"/>
                </a:solidFill>
                <a:ea typeface="Open Sans" panose="020B0606030504020204" pitchFamily="34" charset="0"/>
                <a:cs typeface="Open Sans" panose="020B0606030504020204" pitchFamily="34" charset="0"/>
              </a:rPr>
            </a:br>
            <a:r>
              <a:rPr lang="en-US" sz="2000" b="1" dirty="0">
                <a:solidFill>
                  <a:srgbClr val="00338D"/>
                </a:solidFill>
                <a:ea typeface="Open Sans" panose="020B0606030504020204" pitchFamily="34" charset="0"/>
                <a:cs typeface="Open Sans" panose="020B0606030504020204" pitchFamily="34" charset="0"/>
              </a:rPr>
              <a:t>Selection</a:t>
            </a:r>
            <a:endParaRPr lang="en-US" b="1" dirty="0">
              <a:solidFill>
                <a:srgbClr val="00338D"/>
              </a:solidFill>
              <a:ea typeface="Open Sans" panose="020B0606030504020204" pitchFamily="34" charset="0"/>
              <a:cs typeface="Open Sans" panose="020B0606030504020204" pitchFamily="34" charset="0"/>
            </a:endParaRPr>
          </a:p>
        </p:txBody>
      </p:sp>
      <p:sp>
        <p:nvSpPr>
          <p:cNvPr id="155" name="TextBox 154"/>
          <p:cNvSpPr txBox="1"/>
          <p:nvPr/>
        </p:nvSpPr>
        <p:spPr>
          <a:xfrm>
            <a:off x="6057235" y="3899346"/>
            <a:ext cx="1857878" cy="2224724"/>
          </a:xfrm>
          <a:prstGeom prst="rect">
            <a:avLst/>
          </a:prstGeom>
          <a:noFill/>
        </p:spPr>
        <p:txBody>
          <a:bodyPr wrap="square" lIns="36000" tIns="54610" rIns="36000" bIns="54610" rtlCol="0">
            <a:noAutofit/>
          </a:bodyPr>
          <a:lstStyle/>
          <a:p>
            <a:pPr algn="ctr">
              <a:spcAft>
                <a:spcPts val="600"/>
              </a:spcAft>
            </a:pPr>
            <a:r>
              <a:rPr lang="en-US" sz="1600" dirty="0">
                <a:solidFill>
                  <a:schemeClr val="bg1"/>
                </a:solidFill>
              </a:rPr>
              <a:t>The selection of the model and why?</a:t>
            </a:r>
          </a:p>
        </p:txBody>
      </p:sp>
      <p:grpSp>
        <p:nvGrpSpPr>
          <p:cNvPr id="30" name="Group 29"/>
          <p:cNvGrpSpPr/>
          <p:nvPr/>
        </p:nvGrpSpPr>
        <p:grpSpPr>
          <a:xfrm>
            <a:off x="6261006" y="2489685"/>
            <a:ext cx="1450338" cy="1450338"/>
            <a:chOff x="6559176" y="2108200"/>
            <a:chExt cx="1930400" cy="1930400"/>
          </a:xfrm>
        </p:grpSpPr>
        <p:sp>
          <p:nvSpPr>
            <p:cNvPr id="31" name="Oval 30"/>
            <p:cNvSpPr/>
            <p:nvPr/>
          </p:nvSpPr>
          <p:spPr>
            <a:xfrm>
              <a:off x="6559176" y="2108200"/>
              <a:ext cx="1930400" cy="19304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2" name="Oval 31"/>
            <p:cNvSpPr/>
            <p:nvPr/>
          </p:nvSpPr>
          <p:spPr>
            <a:xfrm>
              <a:off x="6686924" y="2235948"/>
              <a:ext cx="1674905" cy="1674905"/>
            </a:xfrm>
            <a:prstGeom prst="ellipse">
              <a:avLst/>
            </a:prstGeom>
            <a:solidFill>
              <a:srgbClr val="00338D"/>
            </a:solidFill>
            <a:ln w="28575" cmpd="dbl">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58" name="Rectangle 57"/>
          <p:cNvSpPr/>
          <p:nvPr/>
        </p:nvSpPr>
        <p:spPr>
          <a:xfrm>
            <a:off x="9552507" y="1767416"/>
            <a:ext cx="2042866" cy="684000"/>
          </a:xfrm>
          <a:prstGeom prst="rect">
            <a:avLst/>
          </a:prstGeom>
        </p:spPr>
        <p:txBody>
          <a:bodyPr wrap="square" lIns="36000" rIns="36000" anchor="ctr">
            <a:noAutofit/>
          </a:bodyPr>
          <a:lstStyle/>
          <a:p>
            <a:pPr algn="ctr"/>
            <a:r>
              <a:rPr lang="en-US" sz="2000" b="1" dirty="0">
                <a:solidFill>
                  <a:srgbClr val="00338D"/>
                </a:solidFill>
                <a:ea typeface="Open Sans" panose="020B0606030504020204" pitchFamily="34" charset="0"/>
                <a:cs typeface="Open Sans" panose="020B0606030504020204" pitchFamily="34" charset="0"/>
              </a:rPr>
              <a:t>Conclusions</a:t>
            </a:r>
            <a:endParaRPr lang="en-US" b="1" dirty="0">
              <a:solidFill>
                <a:srgbClr val="00338D"/>
              </a:solidFill>
              <a:ea typeface="Open Sans" panose="020B0606030504020204" pitchFamily="34" charset="0"/>
              <a:cs typeface="Open Sans" panose="020B0606030504020204" pitchFamily="34" charset="0"/>
            </a:endParaRPr>
          </a:p>
        </p:txBody>
      </p:sp>
      <p:grpSp>
        <p:nvGrpSpPr>
          <p:cNvPr id="23" name="Group 22"/>
          <p:cNvGrpSpPr/>
          <p:nvPr/>
        </p:nvGrpSpPr>
        <p:grpSpPr>
          <a:xfrm>
            <a:off x="9873917" y="2489685"/>
            <a:ext cx="1450338" cy="1450338"/>
            <a:chOff x="9200776" y="2108200"/>
            <a:chExt cx="1930400" cy="1930400"/>
          </a:xfrm>
        </p:grpSpPr>
        <p:sp>
          <p:nvSpPr>
            <p:cNvPr id="24" name="Oval 23"/>
            <p:cNvSpPr/>
            <p:nvPr/>
          </p:nvSpPr>
          <p:spPr>
            <a:xfrm>
              <a:off x="9200776" y="2108200"/>
              <a:ext cx="1930400" cy="1930400"/>
            </a:xfrm>
            <a:prstGeom prst="ellipse">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5" name="Oval 24"/>
            <p:cNvSpPr/>
            <p:nvPr/>
          </p:nvSpPr>
          <p:spPr>
            <a:xfrm>
              <a:off x="9328524" y="2235948"/>
              <a:ext cx="1674905" cy="1674905"/>
            </a:xfrm>
            <a:prstGeom prst="ellipse">
              <a:avLst/>
            </a:prstGeom>
            <a:solidFill>
              <a:srgbClr val="00338D"/>
            </a:solidFill>
            <a:ln w="28575" cmpd="dbl">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14" name="Group 13"/>
          <p:cNvGrpSpPr/>
          <p:nvPr/>
        </p:nvGrpSpPr>
        <p:grpSpPr>
          <a:xfrm>
            <a:off x="4143092" y="1767416"/>
            <a:ext cx="2042866" cy="4356654"/>
            <a:chOff x="5044662" y="1767416"/>
            <a:chExt cx="2042866" cy="4356654"/>
          </a:xfrm>
        </p:grpSpPr>
        <p:grpSp>
          <p:nvGrpSpPr>
            <p:cNvPr id="9" name="Group 8"/>
            <p:cNvGrpSpPr/>
            <p:nvPr/>
          </p:nvGrpSpPr>
          <p:grpSpPr>
            <a:xfrm>
              <a:off x="5044662" y="1767416"/>
              <a:ext cx="2042866" cy="4356654"/>
              <a:chOff x="5044662" y="1767416"/>
              <a:chExt cx="2042866" cy="4356654"/>
            </a:xfrm>
          </p:grpSpPr>
          <p:sp>
            <p:nvSpPr>
              <p:cNvPr id="56" name="Rectangle 55"/>
              <p:cNvSpPr/>
              <p:nvPr/>
            </p:nvSpPr>
            <p:spPr>
              <a:xfrm>
                <a:off x="5044662" y="1767416"/>
                <a:ext cx="2042866" cy="684000"/>
              </a:xfrm>
              <a:prstGeom prst="rect">
                <a:avLst/>
              </a:prstGeom>
            </p:spPr>
            <p:txBody>
              <a:bodyPr wrap="square" lIns="36000" rIns="36000" anchor="ctr">
                <a:noAutofit/>
              </a:bodyPr>
              <a:lstStyle/>
              <a:p>
                <a:pPr algn="ctr"/>
                <a:r>
                  <a:rPr lang="en-US" sz="2000" b="1" dirty="0">
                    <a:solidFill>
                      <a:srgbClr val="00338D"/>
                    </a:solidFill>
                    <a:ea typeface="Open Sans" panose="020B0606030504020204" pitchFamily="34" charset="0"/>
                    <a:cs typeface="Open Sans" panose="020B0606030504020204" pitchFamily="34" charset="0"/>
                  </a:rPr>
                  <a:t>Dataset Exploration</a:t>
                </a:r>
                <a:endParaRPr lang="en-US" b="1" dirty="0">
                  <a:solidFill>
                    <a:srgbClr val="00338D"/>
                  </a:solidFill>
                  <a:ea typeface="Open Sans" panose="020B0606030504020204" pitchFamily="34" charset="0"/>
                  <a:cs typeface="Open Sans" panose="020B0606030504020204" pitchFamily="34" charset="0"/>
                </a:endParaRPr>
              </a:p>
            </p:txBody>
          </p:sp>
          <p:sp>
            <p:nvSpPr>
              <p:cNvPr id="154" name="TextBox 153"/>
              <p:cNvSpPr txBox="1"/>
              <p:nvPr/>
            </p:nvSpPr>
            <p:spPr>
              <a:xfrm>
                <a:off x="5145086" y="3899346"/>
                <a:ext cx="1857878" cy="2224724"/>
              </a:xfrm>
              <a:prstGeom prst="rect">
                <a:avLst/>
              </a:prstGeom>
              <a:noFill/>
            </p:spPr>
            <p:txBody>
              <a:bodyPr wrap="square" lIns="36000" tIns="54610" rIns="36000" bIns="54610" rtlCol="0">
                <a:noAutofit/>
              </a:bodyPr>
              <a:lstStyle/>
              <a:p>
                <a:pPr algn="ctr">
                  <a:spcAft>
                    <a:spcPts val="600"/>
                  </a:spcAft>
                </a:pPr>
                <a:r>
                  <a:rPr lang="en-US" sz="1600" dirty="0">
                    <a:solidFill>
                      <a:schemeClr val="bg1"/>
                    </a:solidFill>
                  </a:rPr>
                  <a:t>How did we explored our dataset?</a:t>
                </a:r>
              </a:p>
              <a:p>
                <a:pPr algn="ctr">
                  <a:spcAft>
                    <a:spcPts val="600"/>
                  </a:spcAft>
                </a:pPr>
                <a:r>
                  <a:rPr lang="en-US" sz="1600" dirty="0">
                    <a:solidFill>
                      <a:schemeClr val="bg1"/>
                    </a:solidFill>
                  </a:rPr>
                  <a:t>What have we discovered? </a:t>
                </a:r>
              </a:p>
            </p:txBody>
          </p:sp>
          <p:grpSp>
            <p:nvGrpSpPr>
              <p:cNvPr id="36" name="Group 35"/>
              <p:cNvGrpSpPr/>
              <p:nvPr/>
            </p:nvGrpSpPr>
            <p:grpSpPr>
              <a:xfrm>
                <a:off x="5373882" y="2489685"/>
                <a:ext cx="1450338" cy="1450338"/>
                <a:chOff x="3804023" y="2108200"/>
                <a:chExt cx="1930400" cy="1930400"/>
              </a:xfrm>
            </p:grpSpPr>
            <p:sp>
              <p:nvSpPr>
                <p:cNvPr id="37" name="Oval 36"/>
                <p:cNvSpPr/>
                <p:nvPr/>
              </p:nvSpPr>
              <p:spPr>
                <a:xfrm>
                  <a:off x="3804023" y="2108200"/>
                  <a:ext cx="1930400" cy="1930400"/>
                </a:xfrm>
                <a:prstGeom prst="ellipse">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8" name="Oval 37"/>
                <p:cNvSpPr/>
                <p:nvPr/>
              </p:nvSpPr>
              <p:spPr>
                <a:xfrm>
                  <a:off x="3931771" y="2235948"/>
                  <a:ext cx="1674905" cy="1674905"/>
                </a:xfrm>
                <a:prstGeom prst="ellipse">
                  <a:avLst/>
                </a:prstGeom>
                <a:solidFill>
                  <a:schemeClr val="tx2"/>
                </a:solidFill>
                <a:ln w="28575" cmpd="dbl">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39051" y="2854854"/>
              <a:ext cx="720000" cy="720000"/>
            </a:xfrm>
            <a:prstGeom prst="rect">
              <a:avLst/>
            </a:prstGeom>
          </p:spPr>
        </p:pic>
      </p:grpSp>
      <p:grpSp>
        <p:nvGrpSpPr>
          <p:cNvPr id="13" name="Group 12"/>
          <p:cNvGrpSpPr/>
          <p:nvPr/>
        </p:nvGrpSpPr>
        <p:grpSpPr>
          <a:xfrm>
            <a:off x="536816" y="1767416"/>
            <a:ext cx="2042866" cy="4356654"/>
            <a:chOff x="536816" y="1767416"/>
            <a:chExt cx="2042866" cy="4356654"/>
          </a:xfrm>
        </p:grpSpPr>
        <p:sp>
          <p:nvSpPr>
            <p:cNvPr id="19" name="Rectangle 18"/>
            <p:cNvSpPr/>
            <p:nvPr/>
          </p:nvSpPr>
          <p:spPr>
            <a:xfrm>
              <a:off x="536816" y="1767416"/>
              <a:ext cx="2042866" cy="684000"/>
            </a:xfrm>
            <a:prstGeom prst="rect">
              <a:avLst/>
            </a:prstGeom>
          </p:spPr>
          <p:txBody>
            <a:bodyPr wrap="square" lIns="36000" rIns="36000" anchor="ctr">
              <a:noAutofit/>
            </a:bodyPr>
            <a:lstStyle/>
            <a:p>
              <a:pPr algn="ctr"/>
              <a:r>
                <a:rPr lang="en-US" sz="2000" b="1" dirty="0">
                  <a:solidFill>
                    <a:srgbClr val="00338D"/>
                  </a:solidFill>
                  <a:ea typeface="Open Sans" panose="020B0606030504020204" pitchFamily="34" charset="0"/>
                  <a:cs typeface="Open Sans" panose="020B0606030504020204" pitchFamily="34" charset="0"/>
                </a:rPr>
                <a:t>Why?</a:t>
              </a:r>
              <a:endParaRPr lang="en-US" b="1" dirty="0">
                <a:solidFill>
                  <a:srgbClr val="00338D"/>
                </a:solidFill>
                <a:ea typeface="Open Sans" panose="020B0606030504020204" pitchFamily="34" charset="0"/>
                <a:cs typeface="Open Sans" panose="020B0606030504020204" pitchFamily="34" charset="0"/>
              </a:endParaRPr>
            </a:p>
          </p:txBody>
        </p:sp>
        <p:sp>
          <p:nvSpPr>
            <p:cNvPr id="59" name="TextBox 58"/>
            <p:cNvSpPr txBox="1"/>
            <p:nvPr/>
          </p:nvSpPr>
          <p:spPr>
            <a:xfrm>
              <a:off x="616080" y="3899346"/>
              <a:ext cx="1857878" cy="2224724"/>
            </a:xfrm>
            <a:prstGeom prst="rect">
              <a:avLst/>
            </a:prstGeom>
            <a:noFill/>
          </p:spPr>
          <p:txBody>
            <a:bodyPr wrap="square" lIns="36000" tIns="54610" rIns="36000" bIns="54610" rtlCol="0">
              <a:noAutofit/>
            </a:bodyPr>
            <a:lstStyle/>
            <a:p>
              <a:pPr algn="ctr">
                <a:spcAft>
                  <a:spcPts val="600"/>
                </a:spcAft>
              </a:pPr>
              <a:r>
                <a:rPr lang="en-US" sz="1600" dirty="0">
                  <a:solidFill>
                    <a:schemeClr val="bg1"/>
                  </a:solidFill>
                </a:rPr>
                <a:t>Why did we </a:t>
              </a:r>
              <a:br>
                <a:rPr lang="en-US" sz="1600" dirty="0">
                  <a:solidFill>
                    <a:schemeClr val="bg1"/>
                  </a:solidFill>
                </a:rPr>
              </a:br>
              <a:r>
                <a:rPr lang="en-US" sz="1600" dirty="0">
                  <a:solidFill>
                    <a:schemeClr val="bg1"/>
                  </a:solidFill>
                </a:rPr>
                <a:t>choose the </a:t>
              </a:r>
              <a:br>
                <a:rPr lang="en-US" sz="1600" dirty="0">
                  <a:solidFill>
                    <a:schemeClr val="bg1"/>
                  </a:solidFill>
                </a:rPr>
              </a:br>
              <a:r>
                <a:rPr lang="en-US" sz="1600" dirty="0">
                  <a:solidFill>
                    <a:schemeClr val="bg1"/>
                  </a:solidFill>
                </a:rPr>
                <a:t>Human Resources</a:t>
              </a:r>
              <a:br>
                <a:rPr lang="en-US" sz="1600" dirty="0">
                  <a:solidFill>
                    <a:schemeClr val="bg1"/>
                  </a:solidFill>
                </a:rPr>
              </a:br>
              <a:r>
                <a:rPr lang="en-US" sz="1600" dirty="0">
                  <a:solidFill>
                    <a:schemeClr val="bg1"/>
                  </a:solidFill>
                </a:rPr>
                <a:t> Analysis Project?</a:t>
              </a:r>
            </a:p>
          </p:txBody>
        </p:sp>
        <p:grpSp>
          <p:nvGrpSpPr>
            <p:cNvPr id="40" name="Group 39"/>
            <p:cNvGrpSpPr/>
            <p:nvPr/>
          </p:nvGrpSpPr>
          <p:grpSpPr>
            <a:xfrm>
              <a:off x="844223" y="2489685"/>
              <a:ext cx="1450338" cy="1450338"/>
              <a:chOff x="1174376" y="2108200"/>
              <a:chExt cx="1930400" cy="1930400"/>
            </a:xfrm>
            <a:solidFill>
              <a:schemeClr val="tx2"/>
            </a:solidFill>
          </p:grpSpPr>
          <p:sp>
            <p:nvSpPr>
              <p:cNvPr id="41" name="Oval 40"/>
              <p:cNvSpPr/>
              <p:nvPr/>
            </p:nvSpPr>
            <p:spPr>
              <a:xfrm>
                <a:off x="1174376" y="2108200"/>
                <a:ext cx="1930400" cy="1930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2" name="Oval 41"/>
              <p:cNvSpPr/>
              <p:nvPr/>
            </p:nvSpPr>
            <p:spPr>
              <a:xfrm>
                <a:off x="1302124" y="2235948"/>
                <a:ext cx="1674905" cy="1674905"/>
              </a:xfrm>
              <a:prstGeom prst="ellipse">
                <a:avLst/>
              </a:prstGeom>
              <a:solidFill>
                <a:schemeClr val="tx2"/>
              </a:solidFill>
              <a:ln w="28575" cmpd="dbl">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9392" y="2854854"/>
              <a:ext cx="720000" cy="720000"/>
            </a:xfrm>
            <a:prstGeom prst="rect">
              <a:avLst/>
            </a:prstGeom>
          </p:spPr>
        </p:pic>
      </p:gr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01387" y="2854854"/>
            <a:ext cx="720000" cy="720000"/>
          </a:xfrm>
          <a:prstGeom prst="rect">
            <a:avLst/>
          </a:prstGeom>
        </p:spPr>
      </p:pic>
      <p:sp>
        <p:nvSpPr>
          <p:cNvPr id="51" name="Rectangle 50"/>
          <p:cNvSpPr/>
          <p:nvPr/>
        </p:nvSpPr>
        <p:spPr>
          <a:xfrm>
            <a:off x="7783062" y="1777022"/>
            <a:ext cx="2042866" cy="684000"/>
          </a:xfrm>
          <a:prstGeom prst="rect">
            <a:avLst/>
          </a:prstGeom>
        </p:spPr>
        <p:txBody>
          <a:bodyPr wrap="square" lIns="36000" rIns="36000" anchor="ctr">
            <a:noAutofit/>
          </a:bodyPr>
          <a:lstStyle/>
          <a:p>
            <a:pPr algn="ctr"/>
            <a:r>
              <a:rPr lang="en-US" sz="2000" b="1" dirty="0">
                <a:solidFill>
                  <a:srgbClr val="00338D"/>
                </a:solidFill>
                <a:ea typeface="Open Sans" panose="020B0606030504020204" pitchFamily="34" charset="0"/>
                <a:cs typeface="Open Sans" panose="020B0606030504020204" pitchFamily="34" charset="0"/>
              </a:rPr>
              <a:t>Results</a:t>
            </a:r>
            <a:endParaRPr lang="en-US" b="1" dirty="0">
              <a:solidFill>
                <a:srgbClr val="00338D"/>
              </a:solidFill>
              <a:ea typeface="Open Sans" panose="020B0606030504020204" pitchFamily="34" charset="0"/>
              <a:cs typeface="Open Sans" panose="020B0606030504020204" pitchFamily="34" charset="0"/>
            </a:endParaRPr>
          </a:p>
        </p:txBody>
      </p:sp>
      <p:sp>
        <p:nvSpPr>
          <p:cNvPr id="52" name="TextBox 51"/>
          <p:cNvSpPr txBox="1"/>
          <p:nvPr/>
        </p:nvSpPr>
        <p:spPr>
          <a:xfrm>
            <a:off x="7904649" y="3908952"/>
            <a:ext cx="1857878" cy="2224724"/>
          </a:xfrm>
          <a:prstGeom prst="rect">
            <a:avLst/>
          </a:prstGeom>
          <a:noFill/>
        </p:spPr>
        <p:txBody>
          <a:bodyPr wrap="square" lIns="36000" tIns="54610" rIns="36000" bIns="54610" rtlCol="0">
            <a:noAutofit/>
          </a:bodyPr>
          <a:lstStyle/>
          <a:p>
            <a:pPr algn="ctr">
              <a:spcAft>
                <a:spcPts val="600"/>
              </a:spcAft>
            </a:pPr>
            <a:r>
              <a:rPr lang="en-US" sz="1600" dirty="0">
                <a:solidFill>
                  <a:schemeClr val="bg1"/>
                </a:solidFill>
              </a:rPr>
              <a:t>What were the results?</a:t>
            </a:r>
          </a:p>
        </p:txBody>
      </p:sp>
      <p:grpSp>
        <p:nvGrpSpPr>
          <p:cNvPr id="53" name="Group 52"/>
          <p:cNvGrpSpPr/>
          <p:nvPr/>
        </p:nvGrpSpPr>
        <p:grpSpPr>
          <a:xfrm>
            <a:off x="8104472" y="2499291"/>
            <a:ext cx="1450338" cy="1450338"/>
            <a:chOff x="9200776" y="2108200"/>
            <a:chExt cx="1930400" cy="1930400"/>
          </a:xfrm>
        </p:grpSpPr>
        <p:sp>
          <p:nvSpPr>
            <p:cNvPr id="60" name="Oval 59"/>
            <p:cNvSpPr/>
            <p:nvPr/>
          </p:nvSpPr>
          <p:spPr>
            <a:xfrm>
              <a:off x="9200776" y="2108200"/>
              <a:ext cx="1930400" cy="1930400"/>
            </a:xfrm>
            <a:prstGeom prst="ellipse">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1" name="Oval 60"/>
            <p:cNvSpPr/>
            <p:nvPr/>
          </p:nvSpPr>
          <p:spPr>
            <a:xfrm>
              <a:off x="9328524" y="2235948"/>
              <a:ext cx="1674905" cy="1674905"/>
            </a:xfrm>
            <a:prstGeom prst="ellipse">
              <a:avLst/>
            </a:prstGeom>
            <a:solidFill>
              <a:srgbClr val="00338D"/>
            </a:solidFill>
            <a:ln w="28575" cmpd="dbl">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26175" y="2854854"/>
            <a:ext cx="720000" cy="720000"/>
          </a:xfrm>
          <a:prstGeom prst="rect">
            <a:avLst/>
          </a:prstGeom>
        </p:spPr>
      </p:pic>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39086" y="2854854"/>
            <a:ext cx="720000" cy="720000"/>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69641" y="2864460"/>
            <a:ext cx="720000" cy="720000"/>
          </a:xfrm>
          <a:prstGeom prst="rect">
            <a:avLst/>
          </a:prstGeom>
        </p:spPr>
      </p:pic>
      <p:sp>
        <p:nvSpPr>
          <p:cNvPr id="46" name="TextBox 45"/>
          <p:cNvSpPr txBox="1"/>
          <p:nvPr/>
        </p:nvSpPr>
        <p:spPr>
          <a:xfrm>
            <a:off x="9664950" y="3899346"/>
            <a:ext cx="1857878" cy="2224724"/>
          </a:xfrm>
          <a:prstGeom prst="rect">
            <a:avLst/>
          </a:prstGeom>
          <a:noFill/>
        </p:spPr>
        <p:txBody>
          <a:bodyPr wrap="square" lIns="36000" tIns="54610" rIns="36000" bIns="54610" rtlCol="0">
            <a:noAutofit/>
          </a:bodyPr>
          <a:lstStyle/>
          <a:p>
            <a:pPr algn="ctr">
              <a:spcAft>
                <a:spcPts val="600"/>
              </a:spcAft>
            </a:pPr>
            <a:r>
              <a:rPr lang="en-US" sz="1600" dirty="0">
                <a:solidFill>
                  <a:schemeClr val="bg1"/>
                </a:solidFill>
              </a:rPr>
              <a:t>What did we concluded?</a:t>
            </a:r>
          </a:p>
          <a:p>
            <a:pPr algn="ctr">
              <a:spcAft>
                <a:spcPts val="600"/>
              </a:spcAft>
            </a:pPr>
            <a:r>
              <a:rPr lang="en-US" sz="1600" dirty="0">
                <a:solidFill>
                  <a:schemeClr val="bg1"/>
                </a:solidFill>
              </a:rPr>
              <a:t>What will the stakeholder going to do next? </a:t>
            </a:r>
          </a:p>
        </p:txBody>
      </p:sp>
    </p:spTree>
    <p:extLst>
      <p:ext uri="{BB962C8B-B14F-4D97-AF65-F5344CB8AC3E}">
        <p14:creationId xmlns:p14="http://schemas.microsoft.com/office/powerpoint/2010/main" val="3739556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p:txBody>
          <a:bodyPr/>
          <a:lstStyle/>
          <a:p>
            <a:r>
              <a:rPr lang="en-US" dirty="0">
                <a:latin typeface="+mn-lt"/>
              </a:rPr>
              <a:t>The top 6 best scores of the models are represented in the following table. Maximizing both PPV and TPR we concluded that the best model is the Classification Neural Network, that has the best MCC and the best F</a:t>
            </a:r>
            <a:r>
              <a:rPr lang="en-US" b="1" baseline="-25000" dirty="0"/>
              <a:t>1</a:t>
            </a:r>
            <a:r>
              <a:rPr lang="en-US" dirty="0">
                <a:latin typeface="+mn-lt"/>
              </a:rPr>
              <a:t>.</a:t>
            </a:r>
          </a:p>
        </p:txBody>
      </p:sp>
      <p:sp>
        <p:nvSpPr>
          <p:cNvPr id="3" name="Rectangle 2"/>
          <p:cNvSpPr/>
          <p:nvPr/>
        </p:nvSpPr>
        <p:spPr>
          <a:xfrm>
            <a:off x="1209040" y="6306235"/>
            <a:ext cx="6096000" cy="430887"/>
          </a:xfrm>
          <a:prstGeom prst="rect">
            <a:avLst/>
          </a:prstGeom>
        </p:spPr>
        <p:txBody>
          <a:bodyPr>
            <a:spAutoFit/>
          </a:bodyPr>
          <a:lstStyle/>
          <a:p>
            <a:r>
              <a:rPr lang="en-US" sz="1100" dirty="0"/>
              <a:t>TPR – True positive rate</a:t>
            </a:r>
            <a:br>
              <a:rPr lang="en-US" sz="1100" dirty="0"/>
            </a:br>
            <a:r>
              <a:rPr lang="en-US" sz="1100" dirty="0"/>
              <a:t>PPV - Positive predictive value</a:t>
            </a:r>
          </a:p>
        </p:txBody>
      </p:sp>
      <p:grpSp>
        <p:nvGrpSpPr>
          <p:cNvPr id="2" name="Group 1"/>
          <p:cNvGrpSpPr/>
          <p:nvPr/>
        </p:nvGrpSpPr>
        <p:grpSpPr>
          <a:xfrm>
            <a:off x="998402" y="1830965"/>
            <a:ext cx="10414802" cy="4320002"/>
            <a:chOff x="998402" y="1830965"/>
            <a:chExt cx="10414802" cy="4320002"/>
          </a:xfrm>
        </p:grpSpPr>
        <p:graphicFrame>
          <p:nvGraphicFramePr>
            <p:cNvPr id="23" name="Table 1993"/>
            <p:cNvGraphicFramePr/>
            <p:nvPr>
              <p:extLst>
                <p:ext uri="{D42A27DB-BD31-4B8C-83A1-F6EECF244321}">
                  <p14:modId xmlns:p14="http://schemas.microsoft.com/office/powerpoint/2010/main" val="617234375"/>
                </p:ext>
              </p:extLst>
            </p:nvPr>
          </p:nvGraphicFramePr>
          <p:xfrm>
            <a:off x="998402" y="1830965"/>
            <a:ext cx="10413410" cy="4320002"/>
          </p:xfrm>
          <a:graphic>
            <a:graphicData uri="http://schemas.openxmlformats.org/drawingml/2006/table">
              <a:tbl>
                <a:tblPr firstRow="1" firstCol="1" lastRow="1" bandRow="1">
                  <a:tableStyleId>{FABFCF23-3B69-468F-B69F-88F6DE6A72F2}</a:tableStyleId>
                </a:tblPr>
                <a:tblGrid>
                  <a:gridCol w="3298214">
                    <a:extLst>
                      <a:ext uri="{9D8B030D-6E8A-4147-A177-3AD203B41FA5}">
                        <a16:colId xmlns:a16="http://schemas.microsoft.com/office/drawing/2014/main" xmlns="" val="20000"/>
                      </a:ext>
                    </a:extLst>
                  </a:gridCol>
                  <a:gridCol w="1154884">
                    <a:extLst>
                      <a:ext uri="{9D8B030D-6E8A-4147-A177-3AD203B41FA5}">
                        <a16:colId xmlns:a16="http://schemas.microsoft.com/office/drawing/2014/main" xmlns="" val="20003"/>
                      </a:ext>
                    </a:extLst>
                  </a:gridCol>
                  <a:gridCol w="745039">
                    <a:extLst>
                      <a:ext uri="{9D8B030D-6E8A-4147-A177-3AD203B41FA5}">
                        <a16:colId xmlns:a16="http://schemas.microsoft.com/office/drawing/2014/main" xmlns="" val="20001"/>
                      </a:ext>
                    </a:extLst>
                  </a:gridCol>
                  <a:gridCol w="745039">
                    <a:extLst>
                      <a:ext uri="{9D8B030D-6E8A-4147-A177-3AD203B41FA5}">
                        <a16:colId xmlns:a16="http://schemas.microsoft.com/office/drawing/2014/main" xmlns="" val="2459088612"/>
                      </a:ext>
                    </a:extLst>
                  </a:gridCol>
                  <a:gridCol w="745039">
                    <a:extLst>
                      <a:ext uri="{9D8B030D-6E8A-4147-A177-3AD203B41FA5}">
                        <a16:colId xmlns:a16="http://schemas.microsoft.com/office/drawing/2014/main" xmlns="" val="20002"/>
                      </a:ext>
                    </a:extLst>
                  </a:gridCol>
                  <a:gridCol w="745039">
                    <a:extLst>
                      <a:ext uri="{9D8B030D-6E8A-4147-A177-3AD203B41FA5}">
                        <a16:colId xmlns:a16="http://schemas.microsoft.com/office/drawing/2014/main" xmlns="" val="3660040670"/>
                      </a:ext>
                    </a:extLst>
                  </a:gridCol>
                  <a:gridCol w="745039">
                    <a:extLst>
                      <a:ext uri="{9D8B030D-6E8A-4147-A177-3AD203B41FA5}">
                        <a16:colId xmlns:a16="http://schemas.microsoft.com/office/drawing/2014/main" xmlns="" val="20004"/>
                      </a:ext>
                    </a:extLst>
                  </a:gridCol>
                  <a:gridCol w="745039">
                    <a:extLst>
                      <a:ext uri="{9D8B030D-6E8A-4147-A177-3AD203B41FA5}">
                        <a16:colId xmlns:a16="http://schemas.microsoft.com/office/drawing/2014/main" xmlns="" val="20006"/>
                      </a:ext>
                    </a:extLst>
                  </a:gridCol>
                  <a:gridCol w="745039">
                    <a:extLst>
                      <a:ext uri="{9D8B030D-6E8A-4147-A177-3AD203B41FA5}">
                        <a16:colId xmlns:a16="http://schemas.microsoft.com/office/drawing/2014/main" xmlns="" val="20008"/>
                      </a:ext>
                    </a:extLst>
                  </a:gridCol>
                  <a:gridCol w="745039">
                    <a:extLst>
                      <a:ext uri="{9D8B030D-6E8A-4147-A177-3AD203B41FA5}">
                        <a16:colId xmlns:a16="http://schemas.microsoft.com/office/drawing/2014/main" xmlns="" val="20009"/>
                      </a:ext>
                    </a:extLst>
                  </a:gridCol>
                </a:tblGrid>
                <a:tr h="540452">
                  <a:tc>
                    <a:txBody>
                      <a:bodyPr/>
                      <a:lstStyle/>
                      <a:p>
                        <a:pPr lvl="0" algn="ctr" defTabSz="914400">
                          <a:defRPr sz="3600" spc="0">
                            <a:latin typeface="Rajdhani"/>
                            <a:ea typeface="Rajdhani"/>
                            <a:cs typeface="Rajdhani"/>
                            <a:sym typeface="Rajdhani"/>
                          </a:defRPr>
                        </a:pPr>
                        <a:r>
                          <a:rPr lang="en-US" sz="1100" b="1" noProof="0" dirty="0">
                            <a:latin typeface="+mn-lt"/>
                          </a:rPr>
                          <a:t>Model</a:t>
                        </a: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lvl="0" algn="ctr" defTabSz="914400">
                          <a:defRPr sz="3600" spc="0">
                            <a:latin typeface="Rajdhani"/>
                            <a:ea typeface="Rajdhani"/>
                            <a:cs typeface="Rajdhani"/>
                            <a:sym typeface="Rajdhani"/>
                          </a:defRPr>
                        </a:pPr>
                        <a:r>
                          <a:rPr lang="pt-PT" sz="1100" b="1" noProof="0" dirty="0">
                            <a:latin typeface="+mn-lt"/>
                          </a:rPr>
                          <a:t>Series</a:t>
                        </a:r>
                        <a:endParaRPr lang="en-US" sz="1100" b="1" noProof="0" dirty="0">
                          <a:latin typeface="+mn-lt"/>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lvl="0" algn="ctr" defTabSz="914400" rtl="0" eaLnBrk="1" latinLnBrk="0" hangingPunct="1">
                          <a:defRPr sz="1800" b="0" spc="0">
                            <a:solidFill>
                              <a:srgbClr val="000000"/>
                            </a:solidFill>
                          </a:defRPr>
                        </a:pPr>
                        <a:r>
                          <a:rPr lang="en-US" sz="1100" b="1" kern="1200" spc="0" noProof="0" dirty="0">
                            <a:solidFill>
                              <a:schemeClr val="bg1"/>
                            </a:solidFill>
                            <a:latin typeface="+mn-lt"/>
                            <a:ea typeface="+mn-ea"/>
                            <a:cs typeface="+mn-cs"/>
                          </a:rPr>
                          <a:t>True</a:t>
                        </a:r>
                        <a:br>
                          <a:rPr lang="en-US" sz="1100" b="1" kern="1200" spc="0" noProof="0" dirty="0">
                            <a:solidFill>
                              <a:schemeClr val="bg1"/>
                            </a:solidFill>
                            <a:latin typeface="+mn-lt"/>
                            <a:ea typeface="+mn-ea"/>
                            <a:cs typeface="+mn-cs"/>
                          </a:rPr>
                        </a:br>
                        <a:r>
                          <a:rPr lang="en-US" sz="1100" b="1" kern="1200" spc="0" noProof="0" dirty="0">
                            <a:solidFill>
                              <a:schemeClr val="bg1"/>
                            </a:solidFill>
                            <a:latin typeface="+mn-lt"/>
                            <a:ea typeface="+mn-ea"/>
                            <a:cs typeface="+mn-cs"/>
                          </a:rPr>
                          <a:t>Positive</a:t>
                        </a: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lvl="0" algn="ctr" defTabSz="914400">
                          <a:defRPr sz="1800" b="0" spc="0">
                            <a:solidFill>
                              <a:srgbClr val="000000"/>
                            </a:solidFill>
                          </a:defRPr>
                        </a:pPr>
                        <a:r>
                          <a:rPr lang="en-US" sz="1100" b="1" noProof="0" dirty="0">
                            <a:solidFill>
                              <a:schemeClr val="bg1"/>
                            </a:solidFill>
                            <a:latin typeface="+mn-lt"/>
                            <a:sym typeface="Rajdhani"/>
                          </a:rPr>
                          <a:t>False</a:t>
                        </a:r>
                        <a:br>
                          <a:rPr lang="en-US" sz="1100" b="1" noProof="0" dirty="0">
                            <a:solidFill>
                              <a:schemeClr val="bg1"/>
                            </a:solidFill>
                            <a:latin typeface="+mn-lt"/>
                            <a:sym typeface="Rajdhani"/>
                          </a:rPr>
                        </a:br>
                        <a:r>
                          <a:rPr lang="en-US" sz="1100" b="1" noProof="0" dirty="0">
                            <a:solidFill>
                              <a:schemeClr val="bg1"/>
                            </a:solidFill>
                            <a:latin typeface="+mn-lt"/>
                            <a:sym typeface="Rajdhani"/>
                          </a:rPr>
                          <a:t>Positive</a:t>
                        </a:r>
                        <a:endParaRPr lang="en-US" sz="1100" b="1" noProof="0" dirty="0">
                          <a:solidFill>
                            <a:schemeClr val="bg1"/>
                          </a:solidFill>
                          <a:latin typeface="+mn-lt"/>
                          <a:ea typeface="Rajdhani"/>
                          <a:cs typeface="Rajdhani"/>
                          <a:sym typeface="Rajdhani"/>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lvl="0" algn="ctr" defTabSz="914400">
                          <a:defRPr sz="1800" b="0" spc="0">
                            <a:solidFill>
                              <a:srgbClr val="000000"/>
                            </a:solidFill>
                          </a:defRPr>
                        </a:pPr>
                        <a:r>
                          <a:rPr lang="pt-PT" sz="1100" b="1" noProof="0" dirty="0" err="1">
                            <a:solidFill>
                              <a:schemeClr val="bg1"/>
                            </a:solidFill>
                            <a:latin typeface="+mn-lt"/>
                            <a:ea typeface="+mn-ea"/>
                            <a:cs typeface="+mn-cs"/>
                            <a:sym typeface="Rajdhani"/>
                          </a:rPr>
                          <a:t>True</a:t>
                        </a:r>
                        <a:r>
                          <a:rPr lang="pt-PT" sz="1100" b="1" noProof="0" dirty="0">
                            <a:solidFill>
                              <a:schemeClr val="bg1"/>
                            </a:solidFill>
                            <a:latin typeface="+mn-lt"/>
                            <a:ea typeface="+mn-ea"/>
                            <a:cs typeface="+mn-cs"/>
                            <a:sym typeface="Rajdhani"/>
                          </a:rPr>
                          <a:t/>
                        </a:r>
                        <a:br>
                          <a:rPr lang="pt-PT" sz="1100" b="1" noProof="0" dirty="0">
                            <a:solidFill>
                              <a:schemeClr val="bg1"/>
                            </a:solidFill>
                            <a:latin typeface="+mn-lt"/>
                            <a:ea typeface="+mn-ea"/>
                            <a:cs typeface="+mn-cs"/>
                            <a:sym typeface="Rajdhani"/>
                          </a:rPr>
                        </a:br>
                        <a:r>
                          <a:rPr lang="pt-PT" sz="1100" b="1" baseline="0" noProof="0" dirty="0">
                            <a:solidFill>
                              <a:schemeClr val="bg1"/>
                            </a:solidFill>
                            <a:latin typeface="+mn-lt"/>
                            <a:ea typeface="+mn-ea"/>
                            <a:cs typeface="+mn-cs"/>
                            <a:sym typeface="Rajdhani"/>
                          </a:rPr>
                          <a:t>Negative</a:t>
                        </a:r>
                        <a:endParaRPr lang="en-US" sz="1100" b="1" noProof="0" dirty="0">
                          <a:solidFill>
                            <a:schemeClr val="bg1"/>
                          </a:solidFill>
                          <a:latin typeface="+mn-lt"/>
                          <a:ea typeface="Rajdhani"/>
                          <a:cs typeface="Rajdhani"/>
                          <a:sym typeface="Rajdhani"/>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lvl="0" algn="ctr" defTabSz="914400">
                          <a:defRPr sz="1800" b="0" spc="0">
                            <a:solidFill>
                              <a:srgbClr val="000000"/>
                            </a:solidFill>
                          </a:defRPr>
                        </a:pPr>
                        <a:r>
                          <a:rPr lang="en-US" sz="1100" b="1" noProof="0" dirty="0">
                            <a:solidFill>
                              <a:schemeClr val="bg1"/>
                            </a:solidFill>
                            <a:latin typeface="+mn-lt"/>
                            <a:ea typeface="Rajdhani"/>
                            <a:cs typeface="Rajdhani"/>
                            <a:sym typeface="Rajdhani"/>
                          </a:rPr>
                          <a:t>False</a:t>
                        </a:r>
                        <a:br>
                          <a:rPr lang="en-US" sz="1100" b="1" noProof="0" dirty="0">
                            <a:solidFill>
                              <a:schemeClr val="bg1"/>
                            </a:solidFill>
                            <a:latin typeface="+mn-lt"/>
                            <a:ea typeface="Rajdhani"/>
                            <a:cs typeface="Rajdhani"/>
                            <a:sym typeface="Rajdhani"/>
                          </a:rPr>
                        </a:br>
                        <a:r>
                          <a:rPr lang="en-US" sz="1100" b="1" noProof="0" dirty="0">
                            <a:solidFill>
                              <a:schemeClr val="bg1"/>
                            </a:solidFill>
                            <a:latin typeface="+mn-lt"/>
                            <a:ea typeface="Rajdhani"/>
                            <a:cs typeface="Rajdhani"/>
                            <a:sym typeface="Rajdhani"/>
                          </a:rPr>
                          <a:t>Negative</a:t>
                        </a: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lvl="0" algn="ctr" defTabSz="914400">
                          <a:defRPr sz="1800" b="0" spc="0">
                            <a:solidFill>
                              <a:srgbClr val="000000"/>
                            </a:solidFill>
                          </a:defRPr>
                        </a:pPr>
                        <a:r>
                          <a:rPr lang="en-US" sz="1100" b="1" noProof="0" dirty="0">
                            <a:solidFill>
                              <a:schemeClr val="bg1"/>
                            </a:solidFill>
                            <a:latin typeface="+mn-lt"/>
                            <a:ea typeface="+mn-ea"/>
                            <a:cs typeface="+mn-cs"/>
                            <a:sym typeface="Rajdhani"/>
                          </a:rPr>
                          <a:t>PPV (Precision)</a:t>
                        </a:r>
                        <a:endParaRPr lang="en-US" sz="1100" b="1" noProof="0" dirty="0">
                          <a:solidFill>
                            <a:schemeClr val="bg1"/>
                          </a:solidFill>
                          <a:latin typeface="+mn-lt"/>
                          <a:ea typeface="Rajdhani"/>
                          <a:cs typeface="Rajdhani"/>
                          <a:sym typeface="Rajdhani"/>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lvl="0" algn="ctr" defTabSz="914400">
                          <a:defRPr sz="1800" b="0" spc="0">
                            <a:solidFill>
                              <a:srgbClr val="000000"/>
                            </a:solidFill>
                          </a:defRPr>
                        </a:pPr>
                        <a:r>
                          <a:rPr lang="en-US" sz="1100" b="1" noProof="0" dirty="0">
                            <a:solidFill>
                              <a:schemeClr val="bg1"/>
                            </a:solidFill>
                            <a:latin typeface="+mn-lt"/>
                            <a:ea typeface="Rajdhani"/>
                            <a:cs typeface="Rajdhani"/>
                            <a:sym typeface="Rajdhani"/>
                          </a:rPr>
                          <a:t>TPR</a:t>
                        </a:r>
                        <a:br>
                          <a:rPr lang="en-US" sz="1100" b="1" noProof="0" dirty="0">
                            <a:solidFill>
                              <a:schemeClr val="bg1"/>
                            </a:solidFill>
                            <a:latin typeface="+mn-lt"/>
                            <a:ea typeface="Rajdhani"/>
                            <a:cs typeface="Rajdhani"/>
                            <a:sym typeface="Rajdhani"/>
                          </a:rPr>
                        </a:br>
                        <a:r>
                          <a:rPr lang="en-US" sz="1100" b="1" noProof="0" dirty="0">
                            <a:solidFill>
                              <a:schemeClr val="bg1"/>
                            </a:solidFill>
                            <a:latin typeface="+mn-lt"/>
                            <a:ea typeface="Rajdhani"/>
                            <a:cs typeface="Rajdhani"/>
                            <a:sym typeface="Rajdhani"/>
                          </a:rPr>
                          <a:t>(Recall)</a:t>
                        </a: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lvl="0" algn="ctr" defTabSz="914400">
                          <a:defRPr sz="1800" b="0" spc="0">
                            <a:solidFill>
                              <a:srgbClr val="000000"/>
                            </a:solidFill>
                          </a:defRPr>
                        </a:pPr>
                        <a:r>
                          <a:rPr lang="pt-PT" sz="1100" b="1" noProof="0" dirty="0">
                            <a:solidFill>
                              <a:schemeClr val="bg1"/>
                            </a:solidFill>
                            <a:latin typeface="+mn-lt"/>
                            <a:ea typeface="Rajdhani"/>
                            <a:cs typeface="Rajdhani"/>
                            <a:sym typeface="Rajdhani"/>
                          </a:rPr>
                          <a:t>F1</a:t>
                        </a:r>
                        <a:br>
                          <a:rPr lang="pt-PT" sz="1100" b="1" noProof="0" dirty="0">
                            <a:solidFill>
                              <a:schemeClr val="bg1"/>
                            </a:solidFill>
                            <a:latin typeface="+mn-lt"/>
                            <a:ea typeface="Rajdhani"/>
                            <a:cs typeface="Rajdhani"/>
                            <a:sym typeface="Rajdhani"/>
                          </a:rPr>
                        </a:br>
                        <a:r>
                          <a:rPr lang="pt-PT" sz="1100" b="1" noProof="0" dirty="0">
                            <a:solidFill>
                              <a:schemeClr val="bg1"/>
                            </a:solidFill>
                            <a:latin typeface="+mn-lt"/>
                            <a:ea typeface="Rajdhani"/>
                            <a:cs typeface="Rajdhani"/>
                            <a:sym typeface="Rajdhani"/>
                          </a:rPr>
                          <a:t>Score</a:t>
                        </a:r>
                        <a:endParaRPr lang="en-US" sz="1100" b="1" noProof="0" dirty="0">
                          <a:solidFill>
                            <a:schemeClr val="bg1"/>
                          </a:solidFill>
                          <a:latin typeface="+mn-lt"/>
                          <a:ea typeface="Rajdhani"/>
                          <a:cs typeface="Rajdhani"/>
                          <a:sym typeface="Rajdhani"/>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lvl="0" algn="ctr" defTabSz="914400">
                          <a:defRPr sz="1800" b="0" spc="0">
                            <a:solidFill>
                              <a:srgbClr val="000000"/>
                            </a:solidFill>
                          </a:defRPr>
                        </a:pPr>
                        <a:r>
                          <a:rPr lang="pt-PT" sz="1100" b="1" noProof="0" dirty="0">
                            <a:solidFill>
                              <a:schemeClr val="bg1"/>
                            </a:solidFill>
                            <a:latin typeface="+mn-lt"/>
                            <a:ea typeface="Rajdhani"/>
                            <a:cs typeface="Rajdhani"/>
                            <a:sym typeface="Rajdhani"/>
                          </a:rPr>
                          <a:t>MCC</a:t>
                        </a:r>
                        <a:endParaRPr lang="en-US" sz="1100" b="1" noProof="0" dirty="0">
                          <a:solidFill>
                            <a:schemeClr val="bg1"/>
                          </a:solidFill>
                          <a:latin typeface="+mn-lt"/>
                          <a:ea typeface="Rajdhani"/>
                          <a:cs typeface="Rajdhani"/>
                          <a:sym typeface="Rajdhani"/>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10000"/>
                    </a:ext>
                  </a:extLst>
                </a:tr>
                <a:tr h="6291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b="0" spc="0">
                            <a:solidFill>
                              <a:srgbClr val="000000"/>
                            </a:solidFill>
                          </a:defRPr>
                        </a:pPr>
                        <a:r>
                          <a:rPr lang="en-US" sz="1200" b="1" noProof="0" dirty="0">
                            <a:latin typeface="+mn-lt"/>
                            <a:sym typeface="Rajdhani"/>
                          </a:rPr>
                          <a:t>Classification Neural Network Weighted</a:t>
                        </a: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ctr"/>
                        <a:r>
                          <a:rPr lang="en-US" sz="1200" noProof="0" dirty="0">
                            <a:latin typeface="+mn-lt"/>
                          </a:rPr>
                          <a:t>Imbalanced</a:t>
                        </a: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dirty="0">
                            <a:solidFill>
                              <a:srgbClr val="000000"/>
                            </a:solidFill>
                            <a:effectLst/>
                            <a:latin typeface="+mn-lt"/>
                          </a:rPr>
                          <a:t>12.2</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pt-PT" sz="1400" b="0" i="0" u="none" strike="noStrike" dirty="0">
                            <a:solidFill>
                              <a:srgbClr val="000000"/>
                            </a:solidFill>
                            <a:effectLst/>
                            <a:latin typeface="+mn-lt"/>
                          </a:rPr>
                          <a:t>6.8</a:t>
                        </a:r>
                        <a:endParaRPr lang="en-US" sz="1400" b="0" i="0" u="none" strike="noStrike" dirty="0">
                          <a:solidFill>
                            <a:srgbClr val="000000"/>
                          </a:solidFill>
                          <a:effectLst/>
                          <a:latin typeface="+mn-lt"/>
                        </a:endParaRP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dirty="0">
                            <a:solidFill>
                              <a:srgbClr val="000000"/>
                            </a:solidFill>
                            <a:effectLst/>
                            <a:latin typeface="+mn-lt"/>
                          </a:rPr>
                          <a:t>104.2</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pt-PT" sz="1400" b="0" i="0" u="none" strike="noStrike" dirty="0">
                            <a:solidFill>
                              <a:srgbClr val="000000"/>
                            </a:solidFill>
                            <a:effectLst/>
                            <a:latin typeface="+mn-lt"/>
                          </a:rPr>
                          <a:t>8.8</a:t>
                        </a:r>
                        <a:endParaRPr lang="en-US" sz="1400" b="0" i="0" u="none" strike="noStrike" dirty="0">
                          <a:solidFill>
                            <a:srgbClr val="000000"/>
                          </a:solidFill>
                          <a:effectLst/>
                          <a:latin typeface="+mn-lt"/>
                        </a:endParaRP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dirty="0">
                            <a:solidFill>
                              <a:srgbClr val="000000"/>
                            </a:solidFill>
                            <a:effectLst/>
                            <a:latin typeface="+mn-lt"/>
                          </a:rPr>
                          <a:t>0,65</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dirty="0">
                            <a:solidFill>
                              <a:srgbClr val="000000"/>
                            </a:solidFill>
                            <a:effectLst/>
                            <a:latin typeface="+mn-lt"/>
                          </a:rPr>
                          <a:t>0,58</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dirty="0">
                            <a:solidFill>
                              <a:srgbClr val="000000"/>
                            </a:solidFill>
                            <a:effectLst/>
                            <a:latin typeface="+mn-lt"/>
                          </a:rPr>
                          <a:t>0,60</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dirty="0">
                            <a:solidFill>
                              <a:srgbClr val="000000"/>
                            </a:solidFill>
                            <a:effectLst/>
                            <a:latin typeface="+mn-lt"/>
                          </a:rPr>
                          <a:t>0,54</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629187">
                  <a:tc>
                    <a:txBody>
                      <a:bodyPr/>
                      <a:lstStyle/>
                      <a:p>
                        <a:pPr lvl="0" algn="ctr"/>
                        <a:r>
                          <a:rPr lang="en-US" sz="1200" b="1" noProof="0" dirty="0">
                            <a:latin typeface="+mn-lt"/>
                            <a:sym typeface="Rajdhani"/>
                          </a:rPr>
                          <a:t>Classification Neural Network Weighted</a:t>
                        </a:r>
                        <a:endParaRPr lang="en-US" sz="1200" noProof="0" dirty="0">
                          <a:latin typeface="+mn-lt"/>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tc>
                    <a:txBody>
                      <a:bodyPr/>
                      <a:lstStyle/>
                      <a:p>
                        <a:pPr lvl="0" algn="ctr"/>
                        <a:r>
                          <a:rPr lang="pt-PT" sz="1200" noProof="0" dirty="0">
                            <a:latin typeface="+mn-lt"/>
                          </a:rPr>
                          <a:t>SMOTE</a:t>
                        </a:r>
                        <a:endParaRPr lang="en-US" sz="1200" noProof="0" dirty="0">
                          <a:latin typeface="+mn-lt"/>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tc>
                    <a:txBody>
                      <a:bodyPr/>
                      <a:lstStyle/>
                      <a:p>
                        <a:pPr algn="ctr" fontAlgn="b"/>
                        <a:r>
                          <a:rPr lang="en-US" sz="1400" b="0" i="0" u="none" strike="noStrike" dirty="0">
                            <a:solidFill>
                              <a:srgbClr val="000000"/>
                            </a:solidFill>
                            <a:effectLst/>
                            <a:latin typeface="+mn-lt"/>
                          </a:rPr>
                          <a:t>11.0</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tc>
                    <a:txBody>
                      <a:bodyPr/>
                      <a:lstStyle/>
                      <a:p>
                        <a:pPr algn="ctr" fontAlgn="b"/>
                        <a:r>
                          <a:rPr lang="pt-PT" sz="1400" b="0" i="0" u="none" strike="noStrike" dirty="0">
                            <a:solidFill>
                              <a:srgbClr val="000000"/>
                            </a:solidFill>
                            <a:effectLst/>
                            <a:latin typeface="+mn-lt"/>
                          </a:rPr>
                          <a:t>9.2</a:t>
                        </a:r>
                        <a:endParaRPr lang="en-US" sz="1400" b="0" i="0" u="none" strike="noStrike" dirty="0">
                          <a:solidFill>
                            <a:srgbClr val="000000"/>
                          </a:solidFill>
                          <a:effectLst/>
                          <a:latin typeface="+mn-lt"/>
                        </a:endParaRP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tc>
                    <a:txBody>
                      <a:bodyPr/>
                      <a:lstStyle/>
                      <a:p>
                        <a:pPr algn="ctr" fontAlgn="b"/>
                        <a:r>
                          <a:rPr lang="en-US" sz="1400" b="0" i="0" u="none" strike="noStrike" dirty="0">
                            <a:solidFill>
                              <a:srgbClr val="000000"/>
                            </a:solidFill>
                            <a:effectLst/>
                            <a:latin typeface="+mn-lt"/>
                          </a:rPr>
                          <a:t>101.8</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tc>
                    <a:txBody>
                      <a:bodyPr/>
                      <a:lstStyle/>
                      <a:p>
                        <a:pPr algn="ctr" fontAlgn="b"/>
                        <a:r>
                          <a:rPr lang="en-US" sz="1400" b="0" i="0" u="none" strike="noStrike" dirty="0">
                            <a:solidFill>
                              <a:srgbClr val="000000"/>
                            </a:solidFill>
                            <a:effectLst/>
                            <a:latin typeface="+mn-lt"/>
                          </a:rPr>
                          <a:t>10.3</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tc>
                    <a:txBody>
                      <a:bodyPr/>
                      <a:lstStyle/>
                      <a:p>
                        <a:pPr algn="ctr" fontAlgn="b"/>
                        <a:r>
                          <a:rPr lang="en-US" sz="1400" b="0" i="0" u="none" strike="noStrike" dirty="0">
                            <a:solidFill>
                              <a:srgbClr val="000000"/>
                            </a:solidFill>
                            <a:effectLst/>
                            <a:latin typeface="+mn-lt"/>
                          </a:rPr>
                          <a:t>0,58</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tc>
                    <a:txBody>
                      <a:bodyPr/>
                      <a:lstStyle/>
                      <a:p>
                        <a:pPr algn="ctr" fontAlgn="b"/>
                        <a:r>
                          <a:rPr lang="en-US" sz="1400" b="0" i="0" u="none" strike="noStrike" dirty="0">
                            <a:solidFill>
                              <a:srgbClr val="000000"/>
                            </a:solidFill>
                            <a:effectLst/>
                            <a:latin typeface="+mn-lt"/>
                          </a:rPr>
                          <a:t>0,52</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tc>
                    <a:txBody>
                      <a:bodyPr/>
                      <a:lstStyle/>
                      <a:p>
                        <a:pPr algn="ctr" fontAlgn="b"/>
                        <a:r>
                          <a:rPr lang="en-US" sz="1400" b="0" i="0" u="none" strike="noStrike" dirty="0">
                            <a:solidFill>
                              <a:srgbClr val="000000"/>
                            </a:solidFill>
                            <a:effectLst/>
                            <a:latin typeface="+mn-lt"/>
                          </a:rPr>
                          <a:t>0,52</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tc>
                    <a:txBody>
                      <a:bodyPr/>
                      <a:lstStyle/>
                      <a:p>
                        <a:pPr algn="ctr" fontAlgn="b"/>
                        <a:r>
                          <a:rPr lang="en-US" sz="1400" b="0" i="0" u="none" strike="noStrike" dirty="0">
                            <a:solidFill>
                              <a:srgbClr val="000000"/>
                            </a:solidFill>
                            <a:effectLst/>
                            <a:latin typeface="+mn-lt"/>
                          </a:rPr>
                          <a:t>0,46</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4000"/>
                        </a:schemeClr>
                      </a:solidFill>
                    </a:tcPr>
                  </a:tc>
                  <a:extLst>
                    <a:ext uri="{0D108BD9-81ED-4DB2-BD59-A6C34878D82A}">
                      <a16:rowId xmlns:a16="http://schemas.microsoft.com/office/drawing/2014/main" xmlns="" val="10002"/>
                    </a:ext>
                  </a:extLst>
                </a:tr>
                <a:tr h="6230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b="0" spc="0">
                            <a:solidFill>
                              <a:srgbClr val="000000"/>
                            </a:solidFill>
                          </a:defRPr>
                        </a:pPr>
                        <a:r>
                          <a:rPr lang="en-US" sz="1200" b="1" noProof="0" dirty="0">
                            <a:latin typeface="+mn-lt"/>
                            <a:sym typeface="Rajdhani"/>
                          </a:rPr>
                          <a:t>Logistic</a:t>
                        </a:r>
                        <a:r>
                          <a:rPr lang="en-US" sz="1200" b="1" baseline="0" noProof="0" dirty="0">
                            <a:latin typeface="+mn-lt"/>
                            <a:sym typeface="Rajdhani"/>
                          </a:rPr>
                          <a:t> Regression Classifier</a:t>
                        </a:r>
                        <a:endParaRPr lang="en-US" sz="1200" b="1" noProof="0" dirty="0">
                          <a:latin typeface="+mn-lt"/>
                          <a:sym typeface="Rajdhani"/>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b="0" spc="0">
                            <a:solidFill>
                              <a:srgbClr val="000000"/>
                            </a:solidFill>
                          </a:defRPr>
                        </a:pPr>
                        <a:r>
                          <a:rPr lang="pt-PT" sz="1200" noProof="0" dirty="0">
                            <a:latin typeface="+mn-lt"/>
                          </a:rPr>
                          <a:t>SMOTE</a:t>
                        </a:r>
                        <a:endParaRPr lang="en-US" sz="1200" b="1" noProof="0" dirty="0">
                          <a:latin typeface="+mn-lt"/>
                          <a:sym typeface="Rajdhani"/>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pt-PT" sz="1400" b="0" i="0" u="none" strike="noStrike" dirty="0">
                            <a:solidFill>
                              <a:srgbClr val="000000"/>
                            </a:solidFill>
                            <a:effectLst/>
                            <a:latin typeface="+mn-lt"/>
                          </a:rPr>
                          <a:t>16.5</a:t>
                        </a:r>
                        <a:endParaRPr lang="en-US" sz="1400" b="0" i="0" u="none" strike="noStrike" dirty="0">
                          <a:solidFill>
                            <a:srgbClr val="000000"/>
                          </a:solidFill>
                          <a:effectLst/>
                          <a:latin typeface="+mn-lt"/>
                        </a:endParaRP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pt-PT" sz="1400" b="0" i="0" u="none" strike="noStrike" dirty="0">
                            <a:solidFill>
                              <a:srgbClr val="000000"/>
                            </a:solidFill>
                            <a:effectLst/>
                            <a:latin typeface="+mn-lt"/>
                          </a:rPr>
                          <a:t>23.4</a:t>
                        </a:r>
                        <a:endParaRPr lang="en-US" sz="1400" b="0" i="0" u="none" strike="noStrike" dirty="0">
                          <a:solidFill>
                            <a:srgbClr val="000000"/>
                          </a:solidFill>
                          <a:effectLst/>
                          <a:latin typeface="+mn-lt"/>
                        </a:endParaRP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pt-PT" sz="1400" b="0" i="0" u="none" strike="noStrike" dirty="0">
                            <a:solidFill>
                              <a:srgbClr val="000000"/>
                            </a:solidFill>
                            <a:effectLst/>
                            <a:latin typeface="+mn-lt"/>
                          </a:rPr>
                          <a:t>87.6</a:t>
                        </a:r>
                        <a:endParaRPr lang="en-US" sz="1400" b="0" i="0" u="none" strike="noStrike" dirty="0">
                          <a:solidFill>
                            <a:srgbClr val="000000"/>
                          </a:solidFill>
                          <a:effectLst/>
                          <a:latin typeface="+mn-lt"/>
                        </a:endParaRP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dirty="0">
                            <a:solidFill>
                              <a:srgbClr val="000000"/>
                            </a:solidFill>
                            <a:effectLst/>
                            <a:latin typeface="+mn-lt"/>
                          </a:rPr>
                          <a:t>4.8</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dirty="0">
                            <a:solidFill>
                              <a:srgbClr val="000000"/>
                            </a:solidFill>
                            <a:effectLst/>
                            <a:latin typeface="+mn-lt"/>
                          </a:rPr>
                          <a:t>0,41</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dirty="0">
                            <a:solidFill>
                              <a:srgbClr val="000000"/>
                            </a:solidFill>
                            <a:effectLst/>
                            <a:latin typeface="+mn-lt"/>
                          </a:rPr>
                          <a:t>0,77</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dirty="0">
                            <a:solidFill>
                              <a:srgbClr val="000000"/>
                            </a:solidFill>
                            <a:effectLst/>
                            <a:latin typeface="+mn-lt"/>
                          </a:rPr>
                          <a:t>0,54</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dirty="0">
                            <a:solidFill>
                              <a:srgbClr val="000000"/>
                            </a:solidFill>
                            <a:effectLst/>
                            <a:latin typeface="+mn-lt"/>
                          </a:rPr>
                          <a:t>0,45</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3"/>
                    </a:ext>
                  </a:extLst>
                </a:tr>
                <a:tr h="629187">
                  <a:tc>
                    <a:txBody>
                      <a:bodyPr/>
                      <a:lstStyle/>
                      <a:p>
                        <a:pPr lvl="0" algn="ctr"/>
                        <a:r>
                          <a:rPr lang="en-US" sz="1200" dirty="0"/>
                          <a:t>Linear Support Vector</a:t>
                        </a:r>
                        <a:r>
                          <a:rPr lang="en-US" sz="1200" baseline="0" dirty="0"/>
                          <a:t> Classification</a:t>
                        </a:r>
                        <a:endParaRPr lang="en-US" sz="1200" dirty="0"/>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lvl="0" algn="ctr"/>
                        <a:r>
                          <a:rPr lang="pt-PT" sz="1200" noProof="0" dirty="0">
                            <a:latin typeface="+mn-lt"/>
                          </a:rPr>
                          <a:t>SMOTE</a:t>
                        </a:r>
                        <a:endParaRPr lang="en-US" sz="1200" noProof="0" dirty="0"/>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pt-PT" sz="1400" b="0" i="0" u="none" strike="noStrike" dirty="0">
                            <a:solidFill>
                              <a:srgbClr val="000000"/>
                            </a:solidFill>
                            <a:effectLst/>
                            <a:latin typeface="+mn-lt"/>
                          </a:rPr>
                          <a:t>15.0</a:t>
                        </a:r>
                        <a:endParaRPr lang="en-US" sz="1400" b="0" i="0" u="none" strike="noStrike" dirty="0">
                          <a:solidFill>
                            <a:srgbClr val="000000"/>
                          </a:solidFill>
                          <a:effectLst/>
                          <a:latin typeface="+mn-lt"/>
                        </a:endParaRP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pt-PT" sz="1400" b="0" i="0" u="none" strike="noStrike" dirty="0">
                            <a:solidFill>
                              <a:srgbClr val="000000"/>
                            </a:solidFill>
                            <a:effectLst/>
                            <a:latin typeface="+mn-lt"/>
                          </a:rPr>
                          <a:t>21.4</a:t>
                        </a:r>
                        <a:endParaRPr lang="en-US" sz="1400" b="0" i="0" u="none" strike="noStrike" dirty="0">
                          <a:solidFill>
                            <a:srgbClr val="000000"/>
                          </a:solidFill>
                          <a:effectLst/>
                          <a:latin typeface="+mn-lt"/>
                        </a:endParaRP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pt-PT" sz="1400" b="0" i="0" u="none" strike="noStrike" dirty="0">
                            <a:solidFill>
                              <a:srgbClr val="000000"/>
                            </a:solidFill>
                            <a:effectLst/>
                            <a:latin typeface="+mn-lt"/>
                          </a:rPr>
                          <a:t>89.6</a:t>
                        </a:r>
                        <a:endParaRPr lang="en-US" sz="1400" b="0" i="0" u="none" strike="noStrike" dirty="0">
                          <a:solidFill>
                            <a:srgbClr val="000000"/>
                          </a:solidFill>
                          <a:effectLst/>
                          <a:latin typeface="+mn-lt"/>
                        </a:endParaRP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dirty="0">
                            <a:solidFill>
                              <a:srgbClr val="000000"/>
                            </a:solidFill>
                            <a:effectLst/>
                            <a:latin typeface="+mn-lt"/>
                          </a:rPr>
                          <a:t>6.3</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dirty="0">
                            <a:solidFill>
                              <a:srgbClr val="000000"/>
                            </a:solidFill>
                            <a:effectLst/>
                            <a:latin typeface="+mn-lt"/>
                          </a:rPr>
                          <a:t>0,42</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dirty="0">
                            <a:solidFill>
                              <a:srgbClr val="000000"/>
                            </a:solidFill>
                            <a:effectLst/>
                            <a:latin typeface="+mn-lt"/>
                          </a:rPr>
                          <a:t>0,70</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dirty="0">
                            <a:solidFill>
                              <a:srgbClr val="000000"/>
                            </a:solidFill>
                            <a:effectLst/>
                            <a:latin typeface="+mn-lt"/>
                          </a:rPr>
                          <a:t>0,52</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dirty="0">
                            <a:solidFill>
                              <a:srgbClr val="000000"/>
                            </a:solidFill>
                            <a:effectLst/>
                            <a:latin typeface="+mn-lt"/>
                          </a:rPr>
                          <a:t>0,42</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extLst>
                    <a:ext uri="{0D108BD9-81ED-4DB2-BD59-A6C34878D82A}">
                      <a16:rowId xmlns:a16="http://schemas.microsoft.com/office/drawing/2014/main" xmlns="" val="10004"/>
                    </a:ext>
                  </a:extLst>
                </a:tr>
                <a:tr h="639733">
                  <a:tc>
                    <a:txBody>
                      <a:bodyPr/>
                      <a:lstStyle/>
                      <a:p>
                        <a:pPr lvl="0" algn="ctr"/>
                        <a:r>
                          <a:rPr lang="en-US" sz="1200" noProof="0" dirty="0">
                            <a:latin typeface="+mn-lt"/>
                          </a:rPr>
                          <a:t>Random Forest Classifier</a:t>
                        </a: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ctr"/>
                        <a:r>
                          <a:rPr lang="en-US" sz="1200" noProof="0" dirty="0">
                            <a:latin typeface="+mn-lt"/>
                          </a:rPr>
                          <a:t>Imbalanced</a:t>
                        </a: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pt-PT" sz="1400" b="0" i="0" u="none" strike="noStrike" dirty="0">
                            <a:solidFill>
                              <a:srgbClr val="000000"/>
                            </a:solidFill>
                            <a:effectLst/>
                            <a:latin typeface="+mn-lt"/>
                          </a:rPr>
                          <a:t>9.7</a:t>
                        </a:r>
                        <a:endParaRPr lang="en-US" sz="1400" b="0" i="0" u="none" strike="noStrike" dirty="0">
                          <a:solidFill>
                            <a:srgbClr val="000000"/>
                          </a:solidFill>
                          <a:effectLst/>
                          <a:latin typeface="+mn-lt"/>
                        </a:endParaRP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dirty="0">
                            <a:solidFill>
                              <a:srgbClr val="000000"/>
                            </a:solidFill>
                            <a:effectLst/>
                            <a:latin typeface="+mn-lt"/>
                          </a:rPr>
                          <a:t>8.3</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dirty="0">
                            <a:solidFill>
                              <a:srgbClr val="000000"/>
                            </a:solidFill>
                            <a:effectLst/>
                            <a:latin typeface="+mn-lt"/>
                          </a:rPr>
                          <a:t>102.7</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dirty="0">
                            <a:solidFill>
                              <a:srgbClr val="000000"/>
                            </a:solidFill>
                            <a:effectLst/>
                            <a:latin typeface="+mn-lt"/>
                          </a:rPr>
                          <a:t>11.6</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dirty="0">
                            <a:solidFill>
                              <a:srgbClr val="000000"/>
                            </a:solidFill>
                            <a:effectLst/>
                            <a:latin typeface="+mn-lt"/>
                          </a:rPr>
                          <a:t>0,54</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dirty="0">
                            <a:solidFill>
                              <a:srgbClr val="000000"/>
                            </a:solidFill>
                            <a:effectLst/>
                            <a:latin typeface="+mn-lt"/>
                          </a:rPr>
                          <a:t>0,46</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dirty="0">
                            <a:solidFill>
                              <a:srgbClr val="000000"/>
                            </a:solidFill>
                            <a:effectLst/>
                            <a:latin typeface="+mn-lt"/>
                          </a:rPr>
                          <a:t>0,49</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0" i="0" u="none" strike="noStrike" dirty="0">
                            <a:solidFill>
                              <a:srgbClr val="000000"/>
                            </a:solidFill>
                            <a:effectLst/>
                            <a:latin typeface="+mn-lt"/>
                          </a:rPr>
                          <a:t>0,41</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5"/>
                    </a:ext>
                  </a:extLst>
                </a:tr>
                <a:tr h="629187">
                  <a:tc>
                    <a:txBody>
                      <a:bodyPr/>
                      <a:lstStyle/>
                      <a:p>
                        <a:pPr lvl="0" algn="ctr"/>
                        <a:r>
                          <a:rPr lang="en-US" sz="1200" dirty="0"/>
                          <a:t>Linear Support Vector</a:t>
                        </a:r>
                        <a:r>
                          <a:rPr lang="en-US" sz="1200" baseline="0" dirty="0"/>
                          <a:t> Classification</a:t>
                        </a:r>
                        <a:endParaRPr lang="en-US" sz="1200" dirty="0"/>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b="0" spc="0">
                            <a:solidFill>
                              <a:srgbClr val="000000"/>
                            </a:solidFill>
                          </a:defRPr>
                        </a:pPr>
                        <a:r>
                          <a:rPr lang="en-US" sz="1200" noProof="0" dirty="0">
                            <a:latin typeface="+mn-lt"/>
                          </a:rPr>
                          <a:t>Imbalanced</a:t>
                        </a:r>
                        <a:endParaRPr lang="en-US" sz="1200" b="1" noProof="0" dirty="0">
                          <a:latin typeface="+mn-lt"/>
                          <a:sym typeface="Rajdhani"/>
                        </a:endParaRPr>
                      </a:p>
                    </a:txBody>
                    <a:tcPr marL="19050" marR="19050" marT="19050" marB="1905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dirty="0">
                            <a:solidFill>
                              <a:srgbClr val="000000"/>
                            </a:solidFill>
                            <a:effectLst/>
                            <a:latin typeface="+mn-lt"/>
                          </a:rPr>
                          <a:t>14.6</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dirty="0">
                            <a:solidFill>
                              <a:srgbClr val="000000"/>
                            </a:solidFill>
                            <a:effectLst/>
                            <a:latin typeface="+mn-lt"/>
                          </a:rPr>
                          <a:t>21.4</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pt-PT" sz="1400" b="0" i="0" u="none" strike="noStrike" dirty="0">
                            <a:solidFill>
                              <a:srgbClr val="000000"/>
                            </a:solidFill>
                            <a:effectLst/>
                            <a:latin typeface="+mn-lt"/>
                          </a:rPr>
                          <a:t>89.6</a:t>
                        </a:r>
                        <a:endParaRPr lang="en-US" sz="1400" b="0" i="0" u="none" strike="noStrike" dirty="0">
                          <a:solidFill>
                            <a:srgbClr val="000000"/>
                          </a:solidFill>
                          <a:effectLst/>
                          <a:latin typeface="+mn-lt"/>
                        </a:endParaRP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pt-PT" sz="1400" b="0" i="0" u="none" strike="noStrike" dirty="0">
                            <a:solidFill>
                              <a:srgbClr val="000000"/>
                            </a:solidFill>
                            <a:effectLst/>
                            <a:latin typeface="+mn-lt"/>
                          </a:rPr>
                          <a:t>6.7</a:t>
                        </a:r>
                        <a:endParaRPr lang="en-US" sz="1400" b="0" i="0" u="none" strike="noStrike" dirty="0">
                          <a:solidFill>
                            <a:srgbClr val="000000"/>
                          </a:solidFill>
                          <a:effectLst/>
                          <a:latin typeface="+mn-lt"/>
                        </a:endParaRP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dirty="0">
                            <a:solidFill>
                              <a:srgbClr val="000000"/>
                            </a:solidFill>
                            <a:effectLst/>
                            <a:latin typeface="+mn-lt"/>
                          </a:rPr>
                          <a:t>0,41</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dirty="0">
                            <a:solidFill>
                              <a:srgbClr val="000000"/>
                            </a:solidFill>
                            <a:effectLst/>
                            <a:latin typeface="+mn-lt"/>
                          </a:rPr>
                          <a:t>0,69</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dirty="0">
                            <a:solidFill>
                              <a:srgbClr val="000000"/>
                            </a:solidFill>
                            <a:effectLst/>
                            <a:latin typeface="+mn-lt"/>
                          </a:rPr>
                          <a:t>0,51</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tc>
                    <a:txBody>
                      <a:bodyPr/>
                      <a:lstStyle/>
                      <a:p>
                        <a:pPr algn="ctr" fontAlgn="b"/>
                        <a:r>
                          <a:rPr lang="en-US" sz="1400" b="0" i="0" u="none" strike="noStrike" dirty="0">
                            <a:solidFill>
                              <a:srgbClr val="000000"/>
                            </a:solidFill>
                            <a:effectLst/>
                            <a:latin typeface="+mn-lt"/>
                          </a:rPr>
                          <a:t>0,41</a:t>
                        </a:r>
                      </a:p>
                    </a:txBody>
                    <a:tcPr marL="6350" marR="6350" marT="635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alpha val="30000"/>
                        </a:schemeClr>
                      </a:solidFill>
                    </a:tcPr>
                  </a:tc>
                  <a:extLst>
                    <a:ext uri="{0D108BD9-81ED-4DB2-BD59-A6C34878D82A}">
                      <a16:rowId xmlns:a16="http://schemas.microsoft.com/office/drawing/2014/main" xmlns="" val="10006"/>
                    </a:ext>
                  </a:extLst>
                </a:tr>
              </a:tbl>
            </a:graphicData>
          </a:graphic>
        </p:graphicFrame>
        <p:sp>
          <p:nvSpPr>
            <p:cNvPr id="15" name="Rectangle 14"/>
            <p:cNvSpPr/>
            <p:nvPr/>
          </p:nvSpPr>
          <p:spPr>
            <a:xfrm rot="16200000">
              <a:off x="8503778" y="2310276"/>
              <a:ext cx="615950" cy="745200"/>
            </a:xfrm>
            <a:prstGeom prst="rect">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endParaRPr lang="en-US" sz="1600" dirty="0" err="1">
                <a:solidFill>
                  <a:schemeClr val="bg1"/>
                </a:solidFill>
                <a:latin typeface="Univers for KPMG Light" panose="020B0403020202020204" pitchFamily="34" charset="0"/>
              </a:endParaRPr>
            </a:p>
          </p:txBody>
        </p:sp>
        <p:sp>
          <p:nvSpPr>
            <p:cNvPr id="18" name="Rectangle 17"/>
            <p:cNvSpPr/>
            <p:nvPr/>
          </p:nvSpPr>
          <p:spPr>
            <a:xfrm rot="16200000">
              <a:off x="9251900" y="3571236"/>
              <a:ext cx="615950" cy="745200"/>
            </a:xfrm>
            <a:prstGeom prst="rect">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endParaRPr lang="en-US" sz="1600" dirty="0" err="1">
                <a:solidFill>
                  <a:schemeClr val="bg1"/>
                </a:solidFill>
                <a:latin typeface="Univers for KPMG Light" panose="020B0403020202020204" pitchFamily="34" charset="0"/>
              </a:endParaRPr>
            </a:p>
          </p:txBody>
        </p:sp>
        <p:sp>
          <p:nvSpPr>
            <p:cNvPr id="19" name="Rectangle 18"/>
            <p:cNvSpPr/>
            <p:nvPr/>
          </p:nvSpPr>
          <p:spPr>
            <a:xfrm rot="16200000">
              <a:off x="9980151" y="2310276"/>
              <a:ext cx="615950" cy="745200"/>
            </a:xfrm>
            <a:prstGeom prst="rect">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endParaRPr lang="en-US" sz="1600" dirty="0" err="1">
                <a:solidFill>
                  <a:schemeClr val="bg1"/>
                </a:solidFill>
                <a:latin typeface="Univers for KPMG Light" panose="020B0403020202020204" pitchFamily="34" charset="0"/>
              </a:endParaRPr>
            </a:p>
          </p:txBody>
        </p:sp>
        <p:sp>
          <p:nvSpPr>
            <p:cNvPr id="20" name="Rectangle 19"/>
            <p:cNvSpPr/>
            <p:nvPr/>
          </p:nvSpPr>
          <p:spPr>
            <a:xfrm rot="16200000">
              <a:off x="10732629" y="2310276"/>
              <a:ext cx="615950" cy="745200"/>
            </a:xfrm>
            <a:prstGeom prst="rect">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endParaRPr lang="en-US" sz="1600" dirty="0" err="1">
                <a:solidFill>
                  <a:schemeClr val="bg1"/>
                </a:solidFill>
                <a:latin typeface="Univers for KPMG Light" panose="020B0403020202020204" pitchFamily="34" charset="0"/>
              </a:endParaRPr>
            </a:p>
          </p:txBody>
        </p:sp>
      </p:grpSp>
      <p:grpSp>
        <p:nvGrpSpPr>
          <p:cNvPr id="11" name="Group 10"/>
          <p:cNvGrpSpPr>
            <a:grpSpLocks noChangeAspect="1"/>
          </p:cNvGrpSpPr>
          <p:nvPr/>
        </p:nvGrpSpPr>
        <p:grpSpPr>
          <a:xfrm>
            <a:off x="8591874" y="231286"/>
            <a:ext cx="3476386" cy="422807"/>
            <a:chOff x="241875" y="1780818"/>
            <a:chExt cx="11978785" cy="1456892"/>
          </a:xfrm>
        </p:grpSpPr>
        <p:sp>
          <p:nvSpPr>
            <p:cNvPr id="13" name="Chevron 12"/>
            <p:cNvSpPr/>
            <p:nvPr/>
          </p:nvSpPr>
          <p:spPr>
            <a:xfrm>
              <a:off x="241875" y="2535602"/>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solidFill>
                    <a:schemeClr val="bg1"/>
                  </a:solidFill>
                </a:rPr>
                <a:t>Collection</a:t>
              </a:r>
            </a:p>
          </p:txBody>
        </p:sp>
        <p:sp>
          <p:nvSpPr>
            <p:cNvPr id="14" name="Chevron 13"/>
            <p:cNvSpPr/>
            <p:nvPr/>
          </p:nvSpPr>
          <p:spPr>
            <a:xfrm>
              <a:off x="1937375" y="2536036"/>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spc="-41" dirty="0">
                  <a:solidFill>
                    <a:schemeClr val="bg1"/>
                  </a:solidFill>
                  <a:sym typeface="Rajdhani Semibold"/>
                </a:rPr>
                <a:t>Visualization</a:t>
              </a:r>
              <a:endParaRPr lang="en-US" sz="400" b="1" dirty="0"/>
            </a:p>
          </p:txBody>
        </p:sp>
        <p:sp>
          <p:nvSpPr>
            <p:cNvPr id="16" name="Chevron 15"/>
            <p:cNvSpPr/>
            <p:nvPr/>
          </p:nvSpPr>
          <p:spPr>
            <a:xfrm>
              <a:off x="3632875" y="2536036"/>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solidFill>
                    <a:schemeClr val="bg1"/>
                  </a:solidFill>
                </a:rPr>
                <a:t>Cleansing</a:t>
              </a:r>
            </a:p>
          </p:txBody>
        </p:sp>
        <p:sp>
          <p:nvSpPr>
            <p:cNvPr id="21" name="Chevron 20"/>
            <p:cNvSpPr/>
            <p:nvPr/>
          </p:nvSpPr>
          <p:spPr>
            <a:xfrm>
              <a:off x="5328375" y="2544541"/>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spc="-41" dirty="0">
                  <a:solidFill>
                    <a:schemeClr val="bg1"/>
                  </a:solidFill>
                  <a:ea typeface="Rajdhani Semibold"/>
                  <a:cs typeface="Raleway"/>
                  <a:sym typeface="Rajdhani Semibold"/>
                </a:rPr>
                <a:t>Engineering</a:t>
              </a:r>
              <a:endParaRPr lang="en-US" sz="400" b="1" dirty="0"/>
            </a:p>
          </p:txBody>
        </p:sp>
        <p:sp>
          <p:nvSpPr>
            <p:cNvPr id="22" name="Chevron 21"/>
            <p:cNvSpPr/>
            <p:nvPr/>
          </p:nvSpPr>
          <p:spPr>
            <a:xfrm>
              <a:off x="7023875" y="2544542"/>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spc="-41" dirty="0">
                  <a:solidFill>
                    <a:schemeClr val="bg1"/>
                  </a:solidFill>
                  <a:sym typeface="Rajdhani Semibold"/>
                </a:rPr>
                <a:t>Development</a:t>
              </a:r>
              <a:endParaRPr lang="en-US" sz="400" b="1" dirty="0"/>
            </a:p>
          </p:txBody>
        </p:sp>
        <p:sp>
          <p:nvSpPr>
            <p:cNvPr id="24" name="Chevron 23"/>
            <p:cNvSpPr/>
            <p:nvPr/>
          </p:nvSpPr>
          <p:spPr>
            <a:xfrm>
              <a:off x="8719375" y="2553710"/>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t>Selection</a:t>
              </a:r>
            </a:p>
          </p:txBody>
        </p:sp>
        <p:sp>
          <p:nvSpPr>
            <p:cNvPr id="25" name="Chevron 24"/>
            <p:cNvSpPr/>
            <p:nvPr/>
          </p:nvSpPr>
          <p:spPr>
            <a:xfrm>
              <a:off x="10414873" y="2553710"/>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t>Results</a:t>
              </a:r>
            </a:p>
          </p:txBody>
        </p:sp>
        <p:sp>
          <p:nvSpPr>
            <p:cNvPr id="26" name="Chevron 25"/>
            <p:cNvSpPr/>
            <p:nvPr/>
          </p:nvSpPr>
          <p:spPr>
            <a:xfrm>
              <a:off x="241875" y="1780818"/>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solidFill>
                    <a:schemeClr val="bg1"/>
                  </a:solidFill>
                </a:rPr>
                <a:t>Data</a:t>
              </a:r>
              <a:br>
                <a:rPr lang="en-US" sz="400" b="1" dirty="0">
                  <a:solidFill>
                    <a:schemeClr val="bg1"/>
                  </a:solidFill>
                </a:rPr>
              </a:br>
              <a:r>
                <a:rPr lang="en-US" sz="400" b="1" dirty="0">
                  <a:solidFill>
                    <a:schemeClr val="bg1"/>
                  </a:solidFill>
                </a:rPr>
                <a:t>Source</a:t>
              </a:r>
            </a:p>
          </p:txBody>
        </p:sp>
        <p:sp>
          <p:nvSpPr>
            <p:cNvPr id="27" name="Chevron 26"/>
            <p:cNvSpPr/>
            <p:nvPr/>
          </p:nvSpPr>
          <p:spPr>
            <a:xfrm>
              <a:off x="1937375" y="1780818"/>
              <a:ext cx="5196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solidFill>
                    <a:schemeClr val="bg1"/>
                  </a:solidFill>
                </a:rPr>
                <a:t>Data Exploration</a:t>
              </a:r>
            </a:p>
          </p:txBody>
        </p:sp>
        <p:sp>
          <p:nvSpPr>
            <p:cNvPr id="28" name="Chevron 27"/>
            <p:cNvSpPr/>
            <p:nvPr/>
          </p:nvSpPr>
          <p:spPr>
            <a:xfrm>
              <a:off x="7023875" y="1780818"/>
              <a:ext cx="35012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spc="-41" dirty="0">
                  <a:solidFill>
                    <a:schemeClr val="bg1"/>
                  </a:solidFill>
                  <a:sym typeface="Rajdhani Semibold"/>
                </a:rPr>
                <a:t>Model  Evaluation &amp; Selection</a:t>
              </a:r>
              <a:endParaRPr lang="en-US" sz="400" b="1" dirty="0"/>
            </a:p>
          </p:txBody>
        </p:sp>
        <p:sp>
          <p:nvSpPr>
            <p:cNvPr id="29" name="Chevron 28"/>
            <p:cNvSpPr/>
            <p:nvPr/>
          </p:nvSpPr>
          <p:spPr>
            <a:xfrm>
              <a:off x="10414873" y="1780818"/>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t>Results</a:t>
              </a:r>
            </a:p>
          </p:txBody>
        </p:sp>
      </p:grpSp>
      <p:sp>
        <p:nvSpPr>
          <p:cNvPr id="5" name="Title 4"/>
          <p:cNvSpPr>
            <a:spLocks noGrp="1"/>
          </p:cNvSpPr>
          <p:nvPr>
            <p:ph type="title"/>
          </p:nvPr>
        </p:nvSpPr>
        <p:spPr/>
        <p:txBody>
          <a:bodyPr/>
          <a:lstStyle/>
          <a:p>
            <a:r>
              <a:rPr lang="en-US" dirty="0">
                <a:latin typeface="+mj-lt"/>
              </a:rPr>
              <a:t>Model Results</a:t>
            </a:r>
          </a:p>
        </p:txBody>
      </p:sp>
    </p:spTree>
    <p:extLst>
      <p:ext uri="{BB962C8B-B14F-4D97-AF65-F5344CB8AC3E}">
        <p14:creationId xmlns:p14="http://schemas.microsoft.com/office/powerpoint/2010/main" val="518629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p:txBody>
          <a:bodyPr/>
          <a:lstStyle/>
          <a:p>
            <a:r>
              <a:rPr lang="en-US" dirty="0">
                <a:latin typeface="+mn-lt"/>
              </a:rPr>
              <a:t>Both the predictions of Classification Neural Network (NN) and the Logistic Regression Classifier (LRC) have similar distributions of the monthly income when compared with the original one. For the Years Since Last Promotion the NN performs better. </a:t>
            </a:r>
          </a:p>
        </p:txBody>
      </p:sp>
      <p:grpSp>
        <p:nvGrpSpPr>
          <p:cNvPr id="11" name="Group 10"/>
          <p:cNvGrpSpPr>
            <a:grpSpLocks noChangeAspect="1"/>
          </p:cNvGrpSpPr>
          <p:nvPr/>
        </p:nvGrpSpPr>
        <p:grpSpPr>
          <a:xfrm>
            <a:off x="8591874" y="231286"/>
            <a:ext cx="3476386" cy="422807"/>
            <a:chOff x="241875" y="1780818"/>
            <a:chExt cx="11978785" cy="1456892"/>
          </a:xfrm>
        </p:grpSpPr>
        <p:sp>
          <p:nvSpPr>
            <p:cNvPr id="13" name="Chevron 12"/>
            <p:cNvSpPr/>
            <p:nvPr/>
          </p:nvSpPr>
          <p:spPr>
            <a:xfrm>
              <a:off x="241875" y="2535602"/>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solidFill>
                    <a:schemeClr val="bg1"/>
                  </a:solidFill>
                </a:rPr>
                <a:t>Collection</a:t>
              </a:r>
            </a:p>
          </p:txBody>
        </p:sp>
        <p:sp>
          <p:nvSpPr>
            <p:cNvPr id="14" name="Chevron 13"/>
            <p:cNvSpPr/>
            <p:nvPr/>
          </p:nvSpPr>
          <p:spPr>
            <a:xfrm>
              <a:off x="1937375" y="2536036"/>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spc="-41" dirty="0">
                  <a:solidFill>
                    <a:schemeClr val="bg1"/>
                  </a:solidFill>
                  <a:sym typeface="Rajdhani Semibold"/>
                </a:rPr>
                <a:t>Visualization</a:t>
              </a:r>
              <a:endParaRPr lang="en-US" sz="400" b="1" dirty="0"/>
            </a:p>
          </p:txBody>
        </p:sp>
        <p:sp>
          <p:nvSpPr>
            <p:cNvPr id="16" name="Chevron 15"/>
            <p:cNvSpPr/>
            <p:nvPr/>
          </p:nvSpPr>
          <p:spPr>
            <a:xfrm>
              <a:off x="3632875" y="2536036"/>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solidFill>
                    <a:schemeClr val="bg1"/>
                  </a:solidFill>
                </a:rPr>
                <a:t>Cleansing</a:t>
              </a:r>
            </a:p>
          </p:txBody>
        </p:sp>
        <p:sp>
          <p:nvSpPr>
            <p:cNvPr id="21" name="Chevron 20"/>
            <p:cNvSpPr/>
            <p:nvPr/>
          </p:nvSpPr>
          <p:spPr>
            <a:xfrm>
              <a:off x="5328375" y="2544541"/>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spc="-41" dirty="0">
                  <a:solidFill>
                    <a:schemeClr val="bg1"/>
                  </a:solidFill>
                  <a:ea typeface="Rajdhani Semibold"/>
                  <a:cs typeface="Raleway"/>
                  <a:sym typeface="Rajdhani Semibold"/>
                </a:rPr>
                <a:t>Engineering</a:t>
              </a:r>
              <a:endParaRPr lang="en-US" sz="400" b="1" dirty="0"/>
            </a:p>
          </p:txBody>
        </p:sp>
        <p:sp>
          <p:nvSpPr>
            <p:cNvPr id="22" name="Chevron 21"/>
            <p:cNvSpPr/>
            <p:nvPr/>
          </p:nvSpPr>
          <p:spPr>
            <a:xfrm>
              <a:off x="7023875" y="2544542"/>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spc="-41" dirty="0">
                  <a:solidFill>
                    <a:schemeClr val="bg1"/>
                  </a:solidFill>
                  <a:sym typeface="Rajdhani Semibold"/>
                </a:rPr>
                <a:t>Development</a:t>
              </a:r>
              <a:endParaRPr lang="en-US" sz="400" b="1" dirty="0"/>
            </a:p>
          </p:txBody>
        </p:sp>
        <p:sp>
          <p:nvSpPr>
            <p:cNvPr id="24" name="Chevron 23"/>
            <p:cNvSpPr/>
            <p:nvPr/>
          </p:nvSpPr>
          <p:spPr>
            <a:xfrm>
              <a:off x="8719375" y="2553710"/>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t>Selection</a:t>
              </a:r>
            </a:p>
          </p:txBody>
        </p:sp>
        <p:sp>
          <p:nvSpPr>
            <p:cNvPr id="25" name="Chevron 24"/>
            <p:cNvSpPr/>
            <p:nvPr/>
          </p:nvSpPr>
          <p:spPr>
            <a:xfrm>
              <a:off x="10414873" y="2553710"/>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t>Results</a:t>
              </a:r>
            </a:p>
          </p:txBody>
        </p:sp>
        <p:sp>
          <p:nvSpPr>
            <p:cNvPr id="26" name="Chevron 25"/>
            <p:cNvSpPr/>
            <p:nvPr/>
          </p:nvSpPr>
          <p:spPr>
            <a:xfrm>
              <a:off x="241875" y="1780818"/>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solidFill>
                    <a:schemeClr val="bg1"/>
                  </a:solidFill>
                </a:rPr>
                <a:t>Data</a:t>
              </a:r>
              <a:br>
                <a:rPr lang="en-US" sz="400" b="1" dirty="0">
                  <a:solidFill>
                    <a:schemeClr val="bg1"/>
                  </a:solidFill>
                </a:rPr>
              </a:br>
              <a:r>
                <a:rPr lang="en-US" sz="400" b="1" dirty="0">
                  <a:solidFill>
                    <a:schemeClr val="bg1"/>
                  </a:solidFill>
                </a:rPr>
                <a:t>Source</a:t>
              </a:r>
            </a:p>
          </p:txBody>
        </p:sp>
        <p:sp>
          <p:nvSpPr>
            <p:cNvPr id="27" name="Chevron 26"/>
            <p:cNvSpPr/>
            <p:nvPr/>
          </p:nvSpPr>
          <p:spPr>
            <a:xfrm>
              <a:off x="1937375" y="1780818"/>
              <a:ext cx="5196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solidFill>
                    <a:schemeClr val="bg1"/>
                  </a:solidFill>
                </a:rPr>
                <a:t>Data Exploration</a:t>
              </a:r>
            </a:p>
          </p:txBody>
        </p:sp>
        <p:sp>
          <p:nvSpPr>
            <p:cNvPr id="28" name="Chevron 27"/>
            <p:cNvSpPr/>
            <p:nvPr/>
          </p:nvSpPr>
          <p:spPr>
            <a:xfrm>
              <a:off x="7023875" y="1780818"/>
              <a:ext cx="35012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spc="-41" dirty="0">
                  <a:solidFill>
                    <a:schemeClr val="bg1"/>
                  </a:solidFill>
                  <a:sym typeface="Rajdhani Semibold"/>
                </a:rPr>
                <a:t>Model  Evaluation &amp; Selection</a:t>
              </a:r>
              <a:endParaRPr lang="en-US" sz="400" b="1" dirty="0"/>
            </a:p>
          </p:txBody>
        </p:sp>
        <p:sp>
          <p:nvSpPr>
            <p:cNvPr id="29" name="Chevron 28"/>
            <p:cNvSpPr/>
            <p:nvPr/>
          </p:nvSpPr>
          <p:spPr>
            <a:xfrm>
              <a:off x="10414873" y="1780818"/>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t>Results</a:t>
              </a:r>
            </a:p>
          </p:txBody>
        </p:sp>
      </p:grpSp>
      <p:sp>
        <p:nvSpPr>
          <p:cNvPr id="5" name="Title 4"/>
          <p:cNvSpPr>
            <a:spLocks noGrp="1"/>
          </p:cNvSpPr>
          <p:nvPr>
            <p:ph type="title"/>
          </p:nvPr>
        </p:nvSpPr>
        <p:spPr/>
        <p:txBody>
          <a:bodyPr/>
          <a:lstStyle/>
          <a:p>
            <a:r>
              <a:rPr lang="en-US" dirty="0">
                <a:latin typeface="+mj-lt"/>
              </a:rPr>
              <a:t>Model Results</a:t>
            </a:r>
          </a:p>
        </p:txBody>
      </p:sp>
      <p:pic>
        <p:nvPicPr>
          <p:cNvPr id="3" name="Picture 2"/>
          <p:cNvPicPr>
            <a:picLocks noChangeAspect="1"/>
          </p:cNvPicPr>
          <p:nvPr/>
        </p:nvPicPr>
        <p:blipFill>
          <a:blip r:embed="rId3"/>
          <a:stretch>
            <a:fillRect/>
          </a:stretch>
        </p:blipFill>
        <p:spPr>
          <a:xfrm>
            <a:off x="1785938" y="1906292"/>
            <a:ext cx="8620125" cy="4818357"/>
          </a:xfrm>
          <a:prstGeom prst="rect">
            <a:avLst/>
          </a:prstGeom>
        </p:spPr>
      </p:pic>
    </p:spTree>
    <p:extLst>
      <p:ext uri="{BB962C8B-B14F-4D97-AF65-F5344CB8AC3E}">
        <p14:creationId xmlns:p14="http://schemas.microsoft.com/office/powerpoint/2010/main" val="31857899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Results | “What can we do to avoid attrition?” </a:t>
            </a:r>
            <a:endParaRPr lang="en-US" dirty="0">
              <a:latin typeface="+mn-lt"/>
            </a:endParaRPr>
          </a:p>
        </p:txBody>
      </p:sp>
      <p:sp>
        <p:nvSpPr>
          <p:cNvPr id="17" name="Text Placeholder 16"/>
          <p:cNvSpPr>
            <a:spLocks noGrp="1"/>
          </p:cNvSpPr>
          <p:nvPr>
            <p:ph type="body" sz="quarter" idx="10"/>
          </p:nvPr>
        </p:nvSpPr>
        <p:spPr>
          <a:xfrm>
            <a:off x="998538" y="1072152"/>
            <a:ext cx="10201275" cy="490200"/>
          </a:xfrm>
        </p:spPr>
        <p:txBody>
          <a:bodyPr/>
          <a:lstStyle/>
          <a:p>
            <a:r>
              <a:rPr lang="en-US" dirty="0">
                <a:latin typeface="+mn-lt"/>
              </a:rPr>
              <a:t>Using a feature permutation importance for both models, the results showed that the most relevant variables that are possible to modify for each model are:</a:t>
            </a:r>
            <a:endParaRPr lang="en-US" dirty="0">
              <a:solidFill>
                <a:srgbClr val="FF0000"/>
              </a:solidFill>
              <a:latin typeface="+mn-lt"/>
            </a:endParaRPr>
          </a:p>
        </p:txBody>
      </p:sp>
      <p:sp>
        <p:nvSpPr>
          <p:cNvPr id="9" name="Text Placeholder 16"/>
          <p:cNvSpPr txBox="1">
            <a:spLocks/>
          </p:cNvSpPr>
          <p:nvPr/>
        </p:nvSpPr>
        <p:spPr>
          <a:xfrm>
            <a:off x="479062" y="1864481"/>
            <a:ext cx="5101200" cy="490200"/>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spcAft>
                <a:spcPts val="600"/>
              </a:spcAft>
              <a:buFontTx/>
              <a:buNone/>
              <a:defRPr sz="1600" b="0" kern="1200" baseline="0">
                <a:solidFill>
                  <a:schemeClr val="tx1"/>
                </a:solidFill>
                <a:latin typeface="Calibri" panose="020F0502020204030204" pitchFamily="34" charset="0"/>
                <a:ea typeface="+mn-ea"/>
                <a:cs typeface="Calibri" panose="020F0502020204030204" pitchFamily="34" charset="0"/>
              </a:defRPr>
            </a:lvl1pPr>
            <a:lvl2pPr marL="0" indent="0" algn="l" defTabSz="914377" rtl="0" eaLnBrk="1" latinLnBrk="0" hangingPunct="1">
              <a:lnSpc>
                <a:spcPct val="100000"/>
              </a:lnSpc>
              <a:spcBef>
                <a:spcPts val="0"/>
              </a:spcBef>
              <a:spcAft>
                <a:spcPts val="600"/>
              </a:spcAft>
              <a:buFontTx/>
              <a:buNone/>
              <a:defRPr sz="1400" kern="1200">
                <a:solidFill>
                  <a:schemeClr val="tx2"/>
                </a:solidFill>
                <a:latin typeface="Calibri" panose="020F0502020204030204" pitchFamily="34" charset="0"/>
                <a:ea typeface="+mn-ea"/>
                <a:cs typeface="Calibri" panose="020F0502020204030204" pitchFamily="34" charset="0"/>
              </a:defRPr>
            </a:lvl2pPr>
            <a:lvl3pPr marL="284393" indent="-284393"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400" kern="1200">
                <a:solidFill>
                  <a:schemeClr val="tx2"/>
                </a:solidFill>
                <a:latin typeface="Calibri" panose="020F0502020204030204" pitchFamily="34" charset="0"/>
                <a:ea typeface="+mn-ea"/>
                <a:cs typeface="Calibri" panose="020F0502020204030204" pitchFamily="34" charset="0"/>
              </a:defRPr>
            </a:lvl3pPr>
            <a:lvl4pPr marL="575986" indent="-230394"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400" kern="1200">
                <a:solidFill>
                  <a:schemeClr val="tx2"/>
                </a:solidFill>
                <a:latin typeface="Calibri" panose="020F0502020204030204" pitchFamily="34" charset="0"/>
                <a:ea typeface="+mn-ea"/>
                <a:cs typeface="Calibri" panose="020F0502020204030204" pitchFamily="34" charset="0"/>
              </a:defRPr>
            </a:lvl4pPr>
            <a:lvl5pPr marL="824379" indent="-284393"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400" kern="1200" baseline="0">
                <a:solidFill>
                  <a:schemeClr val="tx2"/>
                </a:solidFill>
                <a:latin typeface="Calibri" panose="020F0502020204030204" pitchFamily="34" charset="0"/>
                <a:ea typeface="+mn-ea"/>
                <a:cs typeface="Calibri" panose="020F0502020204030204" pitchFamily="34" charset="0"/>
              </a:defRPr>
            </a:lvl5pPr>
            <a:lvl6pPr marL="1097973" indent="-230394"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566" indent="-284393"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159" indent="-228594"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solidFill>
                  <a:schemeClr val="tx2"/>
                </a:solidFill>
                <a:latin typeface="+mn-lt"/>
              </a:rPr>
              <a:t>Classification Neural Network</a:t>
            </a:r>
          </a:p>
        </p:txBody>
      </p:sp>
      <p:grpSp>
        <p:nvGrpSpPr>
          <p:cNvPr id="35" name="Group 34"/>
          <p:cNvGrpSpPr/>
          <p:nvPr/>
        </p:nvGrpSpPr>
        <p:grpSpPr>
          <a:xfrm>
            <a:off x="2227209" y="2128630"/>
            <a:ext cx="3651930" cy="4468003"/>
            <a:chOff x="1742223" y="2128630"/>
            <a:chExt cx="3651930" cy="4468003"/>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2223" y="2128630"/>
              <a:ext cx="3651930" cy="4468003"/>
            </a:xfrm>
            <a:prstGeom prst="rect">
              <a:avLst/>
            </a:prstGeom>
          </p:spPr>
        </p:pic>
        <p:sp>
          <p:nvSpPr>
            <p:cNvPr id="18" name="Rectangle 17"/>
            <p:cNvSpPr/>
            <p:nvPr/>
          </p:nvSpPr>
          <p:spPr>
            <a:xfrm>
              <a:off x="2400883" y="2908610"/>
              <a:ext cx="606039" cy="104503"/>
            </a:xfrm>
            <a:prstGeom prst="rect">
              <a:avLst/>
            </a:prstGeom>
            <a:solidFill>
              <a:srgbClr val="00469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endParaRPr lang="en-US" sz="1600" dirty="0" err="1">
                <a:solidFill>
                  <a:schemeClr val="bg1"/>
                </a:solidFill>
                <a:latin typeface="Univers for KPMG Light" panose="020B0403020202020204" pitchFamily="34" charset="0"/>
              </a:endParaRPr>
            </a:p>
          </p:txBody>
        </p:sp>
        <p:sp>
          <p:nvSpPr>
            <p:cNvPr id="19" name="Rectangle 18"/>
            <p:cNvSpPr/>
            <p:nvPr/>
          </p:nvSpPr>
          <p:spPr>
            <a:xfrm>
              <a:off x="2400883" y="3298483"/>
              <a:ext cx="606039" cy="104503"/>
            </a:xfrm>
            <a:prstGeom prst="rect">
              <a:avLst/>
            </a:prstGeom>
            <a:solidFill>
              <a:srgbClr val="00469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endParaRPr lang="en-US" sz="1600" dirty="0" err="1">
                <a:solidFill>
                  <a:schemeClr val="bg1"/>
                </a:solidFill>
                <a:latin typeface="Univers for KPMG Light" panose="020B0403020202020204" pitchFamily="34" charset="0"/>
              </a:endParaRPr>
            </a:p>
          </p:txBody>
        </p:sp>
        <p:sp>
          <p:nvSpPr>
            <p:cNvPr id="20" name="Rectangle 19"/>
            <p:cNvSpPr/>
            <p:nvPr/>
          </p:nvSpPr>
          <p:spPr>
            <a:xfrm>
              <a:off x="2635250" y="2618831"/>
              <a:ext cx="371672" cy="104503"/>
            </a:xfrm>
            <a:prstGeom prst="rect">
              <a:avLst/>
            </a:prstGeom>
            <a:solidFill>
              <a:srgbClr val="00469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endParaRPr lang="en-US" sz="1600" dirty="0" err="1">
                <a:solidFill>
                  <a:schemeClr val="bg1"/>
                </a:solidFill>
                <a:latin typeface="Univers for KPMG Light" panose="020B0403020202020204" pitchFamily="34" charset="0"/>
              </a:endParaRPr>
            </a:p>
          </p:txBody>
        </p:sp>
        <p:sp>
          <p:nvSpPr>
            <p:cNvPr id="21" name="Rectangle 20"/>
            <p:cNvSpPr/>
            <p:nvPr/>
          </p:nvSpPr>
          <p:spPr>
            <a:xfrm>
              <a:off x="2106613" y="3193980"/>
              <a:ext cx="900309" cy="104503"/>
            </a:xfrm>
            <a:prstGeom prst="rect">
              <a:avLst/>
            </a:prstGeom>
            <a:solidFill>
              <a:srgbClr val="00469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endParaRPr lang="en-US" sz="1600" dirty="0" err="1">
                <a:solidFill>
                  <a:schemeClr val="bg1"/>
                </a:solidFill>
                <a:latin typeface="Univers for KPMG Light" panose="020B0403020202020204" pitchFamily="34" charset="0"/>
              </a:endParaRPr>
            </a:p>
          </p:txBody>
        </p:sp>
        <p:sp>
          <p:nvSpPr>
            <p:cNvPr id="22" name="Rectangle 21"/>
            <p:cNvSpPr/>
            <p:nvPr/>
          </p:nvSpPr>
          <p:spPr>
            <a:xfrm>
              <a:off x="2400883" y="3783945"/>
              <a:ext cx="606039" cy="104503"/>
            </a:xfrm>
            <a:prstGeom prst="rect">
              <a:avLst/>
            </a:prstGeom>
            <a:solidFill>
              <a:srgbClr val="00469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endParaRPr lang="en-US" sz="1600" dirty="0" err="1">
                <a:solidFill>
                  <a:schemeClr val="bg1"/>
                </a:solidFill>
                <a:latin typeface="Univers for KPMG Light" panose="020B0403020202020204" pitchFamily="34" charset="0"/>
              </a:endParaRPr>
            </a:p>
          </p:txBody>
        </p:sp>
        <p:sp>
          <p:nvSpPr>
            <p:cNvPr id="23" name="Rectangle 22"/>
            <p:cNvSpPr/>
            <p:nvPr/>
          </p:nvSpPr>
          <p:spPr>
            <a:xfrm>
              <a:off x="2400883" y="3682617"/>
              <a:ext cx="606039" cy="104503"/>
            </a:xfrm>
            <a:prstGeom prst="rect">
              <a:avLst/>
            </a:prstGeom>
            <a:solidFill>
              <a:srgbClr val="00469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endParaRPr lang="en-US" sz="1600" dirty="0" err="1">
                <a:solidFill>
                  <a:schemeClr val="bg1"/>
                </a:solidFill>
                <a:latin typeface="Univers for KPMG Light" panose="020B0403020202020204" pitchFamily="34" charset="0"/>
              </a:endParaRPr>
            </a:p>
          </p:txBody>
        </p:sp>
        <p:sp>
          <p:nvSpPr>
            <p:cNvPr id="24" name="Rectangle 23"/>
            <p:cNvSpPr/>
            <p:nvPr/>
          </p:nvSpPr>
          <p:spPr>
            <a:xfrm>
              <a:off x="2359025" y="3884346"/>
              <a:ext cx="647897" cy="104503"/>
            </a:xfrm>
            <a:prstGeom prst="rect">
              <a:avLst/>
            </a:prstGeom>
            <a:solidFill>
              <a:srgbClr val="00469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endParaRPr lang="en-US" sz="1600" dirty="0" err="1">
                <a:solidFill>
                  <a:schemeClr val="bg1"/>
                </a:solidFill>
                <a:latin typeface="Univers for KPMG Light" panose="020B0403020202020204" pitchFamily="34" charset="0"/>
              </a:endParaRPr>
            </a:p>
          </p:txBody>
        </p:sp>
        <p:sp>
          <p:nvSpPr>
            <p:cNvPr id="30" name="Rectangle 29"/>
            <p:cNvSpPr/>
            <p:nvPr/>
          </p:nvSpPr>
          <p:spPr>
            <a:xfrm>
              <a:off x="2590800" y="4843637"/>
              <a:ext cx="416122" cy="104503"/>
            </a:xfrm>
            <a:prstGeom prst="rect">
              <a:avLst/>
            </a:prstGeom>
            <a:solidFill>
              <a:srgbClr val="00469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endParaRPr lang="en-US" sz="1600" dirty="0" err="1">
                <a:solidFill>
                  <a:schemeClr val="bg1"/>
                </a:solidFill>
                <a:latin typeface="Univers for KPMG Light" panose="020B0403020202020204" pitchFamily="34" charset="0"/>
              </a:endParaRPr>
            </a:p>
          </p:txBody>
        </p:sp>
      </p:grpSp>
      <p:sp>
        <p:nvSpPr>
          <p:cNvPr id="36" name="Rectangle 35"/>
          <p:cNvSpPr/>
          <p:nvPr/>
        </p:nvSpPr>
        <p:spPr>
          <a:xfrm>
            <a:off x="332586" y="2676774"/>
            <a:ext cx="1933575" cy="3371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sz="1400" dirty="0">
                <a:solidFill>
                  <a:schemeClr val="tx2"/>
                </a:solidFill>
              </a:rPr>
              <a:t>Job Involvement</a:t>
            </a:r>
          </a:p>
          <a:p>
            <a:pPr marL="285750" indent="-285750">
              <a:buFont typeface="Arial" panose="020B0604020202020204" pitchFamily="34" charset="0"/>
              <a:buChar char="•"/>
            </a:pPr>
            <a:r>
              <a:rPr lang="en-US" sz="1400" dirty="0">
                <a:solidFill>
                  <a:schemeClr val="tx2"/>
                </a:solidFill>
              </a:rPr>
              <a:t>Daily Rate</a:t>
            </a:r>
          </a:p>
          <a:p>
            <a:pPr marL="285750" indent="-285750">
              <a:buFont typeface="Arial" panose="020B0604020202020204" pitchFamily="34" charset="0"/>
              <a:buChar char="•"/>
            </a:pPr>
            <a:r>
              <a:rPr lang="en-US" sz="1400" dirty="0">
                <a:solidFill>
                  <a:schemeClr val="tx2"/>
                </a:solidFill>
              </a:rPr>
              <a:t>Environment Satisfaction</a:t>
            </a:r>
          </a:p>
          <a:p>
            <a:pPr marL="285750" indent="-285750">
              <a:buFont typeface="Arial" panose="020B0604020202020204" pitchFamily="34" charset="0"/>
              <a:buChar char="•"/>
            </a:pPr>
            <a:r>
              <a:rPr lang="en-US" sz="1400" dirty="0">
                <a:solidFill>
                  <a:schemeClr val="tx2"/>
                </a:solidFill>
              </a:rPr>
              <a:t>Monthly Rate</a:t>
            </a:r>
          </a:p>
          <a:p>
            <a:pPr marL="285750" indent="-285750">
              <a:buFont typeface="Arial" panose="020B0604020202020204" pitchFamily="34" charset="0"/>
              <a:buChar char="•"/>
            </a:pPr>
            <a:r>
              <a:rPr lang="en-US" sz="1400" dirty="0">
                <a:solidFill>
                  <a:schemeClr val="tx2"/>
                </a:solidFill>
              </a:rPr>
              <a:t>Years With Current Manager</a:t>
            </a:r>
          </a:p>
          <a:p>
            <a:pPr marL="285750" indent="-285750">
              <a:buFont typeface="Arial" panose="020B0604020202020204" pitchFamily="34" charset="0"/>
              <a:buChar char="•"/>
            </a:pPr>
            <a:r>
              <a:rPr lang="en-US" sz="1400" dirty="0">
                <a:solidFill>
                  <a:schemeClr val="tx2"/>
                </a:solidFill>
              </a:rPr>
              <a:t>Years Since Last Promotion</a:t>
            </a:r>
          </a:p>
          <a:p>
            <a:pPr marL="285750" indent="-285750">
              <a:buFont typeface="Arial" panose="020B0604020202020204" pitchFamily="34" charset="0"/>
              <a:buChar char="•"/>
            </a:pPr>
            <a:r>
              <a:rPr lang="en-US" sz="1400" dirty="0">
                <a:solidFill>
                  <a:schemeClr val="tx2"/>
                </a:solidFill>
              </a:rPr>
              <a:t>Work Life Balance</a:t>
            </a:r>
          </a:p>
          <a:p>
            <a:pPr marL="285750" indent="-285750">
              <a:buFont typeface="Arial" panose="020B0604020202020204" pitchFamily="34" charset="0"/>
              <a:buChar char="•"/>
            </a:pPr>
            <a:r>
              <a:rPr lang="en-US" sz="1400" dirty="0">
                <a:solidFill>
                  <a:schemeClr val="tx2"/>
                </a:solidFill>
              </a:rPr>
              <a:t>Overtime</a:t>
            </a:r>
          </a:p>
          <a:p>
            <a:pPr marL="285750" indent="-285750">
              <a:buFont typeface="Arial" panose="020B0604020202020204" pitchFamily="34" charset="0"/>
              <a:buChar char="•"/>
            </a:pPr>
            <a:r>
              <a:rPr lang="pt-PT" sz="1400" dirty="0">
                <a:solidFill>
                  <a:schemeClr val="tx2"/>
                </a:solidFill>
              </a:rPr>
              <a:t>Business </a:t>
            </a:r>
            <a:r>
              <a:rPr lang="pt-PT" sz="1400" dirty="0" err="1">
                <a:solidFill>
                  <a:schemeClr val="tx2"/>
                </a:solidFill>
              </a:rPr>
              <a:t>Travel</a:t>
            </a:r>
            <a:endParaRPr lang="en-US" sz="1400" dirty="0">
              <a:solidFill>
                <a:schemeClr val="tx2"/>
              </a:solidFill>
            </a:endParaRPr>
          </a:p>
          <a:p>
            <a:pPr marL="285750" indent="-285750">
              <a:buFont typeface="Arial" panose="020B0604020202020204" pitchFamily="34" charset="0"/>
              <a:buChar char="•"/>
            </a:pPr>
            <a:r>
              <a:rPr lang="en-US" sz="1400" dirty="0">
                <a:solidFill>
                  <a:schemeClr val="tx2"/>
                </a:solidFill>
              </a:rPr>
              <a:t>Monthly Income</a:t>
            </a:r>
          </a:p>
          <a:p>
            <a:pPr marL="285750" indent="-285750">
              <a:buFont typeface="Arial" panose="020B0604020202020204" pitchFamily="34" charset="0"/>
              <a:buChar char="•"/>
            </a:pPr>
            <a:r>
              <a:rPr lang="en-US" sz="1400" dirty="0">
                <a:solidFill>
                  <a:schemeClr val="tx2"/>
                </a:solidFill>
              </a:rPr>
              <a:t>Percent Salary Hike</a:t>
            </a:r>
          </a:p>
        </p:txBody>
      </p:sp>
      <p:sp>
        <p:nvSpPr>
          <p:cNvPr id="11" name="Text Placeholder 16"/>
          <p:cNvSpPr txBox="1">
            <a:spLocks/>
          </p:cNvSpPr>
          <p:nvPr/>
        </p:nvSpPr>
        <p:spPr>
          <a:xfrm>
            <a:off x="6444163" y="1864481"/>
            <a:ext cx="5101200" cy="490200"/>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spcAft>
                <a:spcPts val="600"/>
              </a:spcAft>
              <a:buFontTx/>
              <a:buNone/>
              <a:defRPr sz="1600" b="0" kern="1200" baseline="0">
                <a:solidFill>
                  <a:schemeClr val="tx1"/>
                </a:solidFill>
                <a:latin typeface="Calibri" panose="020F0502020204030204" pitchFamily="34" charset="0"/>
                <a:ea typeface="+mn-ea"/>
                <a:cs typeface="Calibri" panose="020F0502020204030204" pitchFamily="34" charset="0"/>
              </a:defRPr>
            </a:lvl1pPr>
            <a:lvl2pPr marL="0" indent="0" algn="l" defTabSz="914377" rtl="0" eaLnBrk="1" latinLnBrk="0" hangingPunct="1">
              <a:lnSpc>
                <a:spcPct val="100000"/>
              </a:lnSpc>
              <a:spcBef>
                <a:spcPts val="0"/>
              </a:spcBef>
              <a:spcAft>
                <a:spcPts val="600"/>
              </a:spcAft>
              <a:buFontTx/>
              <a:buNone/>
              <a:defRPr sz="1400" kern="1200">
                <a:solidFill>
                  <a:schemeClr val="tx2"/>
                </a:solidFill>
                <a:latin typeface="Calibri" panose="020F0502020204030204" pitchFamily="34" charset="0"/>
                <a:ea typeface="+mn-ea"/>
                <a:cs typeface="Calibri" panose="020F0502020204030204" pitchFamily="34" charset="0"/>
              </a:defRPr>
            </a:lvl2pPr>
            <a:lvl3pPr marL="284393" indent="-284393"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400" kern="1200">
                <a:solidFill>
                  <a:schemeClr val="tx2"/>
                </a:solidFill>
                <a:latin typeface="Calibri" panose="020F0502020204030204" pitchFamily="34" charset="0"/>
                <a:ea typeface="+mn-ea"/>
                <a:cs typeface="Calibri" panose="020F0502020204030204" pitchFamily="34" charset="0"/>
              </a:defRPr>
            </a:lvl3pPr>
            <a:lvl4pPr marL="575986" indent="-230394"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400" kern="1200">
                <a:solidFill>
                  <a:schemeClr val="tx2"/>
                </a:solidFill>
                <a:latin typeface="Calibri" panose="020F0502020204030204" pitchFamily="34" charset="0"/>
                <a:ea typeface="+mn-ea"/>
                <a:cs typeface="Calibri" panose="020F0502020204030204" pitchFamily="34" charset="0"/>
              </a:defRPr>
            </a:lvl4pPr>
            <a:lvl5pPr marL="824379" indent="-284393"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400" kern="1200" baseline="0">
                <a:solidFill>
                  <a:schemeClr val="tx2"/>
                </a:solidFill>
                <a:latin typeface="Calibri" panose="020F0502020204030204" pitchFamily="34" charset="0"/>
                <a:ea typeface="+mn-ea"/>
                <a:cs typeface="Calibri" panose="020F0502020204030204" pitchFamily="34" charset="0"/>
              </a:defRPr>
            </a:lvl5pPr>
            <a:lvl6pPr marL="1097973" indent="-230394"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566" indent="-284393"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159" indent="-228594"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solidFill>
                  <a:schemeClr val="tx2"/>
                </a:solidFill>
                <a:latin typeface="+mn-lt"/>
              </a:rPr>
              <a:t>Logistic Regression Classifier</a:t>
            </a:r>
          </a:p>
        </p:txBody>
      </p:sp>
      <p:grpSp>
        <p:nvGrpSpPr>
          <p:cNvPr id="34" name="Group 33"/>
          <p:cNvGrpSpPr/>
          <p:nvPr/>
        </p:nvGrpSpPr>
        <p:grpSpPr>
          <a:xfrm>
            <a:off x="6130112" y="2128631"/>
            <a:ext cx="3657599" cy="4454942"/>
            <a:chOff x="6829939" y="2128631"/>
            <a:chExt cx="3657599" cy="4454942"/>
          </a:xfrm>
        </p:grpSpPr>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29939" y="2128631"/>
              <a:ext cx="3657599" cy="4454942"/>
            </a:xfrm>
            <a:prstGeom prst="rect">
              <a:avLst/>
            </a:prstGeom>
          </p:spPr>
        </p:pic>
        <p:sp>
          <p:nvSpPr>
            <p:cNvPr id="6" name="Rectangle 5"/>
            <p:cNvSpPr/>
            <p:nvPr/>
          </p:nvSpPr>
          <p:spPr>
            <a:xfrm>
              <a:off x="7537390" y="2629990"/>
              <a:ext cx="548640" cy="104503"/>
            </a:xfrm>
            <a:prstGeom prst="rect">
              <a:avLst/>
            </a:prstGeom>
            <a:solidFill>
              <a:srgbClr val="00469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endParaRPr lang="en-US" sz="1600" dirty="0" err="1">
                <a:solidFill>
                  <a:schemeClr val="bg1"/>
                </a:solidFill>
              </a:endParaRPr>
            </a:p>
          </p:txBody>
        </p:sp>
        <p:sp>
          <p:nvSpPr>
            <p:cNvPr id="16" name="Rectangle 15"/>
            <p:cNvSpPr/>
            <p:nvPr/>
          </p:nvSpPr>
          <p:spPr>
            <a:xfrm>
              <a:off x="7624233" y="6176119"/>
              <a:ext cx="461797" cy="104503"/>
            </a:xfrm>
            <a:prstGeom prst="rect">
              <a:avLst/>
            </a:prstGeom>
            <a:solidFill>
              <a:srgbClr val="00469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endParaRPr lang="en-US" sz="1600" dirty="0" err="1">
                <a:solidFill>
                  <a:schemeClr val="bg1"/>
                </a:solidFill>
              </a:endParaRPr>
            </a:p>
          </p:txBody>
        </p:sp>
        <p:sp>
          <p:nvSpPr>
            <p:cNvPr id="25" name="Rectangle 24"/>
            <p:cNvSpPr/>
            <p:nvPr/>
          </p:nvSpPr>
          <p:spPr>
            <a:xfrm>
              <a:off x="7177617" y="3118659"/>
              <a:ext cx="908413" cy="104503"/>
            </a:xfrm>
            <a:prstGeom prst="rect">
              <a:avLst/>
            </a:prstGeom>
            <a:solidFill>
              <a:srgbClr val="00469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endParaRPr lang="en-US" sz="1600" dirty="0" err="1">
                <a:solidFill>
                  <a:schemeClr val="bg1"/>
                </a:solidFill>
              </a:endParaRPr>
            </a:p>
          </p:txBody>
        </p:sp>
        <p:sp>
          <p:nvSpPr>
            <p:cNvPr id="26" name="Rectangle 25"/>
            <p:cNvSpPr/>
            <p:nvPr/>
          </p:nvSpPr>
          <p:spPr>
            <a:xfrm>
              <a:off x="7497515" y="3317081"/>
              <a:ext cx="588515" cy="104503"/>
            </a:xfrm>
            <a:prstGeom prst="rect">
              <a:avLst/>
            </a:prstGeom>
            <a:solidFill>
              <a:srgbClr val="00469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endParaRPr lang="en-US" sz="1600" dirty="0" err="1">
                <a:solidFill>
                  <a:schemeClr val="bg1"/>
                </a:solidFill>
              </a:endParaRPr>
            </a:p>
          </p:txBody>
        </p:sp>
        <p:sp>
          <p:nvSpPr>
            <p:cNvPr id="27" name="Rectangle 26"/>
            <p:cNvSpPr/>
            <p:nvPr/>
          </p:nvSpPr>
          <p:spPr>
            <a:xfrm>
              <a:off x="7554913" y="5395841"/>
              <a:ext cx="531117" cy="104503"/>
            </a:xfrm>
            <a:prstGeom prst="rect">
              <a:avLst/>
            </a:prstGeom>
            <a:solidFill>
              <a:srgbClr val="00469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endParaRPr lang="en-US" sz="1600" dirty="0" err="1">
                <a:solidFill>
                  <a:schemeClr val="bg1"/>
                </a:solidFill>
              </a:endParaRPr>
            </a:p>
          </p:txBody>
        </p:sp>
        <p:sp>
          <p:nvSpPr>
            <p:cNvPr id="28" name="Rectangle 27"/>
            <p:cNvSpPr/>
            <p:nvPr/>
          </p:nvSpPr>
          <p:spPr>
            <a:xfrm>
              <a:off x="7732713" y="5095582"/>
              <a:ext cx="353317" cy="104503"/>
            </a:xfrm>
            <a:prstGeom prst="rect">
              <a:avLst/>
            </a:prstGeom>
            <a:solidFill>
              <a:srgbClr val="00469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endParaRPr lang="en-US" sz="1600" dirty="0" err="1">
                <a:solidFill>
                  <a:schemeClr val="bg1"/>
                </a:solidFill>
              </a:endParaRPr>
            </a:p>
          </p:txBody>
        </p:sp>
        <p:sp>
          <p:nvSpPr>
            <p:cNvPr id="29" name="Rectangle 28"/>
            <p:cNvSpPr/>
            <p:nvPr/>
          </p:nvSpPr>
          <p:spPr>
            <a:xfrm>
              <a:off x="7418917" y="4895889"/>
              <a:ext cx="667113" cy="104503"/>
            </a:xfrm>
            <a:prstGeom prst="rect">
              <a:avLst/>
            </a:prstGeom>
            <a:solidFill>
              <a:srgbClr val="00469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endParaRPr lang="en-US" sz="1600" dirty="0" err="1">
                <a:solidFill>
                  <a:schemeClr val="bg1"/>
                </a:solidFill>
              </a:endParaRPr>
            </a:p>
          </p:txBody>
        </p:sp>
        <p:sp>
          <p:nvSpPr>
            <p:cNvPr id="31" name="Rectangle 30"/>
            <p:cNvSpPr/>
            <p:nvPr/>
          </p:nvSpPr>
          <p:spPr>
            <a:xfrm>
              <a:off x="7669908" y="5204317"/>
              <a:ext cx="416122" cy="104503"/>
            </a:xfrm>
            <a:prstGeom prst="rect">
              <a:avLst/>
            </a:prstGeom>
            <a:solidFill>
              <a:srgbClr val="00469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endParaRPr lang="en-US" sz="1600" dirty="0" err="1">
                <a:solidFill>
                  <a:schemeClr val="bg1"/>
                </a:solidFill>
              </a:endParaRPr>
            </a:p>
          </p:txBody>
        </p:sp>
      </p:grpSp>
      <p:sp>
        <p:nvSpPr>
          <p:cNvPr id="37" name="Rectangle 36"/>
          <p:cNvSpPr/>
          <p:nvPr/>
        </p:nvSpPr>
        <p:spPr>
          <a:xfrm>
            <a:off x="9925839" y="2676774"/>
            <a:ext cx="1933575" cy="3371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sz="1400" dirty="0">
                <a:solidFill>
                  <a:schemeClr val="tx2"/>
                </a:solidFill>
              </a:rPr>
              <a:t>Overtime </a:t>
            </a:r>
          </a:p>
          <a:p>
            <a:pPr marL="285750" indent="-285750">
              <a:buFont typeface="Arial" panose="020B0604020202020204" pitchFamily="34" charset="0"/>
              <a:buChar char="•"/>
            </a:pPr>
            <a:r>
              <a:rPr lang="en-US" sz="1400" dirty="0">
                <a:solidFill>
                  <a:schemeClr val="tx2"/>
                </a:solidFill>
              </a:rPr>
              <a:t>Stay Score</a:t>
            </a:r>
          </a:p>
          <a:p>
            <a:pPr marL="285750" indent="-285750">
              <a:buFont typeface="Arial" panose="020B0604020202020204" pitchFamily="34" charset="0"/>
              <a:buChar char="•"/>
            </a:pPr>
            <a:r>
              <a:rPr lang="en-US" sz="1400" dirty="0">
                <a:solidFill>
                  <a:schemeClr val="tx2"/>
                </a:solidFill>
              </a:rPr>
              <a:t>Business Travel</a:t>
            </a:r>
          </a:p>
          <a:p>
            <a:pPr marL="285750" indent="-285750">
              <a:buFont typeface="Arial" panose="020B0604020202020204" pitchFamily="34" charset="0"/>
              <a:buChar char="•"/>
            </a:pPr>
            <a:r>
              <a:rPr lang="en-US" sz="1400" dirty="0">
                <a:solidFill>
                  <a:schemeClr val="tx2"/>
                </a:solidFill>
              </a:rPr>
              <a:t>Years Since Last Promotion</a:t>
            </a:r>
          </a:p>
          <a:p>
            <a:pPr marL="285750" indent="-285750">
              <a:buFont typeface="Arial" panose="020B0604020202020204" pitchFamily="34" charset="0"/>
              <a:buChar char="•"/>
            </a:pPr>
            <a:r>
              <a:rPr lang="en-US" sz="1400" dirty="0">
                <a:solidFill>
                  <a:schemeClr val="tx2"/>
                </a:solidFill>
              </a:rPr>
              <a:t>Job Involvement </a:t>
            </a:r>
          </a:p>
          <a:p>
            <a:pPr marL="285750" indent="-285750">
              <a:buFont typeface="Arial" panose="020B0604020202020204" pitchFamily="34" charset="0"/>
              <a:buChar char="•"/>
            </a:pPr>
            <a:r>
              <a:rPr lang="en-US" sz="1400" dirty="0">
                <a:solidFill>
                  <a:schemeClr val="tx2"/>
                </a:solidFill>
              </a:rPr>
              <a:t>Work Life Balance</a:t>
            </a:r>
          </a:p>
          <a:p>
            <a:pPr marL="285750" indent="-285750">
              <a:buFont typeface="Arial" panose="020B0604020202020204" pitchFamily="34" charset="0"/>
              <a:buChar char="•"/>
            </a:pPr>
            <a:r>
              <a:rPr lang="en-US" sz="1400" dirty="0">
                <a:solidFill>
                  <a:schemeClr val="tx2"/>
                </a:solidFill>
              </a:rPr>
              <a:t>Years With Current Manager</a:t>
            </a:r>
          </a:p>
          <a:p>
            <a:pPr marL="285750" indent="-285750">
              <a:buFont typeface="Arial" panose="020B0604020202020204" pitchFamily="34" charset="0"/>
              <a:buChar char="•"/>
            </a:pPr>
            <a:r>
              <a:rPr lang="en-US" sz="1400" dirty="0">
                <a:solidFill>
                  <a:schemeClr val="tx2"/>
                </a:solidFill>
              </a:rPr>
              <a:t>Percent Salary Hike</a:t>
            </a:r>
          </a:p>
          <a:p>
            <a:pPr marL="285750" indent="-285750">
              <a:buFont typeface="Arial" panose="020B0604020202020204" pitchFamily="34" charset="0"/>
              <a:buChar char="•"/>
            </a:pPr>
            <a:r>
              <a:rPr lang="en-US" sz="1400" dirty="0">
                <a:solidFill>
                  <a:schemeClr val="tx2"/>
                </a:solidFill>
              </a:rPr>
              <a:t>Daily Rate</a:t>
            </a:r>
          </a:p>
          <a:p>
            <a:pPr marL="285750" indent="-285750">
              <a:buFont typeface="Arial" panose="020B0604020202020204" pitchFamily="34" charset="0"/>
              <a:buChar char="•"/>
            </a:pPr>
            <a:r>
              <a:rPr lang="en-US" sz="1400" dirty="0">
                <a:solidFill>
                  <a:schemeClr val="tx2"/>
                </a:solidFill>
              </a:rPr>
              <a:t>Hourly Rate</a:t>
            </a:r>
          </a:p>
          <a:p>
            <a:pPr marL="285750" indent="-285750">
              <a:buFont typeface="Arial" panose="020B0604020202020204" pitchFamily="34" charset="0"/>
              <a:buChar char="•"/>
            </a:pPr>
            <a:r>
              <a:rPr lang="pt-PT" sz="1400" dirty="0">
                <a:solidFill>
                  <a:schemeClr val="tx2"/>
                </a:solidFill>
              </a:rPr>
              <a:t>Job </a:t>
            </a:r>
            <a:r>
              <a:rPr lang="en-US" sz="1400" dirty="0">
                <a:solidFill>
                  <a:schemeClr val="tx2"/>
                </a:solidFill>
              </a:rPr>
              <a:t>Satisfaction</a:t>
            </a:r>
            <a:endParaRPr lang="en-US" sz="1600" dirty="0">
              <a:solidFill>
                <a:schemeClr val="bg1"/>
              </a:solidFill>
            </a:endParaRPr>
          </a:p>
        </p:txBody>
      </p:sp>
    </p:spTree>
    <p:extLst>
      <p:ext uri="{BB962C8B-B14F-4D97-AF65-F5344CB8AC3E}">
        <p14:creationId xmlns:p14="http://schemas.microsoft.com/office/powerpoint/2010/main" val="1196960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4499939"/>
            <a:ext cx="12192000" cy="21359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endParaRPr lang="en-US" sz="1600" dirty="0" err="1">
              <a:solidFill>
                <a:schemeClr val="bg1"/>
              </a:solidFill>
            </a:endParaRPr>
          </a:p>
        </p:txBody>
      </p:sp>
      <p:sp>
        <p:nvSpPr>
          <p:cNvPr id="59" name="Rectangle 58"/>
          <p:cNvSpPr/>
          <p:nvPr/>
        </p:nvSpPr>
        <p:spPr>
          <a:xfrm>
            <a:off x="0" y="2080247"/>
            <a:ext cx="12192000" cy="21359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endParaRPr lang="en-US" sz="1600" dirty="0" err="1">
              <a:solidFill>
                <a:schemeClr val="bg1"/>
              </a:solidFill>
            </a:endParaRPr>
          </a:p>
        </p:txBody>
      </p:sp>
      <p:sp>
        <p:nvSpPr>
          <p:cNvPr id="12" name="Title 11"/>
          <p:cNvSpPr>
            <a:spLocks noGrp="1"/>
          </p:cNvSpPr>
          <p:nvPr>
            <p:ph type="title"/>
          </p:nvPr>
        </p:nvSpPr>
        <p:spPr/>
        <p:txBody>
          <a:bodyPr/>
          <a:lstStyle/>
          <a:p>
            <a:r>
              <a:rPr lang="en-US" dirty="0">
                <a:latin typeface="+mn-lt"/>
              </a:rPr>
              <a:t>Conclusions</a:t>
            </a:r>
          </a:p>
        </p:txBody>
      </p:sp>
      <p:sp>
        <p:nvSpPr>
          <p:cNvPr id="17" name="Text Placeholder 16"/>
          <p:cNvSpPr>
            <a:spLocks noGrp="1"/>
          </p:cNvSpPr>
          <p:nvPr>
            <p:ph type="body" sz="quarter" idx="10"/>
          </p:nvPr>
        </p:nvSpPr>
        <p:spPr/>
        <p:txBody>
          <a:bodyPr/>
          <a:lstStyle/>
          <a:p>
            <a:r>
              <a:rPr lang="en-US" dirty="0">
                <a:latin typeface="+mn-lt"/>
              </a:rPr>
              <a:t>Knowing the most relevant features, it was the time to create a new dataset, increase and decrease some variables, and compare it to the attrition of the first predictions.</a:t>
            </a:r>
          </a:p>
        </p:txBody>
      </p:sp>
      <p:grpSp>
        <p:nvGrpSpPr>
          <p:cNvPr id="5" name="Group 4"/>
          <p:cNvGrpSpPr/>
          <p:nvPr/>
        </p:nvGrpSpPr>
        <p:grpSpPr>
          <a:xfrm>
            <a:off x="4431454" y="1736378"/>
            <a:ext cx="3265592" cy="4953181"/>
            <a:chOff x="4463204" y="1736378"/>
            <a:chExt cx="3265592" cy="4953181"/>
          </a:xfrm>
        </p:grpSpPr>
        <p:sp>
          <p:nvSpPr>
            <p:cNvPr id="20" name="Rectangle 19"/>
            <p:cNvSpPr/>
            <p:nvPr/>
          </p:nvSpPr>
          <p:spPr>
            <a:xfrm>
              <a:off x="4463204" y="4505941"/>
              <a:ext cx="3265592" cy="2183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r>
                <a:rPr lang="en-US" sz="1600" b="1" dirty="0">
                  <a:solidFill>
                    <a:schemeClr val="tx2"/>
                  </a:solidFill>
                </a:rPr>
                <a:t>Classification Neural Network</a:t>
              </a:r>
            </a:p>
            <a:p>
              <a:pPr algn="ctr"/>
              <a:endParaRPr lang="pt-PT" sz="1600" b="1" dirty="0">
                <a:solidFill>
                  <a:schemeClr val="tx2"/>
                </a:solidFill>
              </a:endParaRPr>
            </a:p>
            <a:p>
              <a:pPr algn="ctr"/>
              <a:endParaRPr lang="pt-PT" sz="1600" b="1" dirty="0">
                <a:solidFill>
                  <a:schemeClr val="tx2"/>
                </a:solidFill>
              </a:endParaRPr>
            </a:p>
            <a:p>
              <a:pPr algn="ctr"/>
              <a:endParaRPr lang="en-US" sz="1600" b="1" dirty="0">
                <a:solidFill>
                  <a:schemeClr val="tx2"/>
                </a:solidFill>
              </a:endParaRPr>
            </a:p>
            <a:p>
              <a:pPr algn="ctr"/>
              <a:r>
                <a:rPr lang="en-US" sz="1600" b="1" dirty="0">
                  <a:solidFill>
                    <a:schemeClr val="tx2"/>
                  </a:solidFill>
                </a:rPr>
                <a:t>Logistic Regression Classifier</a:t>
              </a:r>
            </a:p>
            <a:p>
              <a:pPr algn="ctr"/>
              <a:endParaRPr lang="en-US" sz="1600" b="1" dirty="0">
                <a:solidFill>
                  <a:schemeClr val="tx2"/>
                </a:solidFill>
              </a:endParaRPr>
            </a:p>
          </p:txBody>
        </p:sp>
        <p:grpSp>
          <p:nvGrpSpPr>
            <p:cNvPr id="31" name="Group 30"/>
            <p:cNvGrpSpPr/>
            <p:nvPr/>
          </p:nvGrpSpPr>
          <p:grpSpPr>
            <a:xfrm>
              <a:off x="4690532" y="5588892"/>
              <a:ext cx="2810933" cy="1100667"/>
              <a:chOff x="-1591733" y="4169581"/>
              <a:chExt cx="2810933" cy="1100667"/>
            </a:xfrm>
          </p:grpSpPr>
          <p:sp>
            <p:nvSpPr>
              <p:cNvPr id="32" name="TextBox 31"/>
              <p:cNvSpPr txBox="1"/>
              <p:nvPr/>
            </p:nvSpPr>
            <p:spPr>
              <a:xfrm>
                <a:off x="-1591733" y="4169581"/>
                <a:ext cx="2810933" cy="1100667"/>
              </a:xfrm>
              <a:prstGeom prst="rect">
                <a:avLst/>
              </a:prstGeom>
              <a:noFill/>
            </p:spPr>
            <p:txBody>
              <a:bodyPr wrap="square" lIns="54610" tIns="54610" rIns="54610" bIns="54610" rtlCol="0" anchor="ctr">
                <a:noAutofit/>
              </a:bodyPr>
              <a:lstStyle/>
              <a:p>
                <a:pPr algn="ctr">
                  <a:spcAft>
                    <a:spcPts val="600"/>
                  </a:spcAft>
                </a:pPr>
                <a:r>
                  <a:rPr lang="pt-PT" sz="4800" b="1" dirty="0">
                    <a:solidFill>
                      <a:schemeClr val="accent4"/>
                    </a:solidFill>
                  </a:rPr>
                  <a:t>    47%</a:t>
                </a:r>
                <a:endParaRPr lang="en-US" sz="1500" b="1" dirty="0" err="1">
                  <a:solidFill>
                    <a:schemeClr val="accent4"/>
                  </a:solidFill>
                </a:endParaRPr>
              </a:p>
            </p:txBody>
          </p:sp>
          <p:sp>
            <p:nvSpPr>
              <p:cNvPr id="33" name="Isosceles Triangle 32"/>
              <p:cNvSpPr/>
              <p:nvPr/>
            </p:nvSpPr>
            <p:spPr>
              <a:xfrm flipV="1">
                <a:off x="-1035579" y="4532583"/>
                <a:ext cx="513821" cy="374663"/>
              </a:xfrm>
              <a:prstGeom prst="triangle">
                <a:avLst/>
              </a:prstGeom>
              <a:solidFill>
                <a:srgbClr val="09A6A4"/>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b="1" dirty="0" err="1">
                  <a:solidFill>
                    <a:schemeClr val="bg1"/>
                  </a:solidFill>
                </a:endParaRPr>
              </a:p>
            </p:txBody>
          </p:sp>
        </p:grpSp>
        <p:grpSp>
          <p:nvGrpSpPr>
            <p:cNvPr id="34" name="Group 33"/>
            <p:cNvGrpSpPr/>
            <p:nvPr/>
          </p:nvGrpSpPr>
          <p:grpSpPr>
            <a:xfrm>
              <a:off x="4690532" y="4620180"/>
              <a:ext cx="2810933" cy="1100667"/>
              <a:chOff x="-1591733" y="4169581"/>
              <a:chExt cx="2810933" cy="1100667"/>
            </a:xfrm>
          </p:grpSpPr>
          <p:sp>
            <p:nvSpPr>
              <p:cNvPr id="35" name="TextBox 34"/>
              <p:cNvSpPr txBox="1"/>
              <p:nvPr/>
            </p:nvSpPr>
            <p:spPr>
              <a:xfrm>
                <a:off x="-1591733" y="4169581"/>
                <a:ext cx="2810933" cy="1100667"/>
              </a:xfrm>
              <a:prstGeom prst="rect">
                <a:avLst/>
              </a:prstGeom>
              <a:noFill/>
            </p:spPr>
            <p:txBody>
              <a:bodyPr wrap="square" lIns="54610" tIns="54610" rIns="54610" bIns="54610" rtlCol="0" anchor="ctr">
                <a:noAutofit/>
              </a:bodyPr>
              <a:lstStyle/>
              <a:p>
                <a:pPr algn="ctr">
                  <a:spcAft>
                    <a:spcPts val="600"/>
                  </a:spcAft>
                </a:pPr>
                <a:r>
                  <a:rPr lang="pt-PT" sz="4800" b="1" dirty="0">
                    <a:solidFill>
                      <a:schemeClr val="accent4"/>
                    </a:solidFill>
                  </a:rPr>
                  <a:t>    42%</a:t>
                </a:r>
                <a:endParaRPr lang="en-US" sz="1500" b="1" dirty="0" err="1">
                  <a:solidFill>
                    <a:schemeClr val="accent4"/>
                  </a:solidFill>
                </a:endParaRPr>
              </a:p>
            </p:txBody>
          </p:sp>
          <p:sp>
            <p:nvSpPr>
              <p:cNvPr id="36" name="Isosceles Triangle 35"/>
              <p:cNvSpPr/>
              <p:nvPr/>
            </p:nvSpPr>
            <p:spPr>
              <a:xfrm flipV="1">
                <a:off x="-1035579" y="4532583"/>
                <a:ext cx="513821" cy="374663"/>
              </a:xfrm>
              <a:prstGeom prst="triangle">
                <a:avLst/>
              </a:prstGeom>
              <a:solidFill>
                <a:srgbClr val="09A6A4"/>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b="1" dirty="0" err="1">
                  <a:solidFill>
                    <a:schemeClr val="bg1"/>
                  </a:solidFill>
                </a:endParaRPr>
              </a:p>
            </p:txBody>
          </p:sp>
        </p:grpSp>
        <p:sp>
          <p:nvSpPr>
            <p:cNvPr id="9" name="Rectangle 8"/>
            <p:cNvSpPr/>
            <p:nvPr/>
          </p:nvSpPr>
          <p:spPr>
            <a:xfrm>
              <a:off x="4463204" y="2111298"/>
              <a:ext cx="3265592" cy="2183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r>
                <a:rPr lang="en-US" sz="1600" b="1" dirty="0">
                  <a:solidFill>
                    <a:schemeClr val="tx2"/>
                  </a:solidFill>
                </a:rPr>
                <a:t>Classification Neural Network</a:t>
              </a:r>
            </a:p>
            <a:p>
              <a:pPr algn="ctr"/>
              <a:r>
                <a:rPr lang="en-US" sz="1600" b="1" dirty="0">
                  <a:solidFill>
                    <a:schemeClr val="tx2"/>
                  </a:solidFill>
                </a:rPr>
                <a:t/>
              </a:r>
              <a:br>
                <a:rPr lang="en-US" sz="1600" b="1" dirty="0">
                  <a:solidFill>
                    <a:schemeClr val="tx2"/>
                  </a:solidFill>
                </a:rPr>
              </a:br>
              <a:endParaRPr lang="en-US" sz="1600" b="1" dirty="0">
                <a:solidFill>
                  <a:schemeClr val="tx2"/>
                </a:solidFill>
              </a:endParaRPr>
            </a:p>
            <a:p>
              <a:pPr algn="ctr"/>
              <a:endParaRPr lang="en-US" sz="1600" b="1" dirty="0">
                <a:solidFill>
                  <a:schemeClr val="tx2"/>
                </a:solidFill>
              </a:endParaRPr>
            </a:p>
            <a:p>
              <a:pPr algn="ctr"/>
              <a:r>
                <a:rPr lang="en-US" sz="1600" b="1" dirty="0">
                  <a:solidFill>
                    <a:schemeClr val="tx2"/>
                  </a:solidFill>
                </a:rPr>
                <a:t>Logistic Regression Classifier</a:t>
              </a:r>
            </a:p>
            <a:p>
              <a:pPr algn="ctr"/>
              <a:endParaRPr lang="en-US" sz="1600" b="1" dirty="0">
                <a:solidFill>
                  <a:schemeClr val="tx2"/>
                </a:solidFill>
              </a:endParaRPr>
            </a:p>
          </p:txBody>
        </p:sp>
        <p:grpSp>
          <p:nvGrpSpPr>
            <p:cNvPr id="28" name="Group 27"/>
            <p:cNvGrpSpPr/>
            <p:nvPr/>
          </p:nvGrpSpPr>
          <p:grpSpPr>
            <a:xfrm>
              <a:off x="4690532" y="3194249"/>
              <a:ext cx="2810933" cy="1100667"/>
              <a:chOff x="-1591733" y="4169581"/>
              <a:chExt cx="2810933" cy="1100667"/>
            </a:xfrm>
          </p:grpSpPr>
          <p:sp>
            <p:nvSpPr>
              <p:cNvPr id="29" name="TextBox 28"/>
              <p:cNvSpPr txBox="1"/>
              <p:nvPr/>
            </p:nvSpPr>
            <p:spPr>
              <a:xfrm>
                <a:off x="-1591733" y="4169581"/>
                <a:ext cx="2810933" cy="1100667"/>
              </a:xfrm>
              <a:prstGeom prst="rect">
                <a:avLst/>
              </a:prstGeom>
              <a:noFill/>
            </p:spPr>
            <p:txBody>
              <a:bodyPr wrap="square" lIns="54610" tIns="54610" rIns="54610" bIns="54610" rtlCol="0" anchor="ctr">
                <a:noAutofit/>
              </a:bodyPr>
              <a:lstStyle/>
              <a:p>
                <a:pPr algn="ctr">
                  <a:spcAft>
                    <a:spcPts val="600"/>
                  </a:spcAft>
                </a:pPr>
                <a:r>
                  <a:rPr lang="pt-PT" sz="4800" b="1" dirty="0">
                    <a:solidFill>
                      <a:schemeClr val="accent4"/>
                    </a:solidFill>
                  </a:rPr>
                  <a:t>    33%</a:t>
                </a:r>
                <a:endParaRPr lang="en-US" sz="1500" b="1" dirty="0" err="1">
                  <a:solidFill>
                    <a:schemeClr val="accent4"/>
                  </a:solidFill>
                </a:endParaRPr>
              </a:p>
            </p:txBody>
          </p:sp>
          <p:sp>
            <p:nvSpPr>
              <p:cNvPr id="30" name="Isosceles Triangle 29"/>
              <p:cNvSpPr/>
              <p:nvPr/>
            </p:nvSpPr>
            <p:spPr>
              <a:xfrm flipV="1">
                <a:off x="-1035579" y="4532583"/>
                <a:ext cx="513821" cy="374663"/>
              </a:xfrm>
              <a:prstGeom prst="triangle">
                <a:avLst/>
              </a:prstGeom>
              <a:solidFill>
                <a:srgbClr val="09A6A4"/>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b="1" dirty="0" err="1">
                  <a:solidFill>
                    <a:schemeClr val="bg1"/>
                  </a:solidFill>
                </a:endParaRPr>
              </a:p>
            </p:txBody>
          </p:sp>
        </p:grpSp>
        <p:sp>
          <p:nvSpPr>
            <p:cNvPr id="16" name="Rectangle 15"/>
            <p:cNvSpPr/>
            <p:nvPr/>
          </p:nvSpPr>
          <p:spPr>
            <a:xfrm>
              <a:off x="4697223" y="1736378"/>
              <a:ext cx="2797562" cy="369332"/>
            </a:xfrm>
            <a:prstGeom prst="rect">
              <a:avLst/>
            </a:prstGeom>
          </p:spPr>
          <p:txBody>
            <a:bodyPr wrap="none">
              <a:spAutoFit/>
            </a:bodyPr>
            <a:lstStyle/>
            <a:p>
              <a:pPr algn="ctr"/>
              <a:r>
                <a:rPr lang="en-US" b="1" dirty="0">
                  <a:solidFill>
                    <a:schemeClr val="tx2"/>
                  </a:solidFill>
                </a:rPr>
                <a:t>Attrition will reduce by:</a:t>
              </a:r>
            </a:p>
          </p:txBody>
        </p:sp>
        <p:grpSp>
          <p:nvGrpSpPr>
            <p:cNvPr id="4" name="Group 3"/>
            <p:cNvGrpSpPr/>
            <p:nvPr/>
          </p:nvGrpSpPr>
          <p:grpSpPr>
            <a:xfrm>
              <a:off x="4690532" y="2236424"/>
              <a:ext cx="2810933" cy="1100667"/>
              <a:chOff x="-1591733" y="4169581"/>
              <a:chExt cx="2810933" cy="1100667"/>
            </a:xfrm>
          </p:grpSpPr>
          <p:sp>
            <p:nvSpPr>
              <p:cNvPr id="22" name="TextBox 21"/>
              <p:cNvSpPr txBox="1"/>
              <p:nvPr/>
            </p:nvSpPr>
            <p:spPr>
              <a:xfrm>
                <a:off x="-1591733" y="4169581"/>
                <a:ext cx="2810933" cy="1100667"/>
              </a:xfrm>
              <a:prstGeom prst="rect">
                <a:avLst/>
              </a:prstGeom>
              <a:noFill/>
            </p:spPr>
            <p:txBody>
              <a:bodyPr wrap="square" lIns="54610" tIns="54610" rIns="54610" bIns="54610" rtlCol="0" anchor="ctr">
                <a:noAutofit/>
              </a:bodyPr>
              <a:lstStyle/>
              <a:p>
                <a:pPr algn="ctr">
                  <a:spcAft>
                    <a:spcPts val="600"/>
                  </a:spcAft>
                </a:pPr>
                <a:r>
                  <a:rPr lang="pt-PT" sz="4800" b="1" dirty="0">
                    <a:solidFill>
                      <a:schemeClr val="accent4"/>
                    </a:solidFill>
                  </a:rPr>
                  <a:t>    27%</a:t>
                </a:r>
                <a:endParaRPr lang="en-US" sz="1500" b="1" dirty="0" err="1">
                  <a:solidFill>
                    <a:schemeClr val="accent4"/>
                  </a:solidFill>
                </a:endParaRPr>
              </a:p>
            </p:txBody>
          </p:sp>
          <p:sp>
            <p:nvSpPr>
              <p:cNvPr id="23" name="Isosceles Triangle 22"/>
              <p:cNvSpPr/>
              <p:nvPr/>
            </p:nvSpPr>
            <p:spPr>
              <a:xfrm flipV="1">
                <a:off x="-1035579" y="4532583"/>
                <a:ext cx="513821" cy="374663"/>
              </a:xfrm>
              <a:prstGeom prst="triangle">
                <a:avLst/>
              </a:prstGeom>
              <a:solidFill>
                <a:srgbClr val="09A6A4"/>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b="1" dirty="0" err="1">
                  <a:solidFill>
                    <a:schemeClr val="bg1"/>
                  </a:solidFill>
                </a:endParaRPr>
              </a:p>
            </p:txBody>
          </p:sp>
        </p:grpSp>
      </p:grpSp>
      <p:grpSp>
        <p:nvGrpSpPr>
          <p:cNvPr id="8" name="Group 7"/>
          <p:cNvGrpSpPr/>
          <p:nvPr/>
        </p:nvGrpSpPr>
        <p:grpSpPr>
          <a:xfrm>
            <a:off x="541201" y="1736378"/>
            <a:ext cx="3265592" cy="4953181"/>
            <a:chOff x="998401" y="1736378"/>
            <a:chExt cx="3265592" cy="4953181"/>
          </a:xfrm>
        </p:grpSpPr>
        <p:grpSp>
          <p:nvGrpSpPr>
            <p:cNvPr id="47" name="Group 46"/>
            <p:cNvGrpSpPr/>
            <p:nvPr/>
          </p:nvGrpSpPr>
          <p:grpSpPr>
            <a:xfrm>
              <a:off x="1225731" y="4598960"/>
              <a:ext cx="2810933" cy="605251"/>
              <a:chOff x="-1591733" y="4169581"/>
              <a:chExt cx="2810933" cy="1100667"/>
            </a:xfrm>
          </p:grpSpPr>
          <p:sp>
            <p:nvSpPr>
              <p:cNvPr id="48" name="TextBox 47"/>
              <p:cNvSpPr txBox="1"/>
              <p:nvPr/>
            </p:nvSpPr>
            <p:spPr>
              <a:xfrm>
                <a:off x="-1591733" y="4169581"/>
                <a:ext cx="2810933" cy="1100667"/>
              </a:xfrm>
              <a:prstGeom prst="rect">
                <a:avLst/>
              </a:prstGeom>
              <a:noFill/>
            </p:spPr>
            <p:txBody>
              <a:bodyPr wrap="square" lIns="54610" tIns="54610" rIns="54610" bIns="54610" rtlCol="0" anchor="ctr">
                <a:noAutofit/>
              </a:bodyPr>
              <a:lstStyle/>
              <a:p>
                <a:pPr algn="ctr">
                  <a:spcAft>
                    <a:spcPts val="600"/>
                  </a:spcAft>
                </a:pPr>
                <a:r>
                  <a:rPr lang="pt-PT" sz="1600" b="1" dirty="0">
                    <a:solidFill>
                      <a:schemeClr val="tx2"/>
                    </a:solidFill>
                  </a:rPr>
                  <a:t>             10</a:t>
                </a:r>
                <a:r>
                  <a:rPr lang="pt-PT" b="1" dirty="0">
                    <a:solidFill>
                      <a:schemeClr val="tx2"/>
                    </a:solidFill>
                  </a:rPr>
                  <a:t>%</a:t>
                </a:r>
              </a:p>
            </p:txBody>
          </p:sp>
          <p:sp>
            <p:nvSpPr>
              <p:cNvPr id="49" name="Isosceles Triangle 48"/>
              <p:cNvSpPr/>
              <p:nvPr/>
            </p:nvSpPr>
            <p:spPr>
              <a:xfrm>
                <a:off x="-323754" y="4568685"/>
                <a:ext cx="257458" cy="328965"/>
              </a:xfrm>
              <a:prstGeom prst="triangle">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b="1" dirty="0" err="1">
                  <a:solidFill>
                    <a:schemeClr val="tx2"/>
                  </a:solidFill>
                </a:endParaRPr>
              </a:p>
            </p:txBody>
          </p:sp>
        </p:grpSp>
        <p:sp>
          <p:nvSpPr>
            <p:cNvPr id="19" name="Rectangle 18"/>
            <p:cNvSpPr/>
            <p:nvPr/>
          </p:nvSpPr>
          <p:spPr>
            <a:xfrm>
              <a:off x="998401" y="4505941"/>
              <a:ext cx="3265592" cy="2183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r>
                <a:rPr lang="en-US" sz="1600" b="1" dirty="0">
                  <a:solidFill>
                    <a:schemeClr val="tx2"/>
                  </a:solidFill>
                </a:rPr>
                <a:t>Increase Monthly Income</a:t>
              </a:r>
            </a:p>
            <a:p>
              <a:pPr algn="ctr"/>
              <a:endParaRPr lang="en-US" sz="1600" b="1" dirty="0">
                <a:solidFill>
                  <a:schemeClr val="tx2"/>
                </a:solidFill>
              </a:endParaRPr>
            </a:p>
            <a:p>
              <a:pPr algn="ctr"/>
              <a:r>
                <a:rPr lang="en-US" sz="1600" b="1" dirty="0">
                  <a:solidFill>
                    <a:schemeClr val="tx2"/>
                  </a:solidFill>
                </a:rPr>
                <a:t>Decrease Overtime</a:t>
              </a:r>
            </a:p>
            <a:p>
              <a:pPr algn="ctr"/>
              <a:r>
                <a:rPr lang="en-US" sz="1600" b="1" dirty="0">
                  <a:solidFill>
                    <a:schemeClr val="tx2"/>
                  </a:solidFill>
                </a:rPr>
                <a:t/>
              </a:r>
              <a:br>
                <a:rPr lang="en-US" sz="1600" b="1" dirty="0">
                  <a:solidFill>
                    <a:schemeClr val="tx2"/>
                  </a:solidFill>
                </a:rPr>
              </a:br>
              <a:r>
                <a:rPr lang="en-US" sz="1600" b="1" dirty="0">
                  <a:solidFill>
                    <a:schemeClr val="tx2"/>
                  </a:solidFill>
                </a:rPr>
                <a:t>Increase Work Life Balance</a:t>
              </a:r>
            </a:p>
            <a:p>
              <a:pPr algn="ctr"/>
              <a:endParaRPr lang="en-US" sz="1600" b="1" dirty="0">
                <a:solidFill>
                  <a:schemeClr val="tx2"/>
                </a:solidFill>
              </a:endParaRPr>
            </a:p>
            <a:p>
              <a:pPr algn="ctr"/>
              <a:r>
                <a:rPr lang="en-US" sz="1600" b="1" dirty="0">
                  <a:solidFill>
                    <a:schemeClr val="tx2"/>
                  </a:solidFill>
                </a:rPr>
                <a:t>Years Since Last Promotion </a:t>
              </a:r>
            </a:p>
            <a:p>
              <a:pPr algn="ctr"/>
              <a:endParaRPr lang="en-US" sz="1600" b="1" dirty="0">
                <a:solidFill>
                  <a:schemeClr val="tx2"/>
                </a:solidFill>
              </a:endParaRPr>
            </a:p>
            <a:p>
              <a:pPr marL="285750" indent="-285750" algn="ctr">
                <a:buFontTx/>
                <a:buChar char="-"/>
              </a:pPr>
              <a:endParaRPr lang="en-US" sz="1600" b="1" dirty="0">
                <a:solidFill>
                  <a:schemeClr val="tx2"/>
                </a:solidFill>
              </a:endParaRPr>
            </a:p>
            <a:p>
              <a:pPr marL="285750" indent="-285750" algn="ctr">
                <a:buFontTx/>
                <a:buChar char="-"/>
              </a:pPr>
              <a:endParaRPr lang="en-US" sz="1600" b="1" dirty="0">
                <a:solidFill>
                  <a:schemeClr val="tx2"/>
                </a:solidFill>
              </a:endParaRPr>
            </a:p>
          </p:txBody>
        </p:sp>
        <p:grpSp>
          <p:nvGrpSpPr>
            <p:cNvPr id="56" name="Group 55"/>
            <p:cNvGrpSpPr/>
            <p:nvPr/>
          </p:nvGrpSpPr>
          <p:grpSpPr>
            <a:xfrm>
              <a:off x="1225731" y="6125031"/>
              <a:ext cx="2810933" cy="564528"/>
              <a:chOff x="-1591733" y="4169581"/>
              <a:chExt cx="2810933" cy="1100667"/>
            </a:xfrm>
          </p:grpSpPr>
          <p:sp>
            <p:nvSpPr>
              <p:cNvPr id="57" name="TextBox 56"/>
              <p:cNvSpPr txBox="1"/>
              <p:nvPr/>
            </p:nvSpPr>
            <p:spPr>
              <a:xfrm>
                <a:off x="-1591733" y="4169581"/>
                <a:ext cx="2810933" cy="1100667"/>
              </a:xfrm>
              <a:prstGeom prst="rect">
                <a:avLst/>
              </a:prstGeom>
              <a:noFill/>
            </p:spPr>
            <p:txBody>
              <a:bodyPr wrap="square" lIns="54610" tIns="54610" rIns="54610" bIns="54610" rtlCol="0" anchor="ctr">
                <a:noAutofit/>
              </a:bodyPr>
              <a:lstStyle/>
              <a:p>
                <a:pPr algn="ctr">
                  <a:spcAft>
                    <a:spcPts val="600"/>
                  </a:spcAft>
                </a:pPr>
                <a:r>
                  <a:rPr lang="pt-PT" sz="1600" b="1" dirty="0">
                    <a:solidFill>
                      <a:schemeClr val="tx2"/>
                    </a:solidFill>
                  </a:rPr>
                  <a:t>             0</a:t>
                </a:r>
                <a:endParaRPr lang="en-US" sz="700" b="1" dirty="0" err="1">
                  <a:solidFill>
                    <a:schemeClr val="tx2"/>
                  </a:solidFill>
                </a:endParaRPr>
              </a:p>
            </p:txBody>
          </p:sp>
          <p:sp>
            <p:nvSpPr>
              <p:cNvPr id="58" name="Isosceles Triangle 57"/>
              <p:cNvSpPr/>
              <p:nvPr/>
            </p:nvSpPr>
            <p:spPr>
              <a:xfrm flipV="1">
                <a:off x="-323754" y="4568685"/>
                <a:ext cx="257458" cy="328965"/>
              </a:xfrm>
              <a:prstGeom prst="triangle">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b="1" dirty="0" err="1">
                  <a:solidFill>
                    <a:schemeClr val="tx2"/>
                  </a:solidFill>
                </a:endParaRPr>
              </a:p>
            </p:txBody>
          </p:sp>
        </p:grpSp>
        <p:sp>
          <p:nvSpPr>
            <p:cNvPr id="2" name="Rectangle 1"/>
            <p:cNvSpPr/>
            <p:nvPr/>
          </p:nvSpPr>
          <p:spPr>
            <a:xfrm>
              <a:off x="998401" y="2111298"/>
              <a:ext cx="3265592" cy="2183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r>
                <a:rPr lang="en-US" sz="1600" b="1" dirty="0">
                  <a:solidFill>
                    <a:schemeClr val="tx2"/>
                  </a:solidFill>
                </a:rPr>
                <a:t> Increase Monthly Income (+10%)</a:t>
              </a:r>
            </a:p>
            <a:p>
              <a:pPr algn="ctr"/>
              <a:endParaRPr lang="en-US" sz="1600" b="1" dirty="0">
                <a:solidFill>
                  <a:schemeClr val="tx2"/>
                </a:solidFill>
              </a:endParaRPr>
            </a:p>
            <a:p>
              <a:pPr algn="ctr"/>
              <a:endParaRPr lang="en-US" sz="1600" b="1" dirty="0">
                <a:solidFill>
                  <a:schemeClr val="tx2"/>
                </a:solidFill>
              </a:endParaRPr>
            </a:p>
            <a:p>
              <a:pPr algn="ctr"/>
              <a:r>
                <a:rPr lang="en-US" sz="1600" b="1" dirty="0">
                  <a:solidFill>
                    <a:schemeClr val="tx2"/>
                  </a:solidFill>
                </a:rPr>
                <a:t>Decrease Overtime</a:t>
              </a:r>
            </a:p>
            <a:p>
              <a:pPr algn="ctr"/>
              <a:r>
                <a:rPr lang="en-US" sz="1600" b="1" dirty="0">
                  <a:solidFill>
                    <a:schemeClr val="tx2"/>
                  </a:solidFill>
                </a:rPr>
                <a:t> </a:t>
              </a:r>
              <a:br>
                <a:rPr lang="en-US" sz="1600" b="1" dirty="0">
                  <a:solidFill>
                    <a:schemeClr val="tx2"/>
                  </a:solidFill>
                </a:rPr>
              </a:br>
              <a:r>
                <a:rPr lang="en-US" sz="1600" b="1" dirty="0">
                  <a:solidFill>
                    <a:schemeClr val="tx2"/>
                  </a:solidFill>
                </a:rPr>
                <a:t/>
              </a:r>
              <a:br>
                <a:rPr lang="en-US" sz="1600" b="1" dirty="0">
                  <a:solidFill>
                    <a:schemeClr val="tx2"/>
                  </a:solidFill>
                </a:rPr>
              </a:br>
              <a:r>
                <a:rPr lang="en-US" sz="1600" b="1" dirty="0">
                  <a:solidFill>
                    <a:schemeClr val="tx2"/>
                  </a:solidFill>
                </a:rPr>
                <a:t>Increase Work Life Balance (+1)</a:t>
              </a:r>
            </a:p>
            <a:p>
              <a:pPr algn="ctr"/>
              <a:endParaRPr lang="en-US" sz="1600" b="1" dirty="0">
                <a:solidFill>
                  <a:schemeClr val="tx2"/>
                </a:solidFill>
              </a:endParaRPr>
            </a:p>
          </p:txBody>
        </p:sp>
        <p:grpSp>
          <p:nvGrpSpPr>
            <p:cNvPr id="44" name="Group 43"/>
            <p:cNvGrpSpPr/>
            <p:nvPr/>
          </p:nvGrpSpPr>
          <p:grpSpPr>
            <a:xfrm>
              <a:off x="1225731" y="3682698"/>
              <a:ext cx="2810933" cy="564528"/>
              <a:chOff x="-1591733" y="4169581"/>
              <a:chExt cx="2810933" cy="1100667"/>
            </a:xfrm>
          </p:grpSpPr>
          <p:sp>
            <p:nvSpPr>
              <p:cNvPr id="45" name="TextBox 44"/>
              <p:cNvSpPr txBox="1"/>
              <p:nvPr/>
            </p:nvSpPr>
            <p:spPr>
              <a:xfrm>
                <a:off x="-1591733" y="4169581"/>
                <a:ext cx="2810933" cy="1100667"/>
              </a:xfrm>
              <a:prstGeom prst="rect">
                <a:avLst/>
              </a:prstGeom>
              <a:noFill/>
            </p:spPr>
            <p:txBody>
              <a:bodyPr wrap="square" lIns="54610" tIns="54610" rIns="54610" bIns="54610" rtlCol="0" anchor="ctr">
                <a:noAutofit/>
              </a:bodyPr>
              <a:lstStyle/>
              <a:p>
                <a:pPr algn="ctr">
                  <a:spcAft>
                    <a:spcPts val="600"/>
                  </a:spcAft>
                </a:pPr>
                <a:r>
                  <a:rPr lang="pt-PT" sz="1600" b="1" dirty="0">
                    <a:solidFill>
                      <a:schemeClr val="tx2"/>
                    </a:solidFill>
                  </a:rPr>
                  <a:t>             1</a:t>
                </a:r>
                <a:endParaRPr lang="en-US" sz="700" b="1" dirty="0" err="1">
                  <a:solidFill>
                    <a:schemeClr val="tx2"/>
                  </a:solidFill>
                </a:endParaRPr>
              </a:p>
            </p:txBody>
          </p:sp>
          <p:sp>
            <p:nvSpPr>
              <p:cNvPr id="46" name="Isosceles Triangle 45"/>
              <p:cNvSpPr/>
              <p:nvPr/>
            </p:nvSpPr>
            <p:spPr>
              <a:xfrm>
                <a:off x="-323754" y="4568685"/>
                <a:ext cx="257458" cy="328965"/>
              </a:xfrm>
              <a:prstGeom prst="triangle">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b="1" dirty="0" err="1">
                  <a:solidFill>
                    <a:schemeClr val="tx2"/>
                  </a:solidFill>
                </a:endParaRPr>
              </a:p>
            </p:txBody>
          </p:sp>
        </p:grpSp>
        <p:grpSp>
          <p:nvGrpSpPr>
            <p:cNvPr id="40" name="Group 39"/>
            <p:cNvGrpSpPr/>
            <p:nvPr/>
          </p:nvGrpSpPr>
          <p:grpSpPr>
            <a:xfrm>
              <a:off x="1225731" y="2949750"/>
              <a:ext cx="2810933" cy="564528"/>
              <a:chOff x="-1591733" y="4169581"/>
              <a:chExt cx="2810933" cy="1100667"/>
            </a:xfrm>
          </p:grpSpPr>
          <p:sp>
            <p:nvSpPr>
              <p:cNvPr id="41" name="TextBox 40"/>
              <p:cNvSpPr txBox="1"/>
              <p:nvPr/>
            </p:nvSpPr>
            <p:spPr>
              <a:xfrm>
                <a:off x="-1591733" y="4169581"/>
                <a:ext cx="2810933" cy="1100667"/>
              </a:xfrm>
              <a:prstGeom prst="rect">
                <a:avLst/>
              </a:prstGeom>
              <a:noFill/>
            </p:spPr>
            <p:txBody>
              <a:bodyPr wrap="square" lIns="54610" tIns="54610" rIns="54610" bIns="54610" rtlCol="0" anchor="ctr">
                <a:noAutofit/>
              </a:bodyPr>
              <a:lstStyle/>
              <a:p>
                <a:pPr algn="ctr">
                  <a:spcAft>
                    <a:spcPts val="600"/>
                  </a:spcAft>
                </a:pPr>
                <a:r>
                  <a:rPr lang="pt-PT" sz="1600" b="1" dirty="0">
                    <a:solidFill>
                      <a:schemeClr val="tx2"/>
                    </a:solidFill>
                  </a:rPr>
                  <a:t>             No</a:t>
                </a:r>
                <a:endParaRPr lang="en-US" sz="700" b="1" dirty="0" err="1">
                  <a:solidFill>
                    <a:schemeClr val="tx2"/>
                  </a:solidFill>
                </a:endParaRPr>
              </a:p>
            </p:txBody>
          </p:sp>
          <p:sp>
            <p:nvSpPr>
              <p:cNvPr id="42" name="Isosceles Triangle 41"/>
              <p:cNvSpPr/>
              <p:nvPr/>
            </p:nvSpPr>
            <p:spPr>
              <a:xfrm flipV="1">
                <a:off x="-323754" y="4568685"/>
                <a:ext cx="257458" cy="328965"/>
              </a:xfrm>
              <a:prstGeom prst="triangle">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b="1" dirty="0" err="1">
                  <a:solidFill>
                    <a:schemeClr val="tx2"/>
                  </a:solidFill>
                </a:endParaRPr>
              </a:p>
            </p:txBody>
          </p:sp>
        </p:grpSp>
        <p:sp>
          <p:nvSpPr>
            <p:cNvPr id="3" name="Rectangle 2"/>
            <p:cNvSpPr/>
            <p:nvPr/>
          </p:nvSpPr>
          <p:spPr>
            <a:xfrm>
              <a:off x="1265280" y="1736378"/>
              <a:ext cx="2731838" cy="369332"/>
            </a:xfrm>
            <a:prstGeom prst="rect">
              <a:avLst/>
            </a:prstGeom>
          </p:spPr>
          <p:txBody>
            <a:bodyPr wrap="none">
              <a:spAutoFit/>
            </a:bodyPr>
            <a:lstStyle/>
            <a:p>
              <a:pPr algn="ctr"/>
              <a:r>
                <a:rPr lang="en-US" b="1" dirty="0">
                  <a:solidFill>
                    <a:schemeClr val="tx2"/>
                  </a:solidFill>
                </a:rPr>
                <a:t>Changing this variables </a:t>
              </a:r>
            </a:p>
          </p:txBody>
        </p:sp>
        <p:grpSp>
          <p:nvGrpSpPr>
            <p:cNvPr id="37" name="Group 36"/>
            <p:cNvGrpSpPr/>
            <p:nvPr/>
          </p:nvGrpSpPr>
          <p:grpSpPr>
            <a:xfrm>
              <a:off x="1225731" y="2236425"/>
              <a:ext cx="2810933" cy="564528"/>
              <a:chOff x="-1591733" y="4169581"/>
              <a:chExt cx="2810933" cy="1100667"/>
            </a:xfrm>
          </p:grpSpPr>
          <p:sp>
            <p:nvSpPr>
              <p:cNvPr id="38" name="TextBox 37"/>
              <p:cNvSpPr txBox="1"/>
              <p:nvPr/>
            </p:nvSpPr>
            <p:spPr>
              <a:xfrm>
                <a:off x="-1591733" y="4169581"/>
                <a:ext cx="2810933" cy="1100667"/>
              </a:xfrm>
              <a:prstGeom prst="rect">
                <a:avLst/>
              </a:prstGeom>
              <a:noFill/>
            </p:spPr>
            <p:txBody>
              <a:bodyPr wrap="square" lIns="54610" tIns="54610" rIns="54610" bIns="54610" rtlCol="0" anchor="ctr">
                <a:noAutofit/>
              </a:bodyPr>
              <a:lstStyle/>
              <a:p>
                <a:pPr algn="ctr">
                  <a:spcAft>
                    <a:spcPts val="600"/>
                  </a:spcAft>
                </a:pPr>
                <a:r>
                  <a:rPr lang="pt-PT" sz="1600" b="1" dirty="0">
                    <a:solidFill>
                      <a:schemeClr val="tx2"/>
                    </a:solidFill>
                  </a:rPr>
                  <a:t>             10</a:t>
                </a:r>
                <a:r>
                  <a:rPr lang="pt-PT" b="1" dirty="0">
                    <a:solidFill>
                      <a:schemeClr val="tx2"/>
                    </a:solidFill>
                  </a:rPr>
                  <a:t>%</a:t>
                </a:r>
              </a:p>
            </p:txBody>
          </p:sp>
          <p:sp>
            <p:nvSpPr>
              <p:cNvPr id="39" name="Isosceles Triangle 38"/>
              <p:cNvSpPr/>
              <p:nvPr/>
            </p:nvSpPr>
            <p:spPr>
              <a:xfrm>
                <a:off x="-323754" y="4568685"/>
                <a:ext cx="257458" cy="328965"/>
              </a:xfrm>
              <a:prstGeom prst="triangle">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b="1" dirty="0" err="1">
                  <a:solidFill>
                    <a:schemeClr val="tx2"/>
                  </a:solidFill>
                </a:endParaRPr>
              </a:p>
            </p:txBody>
          </p:sp>
        </p:grpSp>
        <p:grpSp>
          <p:nvGrpSpPr>
            <p:cNvPr id="50" name="Group 49"/>
            <p:cNvGrpSpPr/>
            <p:nvPr/>
          </p:nvGrpSpPr>
          <p:grpSpPr>
            <a:xfrm>
              <a:off x="1225731" y="5075471"/>
              <a:ext cx="2810933" cy="564528"/>
              <a:chOff x="-1591733" y="4169581"/>
              <a:chExt cx="2810933" cy="1100667"/>
            </a:xfrm>
          </p:grpSpPr>
          <p:sp>
            <p:nvSpPr>
              <p:cNvPr id="51" name="TextBox 50"/>
              <p:cNvSpPr txBox="1"/>
              <p:nvPr/>
            </p:nvSpPr>
            <p:spPr>
              <a:xfrm>
                <a:off x="-1591733" y="4169581"/>
                <a:ext cx="2810933" cy="1100667"/>
              </a:xfrm>
              <a:prstGeom prst="rect">
                <a:avLst/>
              </a:prstGeom>
              <a:noFill/>
            </p:spPr>
            <p:txBody>
              <a:bodyPr wrap="square" lIns="54610" tIns="54610" rIns="54610" bIns="54610" rtlCol="0" anchor="ctr">
                <a:noAutofit/>
              </a:bodyPr>
              <a:lstStyle/>
              <a:p>
                <a:pPr algn="ctr">
                  <a:spcAft>
                    <a:spcPts val="600"/>
                  </a:spcAft>
                </a:pPr>
                <a:r>
                  <a:rPr lang="pt-PT" sz="1600" b="1" dirty="0">
                    <a:solidFill>
                      <a:schemeClr val="tx2"/>
                    </a:solidFill>
                  </a:rPr>
                  <a:t>             No</a:t>
                </a:r>
                <a:endParaRPr lang="en-US" sz="700" b="1" dirty="0" err="1">
                  <a:solidFill>
                    <a:schemeClr val="tx2"/>
                  </a:solidFill>
                </a:endParaRPr>
              </a:p>
            </p:txBody>
          </p:sp>
          <p:sp>
            <p:nvSpPr>
              <p:cNvPr id="52" name="Isosceles Triangle 51"/>
              <p:cNvSpPr/>
              <p:nvPr/>
            </p:nvSpPr>
            <p:spPr>
              <a:xfrm flipV="1">
                <a:off x="-323754" y="4568685"/>
                <a:ext cx="257458" cy="328965"/>
              </a:xfrm>
              <a:prstGeom prst="triangle">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b="1" dirty="0" err="1">
                  <a:solidFill>
                    <a:schemeClr val="tx2"/>
                  </a:solidFill>
                </a:endParaRPr>
              </a:p>
            </p:txBody>
          </p:sp>
        </p:grpSp>
        <p:grpSp>
          <p:nvGrpSpPr>
            <p:cNvPr id="53" name="Group 52"/>
            <p:cNvGrpSpPr/>
            <p:nvPr/>
          </p:nvGrpSpPr>
          <p:grpSpPr>
            <a:xfrm>
              <a:off x="1225731" y="5598869"/>
              <a:ext cx="2810933" cy="564528"/>
              <a:chOff x="-1591733" y="4169581"/>
              <a:chExt cx="2810933" cy="1100667"/>
            </a:xfrm>
          </p:grpSpPr>
          <p:sp>
            <p:nvSpPr>
              <p:cNvPr id="54" name="TextBox 53"/>
              <p:cNvSpPr txBox="1"/>
              <p:nvPr/>
            </p:nvSpPr>
            <p:spPr>
              <a:xfrm>
                <a:off x="-1591733" y="4169581"/>
                <a:ext cx="2810933" cy="1100667"/>
              </a:xfrm>
              <a:prstGeom prst="rect">
                <a:avLst/>
              </a:prstGeom>
              <a:noFill/>
            </p:spPr>
            <p:txBody>
              <a:bodyPr wrap="square" lIns="54610" tIns="54610" rIns="54610" bIns="54610" rtlCol="0" anchor="ctr">
                <a:noAutofit/>
              </a:bodyPr>
              <a:lstStyle/>
              <a:p>
                <a:pPr algn="ctr">
                  <a:spcAft>
                    <a:spcPts val="600"/>
                  </a:spcAft>
                </a:pPr>
                <a:r>
                  <a:rPr lang="pt-PT" sz="1600" b="1" dirty="0">
                    <a:solidFill>
                      <a:schemeClr val="tx2"/>
                    </a:solidFill>
                  </a:rPr>
                  <a:t>             1</a:t>
                </a:r>
                <a:endParaRPr lang="en-US" sz="700" b="1" dirty="0" err="1">
                  <a:solidFill>
                    <a:schemeClr val="tx2"/>
                  </a:solidFill>
                </a:endParaRPr>
              </a:p>
            </p:txBody>
          </p:sp>
          <p:sp>
            <p:nvSpPr>
              <p:cNvPr id="55" name="Isosceles Triangle 54"/>
              <p:cNvSpPr/>
              <p:nvPr/>
            </p:nvSpPr>
            <p:spPr>
              <a:xfrm>
                <a:off x="-323754" y="4568685"/>
                <a:ext cx="257458" cy="328965"/>
              </a:xfrm>
              <a:prstGeom prst="triangle">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b="1" dirty="0" err="1">
                  <a:solidFill>
                    <a:schemeClr val="tx2"/>
                  </a:solidFill>
                </a:endParaRPr>
              </a:p>
            </p:txBody>
          </p:sp>
        </p:grpSp>
      </p:grpSp>
      <p:sp>
        <p:nvSpPr>
          <p:cNvPr id="76" name="Rectangle 75"/>
          <p:cNvSpPr/>
          <p:nvPr/>
        </p:nvSpPr>
        <p:spPr>
          <a:xfrm>
            <a:off x="8128000" y="1736376"/>
            <a:ext cx="3708401" cy="51216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endParaRPr lang="en-US" sz="1600" dirty="0" err="1">
              <a:solidFill>
                <a:schemeClr val="bg1"/>
              </a:solidFill>
            </a:endParaRPr>
          </a:p>
        </p:txBody>
      </p:sp>
      <p:sp>
        <p:nvSpPr>
          <p:cNvPr id="66" name="Rectangle 65"/>
          <p:cNvSpPr/>
          <p:nvPr/>
        </p:nvSpPr>
        <p:spPr>
          <a:xfrm>
            <a:off x="9028513" y="1736377"/>
            <a:ext cx="1691490" cy="369332"/>
          </a:xfrm>
          <a:prstGeom prst="rect">
            <a:avLst/>
          </a:prstGeom>
        </p:spPr>
        <p:txBody>
          <a:bodyPr wrap="none">
            <a:spAutoFit/>
          </a:bodyPr>
          <a:lstStyle/>
          <a:p>
            <a:pPr algn="ctr"/>
            <a:r>
              <a:rPr lang="en-US" b="1" dirty="0">
                <a:solidFill>
                  <a:schemeClr val="tx2"/>
                </a:solidFill>
              </a:rPr>
              <a:t>Knowing that:</a:t>
            </a:r>
          </a:p>
        </p:txBody>
      </p:sp>
      <p:sp>
        <p:nvSpPr>
          <p:cNvPr id="77" name="Rectangle 76"/>
          <p:cNvSpPr/>
          <p:nvPr/>
        </p:nvSpPr>
        <p:spPr>
          <a:xfrm>
            <a:off x="8127999" y="2281251"/>
            <a:ext cx="3708402" cy="4278094"/>
          </a:xfrm>
          <a:prstGeom prst="rect">
            <a:avLst/>
          </a:prstGeom>
        </p:spPr>
        <p:txBody>
          <a:bodyPr wrap="square">
            <a:spAutoFit/>
          </a:bodyPr>
          <a:lstStyle/>
          <a:p>
            <a:pPr algn="ctr"/>
            <a:r>
              <a:rPr lang="en-US" sz="1600" b="1" dirty="0">
                <a:solidFill>
                  <a:schemeClr val="tx2"/>
                </a:solidFill>
              </a:rPr>
              <a:t>The cost of hiring a new employee is estimated to be between 50% and 250%</a:t>
            </a:r>
            <a:r>
              <a:rPr lang="en-US" sz="1600" b="1" baseline="30000" dirty="0">
                <a:solidFill>
                  <a:schemeClr val="tx2"/>
                </a:solidFill>
              </a:rPr>
              <a:t>[1]</a:t>
            </a:r>
            <a:r>
              <a:rPr lang="en-US" sz="1600" b="1" dirty="0">
                <a:solidFill>
                  <a:schemeClr val="tx2"/>
                </a:solidFill>
              </a:rPr>
              <a:t> of the cost of a current employee. </a:t>
            </a:r>
          </a:p>
          <a:p>
            <a:pPr algn="ctr"/>
            <a:endParaRPr lang="en-US" sz="1600" b="1" dirty="0">
              <a:solidFill>
                <a:schemeClr val="tx2"/>
              </a:solidFill>
            </a:endParaRPr>
          </a:p>
          <a:p>
            <a:pPr algn="ctr"/>
            <a:r>
              <a:rPr lang="en-US" sz="1600" b="1" dirty="0">
                <a:solidFill>
                  <a:schemeClr val="tx2"/>
                </a:solidFill>
              </a:rPr>
              <a:t>According to the models, increasing the salary by 10%, decreasing the overtime to “No” and increasing the Work Life Balance by 1 value, it looks a very good counter-proposal to present to the employees who pretend to leave in order to maintain them.</a:t>
            </a:r>
          </a:p>
          <a:p>
            <a:pPr algn="ctr"/>
            <a:endParaRPr lang="en-US" sz="1600" b="1" dirty="0">
              <a:solidFill>
                <a:schemeClr val="tx2"/>
              </a:solidFill>
            </a:endParaRPr>
          </a:p>
          <a:p>
            <a:pPr algn="ctr"/>
            <a:r>
              <a:rPr lang="en-US" sz="1600" b="1" dirty="0">
                <a:solidFill>
                  <a:schemeClr val="tx2"/>
                </a:solidFill>
              </a:rPr>
              <a:t>However, counter-proposals should only be offered to the ones that the company intends to retain.</a:t>
            </a:r>
          </a:p>
        </p:txBody>
      </p:sp>
      <p:sp>
        <p:nvSpPr>
          <p:cNvPr id="78" name="Rectangle 77"/>
          <p:cNvSpPr/>
          <p:nvPr/>
        </p:nvSpPr>
        <p:spPr>
          <a:xfrm>
            <a:off x="10648255" y="6570643"/>
            <a:ext cx="1274708" cy="276999"/>
          </a:xfrm>
          <a:prstGeom prst="rect">
            <a:avLst/>
          </a:prstGeom>
        </p:spPr>
        <p:txBody>
          <a:bodyPr wrap="none">
            <a:spAutoFit/>
          </a:bodyPr>
          <a:lstStyle/>
          <a:p>
            <a:r>
              <a:rPr lang="en-US" sz="1200" b="1" baseline="30000" dirty="0">
                <a:solidFill>
                  <a:schemeClr val="tx2"/>
                </a:solidFill>
              </a:rPr>
              <a:t>[1]</a:t>
            </a:r>
            <a:r>
              <a:rPr lang="en-US" sz="1200" b="1" dirty="0">
                <a:solidFill>
                  <a:schemeClr val="tx2"/>
                </a:solidFill>
              </a:rPr>
              <a:t> Source: </a:t>
            </a:r>
            <a:r>
              <a:rPr lang="en-US" sz="1200" b="1" dirty="0">
                <a:solidFill>
                  <a:schemeClr val="tx2"/>
                </a:solidFill>
                <a:hlinkClick r:id="rId3"/>
              </a:rPr>
              <a:t>Link</a:t>
            </a:r>
            <a:endParaRPr lang="en-US" sz="400" dirty="0"/>
          </a:p>
        </p:txBody>
      </p:sp>
      <p:sp>
        <p:nvSpPr>
          <p:cNvPr id="79" name="Rectangle 78"/>
          <p:cNvSpPr/>
          <p:nvPr/>
        </p:nvSpPr>
        <p:spPr>
          <a:xfrm>
            <a:off x="0" y="2080247"/>
            <a:ext cx="541201" cy="2135928"/>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54610" tIns="54610" rIns="54610" bIns="54610" numCol="1" spcCol="0" rtlCol="0" fromWordArt="0" anchor="t" anchorCtr="0" forceAA="0" compatLnSpc="1">
            <a:prstTxWarp prst="textNoShape">
              <a:avLst/>
            </a:prstTxWarp>
            <a:noAutofit/>
          </a:bodyPr>
          <a:lstStyle/>
          <a:p>
            <a:pPr algn="ctr"/>
            <a:r>
              <a:rPr lang="en-US" sz="2800" dirty="0">
                <a:solidFill>
                  <a:schemeClr val="bg1"/>
                </a:solidFill>
              </a:rPr>
              <a:t>Option 1</a:t>
            </a:r>
          </a:p>
        </p:txBody>
      </p:sp>
      <p:sp>
        <p:nvSpPr>
          <p:cNvPr id="80" name="Rectangle 79"/>
          <p:cNvSpPr/>
          <p:nvPr/>
        </p:nvSpPr>
        <p:spPr>
          <a:xfrm>
            <a:off x="0" y="4499939"/>
            <a:ext cx="541201" cy="2135928"/>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54610" tIns="54610" rIns="54610" bIns="54610" numCol="1" spcCol="0" rtlCol="0" fromWordArt="0" anchor="t" anchorCtr="0" forceAA="0" compatLnSpc="1">
            <a:prstTxWarp prst="textNoShape">
              <a:avLst/>
            </a:prstTxWarp>
            <a:noAutofit/>
          </a:bodyPr>
          <a:lstStyle/>
          <a:p>
            <a:pPr algn="ctr"/>
            <a:r>
              <a:rPr lang="en-US" sz="2800" dirty="0">
                <a:solidFill>
                  <a:schemeClr val="bg1"/>
                </a:solidFill>
              </a:rPr>
              <a:t>Option 2</a:t>
            </a:r>
          </a:p>
        </p:txBody>
      </p:sp>
    </p:spTree>
    <p:extLst>
      <p:ext uri="{BB962C8B-B14F-4D97-AF65-F5344CB8AC3E}">
        <p14:creationId xmlns:p14="http://schemas.microsoft.com/office/powerpoint/2010/main" val="34236419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latin typeface="+mn-lt"/>
              </a:rPr>
              <a:t>Conclusions</a:t>
            </a:r>
          </a:p>
        </p:txBody>
      </p:sp>
      <p:sp>
        <p:nvSpPr>
          <p:cNvPr id="17" name="Text Placeholder 16"/>
          <p:cNvSpPr>
            <a:spLocks noGrp="1"/>
          </p:cNvSpPr>
          <p:nvPr>
            <p:ph type="body" sz="quarter" idx="10"/>
          </p:nvPr>
        </p:nvSpPr>
        <p:spPr/>
        <p:txBody>
          <a:bodyPr/>
          <a:lstStyle/>
          <a:p>
            <a:r>
              <a:rPr lang="en-US" dirty="0">
                <a:latin typeface="+mn-lt"/>
              </a:rPr>
              <a:t>Concluding, the recommendations are to develop the following actions to reduce the attrition and to consider the following characteristics when hiring new employees:</a:t>
            </a:r>
          </a:p>
        </p:txBody>
      </p:sp>
      <p:sp>
        <p:nvSpPr>
          <p:cNvPr id="7" name="Text Placeholder 16"/>
          <p:cNvSpPr txBox="1">
            <a:spLocks/>
          </p:cNvSpPr>
          <p:nvPr/>
        </p:nvSpPr>
        <p:spPr>
          <a:xfrm>
            <a:off x="998538" y="2110377"/>
            <a:ext cx="10201275" cy="490200"/>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spcAft>
                <a:spcPts val="600"/>
              </a:spcAft>
              <a:buFontTx/>
              <a:buNone/>
              <a:defRPr sz="1600" b="0" kern="1200" baseline="0">
                <a:solidFill>
                  <a:schemeClr val="tx1"/>
                </a:solidFill>
                <a:latin typeface="Calibri" panose="020F0502020204030204" pitchFamily="34" charset="0"/>
                <a:ea typeface="+mn-ea"/>
                <a:cs typeface="Calibri" panose="020F0502020204030204" pitchFamily="34" charset="0"/>
              </a:defRPr>
            </a:lvl1pPr>
            <a:lvl2pPr marL="0" indent="0" algn="l" defTabSz="914377" rtl="0" eaLnBrk="1" latinLnBrk="0" hangingPunct="1">
              <a:lnSpc>
                <a:spcPct val="100000"/>
              </a:lnSpc>
              <a:spcBef>
                <a:spcPts val="0"/>
              </a:spcBef>
              <a:spcAft>
                <a:spcPts val="600"/>
              </a:spcAft>
              <a:buFontTx/>
              <a:buNone/>
              <a:defRPr sz="1400" kern="1200">
                <a:solidFill>
                  <a:schemeClr val="tx2"/>
                </a:solidFill>
                <a:latin typeface="Calibri" panose="020F0502020204030204" pitchFamily="34" charset="0"/>
                <a:ea typeface="+mn-ea"/>
                <a:cs typeface="Calibri" panose="020F0502020204030204" pitchFamily="34" charset="0"/>
              </a:defRPr>
            </a:lvl2pPr>
            <a:lvl3pPr marL="284393" indent="-284393"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400" kern="1200">
                <a:solidFill>
                  <a:schemeClr val="tx2"/>
                </a:solidFill>
                <a:latin typeface="Calibri" panose="020F0502020204030204" pitchFamily="34" charset="0"/>
                <a:ea typeface="+mn-ea"/>
                <a:cs typeface="Calibri" panose="020F0502020204030204" pitchFamily="34" charset="0"/>
              </a:defRPr>
            </a:lvl3pPr>
            <a:lvl4pPr marL="575986" indent="-230394"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400" kern="1200">
                <a:solidFill>
                  <a:schemeClr val="tx2"/>
                </a:solidFill>
                <a:latin typeface="Calibri" panose="020F0502020204030204" pitchFamily="34" charset="0"/>
                <a:ea typeface="+mn-ea"/>
                <a:cs typeface="Calibri" panose="020F0502020204030204" pitchFamily="34" charset="0"/>
              </a:defRPr>
            </a:lvl4pPr>
            <a:lvl5pPr marL="824379" indent="-284393"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400" kern="1200" baseline="0">
                <a:solidFill>
                  <a:schemeClr val="tx2"/>
                </a:solidFill>
                <a:latin typeface="Calibri" panose="020F0502020204030204" pitchFamily="34" charset="0"/>
                <a:ea typeface="+mn-ea"/>
                <a:cs typeface="Calibri" panose="020F0502020204030204" pitchFamily="34" charset="0"/>
              </a:defRPr>
            </a:lvl5pPr>
            <a:lvl6pPr marL="1097973" indent="-230394"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566" indent="-284393"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159" indent="-228594"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endParaRPr lang="en-US" dirty="0">
              <a:latin typeface="+mn-lt"/>
            </a:endParaRPr>
          </a:p>
        </p:txBody>
      </p:sp>
      <p:sp>
        <p:nvSpPr>
          <p:cNvPr id="8" name="Text Placeholder 16"/>
          <p:cNvSpPr txBox="1">
            <a:spLocks/>
          </p:cNvSpPr>
          <p:nvPr/>
        </p:nvSpPr>
        <p:spPr>
          <a:xfrm>
            <a:off x="998538" y="1864481"/>
            <a:ext cx="5101200" cy="490200"/>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spcAft>
                <a:spcPts val="600"/>
              </a:spcAft>
              <a:buFontTx/>
              <a:buNone/>
              <a:defRPr sz="1600" b="0" kern="1200" baseline="0">
                <a:solidFill>
                  <a:schemeClr val="tx1"/>
                </a:solidFill>
                <a:latin typeface="Calibri" panose="020F0502020204030204" pitchFamily="34" charset="0"/>
                <a:ea typeface="+mn-ea"/>
                <a:cs typeface="Calibri" panose="020F0502020204030204" pitchFamily="34" charset="0"/>
              </a:defRPr>
            </a:lvl1pPr>
            <a:lvl2pPr marL="0" indent="0" algn="l" defTabSz="914377" rtl="0" eaLnBrk="1" latinLnBrk="0" hangingPunct="1">
              <a:lnSpc>
                <a:spcPct val="100000"/>
              </a:lnSpc>
              <a:spcBef>
                <a:spcPts val="0"/>
              </a:spcBef>
              <a:spcAft>
                <a:spcPts val="600"/>
              </a:spcAft>
              <a:buFontTx/>
              <a:buNone/>
              <a:defRPr sz="1400" kern="1200">
                <a:solidFill>
                  <a:schemeClr val="tx2"/>
                </a:solidFill>
                <a:latin typeface="Calibri" panose="020F0502020204030204" pitchFamily="34" charset="0"/>
                <a:ea typeface="+mn-ea"/>
                <a:cs typeface="Calibri" panose="020F0502020204030204" pitchFamily="34" charset="0"/>
              </a:defRPr>
            </a:lvl2pPr>
            <a:lvl3pPr marL="284393" indent="-284393"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400" kern="1200">
                <a:solidFill>
                  <a:schemeClr val="tx2"/>
                </a:solidFill>
                <a:latin typeface="Calibri" panose="020F0502020204030204" pitchFamily="34" charset="0"/>
                <a:ea typeface="+mn-ea"/>
                <a:cs typeface="Calibri" panose="020F0502020204030204" pitchFamily="34" charset="0"/>
              </a:defRPr>
            </a:lvl3pPr>
            <a:lvl4pPr marL="575986" indent="-230394"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400" kern="1200">
                <a:solidFill>
                  <a:schemeClr val="tx2"/>
                </a:solidFill>
                <a:latin typeface="Calibri" panose="020F0502020204030204" pitchFamily="34" charset="0"/>
                <a:ea typeface="+mn-ea"/>
                <a:cs typeface="Calibri" panose="020F0502020204030204" pitchFamily="34" charset="0"/>
              </a:defRPr>
            </a:lvl4pPr>
            <a:lvl5pPr marL="824379" indent="-284393"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400" kern="1200" baseline="0">
                <a:solidFill>
                  <a:schemeClr val="tx2"/>
                </a:solidFill>
                <a:latin typeface="Calibri" panose="020F0502020204030204" pitchFamily="34" charset="0"/>
                <a:ea typeface="+mn-ea"/>
                <a:cs typeface="Calibri" panose="020F0502020204030204" pitchFamily="34" charset="0"/>
              </a:defRPr>
            </a:lvl5pPr>
            <a:lvl6pPr marL="1097973" indent="-230394"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566" indent="-284393"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159" indent="-228594"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solidFill>
                  <a:schemeClr val="tx2"/>
                </a:solidFill>
                <a:latin typeface="+mn-lt"/>
              </a:rPr>
              <a:t>Measures to retain the employees </a:t>
            </a:r>
          </a:p>
        </p:txBody>
      </p:sp>
      <p:sp>
        <p:nvSpPr>
          <p:cNvPr id="9" name="Text Placeholder 16"/>
          <p:cNvSpPr txBox="1">
            <a:spLocks/>
          </p:cNvSpPr>
          <p:nvPr/>
        </p:nvSpPr>
        <p:spPr>
          <a:xfrm>
            <a:off x="6543113" y="1864481"/>
            <a:ext cx="5101200" cy="490200"/>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spcAft>
                <a:spcPts val="600"/>
              </a:spcAft>
              <a:buFontTx/>
              <a:buNone/>
              <a:defRPr sz="1600" b="0" kern="1200" baseline="0">
                <a:solidFill>
                  <a:schemeClr val="tx1"/>
                </a:solidFill>
                <a:latin typeface="Calibri" panose="020F0502020204030204" pitchFamily="34" charset="0"/>
                <a:ea typeface="+mn-ea"/>
                <a:cs typeface="Calibri" panose="020F0502020204030204" pitchFamily="34" charset="0"/>
              </a:defRPr>
            </a:lvl1pPr>
            <a:lvl2pPr marL="0" indent="0" algn="l" defTabSz="914377" rtl="0" eaLnBrk="1" latinLnBrk="0" hangingPunct="1">
              <a:lnSpc>
                <a:spcPct val="100000"/>
              </a:lnSpc>
              <a:spcBef>
                <a:spcPts val="0"/>
              </a:spcBef>
              <a:spcAft>
                <a:spcPts val="600"/>
              </a:spcAft>
              <a:buFontTx/>
              <a:buNone/>
              <a:defRPr sz="1400" kern="1200">
                <a:solidFill>
                  <a:schemeClr val="tx2"/>
                </a:solidFill>
                <a:latin typeface="Calibri" panose="020F0502020204030204" pitchFamily="34" charset="0"/>
                <a:ea typeface="+mn-ea"/>
                <a:cs typeface="Calibri" panose="020F0502020204030204" pitchFamily="34" charset="0"/>
              </a:defRPr>
            </a:lvl2pPr>
            <a:lvl3pPr marL="284393" indent="-284393"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400" kern="1200">
                <a:solidFill>
                  <a:schemeClr val="tx2"/>
                </a:solidFill>
                <a:latin typeface="Calibri" panose="020F0502020204030204" pitchFamily="34" charset="0"/>
                <a:ea typeface="+mn-ea"/>
                <a:cs typeface="Calibri" panose="020F0502020204030204" pitchFamily="34" charset="0"/>
              </a:defRPr>
            </a:lvl3pPr>
            <a:lvl4pPr marL="575986" indent="-230394"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400" kern="1200">
                <a:solidFill>
                  <a:schemeClr val="tx2"/>
                </a:solidFill>
                <a:latin typeface="Calibri" panose="020F0502020204030204" pitchFamily="34" charset="0"/>
                <a:ea typeface="+mn-ea"/>
                <a:cs typeface="Calibri" panose="020F0502020204030204" pitchFamily="34" charset="0"/>
              </a:defRPr>
            </a:lvl4pPr>
            <a:lvl5pPr marL="824379" indent="-284393"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400" kern="1200" baseline="0">
                <a:solidFill>
                  <a:schemeClr val="tx2"/>
                </a:solidFill>
                <a:latin typeface="Calibri" panose="020F0502020204030204" pitchFamily="34" charset="0"/>
                <a:ea typeface="+mn-ea"/>
                <a:cs typeface="Calibri" panose="020F0502020204030204" pitchFamily="34" charset="0"/>
              </a:defRPr>
            </a:lvl5pPr>
            <a:lvl6pPr marL="1097973" indent="-230394"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566" indent="-284393"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159" indent="-228594"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solidFill>
                  <a:schemeClr val="tx2"/>
                </a:solidFill>
                <a:latin typeface="+mn-lt"/>
              </a:rPr>
              <a:t>Profiles to consider when hiring:</a:t>
            </a:r>
          </a:p>
        </p:txBody>
      </p:sp>
      <p:sp>
        <p:nvSpPr>
          <p:cNvPr id="10" name="Text Placeholder 16"/>
          <p:cNvSpPr txBox="1">
            <a:spLocks/>
          </p:cNvSpPr>
          <p:nvPr/>
        </p:nvSpPr>
        <p:spPr>
          <a:xfrm>
            <a:off x="998538" y="2171424"/>
            <a:ext cx="5101200" cy="2000526"/>
          </a:xfrm>
          <a:prstGeom prst="rect">
            <a:avLst/>
          </a:prstGeom>
          <a:solidFill>
            <a:srgbClr val="D9D9D9"/>
          </a:solidFill>
          <a:ln>
            <a:solidFill>
              <a:schemeClr val="bg1">
                <a:lumMod val="50000"/>
              </a:schemeClr>
            </a:solidFill>
          </a:ln>
        </p:spPr>
        <p:txBody>
          <a:bodyPr vert="horz" lIns="108000" tIns="72000" rIns="108000" bIns="72000" rtlCol="0" anchor="ctr" anchorCtr="0">
            <a:noAutofit/>
          </a:bodyPr>
          <a:lstStyle>
            <a:lvl1pPr marL="0" indent="0" algn="l" defTabSz="914377" rtl="0" eaLnBrk="1" latinLnBrk="0" hangingPunct="1">
              <a:lnSpc>
                <a:spcPct val="100000"/>
              </a:lnSpc>
              <a:spcBef>
                <a:spcPts val="0"/>
              </a:spcBef>
              <a:spcAft>
                <a:spcPts val="600"/>
              </a:spcAft>
              <a:buFontTx/>
              <a:buNone/>
              <a:defRPr sz="1600" b="0" kern="1200" baseline="0">
                <a:solidFill>
                  <a:schemeClr val="tx1"/>
                </a:solidFill>
                <a:latin typeface="Calibri" panose="020F0502020204030204" pitchFamily="34" charset="0"/>
                <a:ea typeface="+mn-ea"/>
                <a:cs typeface="Calibri" panose="020F0502020204030204" pitchFamily="34" charset="0"/>
              </a:defRPr>
            </a:lvl1pPr>
            <a:lvl2pPr marL="0" indent="0" algn="l" defTabSz="914377" rtl="0" eaLnBrk="1" latinLnBrk="0" hangingPunct="1">
              <a:lnSpc>
                <a:spcPct val="100000"/>
              </a:lnSpc>
              <a:spcBef>
                <a:spcPts val="0"/>
              </a:spcBef>
              <a:spcAft>
                <a:spcPts val="600"/>
              </a:spcAft>
              <a:buFontTx/>
              <a:buNone/>
              <a:defRPr sz="1400" kern="1200">
                <a:solidFill>
                  <a:schemeClr val="tx2"/>
                </a:solidFill>
                <a:latin typeface="Calibri" panose="020F0502020204030204" pitchFamily="34" charset="0"/>
                <a:ea typeface="+mn-ea"/>
                <a:cs typeface="Calibri" panose="020F0502020204030204" pitchFamily="34" charset="0"/>
              </a:defRPr>
            </a:lvl2pPr>
            <a:lvl3pPr marL="284393" indent="-284393"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400" kern="1200">
                <a:solidFill>
                  <a:schemeClr val="tx2"/>
                </a:solidFill>
                <a:latin typeface="Calibri" panose="020F0502020204030204" pitchFamily="34" charset="0"/>
                <a:ea typeface="+mn-ea"/>
                <a:cs typeface="Calibri" panose="020F0502020204030204" pitchFamily="34" charset="0"/>
              </a:defRPr>
            </a:lvl3pPr>
            <a:lvl4pPr marL="575986" indent="-230394"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400" kern="1200">
                <a:solidFill>
                  <a:schemeClr val="tx2"/>
                </a:solidFill>
                <a:latin typeface="Calibri" panose="020F0502020204030204" pitchFamily="34" charset="0"/>
                <a:ea typeface="+mn-ea"/>
                <a:cs typeface="Calibri" panose="020F0502020204030204" pitchFamily="34" charset="0"/>
              </a:defRPr>
            </a:lvl4pPr>
            <a:lvl5pPr marL="824379" indent="-284393"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400" kern="1200" baseline="0">
                <a:solidFill>
                  <a:schemeClr val="tx2"/>
                </a:solidFill>
                <a:latin typeface="Calibri" panose="020F0502020204030204" pitchFamily="34" charset="0"/>
                <a:ea typeface="+mn-ea"/>
                <a:cs typeface="Calibri" panose="020F0502020204030204" pitchFamily="34" charset="0"/>
              </a:defRPr>
            </a:lvl5pPr>
            <a:lvl6pPr marL="1097973" indent="-230394"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566" indent="-284393"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159" indent="-228594"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solidFill>
                  <a:schemeClr val="tx2"/>
                </a:solidFill>
                <a:latin typeface="+mn-lt"/>
              </a:rPr>
              <a:t>Increase Job </a:t>
            </a:r>
            <a:r>
              <a:rPr lang="en-US" dirty="0" smtClean="0">
                <a:solidFill>
                  <a:schemeClr val="tx2"/>
                </a:solidFill>
                <a:latin typeface="+mn-lt"/>
              </a:rPr>
              <a:t>Involvement</a:t>
            </a:r>
          </a:p>
          <a:p>
            <a:pPr marL="285750" indent="-285750">
              <a:buFont typeface="Arial" panose="020B0604020202020204" pitchFamily="34" charset="0"/>
              <a:buChar char="•"/>
            </a:pPr>
            <a:r>
              <a:rPr lang="en-US" dirty="0" smtClean="0">
                <a:solidFill>
                  <a:schemeClr val="tx2"/>
                </a:solidFill>
                <a:latin typeface="+mn-lt"/>
              </a:rPr>
              <a:t>Environment Satisfaction</a:t>
            </a:r>
          </a:p>
          <a:p>
            <a:pPr marL="285750" indent="-285750">
              <a:buFont typeface="Arial" panose="020B0604020202020204" pitchFamily="34" charset="0"/>
              <a:buChar char="•"/>
            </a:pPr>
            <a:r>
              <a:rPr lang="en-US" dirty="0" smtClean="0">
                <a:solidFill>
                  <a:schemeClr val="tx2"/>
                </a:solidFill>
                <a:latin typeface="+mn-lt"/>
              </a:rPr>
              <a:t>Work-life </a:t>
            </a:r>
            <a:r>
              <a:rPr lang="en-US" dirty="0">
                <a:solidFill>
                  <a:schemeClr val="tx2"/>
                </a:solidFill>
                <a:latin typeface="+mn-lt"/>
              </a:rPr>
              <a:t>Balance</a:t>
            </a:r>
          </a:p>
          <a:p>
            <a:pPr marL="285750" indent="-285750">
              <a:buFont typeface="Arial" panose="020B0604020202020204" pitchFamily="34" charset="0"/>
              <a:buChar char="•"/>
            </a:pPr>
            <a:r>
              <a:rPr lang="en-US" dirty="0" smtClean="0">
                <a:solidFill>
                  <a:schemeClr val="tx2"/>
                </a:solidFill>
                <a:latin typeface="+mn-lt"/>
              </a:rPr>
              <a:t>Salary </a:t>
            </a:r>
            <a:r>
              <a:rPr lang="en-US" dirty="0">
                <a:solidFill>
                  <a:schemeClr val="tx2"/>
                </a:solidFill>
                <a:latin typeface="+mn-lt"/>
              </a:rPr>
              <a:t>increase and promotions</a:t>
            </a:r>
          </a:p>
        </p:txBody>
      </p:sp>
      <p:sp>
        <p:nvSpPr>
          <p:cNvPr id="11" name="Text Placeholder 16"/>
          <p:cNvSpPr txBox="1">
            <a:spLocks/>
          </p:cNvSpPr>
          <p:nvPr/>
        </p:nvSpPr>
        <p:spPr>
          <a:xfrm>
            <a:off x="6543113" y="2171424"/>
            <a:ext cx="5101200" cy="2000526"/>
          </a:xfrm>
          <a:prstGeom prst="rect">
            <a:avLst/>
          </a:prstGeom>
          <a:solidFill>
            <a:srgbClr val="D9D9D9"/>
          </a:solidFill>
          <a:ln>
            <a:solidFill>
              <a:schemeClr val="bg1">
                <a:lumMod val="50000"/>
              </a:schemeClr>
            </a:solidFill>
          </a:ln>
        </p:spPr>
        <p:txBody>
          <a:bodyPr vert="horz" lIns="108000" tIns="72000" rIns="108000" bIns="72000" rtlCol="0" anchor="ctr" anchorCtr="0">
            <a:noAutofit/>
          </a:bodyPr>
          <a:lstStyle>
            <a:lvl1pPr marL="0" indent="0" algn="l" defTabSz="914377" rtl="0" eaLnBrk="1" latinLnBrk="0" hangingPunct="1">
              <a:lnSpc>
                <a:spcPct val="100000"/>
              </a:lnSpc>
              <a:spcBef>
                <a:spcPts val="0"/>
              </a:spcBef>
              <a:spcAft>
                <a:spcPts val="600"/>
              </a:spcAft>
              <a:buFontTx/>
              <a:buNone/>
              <a:defRPr sz="1600" b="0" kern="1200" baseline="0">
                <a:solidFill>
                  <a:schemeClr val="tx1"/>
                </a:solidFill>
                <a:latin typeface="Calibri" panose="020F0502020204030204" pitchFamily="34" charset="0"/>
                <a:ea typeface="+mn-ea"/>
                <a:cs typeface="Calibri" panose="020F0502020204030204" pitchFamily="34" charset="0"/>
              </a:defRPr>
            </a:lvl1pPr>
            <a:lvl2pPr marL="0" indent="0" algn="l" defTabSz="914377" rtl="0" eaLnBrk="1" latinLnBrk="0" hangingPunct="1">
              <a:lnSpc>
                <a:spcPct val="100000"/>
              </a:lnSpc>
              <a:spcBef>
                <a:spcPts val="0"/>
              </a:spcBef>
              <a:spcAft>
                <a:spcPts val="600"/>
              </a:spcAft>
              <a:buFontTx/>
              <a:buNone/>
              <a:defRPr sz="1400" kern="1200">
                <a:solidFill>
                  <a:schemeClr val="tx2"/>
                </a:solidFill>
                <a:latin typeface="Calibri" panose="020F0502020204030204" pitchFamily="34" charset="0"/>
                <a:ea typeface="+mn-ea"/>
                <a:cs typeface="Calibri" panose="020F0502020204030204" pitchFamily="34" charset="0"/>
              </a:defRPr>
            </a:lvl2pPr>
            <a:lvl3pPr marL="284393" indent="-284393"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400" kern="1200">
                <a:solidFill>
                  <a:schemeClr val="tx2"/>
                </a:solidFill>
                <a:latin typeface="Calibri" panose="020F0502020204030204" pitchFamily="34" charset="0"/>
                <a:ea typeface="+mn-ea"/>
                <a:cs typeface="Calibri" panose="020F0502020204030204" pitchFamily="34" charset="0"/>
              </a:defRPr>
            </a:lvl3pPr>
            <a:lvl4pPr marL="575986" indent="-230394"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400" kern="1200">
                <a:solidFill>
                  <a:schemeClr val="tx2"/>
                </a:solidFill>
                <a:latin typeface="Calibri" panose="020F0502020204030204" pitchFamily="34" charset="0"/>
                <a:ea typeface="+mn-ea"/>
                <a:cs typeface="Calibri" panose="020F0502020204030204" pitchFamily="34" charset="0"/>
              </a:defRPr>
            </a:lvl4pPr>
            <a:lvl5pPr marL="824379" indent="-284393"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400" kern="1200" baseline="0">
                <a:solidFill>
                  <a:schemeClr val="tx2"/>
                </a:solidFill>
                <a:latin typeface="Calibri" panose="020F0502020204030204" pitchFamily="34" charset="0"/>
                <a:ea typeface="+mn-ea"/>
                <a:cs typeface="Calibri" panose="020F0502020204030204" pitchFamily="34" charset="0"/>
              </a:defRPr>
            </a:lvl5pPr>
            <a:lvl6pPr marL="1097973" indent="-230394"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566" indent="-284393"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159" indent="-228594"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solidFill>
                  <a:schemeClr val="tx2"/>
                </a:solidFill>
                <a:latin typeface="+mn-lt"/>
              </a:rPr>
              <a:t>Low distance from home</a:t>
            </a:r>
          </a:p>
          <a:p>
            <a:pPr marL="285750" indent="-285750">
              <a:buFont typeface="Arial" panose="020B0604020202020204" pitchFamily="34" charset="0"/>
              <a:buChar char="•"/>
            </a:pPr>
            <a:r>
              <a:rPr lang="en-US" dirty="0">
                <a:solidFill>
                  <a:schemeClr val="tx2"/>
                </a:solidFill>
                <a:latin typeface="+mn-lt"/>
              </a:rPr>
              <a:t>More experience rather than low experience</a:t>
            </a:r>
          </a:p>
        </p:txBody>
      </p:sp>
      <p:sp>
        <p:nvSpPr>
          <p:cNvPr id="13" name="Text Placeholder 16"/>
          <p:cNvSpPr txBox="1">
            <a:spLocks/>
          </p:cNvSpPr>
          <p:nvPr/>
        </p:nvSpPr>
        <p:spPr>
          <a:xfrm>
            <a:off x="998538" y="4385397"/>
            <a:ext cx="5101200" cy="2000526"/>
          </a:xfrm>
          <a:prstGeom prst="rect">
            <a:avLst/>
          </a:prstGeom>
          <a:solidFill>
            <a:srgbClr val="D9D9D9"/>
          </a:solidFill>
          <a:ln>
            <a:solidFill>
              <a:schemeClr val="bg1">
                <a:lumMod val="50000"/>
              </a:schemeClr>
            </a:solidFill>
          </a:ln>
        </p:spPr>
        <p:txBody>
          <a:bodyPr vert="horz" lIns="108000" tIns="72000" rIns="108000" bIns="72000" rtlCol="0" anchor="ctr" anchorCtr="0">
            <a:noAutofit/>
          </a:bodyPr>
          <a:lstStyle>
            <a:lvl1pPr marL="0" indent="0" algn="l" defTabSz="914377" rtl="0" eaLnBrk="1" latinLnBrk="0" hangingPunct="1">
              <a:lnSpc>
                <a:spcPct val="100000"/>
              </a:lnSpc>
              <a:spcBef>
                <a:spcPts val="0"/>
              </a:spcBef>
              <a:spcAft>
                <a:spcPts val="600"/>
              </a:spcAft>
              <a:buFontTx/>
              <a:buNone/>
              <a:defRPr sz="1600" b="0" kern="1200" baseline="0">
                <a:solidFill>
                  <a:schemeClr val="tx1"/>
                </a:solidFill>
                <a:latin typeface="Calibri" panose="020F0502020204030204" pitchFamily="34" charset="0"/>
                <a:ea typeface="+mn-ea"/>
                <a:cs typeface="Calibri" panose="020F0502020204030204" pitchFamily="34" charset="0"/>
              </a:defRPr>
            </a:lvl1pPr>
            <a:lvl2pPr marL="0" indent="0" algn="l" defTabSz="914377" rtl="0" eaLnBrk="1" latinLnBrk="0" hangingPunct="1">
              <a:lnSpc>
                <a:spcPct val="100000"/>
              </a:lnSpc>
              <a:spcBef>
                <a:spcPts val="0"/>
              </a:spcBef>
              <a:spcAft>
                <a:spcPts val="600"/>
              </a:spcAft>
              <a:buFontTx/>
              <a:buNone/>
              <a:defRPr sz="1400" kern="1200">
                <a:solidFill>
                  <a:schemeClr val="tx2"/>
                </a:solidFill>
                <a:latin typeface="Calibri" panose="020F0502020204030204" pitchFamily="34" charset="0"/>
                <a:ea typeface="+mn-ea"/>
                <a:cs typeface="Calibri" panose="020F0502020204030204" pitchFamily="34" charset="0"/>
              </a:defRPr>
            </a:lvl2pPr>
            <a:lvl3pPr marL="284393" indent="-284393"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400" kern="1200">
                <a:solidFill>
                  <a:schemeClr val="tx2"/>
                </a:solidFill>
                <a:latin typeface="Calibri" panose="020F0502020204030204" pitchFamily="34" charset="0"/>
                <a:ea typeface="+mn-ea"/>
                <a:cs typeface="Calibri" panose="020F0502020204030204" pitchFamily="34" charset="0"/>
              </a:defRPr>
            </a:lvl3pPr>
            <a:lvl4pPr marL="575986" indent="-230394"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400" kern="1200">
                <a:solidFill>
                  <a:schemeClr val="tx2"/>
                </a:solidFill>
                <a:latin typeface="Calibri" panose="020F0502020204030204" pitchFamily="34" charset="0"/>
                <a:ea typeface="+mn-ea"/>
                <a:cs typeface="Calibri" panose="020F0502020204030204" pitchFamily="34" charset="0"/>
              </a:defRPr>
            </a:lvl4pPr>
            <a:lvl5pPr marL="824379" indent="-284393"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400" kern="1200" baseline="0">
                <a:solidFill>
                  <a:schemeClr val="tx2"/>
                </a:solidFill>
                <a:latin typeface="Calibri" panose="020F0502020204030204" pitchFamily="34" charset="0"/>
                <a:ea typeface="+mn-ea"/>
                <a:cs typeface="Calibri" panose="020F0502020204030204" pitchFamily="34" charset="0"/>
              </a:defRPr>
            </a:lvl5pPr>
            <a:lvl6pPr marL="1097973" indent="-230394"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566" indent="-284393"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159" indent="-228594"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solidFill>
                  <a:schemeClr val="tx2"/>
                </a:solidFill>
                <a:latin typeface="+mn-lt"/>
              </a:rPr>
              <a:t>Overtime </a:t>
            </a:r>
          </a:p>
          <a:p>
            <a:pPr marL="285750" indent="-285750">
              <a:buFont typeface="Arial" panose="020B0604020202020204" pitchFamily="34" charset="0"/>
              <a:buChar char="•"/>
            </a:pPr>
            <a:r>
              <a:rPr lang="en-US" dirty="0">
                <a:solidFill>
                  <a:schemeClr val="tx2"/>
                </a:solidFill>
                <a:latin typeface="+mn-lt"/>
              </a:rPr>
              <a:t>Long years with same manager</a:t>
            </a:r>
          </a:p>
        </p:txBody>
      </p:sp>
      <p:sp>
        <p:nvSpPr>
          <p:cNvPr id="14" name="Text Placeholder 16"/>
          <p:cNvSpPr txBox="1">
            <a:spLocks/>
          </p:cNvSpPr>
          <p:nvPr/>
        </p:nvSpPr>
        <p:spPr>
          <a:xfrm>
            <a:off x="6543113" y="4385397"/>
            <a:ext cx="5101200" cy="2000526"/>
          </a:xfrm>
          <a:prstGeom prst="rect">
            <a:avLst/>
          </a:prstGeom>
          <a:solidFill>
            <a:srgbClr val="D9D9D9"/>
          </a:solidFill>
          <a:ln>
            <a:solidFill>
              <a:schemeClr val="bg1">
                <a:lumMod val="50000"/>
              </a:schemeClr>
            </a:solidFill>
          </a:ln>
        </p:spPr>
        <p:txBody>
          <a:bodyPr vert="horz" lIns="108000" tIns="72000" rIns="108000" bIns="72000" rtlCol="0" anchor="ctr" anchorCtr="0">
            <a:noAutofit/>
          </a:bodyPr>
          <a:lstStyle>
            <a:lvl1pPr marL="0" indent="0" algn="l" defTabSz="914377" rtl="0" eaLnBrk="1" latinLnBrk="0" hangingPunct="1">
              <a:lnSpc>
                <a:spcPct val="100000"/>
              </a:lnSpc>
              <a:spcBef>
                <a:spcPts val="0"/>
              </a:spcBef>
              <a:spcAft>
                <a:spcPts val="600"/>
              </a:spcAft>
              <a:buFontTx/>
              <a:buNone/>
              <a:defRPr sz="1600" b="0" kern="1200" baseline="0">
                <a:solidFill>
                  <a:schemeClr val="tx1"/>
                </a:solidFill>
                <a:latin typeface="Calibri" panose="020F0502020204030204" pitchFamily="34" charset="0"/>
                <a:ea typeface="+mn-ea"/>
                <a:cs typeface="Calibri" panose="020F0502020204030204" pitchFamily="34" charset="0"/>
              </a:defRPr>
            </a:lvl1pPr>
            <a:lvl2pPr marL="0" indent="0" algn="l" defTabSz="914377" rtl="0" eaLnBrk="1" latinLnBrk="0" hangingPunct="1">
              <a:lnSpc>
                <a:spcPct val="100000"/>
              </a:lnSpc>
              <a:spcBef>
                <a:spcPts val="0"/>
              </a:spcBef>
              <a:spcAft>
                <a:spcPts val="600"/>
              </a:spcAft>
              <a:buFontTx/>
              <a:buNone/>
              <a:defRPr sz="1400" kern="1200">
                <a:solidFill>
                  <a:schemeClr val="tx2"/>
                </a:solidFill>
                <a:latin typeface="Calibri" panose="020F0502020204030204" pitchFamily="34" charset="0"/>
                <a:ea typeface="+mn-ea"/>
                <a:cs typeface="Calibri" panose="020F0502020204030204" pitchFamily="34" charset="0"/>
              </a:defRPr>
            </a:lvl2pPr>
            <a:lvl3pPr marL="284393" indent="-284393"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400" kern="1200">
                <a:solidFill>
                  <a:schemeClr val="tx2"/>
                </a:solidFill>
                <a:latin typeface="Calibri" panose="020F0502020204030204" pitchFamily="34" charset="0"/>
                <a:ea typeface="+mn-ea"/>
                <a:cs typeface="Calibri" panose="020F0502020204030204" pitchFamily="34" charset="0"/>
              </a:defRPr>
            </a:lvl3pPr>
            <a:lvl4pPr marL="575986" indent="-230394"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400" kern="1200">
                <a:solidFill>
                  <a:schemeClr val="tx2"/>
                </a:solidFill>
                <a:latin typeface="Calibri" panose="020F0502020204030204" pitchFamily="34" charset="0"/>
                <a:ea typeface="+mn-ea"/>
                <a:cs typeface="Calibri" panose="020F0502020204030204" pitchFamily="34" charset="0"/>
              </a:defRPr>
            </a:lvl4pPr>
            <a:lvl5pPr marL="824379" indent="-284393"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400" kern="1200" baseline="0">
                <a:solidFill>
                  <a:schemeClr val="tx2"/>
                </a:solidFill>
                <a:latin typeface="Calibri" panose="020F0502020204030204" pitchFamily="34" charset="0"/>
                <a:ea typeface="+mn-ea"/>
                <a:cs typeface="Calibri" panose="020F0502020204030204" pitchFamily="34" charset="0"/>
              </a:defRPr>
            </a:lvl5pPr>
            <a:lvl6pPr marL="1097973" indent="-230394"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566" indent="-284393"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159" indent="-228594" algn="l" defTabSz="914377"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solidFill>
                  <a:schemeClr val="tx2"/>
                </a:solidFill>
                <a:latin typeface="+mn-lt"/>
              </a:rPr>
              <a:t>People who like to travel (since the majority of the employees are “travelling rarely”)</a:t>
            </a:r>
          </a:p>
          <a:p>
            <a:pPr marL="285750" indent="-285750">
              <a:buFont typeface="Arial" panose="020B0604020202020204" pitchFamily="34" charset="0"/>
              <a:buChar char="•"/>
            </a:pPr>
            <a:r>
              <a:rPr lang="en-US" dirty="0">
                <a:solidFill>
                  <a:schemeClr val="tx2"/>
                </a:solidFill>
                <a:latin typeface="+mn-lt"/>
              </a:rPr>
              <a:t>People with high company rotation</a:t>
            </a:r>
          </a:p>
          <a:p>
            <a:pPr marL="285750" indent="-285750">
              <a:buFont typeface="Arial" panose="020B0604020202020204" pitchFamily="34" charset="0"/>
              <a:buChar char="•"/>
            </a:pPr>
            <a:endParaRPr lang="en-US" dirty="0">
              <a:solidFill>
                <a:schemeClr val="tx2"/>
              </a:solidFill>
              <a:latin typeface="+mn-lt"/>
            </a:endParaRPr>
          </a:p>
        </p:txBody>
      </p:sp>
      <p:sp>
        <p:nvSpPr>
          <p:cNvPr id="2" name="Rectangle 1"/>
          <p:cNvSpPr/>
          <p:nvPr/>
        </p:nvSpPr>
        <p:spPr>
          <a:xfrm rot="16200000">
            <a:off x="-500199" y="2833550"/>
            <a:ext cx="2000526" cy="676272"/>
          </a:xfrm>
          <a:prstGeom prst="rect">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ctr" anchorCtr="0" forceAA="0" compatLnSpc="1">
            <a:prstTxWarp prst="textNoShape">
              <a:avLst/>
            </a:prstTxWarp>
            <a:noAutofit/>
          </a:bodyPr>
          <a:lstStyle/>
          <a:p>
            <a:pPr algn="ctr"/>
            <a:r>
              <a:rPr lang="pt-PT" sz="1600" dirty="0">
                <a:solidFill>
                  <a:schemeClr val="bg1"/>
                </a:solidFill>
              </a:rPr>
              <a:t>Do More</a:t>
            </a:r>
            <a:endParaRPr lang="en-US" sz="1600" dirty="0" err="1">
              <a:solidFill>
                <a:schemeClr val="bg1"/>
              </a:solidFill>
            </a:endParaRPr>
          </a:p>
        </p:txBody>
      </p:sp>
      <p:sp>
        <p:nvSpPr>
          <p:cNvPr id="15" name="Rectangle 14"/>
          <p:cNvSpPr/>
          <p:nvPr/>
        </p:nvSpPr>
        <p:spPr>
          <a:xfrm rot="16200000">
            <a:off x="-500199" y="5047524"/>
            <a:ext cx="2000526" cy="676272"/>
          </a:xfrm>
          <a:prstGeom prst="rect">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ctr" anchorCtr="0" forceAA="0" compatLnSpc="1">
            <a:prstTxWarp prst="textNoShape">
              <a:avLst/>
            </a:prstTxWarp>
            <a:noAutofit/>
          </a:bodyPr>
          <a:lstStyle/>
          <a:p>
            <a:pPr algn="ctr"/>
            <a:r>
              <a:rPr lang="pt-PT" sz="1600" dirty="0">
                <a:solidFill>
                  <a:schemeClr val="bg1"/>
                </a:solidFill>
              </a:rPr>
              <a:t>Stop </a:t>
            </a:r>
            <a:r>
              <a:rPr lang="pt-PT" sz="1600" dirty="0" err="1">
                <a:solidFill>
                  <a:schemeClr val="bg1"/>
                </a:solidFill>
              </a:rPr>
              <a:t>Doing</a:t>
            </a:r>
            <a:endParaRPr lang="en-US" sz="1600" dirty="0" err="1">
              <a:solidFill>
                <a:schemeClr val="bg1"/>
              </a:solidFill>
            </a:endParaRPr>
          </a:p>
        </p:txBody>
      </p:sp>
    </p:spTree>
    <p:extLst>
      <p:ext uri="{BB962C8B-B14F-4D97-AF65-F5344CB8AC3E}">
        <p14:creationId xmlns:p14="http://schemas.microsoft.com/office/powerpoint/2010/main" val="1963294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00469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p>
            <a:pPr algn="ctr"/>
            <a:endParaRPr lang="en-US" sz="1600" dirty="0" err="1">
              <a:solidFill>
                <a:schemeClr val="bg1"/>
              </a:solidFill>
              <a:latin typeface="Univers for KPMG Light" panose="020B0403020202020204" pitchFamily="34" charset="0"/>
            </a:endParaRPr>
          </a:p>
        </p:txBody>
      </p:sp>
      <p:sp>
        <p:nvSpPr>
          <p:cNvPr id="2" name="Title 1"/>
          <p:cNvSpPr>
            <a:spLocks noGrp="1"/>
          </p:cNvSpPr>
          <p:nvPr>
            <p:ph type="title"/>
          </p:nvPr>
        </p:nvSpPr>
        <p:spPr>
          <a:xfrm>
            <a:off x="998400" y="2114826"/>
            <a:ext cx="10195200" cy="533400"/>
          </a:xfrm>
        </p:spPr>
        <p:txBody>
          <a:bodyPr/>
          <a:lstStyle/>
          <a:p>
            <a:r>
              <a:rPr lang="en-US" dirty="0">
                <a:solidFill>
                  <a:schemeClr val="bg1"/>
                </a:solidFill>
                <a:latin typeface="+mn-lt"/>
              </a:rPr>
              <a:t>Thank you!</a:t>
            </a:r>
          </a:p>
        </p:txBody>
      </p:sp>
    </p:spTree>
    <p:extLst>
      <p:ext uri="{BB962C8B-B14F-4D97-AF65-F5344CB8AC3E}">
        <p14:creationId xmlns:p14="http://schemas.microsoft.com/office/powerpoint/2010/main" val="3782710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latin typeface="+mn-lt"/>
              </a:rPr>
              <a:t>Why “HR Analysis - Predict Attrition”?</a:t>
            </a:r>
          </a:p>
        </p:txBody>
      </p:sp>
      <p:sp>
        <p:nvSpPr>
          <p:cNvPr id="17" name="Text Placeholder 16"/>
          <p:cNvSpPr>
            <a:spLocks noGrp="1"/>
          </p:cNvSpPr>
          <p:nvPr>
            <p:ph type="body" sz="quarter" idx="10"/>
          </p:nvPr>
        </p:nvSpPr>
        <p:spPr>
          <a:xfrm>
            <a:off x="998538" y="1072152"/>
            <a:ext cx="10201275" cy="490200"/>
          </a:xfrm>
        </p:spPr>
        <p:txBody>
          <a:bodyPr/>
          <a:lstStyle/>
          <a:p>
            <a:r>
              <a:rPr lang="en-US" dirty="0">
                <a:latin typeface="+mn-lt"/>
              </a:rPr>
              <a:t>It allows the usage of what has been learned, develop different algorithms to achieve a broader view of the problem and to do a descriptive, predictive and prescriptive analysis of a well known concern for companies. </a:t>
            </a:r>
            <a:endParaRPr lang="pt-PT" dirty="0">
              <a:latin typeface="+mn-lt"/>
            </a:endParaRPr>
          </a:p>
        </p:txBody>
      </p:sp>
      <p:grpSp>
        <p:nvGrpSpPr>
          <p:cNvPr id="14" name="Group 13"/>
          <p:cNvGrpSpPr/>
          <p:nvPr/>
        </p:nvGrpSpPr>
        <p:grpSpPr>
          <a:xfrm>
            <a:off x="6262354" y="1937979"/>
            <a:ext cx="4937459" cy="4135276"/>
            <a:chOff x="1023579" y="1937979"/>
            <a:chExt cx="4937459" cy="4135276"/>
          </a:xfrm>
        </p:grpSpPr>
        <p:sp>
          <p:nvSpPr>
            <p:cNvPr id="4" name="Rectangle 3"/>
            <p:cNvSpPr/>
            <p:nvPr/>
          </p:nvSpPr>
          <p:spPr>
            <a:xfrm>
              <a:off x="1023579" y="1937979"/>
              <a:ext cx="1555845" cy="2005200"/>
            </a:xfrm>
            <a:prstGeom prst="rect">
              <a:avLst/>
            </a:prstGeom>
            <a:solidFill>
              <a:srgbClr val="00469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ctr" anchorCtr="0" forceAA="0" compatLnSpc="1">
              <a:prstTxWarp prst="textNoShape">
                <a:avLst/>
              </a:prstTxWarp>
              <a:noAutofit/>
            </a:bodyPr>
            <a:lstStyle/>
            <a:p>
              <a:pPr lvl="0" algn="ctr"/>
              <a:r>
                <a:rPr lang="en-US" dirty="0"/>
                <a:t>Logistic Regression Classifier</a:t>
              </a:r>
            </a:p>
          </p:txBody>
        </p:sp>
        <p:sp>
          <p:nvSpPr>
            <p:cNvPr id="7" name="Rectangle 6"/>
            <p:cNvSpPr/>
            <p:nvPr/>
          </p:nvSpPr>
          <p:spPr>
            <a:xfrm>
              <a:off x="2714386" y="1937979"/>
              <a:ext cx="1555845" cy="2005200"/>
            </a:xfrm>
            <a:prstGeom prst="rect">
              <a:avLst/>
            </a:prstGeom>
            <a:solidFill>
              <a:srgbClr val="00469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ctr" anchorCtr="0" forceAA="0" compatLnSpc="1">
              <a:prstTxWarp prst="textNoShape">
                <a:avLst/>
              </a:prstTxWarp>
              <a:noAutofit/>
            </a:bodyPr>
            <a:lstStyle/>
            <a:p>
              <a:pPr lvl="0" algn="ctr"/>
              <a:r>
                <a:rPr lang="en-US" dirty="0"/>
                <a:t>Linear Support Vector Classification</a:t>
              </a:r>
            </a:p>
          </p:txBody>
        </p:sp>
        <p:sp>
          <p:nvSpPr>
            <p:cNvPr id="8" name="Rectangle 7"/>
            <p:cNvSpPr/>
            <p:nvPr/>
          </p:nvSpPr>
          <p:spPr>
            <a:xfrm>
              <a:off x="4405193" y="1937979"/>
              <a:ext cx="1555845" cy="2005200"/>
            </a:xfrm>
            <a:prstGeom prst="rect">
              <a:avLst/>
            </a:prstGeom>
            <a:solidFill>
              <a:srgbClr val="00469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ctr" anchorCtr="0" forceAA="0" compatLnSpc="1">
              <a:prstTxWarp prst="textNoShape">
                <a:avLst/>
              </a:prstTxWarp>
              <a:noAutofit/>
            </a:bodyPr>
            <a:lstStyle/>
            <a:p>
              <a:pPr lvl="0" algn="ctr"/>
              <a:r>
                <a:rPr lang="en-US" dirty="0"/>
                <a:t>C-Support Vector Classification</a:t>
              </a:r>
            </a:p>
          </p:txBody>
        </p:sp>
        <p:sp>
          <p:nvSpPr>
            <p:cNvPr id="9" name="Rectangle 8"/>
            <p:cNvSpPr/>
            <p:nvPr/>
          </p:nvSpPr>
          <p:spPr>
            <a:xfrm>
              <a:off x="1023579" y="4067037"/>
              <a:ext cx="1555845" cy="2006218"/>
            </a:xfrm>
            <a:prstGeom prst="rect">
              <a:avLst/>
            </a:prstGeom>
            <a:solidFill>
              <a:srgbClr val="00469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ctr" anchorCtr="0" forceAA="0" compatLnSpc="1">
              <a:prstTxWarp prst="textNoShape">
                <a:avLst/>
              </a:prstTxWarp>
              <a:noAutofit/>
            </a:bodyPr>
            <a:lstStyle/>
            <a:p>
              <a:pPr lvl="0" algn="ctr"/>
              <a:r>
                <a:rPr lang="en-US" dirty="0"/>
                <a:t>XDBoost</a:t>
              </a:r>
            </a:p>
          </p:txBody>
        </p:sp>
        <p:sp>
          <p:nvSpPr>
            <p:cNvPr id="10" name="Rectangle 9"/>
            <p:cNvSpPr/>
            <p:nvPr/>
          </p:nvSpPr>
          <p:spPr>
            <a:xfrm>
              <a:off x="2714386" y="4067037"/>
              <a:ext cx="1555845" cy="2006218"/>
            </a:xfrm>
            <a:prstGeom prst="rect">
              <a:avLst/>
            </a:prstGeom>
            <a:solidFill>
              <a:srgbClr val="00469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ctr" anchorCtr="0" forceAA="0" compatLnSpc="1">
              <a:prstTxWarp prst="textNoShape">
                <a:avLst/>
              </a:prstTxWarp>
              <a:noAutofit/>
            </a:bodyPr>
            <a:lstStyle/>
            <a:p>
              <a:pPr lvl="0" algn="ctr"/>
              <a:r>
                <a:rPr lang="en-US" dirty="0"/>
                <a:t>Random</a:t>
              </a:r>
              <a:br>
                <a:rPr lang="en-US" dirty="0"/>
              </a:br>
              <a:r>
                <a:rPr lang="en-US" dirty="0"/>
                <a:t>Forest Classifier</a:t>
              </a:r>
            </a:p>
          </p:txBody>
        </p:sp>
        <p:sp>
          <p:nvSpPr>
            <p:cNvPr id="11" name="Rectangle 10"/>
            <p:cNvSpPr/>
            <p:nvPr/>
          </p:nvSpPr>
          <p:spPr>
            <a:xfrm>
              <a:off x="4405193" y="4067037"/>
              <a:ext cx="1555845" cy="2006218"/>
            </a:xfrm>
            <a:prstGeom prst="rect">
              <a:avLst/>
            </a:prstGeom>
            <a:solidFill>
              <a:srgbClr val="00469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ctr" anchorCtr="0" forceAA="0" compatLnSpc="1">
              <a:prstTxWarp prst="textNoShape">
                <a:avLst/>
              </a:prstTxWarp>
              <a:noAutofit/>
            </a:bodyPr>
            <a:lstStyle/>
            <a:p>
              <a:pPr lvl="0" algn="ctr"/>
              <a:r>
                <a:rPr lang="en-US" dirty="0"/>
                <a:t>Classification Neural</a:t>
              </a:r>
              <a:br>
                <a:rPr lang="en-US" dirty="0"/>
              </a:br>
              <a:r>
                <a:rPr lang="en-US" dirty="0"/>
                <a:t>Network</a:t>
              </a:r>
            </a:p>
          </p:txBody>
        </p:sp>
      </p:grpSp>
      <p:grpSp>
        <p:nvGrpSpPr>
          <p:cNvPr id="6" name="Group 5"/>
          <p:cNvGrpSpPr/>
          <p:nvPr/>
        </p:nvGrpSpPr>
        <p:grpSpPr>
          <a:xfrm>
            <a:off x="998538" y="1937979"/>
            <a:ext cx="5097600" cy="4135276"/>
            <a:chOff x="6096000" y="1937979"/>
            <a:chExt cx="5097600" cy="4135276"/>
          </a:xfrm>
        </p:grpSpPr>
        <p:sp>
          <p:nvSpPr>
            <p:cNvPr id="13" name="Rectangle 12"/>
            <p:cNvSpPr/>
            <p:nvPr/>
          </p:nvSpPr>
          <p:spPr>
            <a:xfrm>
              <a:off x="6096000" y="1937979"/>
              <a:ext cx="5097600" cy="2005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ctr" anchorCtr="0" forceAA="0" compatLnSpc="1">
              <a:prstTxWarp prst="textNoShape">
                <a:avLst/>
              </a:prstTxWarp>
              <a:noAutofit/>
            </a:bodyPr>
            <a:lstStyle/>
            <a:p>
              <a:pPr lvl="0" algn="ctr"/>
              <a:endParaRPr lang="en-US" sz="1600" dirty="0">
                <a:solidFill>
                  <a:schemeClr val="bg2">
                    <a:lumMod val="10000"/>
                  </a:schemeClr>
                </a:solidFill>
              </a:endParaRPr>
            </a:p>
          </p:txBody>
        </p:sp>
        <p:sp>
          <p:nvSpPr>
            <p:cNvPr id="15" name="Rectangle 14"/>
            <p:cNvSpPr/>
            <p:nvPr/>
          </p:nvSpPr>
          <p:spPr>
            <a:xfrm>
              <a:off x="6096000" y="4068055"/>
              <a:ext cx="5097600" cy="2005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ctr" anchorCtr="0" forceAA="0" compatLnSpc="1">
              <a:prstTxWarp prst="textNoShape">
                <a:avLst/>
              </a:prstTxWarp>
              <a:noAutofit/>
            </a:bodyPr>
            <a:lstStyle/>
            <a:p>
              <a:pPr lvl="0">
                <a:lnSpc>
                  <a:spcPts val="1500"/>
                </a:lnSpc>
              </a:pPr>
              <a:r>
                <a:rPr lang="en-US" sz="1600" dirty="0">
                  <a:solidFill>
                    <a:schemeClr val="tx2"/>
                  </a:solidFill>
                </a:rPr>
                <a:t>Human Resources turnover is very present in our professional life and we would like to know: </a:t>
              </a:r>
              <a:br>
                <a:rPr lang="en-US" sz="1600" dirty="0">
                  <a:solidFill>
                    <a:schemeClr val="tx2"/>
                  </a:solidFill>
                </a:rPr>
              </a:br>
              <a:endParaRPr lang="en-US" sz="1600" dirty="0">
                <a:solidFill>
                  <a:schemeClr val="tx2"/>
                </a:solidFill>
              </a:endParaRPr>
            </a:p>
            <a:p>
              <a:pPr marL="285750" lvl="0" indent="-285750">
                <a:lnSpc>
                  <a:spcPts val="1500"/>
                </a:lnSpc>
                <a:buFont typeface="Arial" panose="020B0604020202020204" pitchFamily="34" charset="0"/>
                <a:buChar char="•"/>
              </a:pPr>
              <a:r>
                <a:rPr lang="en-US" sz="1600" dirty="0">
                  <a:solidFill>
                    <a:schemeClr val="tx2"/>
                  </a:solidFill>
                </a:rPr>
                <a:t>Who is going to leave the company? (Predictive Analytics)</a:t>
              </a:r>
            </a:p>
            <a:p>
              <a:pPr lvl="0">
                <a:lnSpc>
                  <a:spcPts val="1500"/>
                </a:lnSpc>
              </a:pPr>
              <a:endParaRPr lang="en-US" sz="1600" dirty="0">
                <a:solidFill>
                  <a:schemeClr val="tx2"/>
                </a:solidFill>
              </a:endParaRPr>
            </a:p>
            <a:p>
              <a:pPr marL="285750" lvl="0" indent="-285750">
                <a:lnSpc>
                  <a:spcPts val="1500"/>
                </a:lnSpc>
                <a:buFont typeface="Arial" panose="020B0604020202020204" pitchFamily="34" charset="0"/>
                <a:buChar char="•"/>
              </a:pPr>
              <a:r>
                <a:rPr lang="en-US" sz="1600" dirty="0">
                  <a:solidFill>
                    <a:schemeClr val="tx2"/>
                  </a:solidFill>
                </a:rPr>
                <a:t>What measures can we develop to avoid attrition? (Prescriptive Analytics)</a:t>
              </a:r>
              <a:endParaRPr lang="en-US" sz="1600" dirty="0">
                <a:solidFill>
                  <a:srgbClr val="FF0000"/>
                </a:solidFill>
              </a:endParaRPr>
            </a:p>
          </p:txBody>
        </p:sp>
        <p:sp>
          <p:nvSpPr>
            <p:cNvPr id="16" name="Rectangle 15"/>
            <p:cNvSpPr/>
            <p:nvPr/>
          </p:nvSpPr>
          <p:spPr>
            <a:xfrm>
              <a:off x="6204646" y="1937979"/>
              <a:ext cx="1555845" cy="2005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b" anchorCtr="0" forceAA="0" compatLnSpc="1">
              <a:prstTxWarp prst="textNoShape">
                <a:avLst/>
              </a:prstTxWarp>
              <a:noAutofit/>
            </a:bodyPr>
            <a:lstStyle/>
            <a:p>
              <a:pPr lvl="0" algn="ctr"/>
              <a:r>
                <a:rPr lang="en-US" sz="1600" dirty="0">
                  <a:solidFill>
                    <a:schemeClr val="tx2"/>
                  </a:solidFill>
                </a:rPr>
                <a:t>Descriptive</a:t>
              </a:r>
            </a:p>
            <a:p>
              <a:pPr lvl="0" algn="ctr"/>
              <a:r>
                <a:rPr lang="en-US" sz="1600" dirty="0">
                  <a:solidFill>
                    <a:schemeClr val="tx2"/>
                  </a:solidFill>
                </a:rPr>
                <a:t>Analytics</a:t>
              </a:r>
            </a:p>
          </p:txBody>
        </p:sp>
        <p:sp>
          <p:nvSpPr>
            <p:cNvPr id="18" name="Rectangle 17"/>
            <p:cNvSpPr/>
            <p:nvPr/>
          </p:nvSpPr>
          <p:spPr>
            <a:xfrm>
              <a:off x="7866878" y="1937979"/>
              <a:ext cx="1555845" cy="2005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b" anchorCtr="0" forceAA="0" compatLnSpc="1">
              <a:prstTxWarp prst="textNoShape">
                <a:avLst/>
              </a:prstTxWarp>
              <a:noAutofit/>
            </a:bodyPr>
            <a:lstStyle/>
            <a:p>
              <a:pPr lvl="0" algn="ctr"/>
              <a:r>
                <a:rPr lang="en-US" sz="1600" dirty="0">
                  <a:solidFill>
                    <a:schemeClr val="tx2"/>
                  </a:solidFill>
                </a:rPr>
                <a:t>Predictive</a:t>
              </a:r>
            </a:p>
            <a:p>
              <a:pPr lvl="0" algn="ctr"/>
              <a:r>
                <a:rPr lang="en-US" sz="1600" dirty="0">
                  <a:solidFill>
                    <a:schemeClr val="tx2"/>
                  </a:solidFill>
                </a:rPr>
                <a:t>Analytics</a:t>
              </a:r>
            </a:p>
          </p:txBody>
        </p:sp>
        <p:sp>
          <p:nvSpPr>
            <p:cNvPr id="19" name="Rectangle 18"/>
            <p:cNvSpPr/>
            <p:nvPr/>
          </p:nvSpPr>
          <p:spPr>
            <a:xfrm>
              <a:off x="9529110" y="1937979"/>
              <a:ext cx="1555845" cy="2005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b" anchorCtr="0" forceAA="0" compatLnSpc="1">
              <a:prstTxWarp prst="textNoShape">
                <a:avLst/>
              </a:prstTxWarp>
              <a:noAutofit/>
            </a:bodyPr>
            <a:lstStyle/>
            <a:p>
              <a:pPr lvl="0" algn="ctr"/>
              <a:r>
                <a:rPr lang="en-US" sz="1600" dirty="0">
                  <a:solidFill>
                    <a:schemeClr val="tx2"/>
                  </a:solidFill>
                </a:rPr>
                <a:t>Prescriptive Analytics</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47032" y="2295987"/>
              <a:ext cx="720000" cy="720000"/>
            </a:xfrm>
            <a:prstGeom prst="rect">
              <a:avLst/>
            </a:prstGeom>
          </p:spPr>
        </p:pic>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6622568" y="2295987"/>
              <a:ext cx="720000" cy="720000"/>
            </a:xfrm>
            <a:prstGeom prst="rect">
              <a:avLst/>
            </a:prstGeom>
          </p:spPr>
        </p:pic>
        <p:pic>
          <p:nvPicPr>
            <p:cNvPr id="23" name="Picture 22"/>
            <p:cNvPicPr>
              <a:picLocks noChangeAspect="1"/>
            </p:cNvPicPr>
            <p:nvPr/>
          </p:nvPicPr>
          <p:blipFill rotWithShape="1">
            <a:blip r:embed="rId3" cstate="print">
              <a:extLst>
                <a:ext uri="{28A0092B-C50C-407E-A947-70E740481C1C}">
                  <a14:useLocalDpi xmlns:a14="http://schemas.microsoft.com/office/drawing/2010/main" val="0"/>
                </a:ext>
              </a:extLst>
            </a:blip>
            <a:srcRect l="-1" r="57171"/>
            <a:stretch/>
          </p:blipFill>
          <p:spPr>
            <a:xfrm>
              <a:off x="8490612" y="2295987"/>
              <a:ext cx="308377" cy="720000"/>
            </a:xfrm>
            <a:prstGeom prst="rect">
              <a:avLst/>
            </a:prstGeom>
          </p:spPr>
        </p:pic>
      </p:grpSp>
    </p:spTree>
    <p:extLst>
      <p:ext uri="{BB962C8B-B14F-4D97-AF65-F5344CB8AC3E}">
        <p14:creationId xmlns:p14="http://schemas.microsoft.com/office/powerpoint/2010/main" val="4113709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Straight Connector 41">
            <a:extLst>
              <a:ext uri="{FF2B5EF4-FFF2-40B4-BE49-F238E27FC236}">
                <a16:creationId xmlns:a16="http://schemas.microsoft.com/office/drawing/2014/main" xmlns="" id="{AB1F021C-402F-4AC6-879E-2E3B8DFBEFB5}"/>
              </a:ext>
            </a:extLst>
          </p:cNvPr>
          <p:cNvCxnSpPr>
            <a:cxnSpLocks/>
          </p:cNvCxnSpPr>
          <p:nvPr/>
        </p:nvCxnSpPr>
        <p:spPr>
          <a:xfrm>
            <a:off x="2871938" y="2035633"/>
            <a:ext cx="0" cy="4752000"/>
          </a:xfrm>
          <a:prstGeom prst="line">
            <a:avLst/>
          </a:prstGeom>
          <a:ln w="9525">
            <a:solidFill>
              <a:schemeClr val="bg1">
                <a:lumMod val="7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60" name="Chevron 59"/>
          <p:cNvSpPr/>
          <p:nvPr/>
        </p:nvSpPr>
        <p:spPr>
          <a:xfrm>
            <a:off x="2234294" y="2745161"/>
            <a:ext cx="1805787" cy="308140"/>
          </a:xfrm>
          <a:prstGeom prst="chevron">
            <a:avLst>
              <a:gd name="adj" fmla="val 31257"/>
            </a:avLst>
          </a:prstGeom>
          <a:solidFill>
            <a:schemeClr val="tx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endParaRPr lang="en-US" sz="1600" b="1" dirty="0"/>
          </a:p>
        </p:txBody>
      </p:sp>
      <p:sp>
        <p:nvSpPr>
          <p:cNvPr id="59" name="Chevron 58"/>
          <p:cNvSpPr/>
          <p:nvPr/>
        </p:nvSpPr>
        <p:spPr>
          <a:xfrm>
            <a:off x="1851661" y="2133698"/>
            <a:ext cx="1047714" cy="308140"/>
          </a:xfrm>
          <a:prstGeom prst="chevron">
            <a:avLst>
              <a:gd name="adj" fmla="val 31257"/>
            </a:avLst>
          </a:prstGeom>
          <a:solidFill>
            <a:schemeClr val="tx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endParaRPr lang="en-US" sz="1600" b="1" dirty="0">
              <a:solidFill>
                <a:schemeClr val="bg1"/>
              </a:solidFill>
            </a:endParaRPr>
          </a:p>
        </p:txBody>
      </p:sp>
      <p:cxnSp>
        <p:nvCxnSpPr>
          <p:cNvPr id="43" name="Straight Connector 42">
            <a:extLst>
              <a:ext uri="{FF2B5EF4-FFF2-40B4-BE49-F238E27FC236}">
                <a16:creationId xmlns:a16="http://schemas.microsoft.com/office/drawing/2014/main" xmlns="" id="{8665A78D-19FA-497E-B7D9-228807422BB9}"/>
              </a:ext>
            </a:extLst>
          </p:cNvPr>
          <p:cNvCxnSpPr/>
          <p:nvPr/>
        </p:nvCxnSpPr>
        <p:spPr>
          <a:xfrm>
            <a:off x="4040081" y="2035633"/>
            <a:ext cx="0" cy="4752000"/>
          </a:xfrm>
          <a:prstGeom prst="line">
            <a:avLst/>
          </a:prstGeom>
          <a:ln w="9525">
            <a:solidFill>
              <a:schemeClr val="bg1">
                <a:lumMod val="7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2" name="Title 11"/>
          <p:cNvSpPr>
            <a:spLocks noGrp="1"/>
          </p:cNvSpPr>
          <p:nvPr>
            <p:ph type="title"/>
          </p:nvPr>
        </p:nvSpPr>
        <p:spPr/>
        <p:txBody>
          <a:bodyPr/>
          <a:lstStyle/>
          <a:p>
            <a:r>
              <a:rPr lang="en-US" dirty="0">
                <a:latin typeface="+mn-lt"/>
              </a:rPr>
              <a:t>Planning</a:t>
            </a:r>
          </a:p>
        </p:txBody>
      </p:sp>
      <p:sp>
        <p:nvSpPr>
          <p:cNvPr id="17" name="Text Placeholder 16"/>
          <p:cNvSpPr>
            <a:spLocks noGrp="1"/>
          </p:cNvSpPr>
          <p:nvPr>
            <p:ph type="body" sz="quarter" idx="10"/>
          </p:nvPr>
        </p:nvSpPr>
        <p:spPr/>
        <p:txBody>
          <a:bodyPr/>
          <a:lstStyle/>
          <a:p>
            <a:r>
              <a:rPr lang="en-US" dirty="0">
                <a:latin typeface="+mn-lt"/>
              </a:rPr>
              <a:t>A plan was develop at the beginning of the project and was carefully followed in order to fulfill the stakeholders deadlines.</a:t>
            </a:r>
          </a:p>
        </p:txBody>
      </p:sp>
      <p:sp>
        <p:nvSpPr>
          <p:cNvPr id="5" name="Rectangle 4">
            <a:extLst>
              <a:ext uri="{FF2B5EF4-FFF2-40B4-BE49-F238E27FC236}">
                <a16:creationId xmlns:a16="http://schemas.microsoft.com/office/drawing/2014/main" xmlns="" id="{86C25010-F1C0-4FB9-BA9E-0A90FB45C27B}"/>
              </a:ext>
            </a:extLst>
          </p:cNvPr>
          <p:cNvSpPr/>
          <p:nvPr/>
        </p:nvSpPr>
        <p:spPr>
          <a:xfrm>
            <a:off x="0" y="1608612"/>
            <a:ext cx="12192000" cy="377430"/>
          </a:xfrm>
          <a:prstGeom prst="rect">
            <a:avLst/>
          </a:prstGeom>
          <a:solidFill>
            <a:schemeClr val="tx2"/>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6" name="Rectangle 5">
            <a:extLst>
              <a:ext uri="{FF2B5EF4-FFF2-40B4-BE49-F238E27FC236}">
                <a16:creationId xmlns:a16="http://schemas.microsoft.com/office/drawing/2014/main" xmlns="" id="{D40DB0D9-1630-4D3C-8433-D8948F25E9F0}"/>
              </a:ext>
            </a:extLst>
          </p:cNvPr>
          <p:cNvSpPr/>
          <p:nvPr/>
        </p:nvSpPr>
        <p:spPr>
          <a:xfrm>
            <a:off x="3026568" y="1614162"/>
            <a:ext cx="858883" cy="36633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tx1">
                    <a:lumMod val="95000"/>
                    <a:lumOff val="5000"/>
                  </a:schemeClr>
                </a:solidFill>
              </a:rPr>
              <a:t>23/Oct</a:t>
            </a:r>
            <a:endParaRPr lang="en-GB" sz="1600" dirty="0">
              <a:solidFill>
                <a:schemeClr val="tx1">
                  <a:lumMod val="95000"/>
                  <a:lumOff val="5000"/>
                </a:schemeClr>
              </a:solidFill>
            </a:endParaRPr>
          </a:p>
        </p:txBody>
      </p:sp>
      <p:sp>
        <p:nvSpPr>
          <p:cNvPr id="7" name="Rectangle 6">
            <a:extLst>
              <a:ext uri="{FF2B5EF4-FFF2-40B4-BE49-F238E27FC236}">
                <a16:creationId xmlns:a16="http://schemas.microsoft.com/office/drawing/2014/main" xmlns="" id="{D5078E4F-16E1-4306-A40C-1DAC73EFFB25}"/>
              </a:ext>
            </a:extLst>
          </p:cNvPr>
          <p:cNvSpPr/>
          <p:nvPr/>
        </p:nvSpPr>
        <p:spPr>
          <a:xfrm>
            <a:off x="4194711" y="1614162"/>
            <a:ext cx="858883" cy="36633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tx1">
                    <a:lumMod val="95000"/>
                    <a:lumOff val="5000"/>
                  </a:schemeClr>
                </a:solidFill>
              </a:rPr>
              <a:t>30/Oct</a:t>
            </a:r>
            <a:endParaRPr lang="en-GB" sz="1600" dirty="0">
              <a:solidFill>
                <a:schemeClr val="tx1">
                  <a:lumMod val="95000"/>
                  <a:lumOff val="5000"/>
                </a:schemeClr>
              </a:solidFill>
            </a:endParaRPr>
          </a:p>
        </p:txBody>
      </p:sp>
      <p:sp>
        <p:nvSpPr>
          <p:cNvPr id="8" name="Rectangle 7">
            <a:extLst>
              <a:ext uri="{FF2B5EF4-FFF2-40B4-BE49-F238E27FC236}">
                <a16:creationId xmlns:a16="http://schemas.microsoft.com/office/drawing/2014/main" xmlns="" id="{437145DD-9625-49C8-ABEA-8B8121B38B3B}"/>
              </a:ext>
            </a:extLst>
          </p:cNvPr>
          <p:cNvSpPr/>
          <p:nvPr/>
        </p:nvSpPr>
        <p:spPr>
          <a:xfrm>
            <a:off x="5362854" y="1614162"/>
            <a:ext cx="858883" cy="36633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pt-PT" sz="1600" dirty="0">
                <a:solidFill>
                  <a:schemeClr val="tx1">
                    <a:lumMod val="95000"/>
                    <a:lumOff val="5000"/>
                  </a:schemeClr>
                </a:solidFill>
              </a:rPr>
              <a:t>06/Nov</a:t>
            </a:r>
            <a:endParaRPr lang="en-GB" sz="1600" dirty="0">
              <a:solidFill>
                <a:schemeClr val="tx1">
                  <a:lumMod val="95000"/>
                  <a:lumOff val="5000"/>
                </a:schemeClr>
              </a:solidFill>
            </a:endParaRPr>
          </a:p>
        </p:txBody>
      </p:sp>
      <p:sp>
        <p:nvSpPr>
          <p:cNvPr id="9" name="Rectangle 8">
            <a:extLst>
              <a:ext uri="{FF2B5EF4-FFF2-40B4-BE49-F238E27FC236}">
                <a16:creationId xmlns:a16="http://schemas.microsoft.com/office/drawing/2014/main" xmlns="" id="{DAF71B8E-02E5-4D92-8BF6-0AE8C89D103D}"/>
              </a:ext>
            </a:extLst>
          </p:cNvPr>
          <p:cNvSpPr/>
          <p:nvPr/>
        </p:nvSpPr>
        <p:spPr>
          <a:xfrm>
            <a:off x="6530997" y="1614162"/>
            <a:ext cx="858883" cy="36633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pt-PT" sz="1600" dirty="0">
                <a:solidFill>
                  <a:schemeClr val="tx1">
                    <a:lumMod val="95000"/>
                    <a:lumOff val="5000"/>
                  </a:schemeClr>
                </a:solidFill>
              </a:rPr>
              <a:t>13/Nov</a:t>
            </a:r>
            <a:endParaRPr lang="en-GB" sz="1600" dirty="0">
              <a:solidFill>
                <a:schemeClr val="tx1">
                  <a:lumMod val="95000"/>
                  <a:lumOff val="5000"/>
                </a:schemeClr>
              </a:solidFill>
            </a:endParaRPr>
          </a:p>
        </p:txBody>
      </p:sp>
      <p:sp>
        <p:nvSpPr>
          <p:cNvPr id="10" name="Rectangle 9">
            <a:extLst>
              <a:ext uri="{FF2B5EF4-FFF2-40B4-BE49-F238E27FC236}">
                <a16:creationId xmlns:a16="http://schemas.microsoft.com/office/drawing/2014/main" xmlns="" id="{5ED45A11-7F19-4445-9B09-DF82DDB96BB5}"/>
              </a:ext>
            </a:extLst>
          </p:cNvPr>
          <p:cNvSpPr/>
          <p:nvPr/>
        </p:nvSpPr>
        <p:spPr>
          <a:xfrm>
            <a:off x="7699141" y="1614162"/>
            <a:ext cx="858883" cy="36633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pt-PT" sz="1600" dirty="0">
                <a:solidFill>
                  <a:schemeClr val="tx1">
                    <a:lumMod val="95000"/>
                    <a:lumOff val="5000"/>
                  </a:schemeClr>
                </a:solidFill>
              </a:rPr>
              <a:t>20/Nov</a:t>
            </a:r>
            <a:endParaRPr lang="en-GB" sz="1600" dirty="0">
              <a:solidFill>
                <a:schemeClr val="tx1">
                  <a:lumMod val="95000"/>
                  <a:lumOff val="5000"/>
                </a:schemeClr>
              </a:solidFill>
            </a:endParaRPr>
          </a:p>
        </p:txBody>
      </p:sp>
      <p:sp>
        <p:nvSpPr>
          <p:cNvPr id="11" name="Rectangle 10">
            <a:extLst>
              <a:ext uri="{FF2B5EF4-FFF2-40B4-BE49-F238E27FC236}">
                <a16:creationId xmlns:a16="http://schemas.microsoft.com/office/drawing/2014/main" xmlns="" id="{1DCD52B4-05CA-450F-AD84-43916E4C9CF5}"/>
              </a:ext>
            </a:extLst>
          </p:cNvPr>
          <p:cNvSpPr/>
          <p:nvPr/>
        </p:nvSpPr>
        <p:spPr>
          <a:xfrm>
            <a:off x="8867285" y="1614162"/>
            <a:ext cx="858883" cy="36633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pt-PT" sz="1600" dirty="0">
                <a:solidFill>
                  <a:schemeClr val="tx1">
                    <a:lumMod val="95000"/>
                    <a:lumOff val="5000"/>
                  </a:schemeClr>
                </a:solidFill>
              </a:rPr>
              <a:t>27/Nov</a:t>
            </a:r>
            <a:endParaRPr lang="en-GB" sz="1600" dirty="0">
              <a:solidFill>
                <a:schemeClr val="tx1">
                  <a:lumMod val="95000"/>
                  <a:lumOff val="5000"/>
                </a:schemeClr>
              </a:solidFill>
            </a:endParaRPr>
          </a:p>
        </p:txBody>
      </p:sp>
      <p:sp>
        <p:nvSpPr>
          <p:cNvPr id="13" name="Rectangle 12">
            <a:extLst>
              <a:ext uri="{FF2B5EF4-FFF2-40B4-BE49-F238E27FC236}">
                <a16:creationId xmlns:a16="http://schemas.microsoft.com/office/drawing/2014/main" xmlns="" id="{1758D0F4-F45B-4ABB-A01C-DEE7A1294E82}"/>
              </a:ext>
            </a:extLst>
          </p:cNvPr>
          <p:cNvSpPr/>
          <p:nvPr/>
        </p:nvSpPr>
        <p:spPr>
          <a:xfrm>
            <a:off x="10035429" y="1614162"/>
            <a:ext cx="858883" cy="36633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pt-PT" sz="1600" dirty="0">
                <a:solidFill>
                  <a:schemeClr val="tx1">
                    <a:lumMod val="95000"/>
                    <a:lumOff val="5000"/>
                  </a:schemeClr>
                </a:solidFill>
              </a:rPr>
              <a:t>04/Dec</a:t>
            </a:r>
            <a:endParaRPr lang="en-GB" sz="1600" dirty="0">
              <a:solidFill>
                <a:schemeClr val="tx1">
                  <a:lumMod val="95000"/>
                  <a:lumOff val="5000"/>
                </a:schemeClr>
              </a:solidFill>
            </a:endParaRPr>
          </a:p>
        </p:txBody>
      </p:sp>
      <p:sp>
        <p:nvSpPr>
          <p:cNvPr id="14" name="Rectangle 13">
            <a:extLst>
              <a:ext uri="{FF2B5EF4-FFF2-40B4-BE49-F238E27FC236}">
                <a16:creationId xmlns:a16="http://schemas.microsoft.com/office/drawing/2014/main" xmlns="" id="{2C5ACE84-A7F4-41FB-A93A-DB18C841AE6E}"/>
              </a:ext>
            </a:extLst>
          </p:cNvPr>
          <p:cNvSpPr/>
          <p:nvPr/>
        </p:nvSpPr>
        <p:spPr>
          <a:xfrm>
            <a:off x="11203577" y="1614162"/>
            <a:ext cx="858883" cy="36633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pt-PT" sz="1600" dirty="0">
                <a:solidFill>
                  <a:schemeClr val="tx1">
                    <a:lumMod val="95000"/>
                    <a:lumOff val="5000"/>
                  </a:schemeClr>
                </a:solidFill>
              </a:rPr>
              <a:t>11/Dec</a:t>
            </a:r>
            <a:endParaRPr lang="en-GB" sz="1600" dirty="0">
              <a:solidFill>
                <a:schemeClr val="tx1">
                  <a:lumMod val="95000"/>
                  <a:lumOff val="5000"/>
                </a:schemeClr>
              </a:solidFill>
            </a:endParaRPr>
          </a:p>
        </p:txBody>
      </p:sp>
      <p:sp>
        <p:nvSpPr>
          <p:cNvPr id="23" name="Rectangle 22">
            <a:extLst>
              <a:ext uri="{FF2B5EF4-FFF2-40B4-BE49-F238E27FC236}">
                <a16:creationId xmlns:a16="http://schemas.microsoft.com/office/drawing/2014/main" xmlns="" id="{69228E1F-F60E-4631-A53A-3EF8350A8553}"/>
              </a:ext>
            </a:extLst>
          </p:cNvPr>
          <p:cNvSpPr/>
          <p:nvPr/>
        </p:nvSpPr>
        <p:spPr>
          <a:xfrm>
            <a:off x="1858425" y="1614162"/>
            <a:ext cx="858883" cy="36633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tx1">
                    <a:lumMod val="95000"/>
                    <a:lumOff val="5000"/>
                  </a:schemeClr>
                </a:solidFill>
              </a:rPr>
              <a:t>16/Oct</a:t>
            </a:r>
            <a:endParaRPr lang="en-GB" sz="1600" dirty="0">
              <a:solidFill>
                <a:schemeClr val="tx1">
                  <a:lumMod val="95000"/>
                  <a:lumOff val="5000"/>
                </a:schemeClr>
              </a:solidFill>
            </a:endParaRPr>
          </a:p>
        </p:txBody>
      </p:sp>
      <p:sp>
        <p:nvSpPr>
          <p:cNvPr id="27" name="Star: 5 Points 24">
            <a:extLst>
              <a:ext uri="{FF2B5EF4-FFF2-40B4-BE49-F238E27FC236}">
                <a16:creationId xmlns:a16="http://schemas.microsoft.com/office/drawing/2014/main" xmlns="" id="{08DC3F63-6674-4F51-853E-4C9D9B1B33C0}"/>
              </a:ext>
            </a:extLst>
          </p:cNvPr>
          <p:cNvSpPr/>
          <p:nvPr/>
        </p:nvSpPr>
        <p:spPr>
          <a:xfrm>
            <a:off x="3317395" y="2719231"/>
            <a:ext cx="360000" cy="360000"/>
          </a:xfrm>
          <a:prstGeom prst="star5">
            <a:avLst/>
          </a:prstGeom>
          <a:solidFill>
            <a:schemeClr val="accent4"/>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00"/>
              </a:solidFill>
              <a:highlight>
                <a:srgbClr val="FFFF00"/>
              </a:highlight>
            </a:endParaRPr>
          </a:p>
        </p:txBody>
      </p:sp>
      <p:sp>
        <p:nvSpPr>
          <p:cNvPr id="29" name="TextBox 28">
            <a:extLst>
              <a:ext uri="{FF2B5EF4-FFF2-40B4-BE49-F238E27FC236}">
                <a16:creationId xmlns:a16="http://schemas.microsoft.com/office/drawing/2014/main" xmlns="" id="{52922633-78F2-4BCD-ACB8-4F49C45D7AFA}"/>
              </a:ext>
            </a:extLst>
          </p:cNvPr>
          <p:cNvSpPr txBox="1"/>
          <p:nvPr/>
        </p:nvSpPr>
        <p:spPr>
          <a:xfrm>
            <a:off x="2850373" y="2432859"/>
            <a:ext cx="1276447" cy="276999"/>
          </a:xfrm>
          <a:prstGeom prst="rect">
            <a:avLst/>
          </a:prstGeom>
          <a:noFill/>
        </p:spPr>
        <p:txBody>
          <a:bodyPr wrap="square" rtlCol="0">
            <a:spAutoFit/>
          </a:bodyPr>
          <a:lstStyle/>
          <a:p>
            <a:pPr algn="ctr"/>
            <a:r>
              <a:rPr lang="pt-PT" sz="1200" dirty="0"/>
              <a:t>Status Report</a:t>
            </a:r>
            <a:endParaRPr lang="en-GB" sz="1200" dirty="0"/>
          </a:p>
        </p:txBody>
      </p:sp>
      <p:cxnSp>
        <p:nvCxnSpPr>
          <p:cNvPr id="44" name="Straight Connector 43">
            <a:extLst>
              <a:ext uri="{FF2B5EF4-FFF2-40B4-BE49-F238E27FC236}">
                <a16:creationId xmlns:a16="http://schemas.microsoft.com/office/drawing/2014/main" xmlns="" id="{0A9C658C-1B0B-43FD-8CD5-F71AA75BC20D}"/>
              </a:ext>
            </a:extLst>
          </p:cNvPr>
          <p:cNvCxnSpPr/>
          <p:nvPr/>
        </p:nvCxnSpPr>
        <p:spPr>
          <a:xfrm>
            <a:off x="5208224" y="2035633"/>
            <a:ext cx="0" cy="4752000"/>
          </a:xfrm>
          <a:prstGeom prst="line">
            <a:avLst/>
          </a:prstGeom>
          <a:ln w="9525">
            <a:solidFill>
              <a:schemeClr val="bg1">
                <a:lumMod val="7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E8575CE3-F909-4C83-85BB-BCD7B0CB34BA}"/>
              </a:ext>
            </a:extLst>
          </p:cNvPr>
          <p:cNvCxnSpPr/>
          <p:nvPr/>
        </p:nvCxnSpPr>
        <p:spPr>
          <a:xfrm>
            <a:off x="6376367" y="2035633"/>
            <a:ext cx="0" cy="4752000"/>
          </a:xfrm>
          <a:prstGeom prst="line">
            <a:avLst/>
          </a:prstGeom>
          <a:ln w="9525">
            <a:solidFill>
              <a:schemeClr val="bg1">
                <a:lumMod val="7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839371FD-E4FA-49B1-8901-479790C6C9F6}"/>
              </a:ext>
            </a:extLst>
          </p:cNvPr>
          <p:cNvCxnSpPr/>
          <p:nvPr/>
        </p:nvCxnSpPr>
        <p:spPr>
          <a:xfrm>
            <a:off x="7544511" y="2035633"/>
            <a:ext cx="0" cy="4752000"/>
          </a:xfrm>
          <a:prstGeom prst="line">
            <a:avLst/>
          </a:prstGeom>
          <a:ln w="9525">
            <a:solidFill>
              <a:schemeClr val="bg1">
                <a:lumMod val="7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CB984E62-7D96-42C5-B42F-F42A6B04A378}"/>
              </a:ext>
            </a:extLst>
          </p:cNvPr>
          <p:cNvCxnSpPr/>
          <p:nvPr/>
        </p:nvCxnSpPr>
        <p:spPr>
          <a:xfrm>
            <a:off x="8712655" y="2035633"/>
            <a:ext cx="0" cy="4752000"/>
          </a:xfrm>
          <a:prstGeom prst="line">
            <a:avLst/>
          </a:prstGeom>
          <a:ln w="9525">
            <a:solidFill>
              <a:schemeClr val="bg1">
                <a:lumMod val="7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EDDCE858-CA58-4424-B0D3-C6971AE9AE4D}"/>
              </a:ext>
            </a:extLst>
          </p:cNvPr>
          <p:cNvCxnSpPr/>
          <p:nvPr/>
        </p:nvCxnSpPr>
        <p:spPr>
          <a:xfrm>
            <a:off x="9880799" y="2035633"/>
            <a:ext cx="0" cy="4752000"/>
          </a:xfrm>
          <a:prstGeom prst="line">
            <a:avLst/>
          </a:prstGeom>
          <a:ln w="9525">
            <a:solidFill>
              <a:schemeClr val="bg1">
                <a:lumMod val="7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EF8E15F2-FEA6-4A6D-900E-A704FD4626F7}"/>
              </a:ext>
            </a:extLst>
          </p:cNvPr>
          <p:cNvCxnSpPr/>
          <p:nvPr/>
        </p:nvCxnSpPr>
        <p:spPr>
          <a:xfrm>
            <a:off x="11048943" y="2035633"/>
            <a:ext cx="0" cy="4752000"/>
          </a:xfrm>
          <a:prstGeom prst="line">
            <a:avLst/>
          </a:prstGeom>
          <a:ln w="9525">
            <a:solidFill>
              <a:schemeClr val="bg1">
                <a:lumMod val="7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xmlns="" id="{96A13440-370D-442B-BB88-308084C8C7C4}"/>
              </a:ext>
            </a:extLst>
          </p:cNvPr>
          <p:cNvSpPr txBox="1"/>
          <p:nvPr/>
        </p:nvSpPr>
        <p:spPr>
          <a:xfrm>
            <a:off x="10473154" y="2811071"/>
            <a:ext cx="1159864" cy="369332"/>
          </a:xfrm>
          <a:prstGeom prst="rect">
            <a:avLst/>
          </a:prstGeom>
          <a:noFill/>
          <a:ln>
            <a:noFill/>
          </a:ln>
        </p:spPr>
        <p:txBody>
          <a:bodyPr wrap="square" rtlCol="0">
            <a:spAutoFit/>
          </a:bodyPr>
          <a:lstStyle/>
          <a:p>
            <a:pPr algn="r"/>
            <a:r>
              <a:rPr lang="pt-PT" b="1" dirty="0">
                <a:solidFill>
                  <a:schemeClr val="accent1"/>
                </a:solidFill>
              </a:rPr>
              <a:t>Now</a:t>
            </a:r>
            <a:endParaRPr lang="en-GB" b="1" dirty="0">
              <a:solidFill>
                <a:schemeClr val="accent1"/>
              </a:solidFill>
            </a:endParaRPr>
          </a:p>
        </p:txBody>
      </p:sp>
      <p:sp>
        <p:nvSpPr>
          <p:cNvPr id="52" name="Chevron 51"/>
          <p:cNvSpPr/>
          <p:nvPr/>
        </p:nvSpPr>
        <p:spPr>
          <a:xfrm>
            <a:off x="31559" y="2053768"/>
            <a:ext cx="1805787" cy="468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solidFill>
                  <a:schemeClr val="bg1"/>
                </a:solidFill>
              </a:rPr>
              <a:t>Collection</a:t>
            </a:r>
          </a:p>
        </p:txBody>
      </p:sp>
      <p:sp>
        <p:nvSpPr>
          <p:cNvPr id="53" name="Chevron 52"/>
          <p:cNvSpPr/>
          <p:nvPr/>
        </p:nvSpPr>
        <p:spPr>
          <a:xfrm>
            <a:off x="31559" y="4499620"/>
            <a:ext cx="1805787" cy="468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a:solidFill>
                  <a:schemeClr val="bg1"/>
                </a:solidFill>
                <a:sym typeface="Rajdhani Semibold"/>
              </a:rPr>
              <a:t>Development</a:t>
            </a:r>
            <a:endParaRPr lang="en-US" sz="1600" b="1" dirty="0"/>
          </a:p>
        </p:txBody>
      </p:sp>
      <p:sp>
        <p:nvSpPr>
          <p:cNvPr id="54" name="Chevron 53"/>
          <p:cNvSpPr/>
          <p:nvPr/>
        </p:nvSpPr>
        <p:spPr>
          <a:xfrm>
            <a:off x="31559" y="5111083"/>
            <a:ext cx="1805787" cy="468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a:t>Selection</a:t>
            </a:r>
            <a:endParaRPr lang="en-US" sz="1600" b="1" dirty="0"/>
          </a:p>
        </p:txBody>
      </p:sp>
      <p:sp>
        <p:nvSpPr>
          <p:cNvPr id="55" name="Chevron 54"/>
          <p:cNvSpPr/>
          <p:nvPr/>
        </p:nvSpPr>
        <p:spPr>
          <a:xfrm>
            <a:off x="31559" y="2665231"/>
            <a:ext cx="1805787" cy="468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a:solidFill>
                  <a:schemeClr val="bg1"/>
                </a:solidFill>
                <a:sym typeface="Rajdhani Semibold"/>
              </a:rPr>
              <a:t>Visualization</a:t>
            </a:r>
            <a:endParaRPr lang="en-US" sz="1600" b="1" dirty="0"/>
          </a:p>
        </p:txBody>
      </p:sp>
      <p:sp>
        <p:nvSpPr>
          <p:cNvPr id="56" name="Chevron 55"/>
          <p:cNvSpPr/>
          <p:nvPr/>
        </p:nvSpPr>
        <p:spPr>
          <a:xfrm>
            <a:off x="31559" y="3276694"/>
            <a:ext cx="1805787" cy="468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solidFill>
                  <a:schemeClr val="bg1"/>
                </a:solidFill>
              </a:rPr>
              <a:t>Cleansing</a:t>
            </a:r>
          </a:p>
        </p:txBody>
      </p:sp>
      <p:sp>
        <p:nvSpPr>
          <p:cNvPr id="57" name="Chevron 56"/>
          <p:cNvSpPr/>
          <p:nvPr/>
        </p:nvSpPr>
        <p:spPr>
          <a:xfrm>
            <a:off x="31559" y="3888157"/>
            <a:ext cx="1805787" cy="468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a:t>Engineering</a:t>
            </a:r>
            <a:endParaRPr lang="en-US" sz="1600" b="1" dirty="0"/>
          </a:p>
        </p:txBody>
      </p:sp>
      <p:sp>
        <p:nvSpPr>
          <p:cNvPr id="58" name="Chevron 57"/>
          <p:cNvSpPr/>
          <p:nvPr/>
        </p:nvSpPr>
        <p:spPr>
          <a:xfrm>
            <a:off x="31559" y="5722546"/>
            <a:ext cx="1805787" cy="468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t>Results</a:t>
            </a:r>
          </a:p>
        </p:txBody>
      </p:sp>
      <p:sp>
        <p:nvSpPr>
          <p:cNvPr id="61" name="Chevron 60"/>
          <p:cNvSpPr/>
          <p:nvPr/>
        </p:nvSpPr>
        <p:spPr>
          <a:xfrm>
            <a:off x="2888018" y="3356624"/>
            <a:ext cx="2368565" cy="308140"/>
          </a:xfrm>
          <a:prstGeom prst="chevron">
            <a:avLst>
              <a:gd name="adj" fmla="val 31257"/>
            </a:avLst>
          </a:prstGeom>
          <a:solidFill>
            <a:schemeClr val="tx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endParaRPr lang="en-US" sz="1600" b="1" dirty="0">
              <a:solidFill>
                <a:schemeClr val="bg1"/>
              </a:solidFill>
            </a:endParaRPr>
          </a:p>
        </p:txBody>
      </p:sp>
      <p:sp>
        <p:nvSpPr>
          <p:cNvPr id="62" name="Chevron 61"/>
          <p:cNvSpPr/>
          <p:nvPr/>
        </p:nvSpPr>
        <p:spPr>
          <a:xfrm>
            <a:off x="4000367" y="3968087"/>
            <a:ext cx="1258301" cy="308140"/>
          </a:xfrm>
          <a:prstGeom prst="chevron">
            <a:avLst>
              <a:gd name="adj" fmla="val 31257"/>
            </a:avLst>
          </a:prstGeom>
          <a:solidFill>
            <a:schemeClr val="tx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endParaRPr lang="en-US" sz="1600" b="1" dirty="0"/>
          </a:p>
        </p:txBody>
      </p:sp>
      <p:sp>
        <p:nvSpPr>
          <p:cNvPr id="63" name="Chevron 62"/>
          <p:cNvSpPr/>
          <p:nvPr/>
        </p:nvSpPr>
        <p:spPr>
          <a:xfrm>
            <a:off x="4494099" y="4579550"/>
            <a:ext cx="4208025" cy="308140"/>
          </a:xfrm>
          <a:prstGeom prst="chevron">
            <a:avLst>
              <a:gd name="adj" fmla="val 31257"/>
            </a:avLst>
          </a:prstGeom>
          <a:solidFill>
            <a:schemeClr val="tx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endParaRPr lang="en-US" sz="1600" b="1" dirty="0"/>
          </a:p>
        </p:txBody>
      </p:sp>
      <p:sp>
        <p:nvSpPr>
          <p:cNvPr id="30" name="TextBox 29">
            <a:extLst>
              <a:ext uri="{FF2B5EF4-FFF2-40B4-BE49-F238E27FC236}">
                <a16:creationId xmlns:a16="http://schemas.microsoft.com/office/drawing/2014/main" xmlns="" id="{BC7BFF78-FD9E-4D77-BC6D-DC61A057CA20}"/>
              </a:ext>
            </a:extLst>
          </p:cNvPr>
          <p:cNvSpPr txBox="1"/>
          <p:nvPr/>
        </p:nvSpPr>
        <p:spPr>
          <a:xfrm>
            <a:off x="7288999" y="4248678"/>
            <a:ext cx="1630680" cy="276999"/>
          </a:xfrm>
          <a:prstGeom prst="rect">
            <a:avLst/>
          </a:prstGeom>
          <a:noFill/>
        </p:spPr>
        <p:txBody>
          <a:bodyPr wrap="square" rtlCol="0">
            <a:spAutoFit/>
          </a:bodyPr>
          <a:lstStyle/>
          <a:p>
            <a:pPr algn="ctr"/>
            <a:r>
              <a:rPr lang="en-US" sz="1200" dirty="0"/>
              <a:t>Interim Presentation</a:t>
            </a:r>
          </a:p>
        </p:txBody>
      </p:sp>
      <p:sp>
        <p:nvSpPr>
          <p:cNvPr id="36" name="Star: 5 Points 37">
            <a:extLst>
              <a:ext uri="{FF2B5EF4-FFF2-40B4-BE49-F238E27FC236}">
                <a16:creationId xmlns:a16="http://schemas.microsoft.com/office/drawing/2014/main" xmlns="" id="{A3D87B39-EF00-41E0-9B7A-740572F26CA0}"/>
              </a:ext>
            </a:extLst>
          </p:cNvPr>
          <p:cNvSpPr/>
          <p:nvPr/>
        </p:nvSpPr>
        <p:spPr>
          <a:xfrm>
            <a:off x="7975035" y="4553620"/>
            <a:ext cx="360000" cy="360000"/>
          </a:xfrm>
          <a:prstGeom prst="star5">
            <a:avLst/>
          </a:prstGeom>
          <a:solidFill>
            <a:schemeClr val="accent4"/>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00"/>
              </a:solidFill>
              <a:highlight>
                <a:srgbClr val="FFFF00"/>
              </a:highlight>
            </a:endParaRPr>
          </a:p>
        </p:txBody>
      </p:sp>
      <p:sp>
        <p:nvSpPr>
          <p:cNvPr id="64" name="Chevron 63"/>
          <p:cNvSpPr/>
          <p:nvPr/>
        </p:nvSpPr>
        <p:spPr>
          <a:xfrm>
            <a:off x="8710664" y="5191013"/>
            <a:ext cx="1884262" cy="308140"/>
          </a:xfrm>
          <a:prstGeom prst="chevron">
            <a:avLst>
              <a:gd name="adj" fmla="val 31257"/>
            </a:avLst>
          </a:prstGeom>
          <a:solidFill>
            <a:schemeClr val="tx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endParaRPr lang="en-US" sz="1600" b="1" dirty="0"/>
          </a:p>
        </p:txBody>
      </p:sp>
      <p:sp>
        <p:nvSpPr>
          <p:cNvPr id="35" name="Star: 5 Points 36">
            <a:extLst>
              <a:ext uri="{FF2B5EF4-FFF2-40B4-BE49-F238E27FC236}">
                <a16:creationId xmlns:a16="http://schemas.microsoft.com/office/drawing/2014/main" xmlns="" id="{74904C7B-1879-45AB-85F1-2355A75C5866}"/>
              </a:ext>
            </a:extLst>
          </p:cNvPr>
          <p:cNvSpPr/>
          <p:nvPr/>
        </p:nvSpPr>
        <p:spPr>
          <a:xfrm>
            <a:off x="10315910" y="5165083"/>
            <a:ext cx="360000" cy="360000"/>
          </a:xfrm>
          <a:prstGeom prst="star5">
            <a:avLst/>
          </a:prstGeom>
          <a:solidFill>
            <a:schemeClr val="accent4"/>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00"/>
              </a:solidFill>
              <a:highlight>
                <a:srgbClr val="FFFF00"/>
              </a:highlight>
            </a:endParaRPr>
          </a:p>
        </p:txBody>
      </p:sp>
      <p:sp>
        <p:nvSpPr>
          <p:cNvPr id="65" name="Chevron 64"/>
          <p:cNvSpPr/>
          <p:nvPr/>
        </p:nvSpPr>
        <p:spPr>
          <a:xfrm>
            <a:off x="9872519" y="5802476"/>
            <a:ext cx="1805787" cy="308140"/>
          </a:xfrm>
          <a:prstGeom prst="chevron">
            <a:avLst>
              <a:gd name="adj" fmla="val 31257"/>
            </a:avLst>
          </a:prstGeom>
          <a:solidFill>
            <a:schemeClr val="tx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endParaRPr lang="en-US" sz="1600" b="1" dirty="0"/>
          </a:p>
        </p:txBody>
      </p:sp>
      <p:sp>
        <p:nvSpPr>
          <p:cNvPr id="32" name="TextBox 31">
            <a:extLst>
              <a:ext uri="{FF2B5EF4-FFF2-40B4-BE49-F238E27FC236}">
                <a16:creationId xmlns:a16="http://schemas.microsoft.com/office/drawing/2014/main" xmlns="" id="{1E6F4A25-56E8-4073-9FE1-52261235495E}"/>
              </a:ext>
            </a:extLst>
          </p:cNvPr>
          <p:cNvSpPr txBox="1"/>
          <p:nvPr/>
        </p:nvSpPr>
        <p:spPr>
          <a:xfrm>
            <a:off x="10512045" y="5305951"/>
            <a:ext cx="1931224" cy="461665"/>
          </a:xfrm>
          <a:prstGeom prst="rect">
            <a:avLst/>
          </a:prstGeom>
          <a:noFill/>
        </p:spPr>
        <p:txBody>
          <a:bodyPr wrap="square" rtlCol="0">
            <a:spAutoFit/>
          </a:bodyPr>
          <a:lstStyle/>
          <a:p>
            <a:pPr algn="ctr"/>
            <a:r>
              <a:rPr lang="en-US" sz="1200" dirty="0"/>
              <a:t>Report and Results Presentation</a:t>
            </a:r>
          </a:p>
        </p:txBody>
      </p:sp>
      <p:grpSp>
        <p:nvGrpSpPr>
          <p:cNvPr id="2" name="Group 1"/>
          <p:cNvGrpSpPr/>
          <p:nvPr/>
        </p:nvGrpSpPr>
        <p:grpSpPr>
          <a:xfrm>
            <a:off x="11453018" y="2035633"/>
            <a:ext cx="360000" cy="4752000"/>
            <a:chOff x="11499281" y="2035633"/>
            <a:chExt cx="360000" cy="4752000"/>
          </a:xfrm>
        </p:grpSpPr>
        <p:cxnSp>
          <p:nvCxnSpPr>
            <p:cNvPr id="50" name="Straight Connector 49">
              <a:extLst>
                <a:ext uri="{FF2B5EF4-FFF2-40B4-BE49-F238E27FC236}">
                  <a16:creationId xmlns:a16="http://schemas.microsoft.com/office/drawing/2014/main" xmlns="" id="{D94A40FC-2BEB-4D22-9372-416EFE6B1005}"/>
                </a:ext>
              </a:extLst>
            </p:cNvPr>
            <p:cNvCxnSpPr/>
            <p:nvPr/>
          </p:nvCxnSpPr>
          <p:spPr>
            <a:xfrm>
              <a:off x="11679281" y="2035633"/>
              <a:ext cx="0" cy="475200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7" name="Star: 5 Points 38">
              <a:extLst>
                <a:ext uri="{FF2B5EF4-FFF2-40B4-BE49-F238E27FC236}">
                  <a16:creationId xmlns:a16="http://schemas.microsoft.com/office/drawing/2014/main" xmlns="" id="{C3B9C35E-C1D7-40DF-BF14-77FAF3483CD9}"/>
                </a:ext>
              </a:extLst>
            </p:cNvPr>
            <p:cNvSpPr/>
            <p:nvPr/>
          </p:nvSpPr>
          <p:spPr>
            <a:xfrm>
              <a:off x="11499281" y="5747971"/>
              <a:ext cx="360000" cy="360000"/>
            </a:xfrm>
            <a:prstGeom prst="star5">
              <a:avLst/>
            </a:prstGeom>
            <a:solidFill>
              <a:schemeClr val="accent4"/>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00"/>
                </a:solidFill>
                <a:highlight>
                  <a:srgbClr val="FFFF00"/>
                </a:highlight>
              </a:endParaRPr>
            </a:p>
          </p:txBody>
        </p:sp>
      </p:grpSp>
      <p:sp>
        <p:nvSpPr>
          <p:cNvPr id="66" name="TextBox 65">
            <a:extLst>
              <a:ext uri="{FF2B5EF4-FFF2-40B4-BE49-F238E27FC236}">
                <a16:creationId xmlns:a16="http://schemas.microsoft.com/office/drawing/2014/main" xmlns="" id="{D60F1949-3229-4418-BE66-A4155EC09C95}"/>
              </a:ext>
            </a:extLst>
          </p:cNvPr>
          <p:cNvSpPr txBox="1"/>
          <p:nvPr/>
        </p:nvSpPr>
        <p:spPr>
          <a:xfrm>
            <a:off x="9609772" y="4890242"/>
            <a:ext cx="1630680" cy="276999"/>
          </a:xfrm>
          <a:prstGeom prst="rect">
            <a:avLst/>
          </a:prstGeom>
          <a:noFill/>
        </p:spPr>
        <p:txBody>
          <a:bodyPr wrap="square" rtlCol="0">
            <a:spAutoFit/>
          </a:bodyPr>
          <a:lstStyle/>
          <a:p>
            <a:pPr algn="ctr"/>
            <a:r>
              <a:rPr lang="en-GB" sz="1200" dirty="0"/>
              <a:t>Status Report</a:t>
            </a:r>
          </a:p>
        </p:txBody>
      </p:sp>
    </p:spTree>
    <p:extLst>
      <p:ext uri="{BB962C8B-B14F-4D97-AF65-F5344CB8AC3E}">
        <p14:creationId xmlns:p14="http://schemas.microsoft.com/office/powerpoint/2010/main" val="3821251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latin typeface="+mn-lt"/>
              </a:rPr>
              <a:t>Methodology</a:t>
            </a:r>
          </a:p>
        </p:txBody>
      </p:sp>
      <p:sp>
        <p:nvSpPr>
          <p:cNvPr id="17" name="Text Placeholder 16"/>
          <p:cNvSpPr>
            <a:spLocks noGrp="1"/>
          </p:cNvSpPr>
          <p:nvPr>
            <p:ph type="body" sz="quarter" idx="10"/>
          </p:nvPr>
        </p:nvSpPr>
        <p:spPr/>
        <p:txBody>
          <a:bodyPr/>
          <a:lstStyle/>
          <a:p>
            <a:r>
              <a:rPr lang="en-US" dirty="0">
                <a:latin typeface="+mn-lt"/>
              </a:rPr>
              <a:t>The methodology was divided in 7 steps: Collection, Visualization, Cleansing, Engineering, Development, Selection and Results. </a:t>
            </a:r>
          </a:p>
        </p:txBody>
      </p:sp>
      <p:sp>
        <p:nvSpPr>
          <p:cNvPr id="33" name="TextBox 32"/>
          <p:cNvSpPr txBox="1"/>
          <p:nvPr/>
        </p:nvSpPr>
        <p:spPr>
          <a:xfrm>
            <a:off x="89475" y="4030627"/>
            <a:ext cx="1840052" cy="1752283"/>
          </a:xfrm>
          <a:prstGeom prst="rect">
            <a:avLst/>
          </a:prstGeom>
          <a:noFill/>
        </p:spPr>
        <p:txBody>
          <a:bodyPr wrap="square" rtlCol="0">
            <a:noAutofit/>
          </a:bodyPr>
          <a:lstStyle/>
          <a:p>
            <a:pPr algn="ctr"/>
            <a:r>
              <a:rPr lang="en-US" sz="1400" b="1" dirty="0">
                <a:solidFill>
                  <a:srgbClr val="5C666C"/>
                </a:solidFill>
                <a:ea typeface="Roboto Light" panose="02000000000000000000" pitchFamily="2" charset="0"/>
              </a:rPr>
              <a:t>The dataset was provided by BI4All to develop a case study. There was no need for data search or data gathering</a:t>
            </a:r>
            <a:endParaRPr lang="en-US" sz="1400" b="1" i="1" dirty="0">
              <a:solidFill>
                <a:srgbClr val="5C666C"/>
              </a:solidFill>
              <a:ea typeface="Roboto Light" panose="02000000000000000000" pitchFamily="2" charset="0"/>
            </a:endParaRPr>
          </a:p>
        </p:txBody>
      </p:sp>
      <p:sp>
        <p:nvSpPr>
          <p:cNvPr id="34" name="Rectangle 33"/>
          <p:cNvSpPr/>
          <p:nvPr/>
        </p:nvSpPr>
        <p:spPr>
          <a:xfrm>
            <a:off x="89475" y="2963494"/>
            <a:ext cx="1840052" cy="1066979"/>
          </a:xfrm>
          <a:prstGeom prst="rect">
            <a:avLst/>
          </a:prstGeom>
        </p:spPr>
        <p:txBody>
          <a:bodyPr wrap="square" anchor="ctr">
            <a:noAutofit/>
          </a:bodyPr>
          <a:lstStyle/>
          <a:p>
            <a:pPr algn="ctr"/>
            <a:r>
              <a:rPr lang="en-US" sz="1600" b="1" dirty="0"/>
              <a:t>Data Collection</a:t>
            </a:r>
          </a:p>
        </p:txBody>
      </p:sp>
      <p:sp>
        <p:nvSpPr>
          <p:cNvPr id="45" name="Chevron 44"/>
          <p:cNvSpPr/>
          <p:nvPr/>
        </p:nvSpPr>
        <p:spPr>
          <a:xfrm>
            <a:off x="89475" y="2383202"/>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solidFill>
                  <a:schemeClr val="bg1"/>
                </a:solidFill>
              </a:rPr>
              <a:t>Collection</a:t>
            </a:r>
          </a:p>
        </p:txBody>
      </p:sp>
      <p:sp>
        <p:nvSpPr>
          <p:cNvPr id="35" name="TextBox 34"/>
          <p:cNvSpPr txBox="1"/>
          <p:nvPr/>
        </p:nvSpPr>
        <p:spPr>
          <a:xfrm>
            <a:off x="1784975" y="4031062"/>
            <a:ext cx="1840052" cy="1730494"/>
          </a:xfrm>
          <a:prstGeom prst="rect">
            <a:avLst/>
          </a:prstGeom>
          <a:noFill/>
        </p:spPr>
        <p:txBody>
          <a:bodyPr wrap="square" rtlCol="0">
            <a:noAutofit/>
          </a:bodyPr>
          <a:lstStyle/>
          <a:p>
            <a:pPr algn="ctr"/>
            <a:r>
              <a:rPr lang="en-US" sz="1400" b="1" dirty="0">
                <a:solidFill>
                  <a:srgbClr val="5C666C"/>
                </a:solidFill>
                <a:ea typeface="Roboto Light" panose="02000000000000000000" pitchFamily="2" charset="0"/>
              </a:rPr>
              <a:t>The dataset was firstly analyzed in Power BI to achieve insights and to better understand the dataset </a:t>
            </a:r>
            <a:endParaRPr lang="en-US" sz="1400" b="1" dirty="0">
              <a:solidFill>
                <a:srgbClr val="5C666C"/>
              </a:solidFill>
            </a:endParaRPr>
          </a:p>
        </p:txBody>
      </p:sp>
      <p:sp>
        <p:nvSpPr>
          <p:cNvPr id="36" name="Rectangle 35"/>
          <p:cNvSpPr/>
          <p:nvPr/>
        </p:nvSpPr>
        <p:spPr>
          <a:xfrm>
            <a:off x="1784975" y="2963494"/>
            <a:ext cx="1840052" cy="1066979"/>
          </a:xfrm>
          <a:prstGeom prst="rect">
            <a:avLst/>
          </a:prstGeom>
        </p:spPr>
        <p:txBody>
          <a:bodyPr wrap="square" anchor="ctr">
            <a:noAutofit/>
          </a:bodyPr>
          <a:lstStyle/>
          <a:p>
            <a:pPr algn="ctr"/>
            <a:r>
              <a:rPr lang="en-US" sz="1600" b="1" dirty="0"/>
              <a:t>Visualization</a:t>
            </a:r>
          </a:p>
        </p:txBody>
      </p:sp>
      <p:sp>
        <p:nvSpPr>
          <p:cNvPr id="47" name="Chevron 46"/>
          <p:cNvSpPr/>
          <p:nvPr/>
        </p:nvSpPr>
        <p:spPr>
          <a:xfrm>
            <a:off x="1784975" y="2383636"/>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a:solidFill>
                  <a:schemeClr val="bg1"/>
                </a:solidFill>
                <a:sym typeface="Rajdhani Semibold"/>
              </a:rPr>
              <a:t>Visualization</a:t>
            </a:r>
            <a:endParaRPr lang="en-US" sz="1600" b="1" dirty="0"/>
          </a:p>
        </p:txBody>
      </p:sp>
      <p:sp>
        <p:nvSpPr>
          <p:cNvPr id="37" name="TextBox 36"/>
          <p:cNvSpPr txBox="1"/>
          <p:nvPr/>
        </p:nvSpPr>
        <p:spPr>
          <a:xfrm>
            <a:off x="3480475" y="4031298"/>
            <a:ext cx="1840052" cy="1752283"/>
          </a:xfrm>
          <a:prstGeom prst="rect">
            <a:avLst/>
          </a:prstGeom>
          <a:noFill/>
        </p:spPr>
        <p:txBody>
          <a:bodyPr wrap="square" rtlCol="0">
            <a:noAutofit/>
          </a:bodyPr>
          <a:lstStyle/>
          <a:p>
            <a:pPr algn="ctr"/>
            <a:r>
              <a:rPr lang="en-GB" sz="1400" b="1" dirty="0">
                <a:solidFill>
                  <a:srgbClr val="5C666C"/>
                </a:solidFill>
                <a:ea typeface="Roboto Light" panose="02000000000000000000" pitchFamily="2" charset="0"/>
              </a:rPr>
              <a:t>The dataset was quite clean. Some columns were renamed and others were drop.</a:t>
            </a:r>
            <a:br>
              <a:rPr lang="en-GB" sz="1400" b="1" dirty="0">
                <a:solidFill>
                  <a:srgbClr val="5C666C"/>
                </a:solidFill>
                <a:ea typeface="Roboto Light" panose="02000000000000000000" pitchFamily="2" charset="0"/>
              </a:rPr>
            </a:br>
            <a:r>
              <a:rPr lang="en-GB" sz="1400" b="1" dirty="0">
                <a:solidFill>
                  <a:srgbClr val="5C666C"/>
                </a:solidFill>
                <a:ea typeface="Roboto Light" panose="02000000000000000000" pitchFamily="2" charset="0"/>
              </a:rPr>
              <a:t>Additionally, normalization was performed with Min-Max Scaler</a:t>
            </a:r>
          </a:p>
        </p:txBody>
      </p:sp>
      <p:sp>
        <p:nvSpPr>
          <p:cNvPr id="38" name="Rectangle 37"/>
          <p:cNvSpPr/>
          <p:nvPr/>
        </p:nvSpPr>
        <p:spPr>
          <a:xfrm>
            <a:off x="3480475" y="2963494"/>
            <a:ext cx="1840052" cy="1066979"/>
          </a:xfrm>
          <a:prstGeom prst="rect">
            <a:avLst/>
          </a:prstGeom>
        </p:spPr>
        <p:txBody>
          <a:bodyPr wrap="square" anchor="ctr">
            <a:noAutofit/>
          </a:bodyPr>
          <a:lstStyle/>
          <a:p>
            <a:pPr algn="ctr"/>
            <a:r>
              <a:rPr lang="en-US" sz="1600" b="1" dirty="0"/>
              <a:t>Data</a:t>
            </a:r>
            <a:br>
              <a:rPr lang="en-US" sz="1600" b="1" dirty="0"/>
            </a:br>
            <a:r>
              <a:rPr lang="en-US" sz="1600" b="1" dirty="0"/>
              <a:t>treatment</a:t>
            </a:r>
          </a:p>
        </p:txBody>
      </p:sp>
      <p:sp>
        <p:nvSpPr>
          <p:cNvPr id="49" name="Chevron 48"/>
          <p:cNvSpPr/>
          <p:nvPr/>
        </p:nvSpPr>
        <p:spPr>
          <a:xfrm>
            <a:off x="3480475" y="2383636"/>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solidFill>
                  <a:schemeClr val="bg1"/>
                </a:solidFill>
              </a:rPr>
              <a:t>Cleansing</a:t>
            </a:r>
          </a:p>
        </p:txBody>
      </p:sp>
      <p:sp>
        <p:nvSpPr>
          <p:cNvPr id="39" name="TextBox 38"/>
          <p:cNvSpPr txBox="1"/>
          <p:nvPr/>
        </p:nvSpPr>
        <p:spPr>
          <a:xfrm>
            <a:off x="5175975" y="4039801"/>
            <a:ext cx="1840052" cy="1752283"/>
          </a:xfrm>
          <a:prstGeom prst="rect">
            <a:avLst/>
          </a:prstGeom>
          <a:noFill/>
        </p:spPr>
        <p:txBody>
          <a:bodyPr wrap="square" rtlCol="0">
            <a:noAutofit/>
          </a:bodyPr>
          <a:lstStyle>
            <a:defPPr>
              <a:defRPr lang="en-US"/>
            </a:defPPr>
            <a:lvl1pPr algn="ctr">
              <a:defRPr sz="1400" b="1">
                <a:solidFill>
                  <a:srgbClr val="5C666C"/>
                </a:solidFill>
                <a:latin typeface="Circular Std Book"/>
                <a:ea typeface="Roboto Light" panose="02000000000000000000" pitchFamily="2" charset="0"/>
              </a:defRPr>
            </a:lvl1pPr>
          </a:lstStyle>
          <a:p>
            <a:r>
              <a:rPr lang="en-GB" dirty="0">
                <a:latin typeface="+mn-lt"/>
              </a:rPr>
              <a:t>Categorical variables were transformed into dummy ones and some variables were created to gather non-explanatory variables</a:t>
            </a:r>
          </a:p>
        </p:txBody>
      </p:sp>
      <p:sp>
        <p:nvSpPr>
          <p:cNvPr id="40" name="Rectangle 39"/>
          <p:cNvSpPr/>
          <p:nvPr/>
        </p:nvSpPr>
        <p:spPr>
          <a:xfrm>
            <a:off x="5175975" y="2963494"/>
            <a:ext cx="1840052" cy="1066979"/>
          </a:xfrm>
          <a:prstGeom prst="rect">
            <a:avLst/>
          </a:prstGeom>
        </p:spPr>
        <p:txBody>
          <a:bodyPr wrap="square" anchor="ctr">
            <a:noAutofit/>
          </a:bodyPr>
          <a:lstStyle/>
          <a:p>
            <a:pPr algn="ctr"/>
            <a:r>
              <a:rPr lang="en-US" sz="1600" b="1" dirty="0"/>
              <a:t>Feature Engineering</a:t>
            </a:r>
          </a:p>
        </p:txBody>
      </p:sp>
      <p:sp>
        <p:nvSpPr>
          <p:cNvPr id="51" name="Chevron 50"/>
          <p:cNvSpPr/>
          <p:nvPr/>
        </p:nvSpPr>
        <p:spPr>
          <a:xfrm>
            <a:off x="5175975" y="2392141"/>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a:solidFill>
                  <a:schemeClr val="bg1"/>
                </a:solidFill>
                <a:ea typeface="Rajdhani Semibold"/>
                <a:cs typeface="Raleway"/>
                <a:sym typeface="Rajdhani Semibold"/>
              </a:rPr>
              <a:t>Engineering</a:t>
            </a:r>
            <a:endParaRPr lang="en-US" sz="1600" b="1" dirty="0"/>
          </a:p>
        </p:txBody>
      </p:sp>
      <p:sp>
        <p:nvSpPr>
          <p:cNvPr id="41" name="TextBox 40"/>
          <p:cNvSpPr txBox="1"/>
          <p:nvPr/>
        </p:nvSpPr>
        <p:spPr>
          <a:xfrm>
            <a:off x="6871475" y="4039567"/>
            <a:ext cx="1840052" cy="1752283"/>
          </a:xfrm>
          <a:prstGeom prst="rect">
            <a:avLst/>
          </a:prstGeom>
          <a:noFill/>
        </p:spPr>
        <p:txBody>
          <a:bodyPr wrap="square" rtlCol="0">
            <a:noAutofit/>
          </a:bodyPr>
          <a:lstStyle/>
          <a:p>
            <a:pPr algn="ctr"/>
            <a:r>
              <a:rPr lang="en-US" sz="1400" b="1" dirty="0">
                <a:solidFill>
                  <a:srgbClr val="5C666C"/>
                </a:solidFill>
                <a:ea typeface="Roboto Light" panose="02000000000000000000" pitchFamily="2" charset="0"/>
              </a:rPr>
              <a:t>Each model was developed and optimize to define the best hyperparameters to achieve the best results</a:t>
            </a:r>
          </a:p>
        </p:txBody>
      </p:sp>
      <p:sp>
        <p:nvSpPr>
          <p:cNvPr id="42" name="Rectangle 41"/>
          <p:cNvSpPr/>
          <p:nvPr/>
        </p:nvSpPr>
        <p:spPr>
          <a:xfrm>
            <a:off x="6871475" y="2963494"/>
            <a:ext cx="1840052" cy="1066979"/>
          </a:xfrm>
          <a:prstGeom prst="rect">
            <a:avLst/>
          </a:prstGeom>
        </p:spPr>
        <p:txBody>
          <a:bodyPr wrap="square" anchor="ctr">
            <a:noAutofit/>
          </a:bodyPr>
          <a:lstStyle/>
          <a:p>
            <a:pPr algn="ctr"/>
            <a:r>
              <a:rPr lang="en-US" sz="1600" b="1" dirty="0"/>
              <a:t>Model development and optimization </a:t>
            </a:r>
          </a:p>
        </p:txBody>
      </p:sp>
      <p:sp>
        <p:nvSpPr>
          <p:cNvPr id="53" name="Chevron 52"/>
          <p:cNvSpPr/>
          <p:nvPr/>
        </p:nvSpPr>
        <p:spPr>
          <a:xfrm>
            <a:off x="6871475" y="2392142"/>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a:solidFill>
                  <a:schemeClr val="bg1"/>
                </a:solidFill>
                <a:sym typeface="Rajdhani Semibold"/>
              </a:rPr>
              <a:t>Development</a:t>
            </a:r>
            <a:endParaRPr lang="en-US" sz="1600" b="1" dirty="0"/>
          </a:p>
        </p:txBody>
      </p:sp>
      <p:sp>
        <p:nvSpPr>
          <p:cNvPr id="61" name="Chevron 60"/>
          <p:cNvSpPr/>
          <p:nvPr/>
        </p:nvSpPr>
        <p:spPr>
          <a:xfrm>
            <a:off x="1784975" y="1628418"/>
            <a:ext cx="5196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solidFill>
                  <a:schemeClr val="bg1"/>
                </a:solidFill>
              </a:rPr>
              <a:t>Data Exploration</a:t>
            </a:r>
          </a:p>
        </p:txBody>
      </p:sp>
      <p:sp>
        <p:nvSpPr>
          <p:cNvPr id="62" name="Chevron 61"/>
          <p:cNvSpPr/>
          <p:nvPr/>
        </p:nvSpPr>
        <p:spPr>
          <a:xfrm>
            <a:off x="6871475" y="1628418"/>
            <a:ext cx="35012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a:solidFill>
                  <a:schemeClr val="bg1"/>
                </a:solidFill>
                <a:sym typeface="Rajdhani Semibold"/>
              </a:rPr>
              <a:t>Model Evaluation &amp; Selection</a:t>
            </a:r>
            <a:endParaRPr lang="en-US" sz="1600" b="1" dirty="0"/>
          </a:p>
        </p:txBody>
      </p:sp>
      <p:sp>
        <p:nvSpPr>
          <p:cNvPr id="65" name="TextBox 64"/>
          <p:cNvSpPr txBox="1"/>
          <p:nvPr/>
        </p:nvSpPr>
        <p:spPr>
          <a:xfrm>
            <a:off x="8566975" y="4048735"/>
            <a:ext cx="1840052" cy="1752283"/>
          </a:xfrm>
          <a:prstGeom prst="rect">
            <a:avLst/>
          </a:prstGeom>
          <a:noFill/>
        </p:spPr>
        <p:txBody>
          <a:bodyPr wrap="square" rtlCol="0">
            <a:noAutofit/>
          </a:bodyPr>
          <a:lstStyle/>
          <a:p>
            <a:pPr algn="ctr"/>
            <a:r>
              <a:rPr lang="en-US" sz="1400" b="1" dirty="0">
                <a:solidFill>
                  <a:srgbClr val="5C666C"/>
                </a:solidFill>
                <a:ea typeface="Roboto Light" panose="02000000000000000000" pitchFamily="2" charset="0"/>
              </a:rPr>
              <a:t>After achieving the best results of each model, a analysis will be performed to select the best model to answer the questions</a:t>
            </a:r>
          </a:p>
        </p:txBody>
      </p:sp>
      <p:sp>
        <p:nvSpPr>
          <p:cNvPr id="66" name="Rectangle 65"/>
          <p:cNvSpPr/>
          <p:nvPr/>
        </p:nvSpPr>
        <p:spPr>
          <a:xfrm>
            <a:off x="8566975" y="2972662"/>
            <a:ext cx="1840052" cy="1066979"/>
          </a:xfrm>
          <a:prstGeom prst="rect">
            <a:avLst/>
          </a:prstGeom>
        </p:spPr>
        <p:txBody>
          <a:bodyPr wrap="square" anchor="ctr">
            <a:noAutofit/>
          </a:bodyPr>
          <a:lstStyle/>
          <a:p>
            <a:pPr algn="ctr"/>
            <a:r>
              <a:rPr lang="en-US" sz="1600" b="1" dirty="0"/>
              <a:t>Model</a:t>
            </a:r>
          </a:p>
          <a:p>
            <a:pPr algn="ctr"/>
            <a:r>
              <a:rPr lang="en-US" sz="1600" b="1" dirty="0"/>
              <a:t>Selection</a:t>
            </a:r>
          </a:p>
        </p:txBody>
      </p:sp>
      <p:sp>
        <p:nvSpPr>
          <p:cNvPr id="67" name="Chevron 66"/>
          <p:cNvSpPr/>
          <p:nvPr/>
        </p:nvSpPr>
        <p:spPr>
          <a:xfrm>
            <a:off x="8566975" y="2401310"/>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t>Selection</a:t>
            </a:r>
          </a:p>
        </p:txBody>
      </p:sp>
      <p:sp>
        <p:nvSpPr>
          <p:cNvPr id="25" name="TextBox 24"/>
          <p:cNvSpPr txBox="1"/>
          <p:nvPr/>
        </p:nvSpPr>
        <p:spPr>
          <a:xfrm>
            <a:off x="10262473" y="4070833"/>
            <a:ext cx="1840052" cy="1752283"/>
          </a:xfrm>
          <a:prstGeom prst="rect">
            <a:avLst/>
          </a:prstGeom>
          <a:noFill/>
        </p:spPr>
        <p:txBody>
          <a:bodyPr wrap="square" rtlCol="0">
            <a:noAutofit/>
          </a:bodyPr>
          <a:lstStyle/>
          <a:p>
            <a:pPr algn="ctr"/>
            <a:r>
              <a:rPr lang="en-US" sz="1400" b="1" dirty="0">
                <a:solidFill>
                  <a:srgbClr val="5C666C"/>
                </a:solidFill>
                <a:ea typeface="Roboto Light" panose="02000000000000000000" pitchFamily="2" charset="0"/>
              </a:rPr>
              <a:t>Once the analysis of the results is completed, a presentation for the stakeholders will be prepared with conclusions and next steps.</a:t>
            </a:r>
          </a:p>
        </p:txBody>
      </p:sp>
      <p:sp>
        <p:nvSpPr>
          <p:cNvPr id="26" name="Rectangle 25"/>
          <p:cNvSpPr/>
          <p:nvPr/>
        </p:nvSpPr>
        <p:spPr>
          <a:xfrm>
            <a:off x="10262473" y="2972662"/>
            <a:ext cx="1840052" cy="1066979"/>
          </a:xfrm>
          <a:prstGeom prst="rect">
            <a:avLst/>
          </a:prstGeom>
        </p:spPr>
        <p:txBody>
          <a:bodyPr wrap="square" anchor="ctr">
            <a:noAutofit/>
          </a:bodyPr>
          <a:lstStyle/>
          <a:p>
            <a:pPr algn="ctr"/>
            <a:r>
              <a:rPr lang="en-US" sz="1600" b="1" dirty="0"/>
              <a:t>Results </a:t>
            </a:r>
            <a:br>
              <a:rPr lang="en-US" sz="1600" b="1" dirty="0"/>
            </a:br>
            <a:r>
              <a:rPr lang="en-US" sz="1600" b="1" dirty="0"/>
              <a:t>Analysis &amp; Conclusions</a:t>
            </a:r>
          </a:p>
        </p:txBody>
      </p:sp>
      <p:sp>
        <p:nvSpPr>
          <p:cNvPr id="27" name="Chevron 26"/>
          <p:cNvSpPr/>
          <p:nvPr/>
        </p:nvSpPr>
        <p:spPr>
          <a:xfrm>
            <a:off x="10262473" y="2401310"/>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t>Results</a:t>
            </a:r>
          </a:p>
        </p:txBody>
      </p:sp>
      <p:sp>
        <p:nvSpPr>
          <p:cNvPr id="28" name="Chevron 27"/>
          <p:cNvSpPr/>
          <p:nvPr/>
        </p:nvSpPr>
        <p:spPr>
          <a:xfrm>
            <a:off x="10262473" y="1628418"/>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t>Results</a:t>
            </a:r>
          </a:p>
        </p:txBody>
      </p:sp>
      <p:sp>
        <p:nvSpPr>
          <p:cNvPr id="46" name="Chevron 45"/>
          <p:cNvSpPr/>
          <p:nvPr/>
        </p:nvSpPr>
        <p:spPr>
          <a:xfrm>
            <a:off x="89475" y="1628418"/>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solidFill>
                  <a:schemeClr val="bg1"/>
                </a:solidFill>
              </a:rPr>
              <a:t>Data</a:t>
            </a:r>
            <a:br>
              <a:rPr lang="en-US" sz="1600" b="1" dirty="0">
                <a:solidFill>
                  <a:schemeClr val="bg1"/>
                </a:solidFill>
              </a:rPr>
            </a:br>
            <a:r>
              <a:rPr lang="en-US" sz="1600" b="1" dirty="0">
                <a:solidFill>
                  <a:schemeClr val="bg1"/>
                </a:solidFill>
              </a:rPr>
              <a:t>Source</a:t>
            </a:r>
          </a:p>
        </p:txBody>
      </p:sp>
    </p:spTree>
    <p:extLst>
      <p:ext uri="{BB962C8B-B14F-4D97-AF65-F5344CB8AC3E}">
        <p14:creationId xmlns:p14="http://schemas.microsoft.com/office/powerpoint/2010/main" val="130745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09830" y="2294847"/>
            <a:ext cx="10183770" cy="3228134"/>
          </a:xfrm>
          <a:prstGeom prst="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1"/>
          <p:cNvSpPr>
            <a:spLocks noGrp="1"/>
          </p:cNvSpPr>
          <p:nvPr>
            <p:ph type="title"/>
          </p:nvPr>
        </p:nvSpPr>
        <p:spPr>
          <a:xfrm>
            <a:off x="998400" y="431800"/>
            <a:ext cx="10195200" cy="533400"/>
          </a:xfrm>
        </p:spPr>
        <p:txBody>
          <a:bodyPr/>
          <a:lstStyle/>
          <a:p>
            <a:r>
              <a:rPr lang="en-US" dirty="0">
                <a:latin typeface="+mn-lt"/>
              </a:rPr>
              <a:t>Methodology</a:t>
            </a:r>
          </a:p>
        </p:txBody>
      </p:sp>
      <p:sp>
        <p:nvSpPr>
          <p:cNvPr id="17" name="Text Placeholder 16"/>
          <p:cNvSpPr>
            <a:spLocks noGrp="1"/>
          </p:cNvSpPr>
          <p:nvPr>
            <p:ph type="body" sz="quarter" idx="10"/>
          </p:nvPr>
        </p:nvSpPr>
        <p:spPr>
          <a:xfrm>
            <a:off x="998538" y="1072152"/>
            <a:ext cx="10201275" cy="490200"/>
          </a:xfrm>
        </p:spPr>
        <p:txBody>
          <a:bodyPr/>
          <a:lstStyle/>
          <a:p>
            <a:r>
              <a:rPr lang="en-US" dirty="0" err="1">
                <a:latin typeface="+mn-lt"/>
              </a:rPr>
              <a:t>GithHub</a:t>
            </a:r>
            <a:r>
              <a:rPr lang="en-US" dirty="0">
                <a:latin typeface="+mn-lt"/>
              </a:rPr>
              <a:t> collaborative platform was elect to support the development of the project, Python was the programming language and Power Bi was used for data exploration and results presentation.</a:t>
            </a:r>
          </a:p>
        </p:txBody>
      </p:sp>
      <p:sp>
        <p:nvSpPr>
          <p:cNvPr id="9" name="Rectangle 8"/>
          <p:cNvSpPr/>
          <p:nvPr/>
        </p:nvSpPr>
        <p:spPr>
          <a:xfrm>
            <a:off x="998400" y="5037832"/>
            <a:ext cx="10195200" cy="556112"/>
          </a:xfrm>
          <a:prstGeom prst="rect">
            <a:avLst/>
          </a:prstGeom>
          <a:solidFill>
            <a:schemeClr val="bg1">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10" descr="Imagem relacionada"/>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758" t="19892" r="9892" b="19253"/>
          <a:stretch/>
        </p:blipFill>
        <p:spPr bwMode="auto">
          <a:xfrm>
            <a:off x="5296170" y="5085742"/>
            <a:ext cx="1599661" cy="46029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1009830" y="2294847"/>
            <a:ext cx="2278262" cy="46405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Data Sources</a:t>
            </a:r>
          </a:p>
        </p:txBody>
      </p:sp>
      <p:sp>
        <p:nvSpPr>
          <p:cNvPr id="13" name="Rectangle 12"/>
          <p:cNvSpPr/>
          <p:nvPr/>
        </p:nvSpPr>
        <p:spPr>
          <a:xfrm>
            <a:off x="3644999" y="2294847"/>
            <a:ext cx="2278262" cy="46405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Data Exploration</a:t>
            </a:r>
          </a:p>
        </p:txBody>
      </p:sp>
      <p:sp>
        <p:nvSpPr>
          <p:cNvPr id="14" name="Rectangle 13"/>
          <p:cNvSpPr/>
          <p:nvPr/>
        </p:nvSpPr>
        <p:spPr>
          <a:xfrm>
            <a:off x="6280168" y="2294847"/>
            <a:ext cx="2278262" cy="46405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400" dirty="0"/>
              <a:t>Model </a:t>
            </a:r>
            <a:br>
              <a:rPr lang="en-US" sz="1400" dirty="0"/>
            </a:br>
            <a:r>
              <a:rPr lang="en-US" sz="1400" dirty="0"/>
              <a:t>Evaluation &amp; Selection</a:t>
            </a:r>
            <a:endParaRPr lang="en-US" sz="1400" i="1" dirty="0"/>
          </a:p>
        </p:txBody>
      </p:sp>
      <p:pic>
        <p:nvPicPr>
          <p:cNvPr id="15" name="Picture 12" descr="Resultado de imagem para python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79299" y="3313227"/>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8" descr="Imagem relacionada"/>
          <p:cNvPicPr>
            <a:picLocks noChangeAspect="1" noChangeArrowheads="1"/>
          </p:cNvPicPr>
          <p:nvPr/>
        </p:nvPicPr>
        <p:blipFill rotWithShape="1">
          <a:blip r:embed="rId5">
            <a:extLst>
              <a:ext uri="{28A0092B-C50C-407E-A947-70E740481C1C}">
                <a14:useLocalDpi xmlns:a14="http://schemas.microsoft.com/office/drawing/2010/main" val="0"/>
              </a:ext>
            </a:extLst>
          </a:blip>
          <a:srcRect l="14861" r="16718"/>
          <a:stretch/>
        </p:blipFill>
        <p:spPr bwMode="auto">
          <a:xfrm>
            <a:off x="9172469" y="3166783"/>
            <a:ext cx="1764000" cy="1372888"/>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8915338" y="2294847"/>
            <a:ext cx="2278262" cy="46405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400" dirty="0"/>
              <a:t>Results Presentation</a:t>
            </a:r>
          </a:p>
        </p:txBody>
      </p:sp>
      <p:pic>
        <p:nvPicPr>
          <p:cNvPr id="23" name="Picture 18" descr="Imagem relacionada"/>
          <p:cNvPicPr>
            <a:picLocks noChangeAspect="1" noChangeArrowheads="1"/>
          </p:cNvPicPr>
          <p:nvPr/>
        </p:nvPicPr>
        <p:blipFill rotWithShape="1">
          <a:blip r:embed="rId5">
            <a:extLst>
              <a:ext uri="{28A0092B-C50C-407E-A947-70E740481C1C}">
                <a14:useLocalDpi xmlns:a14="http://schemas.microsoft.com/office/drawing/2010/main" val="0"/>
              </a:ext>
            </a:extLst>
          </a:blip>
          <a:srcRect l="14861" r="16718"/>
          <a:stretch/>
        </p:blipFill>
        <p:spPr bwMode="auto">
          <a:xfrm>
            <a:off x="3896581" y="2662954"/>
            <a:ext cx="1764000" cy="1372888"/>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2" descr="Resultado de imagem para python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38581" y="3838375"/>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esultado de imagem para DATABASE"/>
          <p:cNvPicPr>
            <a:picLocks noChangeAspect="1" noChangeArrowheads="1"/>
          </p:cNvPicPr>
          <p:nvPr/>
        </p:nvPicPr>
        <p:blipFill>
          <a:blip r:embed="rId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08961" y="3358366"/>
            <a:ext cx="1080000" cy="10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562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latin typeface="+mj-lt"/>
              </a:rPr>
              <a:t>Data Source</a:t>
            </a:r>
          </a:p>
        </p:txBody>
      </p:sp>
      <p:sp>
        <p:nvSpPr>
          <p:cNvPr id="17" name="Text Placeholder 16"/>
          <p:cNvSpPr>
            <a:spLocks noGrp="1"/>
          </p:cNvSpPr>
          <p:nvPr>
            <p:ph type="body" sz="quarter" idx="10"/>
          </p:nvPr>
        </p:nvSpPr>
        <p:spPr/>
        <p:txBody>
          <a:bodyPr/>
          <a:lstStyle/>
          <a:p>
            <a:r>
              <a:rPr lang="en-US" dirty="0">
                <a:latin typeface="+mn-lt"/>
              </a:rPr>
              <a:t>The dataset contains information about the employees of multi-national company that works in consultancy area.</a:t>
            </a:r>
          </a:p>
        </p:txBody>
      </p:sp>
      <p:sp>
        <p:nvSpPr>
          <p:cNvPr id="33" name="TextBox 32"/>
          <p:cNvSpPr txBox="1"/>
          <p:nvPr/>
        </p:nvSpPr>
        <p:spPr>
          <a:xfrm>
            <a:off x="89475" y="4030627"/>
            <a:ext cx="1840052" cy="1752283"/>
          </a:xfrm>
          <a:prstGeom prst="rect">
            <a:avLst/>
          </a:prstGeom>
          <a:noFill/>
        </p:spPr>
        <p:txBody>
          <a:bodyPr wrap="square" rtlCol="0">
            <a:noAutofit/>
          </a:bodyPr>
          <a:lstStyle/>
          <a:p>
            <a:pPr algn="ctr"/>
            <a:r>
              <a:rPr lang="en-US" sz="1400" b="1" dirty="0">
                <a:solidFill>
                  <a:srgbClr val="5C666C"/>
                </a:solidFill>
                <a:ea typeface="Roboto Light" panose="02000000000000000000" pitchFamily="2" charset="0"/>
              </a:rPr>
              <a:t>The dataset was provided by BI4All to develop a case study. There was no need for data search or data gathering</a:t>
            </a:r>
            <a:endParaRPr lang="en-US" sz="1400" b="1" i="1" dirty="0">
              <a:solidFill>
                <a:srgbClr val="5C666C"/>
              </a:solidFill>
              <a:ea typeface="Roboto Light" panose="02000000000000000000" pitchFamily="2" charset="0"/>
            </a:endParaRPr>
          </a:p>
        </p:txBody>
      </p:sp>
      <p:sp>
        <p:nvSpPr>
          <p:cNvPr id="34" name="Rectangle 33"/>
          <p:cNvSpPr/>
          <p:nvPr/>
        </p:nvSpPr>
        <p:spPr>
          <a:xfrm>
            <a:off x="89475" y="2963494"/>
            <a:ext cx="1840052" cy="1066979"/>
          </a:xfrm>
          <a:prstGeom prst="rect">
            <a:avLst/>
          </a:prstGeom>
        </p:spPr>
        <p:txBody>
          <a:bodyPr wrap="square" anchor="ctr">
            <a:noAutofit/>
          </a:bodyPr>
          <a:lstStyle/>
          <a:p>
            <a:pPr algn="ctr"/>
            <a:r>
              <a:rPr lang="en-US" sz="1600" b="1" dirty="0"/>
              <a:t>Data Collection</a:t>
            </a:r>
          </a:p>
        </p:txBody>
      </p:sp>
      <p:sp>
        <p:nvSpPr>
          <p:cNvPr id="45" name="Chevron 44"/>
          <p:cNvSpPr/>
          <p:nvPr/>
        </p:nvSpPr>
        <p:spPr>
          <a:xfrm>
            <a:off x="89475" y="2383202"/>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solidFill>
                  <a:schemeClr val="bg1"/>
                </a:solidFill>
              </a:rPr>
              <a:t>Collection</a:t>
            </a:r>
          </a:p>
        </p:txBody>
      </p:sp>
      <p:sp>
        <p:nvSpPr>
          <p:cNvPr id="47" name="Chevron 46"/>
          <p:cNvSpPr/>
          <p:nvPr/>
        </p:nvSpPr>
        <p:spPr>
          <a:xfrm>
            <a:off x="1784975" y="2383636"/>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a:solidFill>
                  <a:schemeClr val="bg1"/>
                </a:solidFill>
                <a:sym typeface="Rajdhani Semibold"/>
              </a:rPr>
              <a:t>Visualization</a:t>
            </a:r>
            <a:endParaRPr lang="en-US" sz="1600" b="1" dirty="0"/>
          </a:p>
        </p:txBody>
      </p:sp>
      <p:sp>
        <p:nvSpPr>
          <p:cNvPr id="49" name="Chevron 48"/>
          <p:cNvSpPr/>
          <p:nvPr/>
        </p:nvSpPr>
        <p:spPr>
          <a:xfrm>
            <a:off x="3480475" y="2383636"/>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solidFill>
                  <a:schemeClr val="bg1"/>
                </a:solidFill>
              </a:rPr>
              <a:t>Cleansing</a:t>
            </a:r>
          </a:p>
        </p:txBody>
      </p:sp>
      <p:sp>
        <p:nvSpPr>
          <p:cNvPr id="51" name="Chevron 50"/>
          <p:cNvSpPr/>
          <p:nvPr/>
        </p:nvSpPr>
        <p:spPr>
          <a:xfrm>
            <a:off x="5175975" y="2392141"/>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a:solidFill>
                  <a:schemeClr val="bg1"/>
                </a:solidFill>
                <a:ea typeface="Rajdhani Semibold"/>
                <a:cs typeface="Raleway"/>
                <a:sym typeface="Rajdhani Semibold"/>
              </a:rPr>
              <a:t>Engineering</a:t>
            </a:r>
            <a:endParaRPr lang="en-US" sz="1600" b="1" dirty="0"/>
          </a:p>
        </p:txBody>
      </p:sp>
      <p:sp>
        <p:nvSpPr>
          <p:cNvPr id="53" name="Chevron 52"/>
          <p:cNvSpPr/>
          <p:nvPr/>
        </p:nvSpPr>
        <p:spPr>
          <a:xfrm>
            <a:off x="6871475" y="2392142"/>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a:solidFill>
                  <a:schemeClr val="bg1"/>
                </a:solidFill>
                <a:sym typeface="Rajdhani Semibold"/>
              </a:rPr>
              <a:t>Development</a:t>
            </a:r>
            <a:endParaRPr lang="en-US" sz="1600" b="1" dirty="0"/>
          </a:p>
        </p:txBody>
      </p:sp>
      <p:sp>
        <p:nvSpPr>
          <p:cNvPr id="67" name="Chevron 66"/>
          <p:cNvSpPr/>
          <p:nvPr/>
        </p:nvSpPr>
        <p:spPr>
          <a:xfrm>
            <a:off x="8566975" y="2401310"/>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t>Selection</a:t>
            </a:r>
          </a:p>
        </p:txBody>
      </p:sp>
      <p:sp>
        <p:nvSpPr>
          <p:cNvPr id="27" name="Chevron 26"/>
          <p:cNvSpPr/>
          <p:nvPr/>
        </p:nvSpPr>
        <p:spPr>
          <a:xfrm>
            <a:off x="10262473" y="2401310"/>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t>Results</a:t>
            </a:r>
          </a:p>
        </p:txBody>
      </p:sp>
      <p:sp>
        <p:nvSpPr>
          <p:cNvPr id="46" name="Chevron 45"/>
          <p:cNvSpPr/>
          <p:nvPr/>
        </p:nvSpPr>
        <p:spPr>
          <a:xfrm>
            <a:off x="89475" y="1628418"/>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solidFill>
                  <a:schemeClr val="bg1"/>
                </a:solidFill>
              </a:rPr>
              <a:t>Data</a:t>
            </a:r>
            <a:br>
              <a:rPr lang="en-US" sz="1600" b="1" dirty="0">
                <a:solidFill>
                  <a:schemeClr val="bg1"/>
                </a:solidFill>
              </a:rPr>
            </a:br>
            <a:r>
              <a:rPr lang="en-US" sz="1600" b="1" dirty="0">
                <a:solidFill>
                  <a:schemeClr val="bg1"/>
                </a:solidFill>
              </a:rPr>
              <a:t>Source</a:t>
            </a:r>
          </a:p>
        </p:txBody>
      </p:sp>
      <p:sp>
        <p:nvSpPr>
          <p:cNvPr id="61" name="Chevron 60"/>
          <p:cNvSpPr/>
          <p:nvPr/>
        </p:nvSpPr>
        <p:spPr>
          <a:xfrm>
            <a:off x="1784975" y="1628418"/>
            <a:ext cx="5196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solidFill>
                  <a:schemeClr val="bg1"/>
                </a:solidFill>
              </a:rPr>
              <a:t>Data Exploration</a:t>
            </a:r>
          </a:p>
        </p:txBody>
      </p:sp>
      <p:sp>
        <p:nvSpPr>
          <p:cNvPr id="62" name="Chevron 61"/>
          <p:cNvSpPr/>
          <p:nvPr/>
        </p:nvSpPr>
        <p:spPr>
          <a:xfrm>
            <a:off x="6871475" y="1628418"/>
            <a:ext cx="35012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a:solidFill>
                  <a:schemeClr val="bg1"/>
                </a:solidFill>
                <a:sym typeface="Rajdhani Semibold"/>
              </a:rPr>
              <a:t>Model Evaluation &amp; Selection</a:t>
            </a:r>
            <a:endParaRPr lang="en-US" sz="1600" b="1" dirty="0"/>
          </a:p>
        </p:txBody>
      </p:sp>
      <p:sp>
        <p:nvSpPr>
          <p:cNvPr id="28" name="Chevron 27"/>
          <p:cNvSpPr/>
          <p:nvPr/>
        </p:nvSpPr>
        <p:spPr>
          <a:xfrm>
            <a:off x="10262473" y="1628418"/>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t>Results</a:t>
            </a:r>
          </a:p>
        </p:txBody>
      </p:sp>
      <p:pic>
        <p:nvPicPr>
          <p:cNvPr id="2" name="Picture 1"/>
          <p:cNvPicPr>
            <a:picLocks noChangeAspect="1"/>
          </p:cNvPicPr>
          <p:nvPr/>
        </p:nvPicPr>
        <p:blipFill rotWithShape="1">
          <a:blip r:embed="rId3"/>
          <a:srcRect l="526" r="1354" b="777"/>
          <a:stretch/>
        </p:blipFill>
        <p:spPr>
          <a:xfrm>
            <a:off x="1878209" y="3175202"/>
            <a:ext cx="2827263" cy="3586548"/>
          </a:xfrm>
          <a:prstGeom prst="rect">
            <a:avLst/>
          </a:prstGeom>
        </p:spPr>
      </p:pic>
      <p:sp>
        <p:nvSpPr>
          <p:cNvPr id="4" name="Rectangle 3"/>
          <p:cNvSpPr/>
          <p:nvPr/>
        </p:nvSpPr>
        <p:spPr>
          <a:xfrm>
            <a:off x="5175975" y="3910559"/>
            <a:ext cx="6728608" cy="2153972"/>
          </a:xfrm>
          <a:prstGeom prst="rect">
            <a:avLst/>
          </a:prstGeom>
        </p:spPr>
        <p:txBody>
          <a:bodyPr wrap="square" numCol="3">
            <a:noAutofit/>
          </a:bodyPr>
          <a:lstStyle/>
          <a:p>
            <a:r>
              <a:rPr lang="en-US" sz="1400" dirty="0"/>
              <a:t>• Age</a:t>
            </a:r>
          </a:p>
          <a:p>
            <a:r>
              <a:rPr lang="en-US" sz="1400" dirty="0"/>
              <a:t>• Attrition</a:t>
            </a:r>
          </a:p>
          <a:p>
            <a:r>
              <a:rPr lang="en-US" sz="1400" dirty="0"/>
              <a:t>• </a:t>
            </a:r>
            <a:r>
              <a:rPr lang="en-US" sz="1400" dirty="0" err="1"/>
              <a:t>BusinessTravel</a:t>
            </a:r>
            <a:endParaRPr lang="en-US" sz="1400" dirty="0"/>
          </a:p>
          <a:p>
            <a:r>
              <a:rPr lang="en-US" sz="1400" dirty="0"/>
              <a:t>• </a:t>
            </a:r>
            <a:r>
              <a:rPr lang="en-US" sz="1400" dirty="0" err="1"/>
              <a:t>DailyRate</a:t>
            </a:r>
            <a:endParaRPr lang="en-US" sz="1400" dirty="0"/>
          </a:p>
          <a:p>
            <a:r>
              <a:rPr lang="en-US" sz="1400" dirty="0"/>
              <a:t>• Department</a:t>
            </a:r>
          </a:p>
          <a:p>
            <a:r>
              <a:rPr lang="en-US" sz="1400" dirty="0"/>
              <a:t>• </a:t>
            </a:r>
            <a:r>
              <a:rPr lang="en-US" sz="1400" dirty="0" err="1"/>
              <a:t>DistanceFromHome</a:t>
            </a:r>
            <a:endParaRPr lang="en-US" sz="1400" dirty="0"/>
          </a:p>
          <a:p>
            <a:r>
              <a:rPr lang="en-US" sz="1400" dirty="0"/>
              <a:t>• Education</a:t>
            </a:r>
          </a:p>
          <a:p>
            <a:r>
              <a:rPr lang="en-US" sz="1400" dirty="0"/>
              <a:t>• </a:t>
            </a:r>
            <a:r>
              <a:rPr lang="en-US" sz="1400" dirty="0" err="1"/>
              <a:t>EducationField</a:t>
            </a:r>
            <a:endParaRPr lang="en-US" sz="1400" dirty="0"/>
          </a:p>
          <a:p>
            <a:r>
              <a:rPr lang="en-US" sz="1400" dirty="0"/>
              <a:t>• </a:t>
            </a:r>
            <a:r>
              <a:rPr lang="en-US" sz="1400" dirty="0" err="1"/>
              <a:t>EmployeeCount</a:t>
            </a:r>
            <a:endParaRPr lang="en-US" sz="1400" dirty="0"/>
          </a:p>
          <a:p>
            <a:r>
              <a:rPr lang="en-US" sz="1400" dirty="0"/>
              <a:t>• </a:t>
            </a:r>
            <a:r>
              <a:rPr lang="en-US" sz="1400" dirty="0" err="1"/>
              <a:t>EmployeeNumber</a:t>
            </a:r>
            <a:endParaRPr lang="en-US" sz="1400" dirty="0"/>
          </a:p>
          <a:p>
            <a:r>
              <a:rPr lang="en-US" sz="1400" dirty="0"/>
              <a:t>• </a:t>
            </a:r>
            <a:r>
              <a:rPr lang="en-US" sz="1400" dirty="0" err="1"/>
              <a:t>EnvironmentSatisfaction</a:t>
            </a:r>
            <a:endParaRPr lang="en-US" sz="1400" dirty="0"/>
          </a:p>
          <a:p>
            <a:r>
              <a:rPr lang="en-US" sz="1400" dirty="0"/>
              <a:t>• Gender</a:t>
            </a:r>
          </a:p>
          <a:p>
            <a:r>
              <a:rPr lang="en-US" sz="1400" dirty="0"/>
              <a:t>• </a:t>
            </a:r>
            <a:r>
              <a:rPr lang="en-US" sz="1400" dirty="0" err="1"/>
              <a:t>HourlyRate</a:t>
            </a:r>
            <a:endParaRPr lang="en-US" sz="1400" dirty="0"/>
          </a:p>
          <a:p>
            <a:r>
              <a:rPr lang="en-US" sz="1400" dirty="0"/>
              <a:t>• </a:t>
            </a:r>
            <a:r>
              <a:rPr lang="en-US" sz="1400" dirty="0" err="1"/>
              <a:t>JobInvolvement</a:t>
            </a:r>
            <a:endParaRPr lang="en-US" sz="1400" dirty="0"/>
          </a:p>
          <a:p>
            <a:r>
              <a:rPr lang="en-US" sz="1400" dirty="0"/>
              <a:t>• </a:t>
            </a:r>
            <a:r>
              <a:rPr lang="en-US" sz="1400" dirty="0" err="1"/>
              <a:t>JobLevel</a:t>
            </a:r>
            <a:endParaRPr lang="en-US" sz="1400" dirty="0"/>
          </a:p>
          <a:p>
            <a:r>
              <a:rPr lang="en-US" sz="1400" dirty="0"/>
              <a:t>• </a:t>
            </a:r>
            <a:r>
              <a:rPr lang="en-US" sz="1400" dirty="0" err="1"/>
              <a:t>JobRole</a:t>
            </a:r>
            <a:endParaRPr lang="en-US" sz="1400" dirty="0"/>
          </a:p>
          <a:p>
            <a:r>
              <a:rPr lang="en-US" sz="1400" dirty="0"/>
              <a:t>• </a:t>
            </a:r>
            <a:r>
              <a:rPr lang="en-US" sz="1400" dirty="0" err="1"/>
              <a:t>JobSatisfaction</a:t>
            </a:r>
            <a:endParaRPr lang="en-US" sz="1400" dirty="0"/>
          </a:p>
          <a:p>
            <a:r>
              <a:rPr lang="en-US" sz="1400" dirty="0"/>
              <a:t>• </a:t>
            </a:r>
            <a:r>
              <a:rPr lang="en-US" sz="1400" dirty="0" err="1"/>
              <a:t>MaritalStatus</a:t>
            </a:r>
            <a:endParaRPr lang="en-US" sz="1400" dirty="0"/>
          </a:p>
          <a:p>
            <a:r>
              <a:rPr lang="en-US" sz="1400" dirty="0"/>
              <a:t>• </a:t>
            </a:r>
            <a:r>
              <a:rPr lang="en-US" sz="1400" dirty="0" err="1"/>
              <a:t>MonthlyIncome</a:t>
            </a:r>
            <a:endParaRPr lang="en-US" sz="1400" dirty="0"/>
          </a:p>
          <a:p>
            <a:r>
              <a:rPr lang="en-US" sz="1400" dirty="0"/>
              <a:t>• </a:t>
            </a:r>
            <a:r>
              <a:rPr lang="en-US" sz="1400" dirty="0" err="1"/>
              <a:t>MonthlyRate</a:t>
            </a:r>
            <a:endParaRPr lang="en-US" sz="1400" dirty="0"/>
          </a:p>
          <a:p>
            <a:r>
              <a:rPr lang="en-US" sz="1400" dirty="0"/>
              <a:t>• </a:t>
            </a:r>
            <a:r>
              <a:rPr lang="en-US" sz="1400" dirty="0" err="1"/>
              <a:t>NumCompaniesWorked</a:t>
            </a:r>
            <a:endParaRPr lang="en-US" sz="1400" dirty="0"/>
          </a:p>
          <a:p>
            <a:r>
              <a:rPr lang="en-US" sz="1400" dirty="0"/>
              <a:t>• Over18</a:t>
            </a:r>
          </a:p>
          <a:p>
            <a:r>
              <a:rPr lang="en-US" sz="1400" dirty="0"/>
              <a:t>• </a:t>
            </a:r>
            <a:r>
              <a:rPr lang="en-US" sz="1400" dirty="0" err="1"/>
              <a:t>OverTime</a:t>
            </a:r>
            <a:endParaRPr lang="en-US" sz="1400" dirty="0"/>
          </a:p>
          <a:p>
            <a:r>
              <a:rPr lang="en-US" sz="1400" dirty="0"/>
              <a:t>• </a:t>
            </a:r>
            <a:r>
              <a:rPr lang="en-US" sz="1400" dirty="0" err="1"/>
              <a:t>PercentSalaryHike</a:t>
            </a:r>
            <a:endParaRPr lang="en-US" sz="1400" dirty="0"/>
          </a:p>
          <a:p>
            <a:r>
              <a:rPr lang="en-US" sz="1400" dirty="0"/>
              <a:t>• </a:t>
            </a:r>
            <a:r>
              <a:rPr lang="en-US" sz="1400" dirty="0" err="1"/>
              <a:t>PerformanceRating</a:t>
            </a:r>
            <a:endParaRPr lang="en-US" sz="1400" dirty="0"/>
          </a:p>
          <a:p>
            <a:r>
              <a:rPr lang="en-US" sz="1400" dirty="0"/>
              <a:t>• </a:t>
            </a:r>
            <a:r>
              <a:rPr lang="en-US" sz="1400" dirty="0" err="1"/>
              <a:t>RelationshipSatisfaction</a:t>
            </a:r>
            <a:endParaRPr lang="en-US" sz="1400" dirty="0"/>
          </a:p>
          <a:p>
            <a:r>
              <a:rPr lang="en-US" sz="1400" dirty="0"/>
              <a:t>• </a:t>
            </a:r>
            <a:r>
              <a:rPr lang="en-US" sz="1400" dirty="0" err="1"/>
              <a:t>StandardHours</a:t>
            </a:r>
            <a:endParaRPr lang="en-US" sz="1400" dirty="0"/>
          </a:p>
          <a:p>
            <a:r>
              <a:rPr lang="en-US" sz="1400" dirty="0"/>
              <a:t>• </a:t>
            </a:r>
            <a:r>
              <a:rPr lang="en-US" sz="1400" dirty="0" err="1"/>
              <a:t>StockOptionLevel</a:t>
            </a:r>
            <a:endParaRPr lang="en-US" sz="1400" dirty="0"/>
          </a:p>
          <a:p>
            <a:r>
              <a:rPr lang="en-US" sz="1400" dirty="0"/>
              <a:t>• </a:t>
            </a:r>
            <a:r>
              <a:rPr lang="en-US" sz="1400" dirty="0" err="1"/>
              <a:t>TotalWorkingYears</a:t>
            </a:r>
            <a:endParaRPr lang="en-US" sz="1400" dirty="0"/>
          </a:p>
          <a:p>
            <a:r>
              <a:rPr lang="en-US" sz="1400" dirty="0"/>
              <a:t>• </a:t>
            </a:r>
            <a:r>
              <a:rPr lang="en-US" sz="1400" dirty="0" err="1"/>
              <a:t>TrainingTimesLastYear</a:t>
            </a:r>
            <a:endParaRPr lang="en-US" sz="1400" dirty="0"/>
          </a:p>
          <a:p>
            <a:r>
              <a:rPr lang="en-US" sz="1400" dirty="0"/>
              <a:t>• </a:t>
            </a:r>
            <a:r>
              <a:rPr lang="en-US" sz="1400" dirty="0" err="1"/>
              <a:t>WorkLifeBalance</a:t>
            </a:r>
            <a:r>
              <a:rPr lang="en-US" sz="1400" dirty="0"/>
              <a:t>	</a:t>
            </a:r>
          </a:p>
          <a:p>
            <a:r>
              <a:rPr lang="en-US" sz="1400" dirty="0"/>
              <a:t>• </a:t>
            </a:r>
            <a:r>
              <a:rPr lang="en-US" sz="1400" dirty="0" err="1"/>
              <a:t>YearsAtCompany</a:t>
            </a:r>
            <a:endParaRPr lang="en-US" sz="1400" dirty="0"/>
          </a:p>
          <a:p>
            <a:r>
              <a:rPr lang="en-US" sz="1400" dirty="0"/>
              <a:t>• </a:t>
            </a:r>
            <a:r>
              <a:rPr lang="en-US" sz="1400" dirty="0" err="1"/>
              <a:t>YearsInCurrentRole</a:t>
            </a:r>
            <a:endParaRPr lang="en-US" sz="1400" dirty="0"/>
          </a:p>
          <a:p>
            <a:r>
              <a:rPr lang="en-US" sz="1400" dirty="0"/>
              <a:t>• </a:t>
            </a:r>
            <a:r>
              <a:rPr lang="en-US" sz="1400" dirty="0" err="1"/>
              <a:t>YearsSinceLastPromotion</a:t>
            </a:r>
            <a:endParaRPr lang="en-US" sz="1400" dirty="0"/>
          </a:p>
          <a:p>
            <a:r>
              <a:rPr lang="en-US" sz="1400" dirty="0"/>
              <a:t>• </a:t>
            </a:r>
            <a:r>
              <a:rPr lang="en-US" sz="1400" dirty="0" err="1"/>
              <a:t>YearsWithCurrManager</a:t>
            </a:r>
            <a:endParaRPr lang="en-US" sz="1400" dirty="0"/>
          </a:p>
          <a:p>
            <a:r>
              <a:rPr lang="en-US" sz="1400" dirty="0"/>
              <a:t> </a:t>
            </a:r>
          </a:p>
        </p:txBody>
      </p:sp>
      <p:sp>
        <p:nvSpPr>
          <p:cNvPr id="5" name="Rectangle 4"/>
          <p:cNvSpPr/>
          <p:nvPr/>
        </p:nvSpPr>
        <p:spPr>
          <a:xfrm>
            <a:off x="5069365" y="3480948"/>
            <a:ext cx="6471325" cy="523220"/>
          </a:xfrm>
          <a:prstGeom prst="rect">
            <a:avLst/>
          </a:prstGeom>
        </p:spPr>
        <p:txBody>
          <a:bodyPr wrap="square">
            <a:spAutoFit/>
          </a:bodyPr>
          <a:lstStyle/>
          <a:p>
            <a:r>
              <a:rPr lang="en-US" sz="1400" dirty="0"/>
              <a:t>The dataset that will be used in the use case contains 1470 records with 35 columns:</a:t>
            </a:r>
          </a:p>
        </p:txBody>
      </p:sp>
      <p:grpSp>
        <p:nvGrpSpPr>
          <p:cNvPr id="7" name="Group 6"/>
          <p:cNvGrpSpPr>
            <a:grpSpLocks noChangeAspect="1"/>
          </p:cNvGrpSpPr>
          <p:nvPr/>
        </p:nvGrpSpPr>
        <p:grpSpPr>
          <a:xfrm>
            <a:off x="8591874" y="231286"/>
            <a:ext cx="3476386" cy="422807"/>
            <a:chOff x="241875" y="1780818"/>
            <a:chExt cx="11978785" cy="1456892"/>
          </a:xfrm>
        </p:grpSpPr>
        <p:sp>
          <p:nvSpPr>
            <p:cNvPr id="31" name="Chevron 30"/>
            <p:cNvSpPr/>
            <p:nvPr/>
          </p:nvSpPr>
          <p:spPr>
            <a:xfrm>
              <a:off x="241875" y="2535602"/>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solidFill>
                    <a:schemeClr val="bg1"/>
                  </a:solidFill>
                </a:rPr>
                <a:t>Collection</a:t>
              </a:r>
            </a:p>
          </p:txBody>
        </p:sp>
        <p:sp>
          <p:nvSpPr>
            <p:cNvPr id="32" name="Chevron 31"/>
            <p:cNvSpPr/>
            <p:nvPr/>
          </p:nvSpPr>
          <p:spPr>
            <a:xfrm>
              <a:off x="1937375" y="2536036"/>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spc="-41" dirty="0">
                  <a:solidFill>
                    <a:schemeClr val="bg1"/>
                  </a:solidFill>
                  <a:sym typeface="Rajdhani Semibold"/>
                </a:rPr>
                <a:t>Visualization</a:t>
              </a:r>
              <a:endParaRPr lang="en-US" sz="400" b="1" dirty="0"/>
            </a:p>
          </p:txBody>
        </p:sp>
        <p:sp>
          <p:nvSpPr>
            <p:cNvPr id="35" name="Chevron 34"/>
            <p:cNvSpPr/>
            <p:nvPr/>
          </p:nvSpPr>
          <p:spPr>
            <a:xfrm>
              <a:off x="3632875" y="2536036"/>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solidFill>
                    <a:schemeClr val="bg1"/>
                  </a:solidFill>
                </a:rPr>
                <a:t>Cleansing</a:t>
              </a:r>
            </a:p>
          </p:txBody>
        </p:sp>
        <p:sp>
          <p:nvSpPr>
            <p:cNvPr id="36" name="Chevron 35"/>
            <p:cNvSpPr/>
            <p:nvPr/>
          </p:nvSpPr>
          <p:spPr>
            <a:xfrm>
              <a:off x="5328375" y="2544541"/>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spc="-41" dirty="0">
                  <a:solidFill>
                    <a:schemeClr val="bg1"/>
                  </a:solidFill>
                  <a:ea typeface="Rajdhani Semibold"/>
                  <a:cs typeface="Raleway"/>
                  <a:sym typeface="Rajdhani Semibold"/>
                </a:rPr>
                <a:t>Engineering</a:t>
              </a:r>
              <a:endParaRPr lang="en-US" sz="400" b="1" dirty="0"/>
            </a:p>
          </p:txBody>
        </p:sp>
        <p:sp>
          <p:nvSpPr>
            <p:cNvPr id="37" name="Chevron 36"/>
            <p:cNvSpPr/>
            <p:nvPr/>
          </p:nvSpPr>
          <p:spPr>
            <a:xfrm>
              <a:off x="7023875" y="2544542"/>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spc="-41" dirty="0">
                  <a:solidFill>
                    <a:schemeClr val="bg1"/>
                  </a:solidFill>
                  <a:sym typeface="Rajdhani Semibold"/>
                </a:rPr>
                <a:t>Development</a:t>
              </a:r>
              <a:endParaRPr lang="en-US" sz="400" b="1" dirty="0"/>
            </a:p>
          </p:txBody>
        </p:sp>
        <p:sp>
          <p:nvSpPr>
            <p:cNvPr id="38" name="Chevron 37"/>
            <p:cNvSpPr/>
            <p:nvPr/>
          </p:nvSpPr>
          <p:spPr>
            <a:xfrm>
              <a:off x="8719375" y="2553710"/>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t>Selection</a:t>
              </a:r>
            </a:p>
          </p:txBody>
        </p:sp>
        <p:sp>
          <p:nvSpPr>
            <p:cNvPr id="39" name="Chevron 38"/>
            <p:cNvSpPr/>
            <p:nvPr/>
          </p:nvSpPr>
          <p:spPr>
            <a:xfrm>
              <a:off x="10414873" y="2553710"/>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t>Results</a:t>
              </a:r>
            </a:p>
          </p:txBody>
        </p:sp>
        <p:sp>
          <p:nvSpPr>
            <p:cNvPr id="40" name="Chevron 39"/>
            <p:cNvSpPr/>
            <p:nvPr/>
          </p:nvSpPr>
          <p:spPr>
            <a:xfrm>
              <a:off x="241875" y="1780818"/>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solidFill>
                    <a:schemeClr val="bg1"/>
                  </a:solidFill>
                </a:rPr>
                <a:t>Data</a:t>
              </a:r>
              <a:br>
                <a:rPr lang="en-US" sz="400" b="1" dirty="0">
                  <a:solidFill>
                    <a:schemeClr val="bg1"/>
                  </a:solidFill>
                </a:rPr>
              </a:br>
              <a:r>
                <a:rPr lang="en-US" sz="400" b="1" dirty="0">
                  <a:solidFill>
                    <a:schemeClr val="bg1"/>
                  </a:solidFill>
                </a:rPr>
                <a:t>Source</a:t>
              </a:r>
            </a:p>
          </p:txBody>
        </p:sp>
        <p:sp>
          <p:nvSpPr>
            <p:cNvPr id="41" name="Chevron 40"/>
            <p:cNvSpPr/>
            <p:nvPr/>
          </p:nvSpPr>
          <p:spPr>
            <a:xfrm>
              <a:off x="1937375" y="1780818"/>
              <a:ext cx="5196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solidFill>
                    <a:schemeClr val="bg1"/>
                  </a:solidFill>
                </a:rPr>
                <a:t>Data Exploration</a:t>
              </a:r>
            </a:p>
          </p:txBody>
        </p:sp>
        <p:sp>
          <p:nvSpPr>
            <p:cNvPr id="42" name="Chevron 41"/>
            <p:cNvSpPr/>
            <p:nvPr/>
          </p:nvSpPr>
          <p:spPr>
            <a:xfrm>
              <a:off x="7023875" y="1780818"/>
              <a:ext cx="35012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spc="-41" dirty="0">
                  <a:solidFill>
                    <a:schemeClr val="bg1"/>
                  </a:solidFill>
                  <a:sym typeface="Rajdhani Semibold"/>
                </a:rPr>
                <a:t>Model  Evaluation &amp; Selection</a:t>
              </a:r>
              <a:endParaRPr lang="en-US" sz="400" b="1" dirty="0"/>
            </a:p>
          </p:txBody>
        </p:sp>
        <p:sp>
          <p:nvSpPr>
            <p:cNvPr id="43" name="Chevron 42"/>
            <p:cNvSpPr/>
            <p:nvPr/>
          </p:nvSpPr>
          <p:spPr>
            <a:xfrm>
              <a:off x="10414873" y="1780818"/>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t>Results</a:t>
              </a:r>
            </a:p>
          </p:txBody>
        </p:sp>
      </p:grpSp>
    </p:spTree>
    <p:extLst>
      <p:ext uri="{BB962C8B-B14F-4D97-AF65-F5344CB8AC3E}">
        <p14:creationId xmlns:p14="http://schemas.microsoft.com/office/powerpoint/2010/main" val="2416428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latin typeface="+mn-lt"/>
              </a:rPr>
              <a:t>Data Source</a:t>
            </a:r>
          </a:p>
        </p:txBody>
      </p:sp>
      <p:sp>
        <p:nvSpPr>
          <p:cNvPr id="17" name="Text Placeholder 16"/>
          <p:cNvSpPr>
            <a:spLocks noGrp="1"/>
          </p:cNvSpPr>
          <p:nvPr>
            <p:ph type="body" sz="quarter" idx="10"/>
          </p:nvPr>
        </p:nvSpPr>
        <p:spPr/>
        <p:txBody>
          <a:bodyPr/>
          <a:lstStyle/>
          <a:p>
            <a:r>
              <a:rPr lang="en-US" dirty="0">
                <a:latin typeface="+mn-lt"/>
              </a:rPr>
              <a:t>The dataset has some limitations that prevents the achievement of better results</a:t>
            </a:r>
          </a:p>
        </p:txBody>
      </p:sp>
      <p:sp>
        <p:nvSpPr>
          <p:cNvPr id="33" name="TextBox 32"/>
          <p:cNvSpPr txBox="1"/>
          <p:nvPr/>
        </p:nvSpPr>
        <p:spPr>
          <a:xfrm>
            <a:off x="89475" y="4030627"/>
            <a:ext cx="1840052" cy="1752283"/>
          </a:xfrm>
          <a:prstGeom prst="rect">
            <a:avLst/>
          </a:prstGeom>
          <a:noFill/>
        </p:spPr>
        <p:txBody>
          <a:bodyPr wrap="square" rtlCol="0">
            <a:noAutofit/>
          </a:bodyPr>
          <a:lstStyle/>
          <a:p>
            <a:pPr algn="ctr"/>
            <a:r>
              <a:rPr lang="en-US" sz="1400" b="1" dirty="0">
                <a:solidFill>
                  <a:srgbClr val="5C666C"/>
                </a:solidFill>
                <a:ea typeface="Roboto Light" panose="02000000000000000000" pitchFamily="2" charset="0"/>
              </a:rPr>
              <a:t>The dataset was provided by BI4All to develop a case study. There was no need for data search or data gathering</a:t>
            </a:r>
            <a:endParaRPr lang="en-US" sz="1400" b="1" i="1" dirty="0">
              <a:solidFill>
                <a:srgbClr val="5C666C"/>
              </a:solidFill>
              <a:ea typeface="Roboto Light" panose="02000000000000000000" pitchFamily="2" charset="0"/>
            </a:endParaRPr>
          </a:p>
        </p:txBody>
      </p:sp>
      <p:sp>
        <p:nvSpPr>
          <p:cNvPr id="34" name="Rectangle 33"/>
          <p:cNvSpPr/>
          <p:nvPr/>
        </p:nvSpPr>
        <p:spPr>
          <a:xfrm>
            <a:off x="89475" y="2963494"/>
            <a:ext cx="1840052" cy="1066979"/>
          </a:xfrm>
          <a:prstGeom prst="rect">
            <a:avLst/>
          </a:prstGeom>
        </p:spPr>
        <p:txBody>
          <a:bodyPr wrap="square" anchor="ctr">
            <a:noAutofit/>
          </a:bodyPr>
          <a:lstStyle/>
          <a:p>
            <a:pPr algn="ctr"/>
            <a:r>
              <a:rPr lang="en-US" sz="1600" b="1" dirty="0"/>
              <a:t>Data Collection</a:t>
            </a:r>
          </a:p>
        </p:txBody>
      </p:sp>
      <p:sp>
        <p:nvSpPr>
          <p:cNvPr id="45" name="Chevron 44"/>
          <p:cNvSpPr/>
          <p:nvPr/>
        </p:nvSpPr>
        <p:spPr>
          <a:xfrm>
            <a:off x="89475" y="2383202"/>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solidFill>
                  <a:schemeClr val="bg1"/>
                </a:solidFill>
              </a:rPr>
              <a:t>Collection</a:t>
            </a:r>
          </a:p>
        </p:txBody>
      </p:sp>
      <p:sp>
        <p:nvSpPr>
          <p:cNvPr id="47" name="Chevron 46"/>
          <p:cNvSpPr/>
          <p:nvPr/>
        </p:nvSpPr>
        <p:spPr>
          <a:xfrm>
            <a:off x="1784975" y="2383636"/>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a:solidFill>
                  <a:schemeClr val="bg1"/>
                </a:solidFill>
                <a:sym typeface="Rajdhani Semibold"/>
              </a:rPr>
              <a:t>Visualization</a:t>
            </a:r>
            <a:endParaRPr lang="en-US" sz="1600" b="1" dirty="0"/>
          </a:p>
        </p:txBody>
      </p:sp>
      <p:sp>
        <p:nvSpPr>
          <p:cNvPr id="49" name="Chevron 48"/>
          <p:cNvSpPr/>
          <p:nvPr/>
        </p:nvSpPr>
        <p:spPr>
          <a:xfrm>
            <a:off x="3480475" y="2383636"/>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solidFill>
                  <a:schemeClr val="bg1"/>
                </a:solidFill>
              </a:rPr>
              <a:t>Cleansing</a:t>
            </a:r>
          </a:p>
        </p:txBody>
      </p:sp>
      <p:sp>
        <p:nvSpPr>
          <p:cNvPr id="51" name="Chevron 50"/>
          <p:cNvSpPr/>
          <p:nvPr/>
        </p:nvSpPr>
        <p:spPr>
          <a:xfrm>
            <a:off x="5175975" y="2392141"/>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a:solidFill>
                  <a:schemeClr val="bg1"/>
                </a:solidFill>
                <a:ea typeface="Rajdhani Semibold"/>
                <a:cs typeface="Raleway"/>
                <a:sym typeface="Rajdhani Semibold"/>
              </a:rPr>
              <a:t>Engineering</a:t>
            </a:r>
            <a:endParaRPr lang="en-US" sz="1600" b="1" dirty="0"/>
          </a:p>
        </p:txBody>
      </p:sp>
      <p:sp>
        <p:nvSpPr>
          <p:cNvPr id="53" name="Chevron 52"/>
          <p:cNvSpPr/>
          <p:nvPr/>
        </p:nvSpPr>
        <p:spPr>
          <a:xfrm>
            <a:off x="6871475" y="2392142"/>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a:solidFill>
                  <a:schemeClr val="bg1"/>
                </a:solidFill>
                <a:sym typeface="Rajdhani Semibold"/>
              </a:rPr>
              <a:t>Development</a:t>
            </a:r>
            <a:endParaRPr lang="en-US" sz="1600" b="1" dirty="0"/>
          </a:p>
        </p:txBody>
      </p:sp>
      <p:sp>
        <p:nvSpPr>
          <p:cNvPr id="67" name="Chevron 66"/>
          <p:cNvSpPr/>
          <p:nvPr/>
        </p:nvSpPr>
        <p:spPr>
          <a:xfrm>
            <a:off x="8566975" y="2401310"/>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t>Selection</a:t>
            </a:r>
          </a:p>
        </p:txBody>
      </p:sp>
      <p:sp>
        <p:nvSpPr>
          <p:cNvPr id="27" name="Chevron 26"/>
          <p:cNvSpPr/>
          <p:nvPr/>
        </p:nvSpPr>
        <p:spPr>
          <a:xfrm>
            <a:off x="10262473" y="2401310"/>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t>Results</a:t>
            </a:r>
          </a:p>
        </p:txBody>
      </p:sp>
      <p:sp>
        <p:nvSpPr>
          <p:cNvPr id="46" name="Chevron 45"/>
          <p:cNvSpPr/>
          <p:nvPr/>
        </p:nvSpPr>
        <p:spPr>
          <a:xfrm>
            <a:off x="89475" y="1628418"/>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solidFill>
                  <a:schemeClr val="bg1"/>
                </a:solidFill>
              </a:rPr>
              <a:t>Data</a:t>
            </a:r>
            <a:br>
              <a:rPr lang="en-US" sz="1600" b="1" dirty="0">
                <a:solidFill>
                  <a:schemeClr val="bg1"/>
                </a:solidFill>
              </a:rPr>
            </a:br>
            <a:r>
              <a:rPr lang="en-US" sz="1600" b="1" dirty="0">
                <a:solidFill>
                  <a:schemeClr val="bg1"/>
                </a:solidFill>
              </a:rPr>
              <a:t>Source</a:t>
            </a:r>
          </a:p>
        </p:txBody>
      </p:sp>
      <p:sp>
        <p:nvSpPr>
          <p:cNvPr id="61" name="Chevron 60"/>
          <p:cNvSpPr/>
          <p:nvPr/>
        </p:nvSpPr>
        <p:spPr>
          <a:xfrm>
            <a:off x="1784975" y="1628418"/>
            <a:ext cx="5196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solidFill>
                  <a:schemeClr val="bg1"/>
                </a:solidFill>
              </a:rPr>
              <a:t>Data Exploration</a:t>
            </a:r>
          </a:p>
        </p:txBody>
      </p:sp>
      <p:sp>
        <p:nvSpPr>
          <p:cNvPr id="62" name="Chevron 61"/>
          <p:cNvSpPr/>
          <p:nvPr/>
        </p:nvSpPr>
        <p:spPr>
          <a:xfrm>
            <a:off x="6871475" y="1628418"/>
            <a:ext cx="35012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a:solidFill>
                  <a:schemeClr val="bg1"/>
                </a:solidFill>
                <a:sym typeface="Rajdhani Semibold"/>
              </a:rPr>
              <a:t>Model Evaluation &amp; Selection</a:t>
            </a:r>
            <a:endParaRPr lang="en-US" sz="1600" b="1" dirty="0"/>
          </a:p>
        </p:txBody>
      </p:sp>
      <p:sp>
        <p:nvSpPr>
          <p:cNvPr id="28" name="Chevron 27"/>
          <p:cNvSpPr/>
          <p:nvPr/>
        </p:nvSpPr>
        <p:spPr>
          <a:xfrm>
            <a:off x="10262473" y="1628418"/>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t>Results</a:t>
            </a:r>
          </a:p>
        </p:txBody>
      </p:sp>
      <p:pic>
        <p:nvPicPr>
          <p:cNvPr id="2" name="Picture 1"/>
          <p:cNvPicPr>
            <a:picLocks noChangeAspect="1"/>
          </p:cNvPicPr>
          <p:nvPr/>
        </p:nvPicPr>
        <p:blipFill rotWithShape="1">
          <a:blip r:embed="rId3"/>
          <a:srcRect l="526" r="1354" b="777"/>
          <a:stretch/>
        </p:blipFill>
        <p:spPr>
          <a:xfrm>
            <a:off x="1878209" y="3175202"/>
            <a:ext cx="2827263" cy="3586548"/>
          </a:xfrm>
          <a:prstGeom prst="rect">
            <a:avLst/>
          </a:prstGeom>
        </p:spPr>
      </p:pic>
      <p:sp>
        <p:nvSpPr>
          <p:cNvPr id="21" name="Rectangle 20"/>
          <p:cNvSpPr/>
          <p:nvPr/>
        </p:nvSpPr>
        <p:spPr>
          <a:xfrm>
            <a:off x="5175975" y="4168257"/>
            <a:ext cx="7016025" cy="2031325"/>
          </a:xfrm>
          <a:prstGeom prst="rect">
            <a:avLst/>
          </a:prstGeom>
        </p:spPr>
        <p:txBody>
          <a:bodyPr wrap="square">
            <a:spAutoFit/>
          </a:bodyPr>
          <a:lstStyle/>
          <a:p>
            <a:r>
              <a:rPr lang="en-US" sz="1400" b="1" dirty="0"/>
              <a:t>Assumptions &amp; Limitations </a:t>
            </a:r>
          </a:p>
          <a:p>
            <a:pPr marL="285750" indent="-285750">
              <a:buFont typeface="Arial" panose="020B0604020202020204" pitchFamily="34" charset="0"/>
              <a:buChar char="•"/>
            </a:pPr>
            <a:r>
              <a:rPr lang="en-US" sz="1400" dirty="0"/>
              <a:t>The dataset is lacking some variables that would be very important:</a:t>
            </a:r>
          </a:p>
          <a:p>
            <a:pPr marL="742950" lvl="1" indent="-285750">
              <a:buFont typeface="Arial" panose="020B0604020202020204" pitchFamily="34" charset="0"/>
              <a:buChar char="•"/>
            </a:pPr>
            <a:r>
              <a:rPr lang="en-US" sz="1400" dirty="0"/>
              <a:t>The true motives for leaving the company;</a:t>
            </a:r>
          </a:p>
          <a:p>
            <a:pPr marL="742950" lvl="1" indent="-285750">
              <a:buFont typeface="Arial" panose="020B0604020202020204" pitchFamily="34" charset="0"/>
              <a:buChar char="•"/>
            </a:pPr>
            <a:r>
              <a:rPr lang="en-US" sz="1400" dirty="0"/>
              <a:t>The conditions that others companies are offering the employees;</a:t>
            </a:r>
          </a:p>
          <a:p>
            <a:pPr marL="742950" lvl="1" indent="-285750">
              <a:buFont typeface="Arial" panose="020B0604020202020204" pitchFamily="34" charset="0"/>
              <a:buChar char="•"/>
            </a:pPr>
            <a:r>
              <a:rPr lang="en-US" sz="1400" dirty="0"/>
              <a:t>Hierarchy superior of the employee ( It is possible to know for how many years they are with them but it is not possible to know who is that person); </a:t>
            </a:r>
          </a:p>
          <a:p>
            <a:pPr marL="742950" lvl="1" indent="-285750">
              <a:buFont typeface="Arial" panose="020B0604020202020204" pitchFamily="34" charset="0"/>
              <a:buChar char="•"/>
            </a:pPr>
            <a:r>
              <a:rPr lang="en-US" sz="1400" dirty="0"/>
              <a:t>Time stamps (date of hiring and date of quitting; data of promotions; data of salaries hike);</a:t>
            </a:r>
          </a:p>
          <a:p>
            <a:pPr marL="742950" lvl="1" indent="-285750">
              <a:buFont typeface="Arial" panose="020B0604020202020204" pitchFamily="34" charset="0"/>
              <a:buChar char="•"/>
            </a:pPr>
            <a:r>
              <a:rPr lang="en-US" sz="1400" dirty="0"/>
              <a:t>Historical Data of promotion;</a:t>
            </a:r>
          </a:p>
        </p:txBody>
      </p:sp>
      <p:grpSp>
        <p:nvGrpSpPr>
          <p:cNvPr id="19" name="Group 18"/>
          <p:cNvGrpSpPr>
            <a:grpSpLocks noChangeAspect="1"/>
          </p:cNvGrpSpPr>
          <p:nvPr/>
        </p:nvGrpSpPr>
        <p:grpSpPr>
          <a:xfrm>
            <a:off x="8591874" y="231286"/>
            <a:ext cx="3476386" cy="422807"/>
            <a:chOff x="241875" y="1780818"/>
            <a:chExt cx="11978785" cy="1456892"/>
          </a:xfrm>
        </p:grpSpPr>
        <p:sp>
          <p:nvSpPr>
            <p:cNvPr id="20" name="Chevron 19"/>
            <p:cNvSpPr/>
            <p:nvPr/>
          </p:nvSpPr>
          <p:spPr>
            <a:xfrm>
              <a:off x="241875" y="2535602"/>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solidFill>
                    <a:schemeClr val="bg1"/>
                  </a:solidFill>
                </a:rPr>
                <a:t>Collection</a:t>
              </a:r>
            </a:p>
          </p:txBody>
        </p:sp>
        <p:sp>
          <p:nvSpPr>
            <p:cNvPr id="22" name="Chevron 21"/>
            <p:cNvSpPr/>
            <p:nvPr/>
          </p:nvSpPr>
          <p:spPr>
            <a:xfrm>
              <a:off x="1937375" y="2536036"/>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spc="-41" dirty="0">
                  <a:solidFill>
                    <a:schemeClr val="bg1"/>
                  </a:solidFill>
                  <a:sym typeface="Rajdhani Semibold"/>
                </a:rPr>
                <a:t>Visualization</a:t>
              </a:r>
              <a:endParaRPr lang="en-US" sz="400" b="1" dirty="0"/>
            </a:p>
          </p:txBody>
        </p:sp>
        <p:sp>
          <p:nvSpPr>
            <p:cNvPr id="23" name="Chevron 22"/>
            <p:cNvSpPr/>
            <p:nvPr/>
          </p:nvSpPr>
          <p:spPr>
            <a:xfrm>
              <a:off x="3632875" y="2536036"/>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solidFill>
                    <a:schemeClr val="bg1"/>
                  </a:solidFill>
                </a:rPr>
                <a:t>Cleansing</a:t>
              </a:r>
            </a:p>
          </p:txBody>
        </p:sp>
        <p:sp>
          <p:nvSpPr>
            <p:cNvPr id="24" name="Chevron 23"/>
            <p:cNvSpPr/>
            <p:nvPr/>
          </p:nvSpPr>
          <p:spPr>
            <a:xfrm>
              <a:off x="5328375" y="2544541"/>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spc="-41" dirty="0">
                  <a:solidFill>
                    <a:schemeClr val="bg1"/>
                  </a:solidFill>
                  <a:ea typeface="Rajdhani Semibold"/>
                  <a:cs typeface="Raleway"/>
                  <a:sym typeface="Rajdhani Semibold"/>
                </a:rPr>
                <a:t>Engineering</a:t>
              </a:r>
              <a:endParaRPr lang="en-US" sz="400" b="1" dirty="0"/>
            </a:p>
          </p:txBody>
        </p:sp>
        <p:sp>
          <p:nvSpPr>
            <p:cNvPr id="25" name="Chevron 24"/>
            <p:cNvSpPr/>
            <p:nvPr/>
          </p:nvSpPr>
          <p:spPr>
            <a:xfrm>
              <a:off x="7023875" y="2544542"/>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spc="-41" dirty="0">
                  <a:solidFill>
                    <a:schemeClr val="bg1"/>
                  </a:solidFill>
                  <a:sym typeface="Rajdhani Semibold"/>
                </a:rPr>
                <a:t>Development</a:t>
              </a:r>
              <a:endParaRPr lang="en-US" sz="400" b="1" dirty="0"/>
            </a:p>
          </p:txBody>
        </p:sp>
        <p:sp>
          <p:nvSpPr>
            <p:cNvPr id="26" name="Chevron 25"/>
            <p:cNvSpPr/>
            <p:nvPr/>
          </p:nvSpPr>
          <p:spPr>
            <a:xfrm>
              <a:off x="8719375" y="2553710"/>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t>Selection</a:t>
              </a:r>
            </a:p>
          </p:txBody>
        </p:sp>
        <p:sp>
          <p:nvSpPr>
            <p:cNvPr id="29" name="Chevron 28"/>
            <p:cNvSpPr/>
            <p:nvPr/>
          </p:nvSpPr>
          <p:spPr>
            <a:xfrm>
              <a:off x="10414873" y="2553710"/>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t>Results</a:t>
              </a:r>
            </a:p>
          </p:txBody>
        </p:sp>
        <p:sp>
          <p:nvSpPr>
            <p:cNvPr id="30" name="Chevron 29"/>
            <p:cNvSpPr/>
            <p:nvPr/>
          </p:nvSpPr>
          <p:spPr>
            <a:xfrm>
              <a:off x="241875" y="1780818"/>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solidFill>
                    <a:schemeClr val="bg1"/>
                  </a:solidFill>
                </a:rPr>
                <a:t>Data</a:t>
              </a:r>
              <a:br>
                <a:rPr lang="en-US" sz="400" b="1" dirty="0">
                  <a:solidFill>
                    <a:schemeClr val="bg1"/>
                  </a:solidFill>
                </a:rPr>
              </a:br>
              <a:r>
                <a:rPr lang="en-US" sz="400" b="1" dirty="0">
                  <a:solidFill>
                    <a:schemeClr val="bg1"/>
                  </a:solidFill>
                </a:rPr>
                <a:t>Source</a:t>
              </a:r>
            </a:p>
          </p:txBody>
        </p:sp>
        <p:sp>
          <p:nvSpPr>
            <p:cNvPr id="31" name="Chevron 30"/>
            <p:cNvSpPr/>
            <p:nvPr/>
          </p:nvSpPr>
          <p:spPr>
            <a:xfrm>
              <a:off x="1937375" y="1780818"/>
              <a:ext cx="5196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solidFill>
                    <a:schemeClr val="bg1"/>
                  </a:solidFill>
                </a:rPr>
                <a:t>Data Exploration</a:t>
              </a:r>
            </a:p>
          </p:txBody>
        </p:sp>
        <p:sp>
          <p:nvSpPr>
            <p:cNvPr id="32" name="Chevron 31"/>
            <p:cNvSpPr/>
            <p:nvPr/>
          </p:nvSpPr>
          <p:spPr>
            <a:xfrm>
              <a:off x="7023875" y="1780818"/>
              <a:ext cx="35012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spc="-41" dirty="0">
                  <a:solidFill>
                    <a:schemeClr val="bg1"/>
                  </a:solidFill>
                  <a:sym typeface="Rajdhani Semibold"/>
                </a:rPr>
                <a:t>Model  Evaluation &amp; Selection</a:t>
              </a:r>
              <a:endParaRPr lang="en-US" sz="400" b="1" dirty="0"/>
            </a:p>
          </p:txBody>
        </p:sp>
        <p:sp>
          <p:nvSpPr>
            <p:cNvPr id="35" name="Chevron 34"/>
            <p:cNvSpPr/>
            <p:nvPr/>
          </p:nvSpPr>
          <p:spPr>
            <a:xfrm>
              <a:off x="10414873" y="1780818"/>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t>Results</a:t>
              </a:r>
            </a:p>
          </p:txBody>
        </p:sp>
      </p:grpSp>
    </p:spTree>
    <p:extLst>
      <p:ext uri="{BB962C8B-B14F-4D97-AF65-F5344CB8AC3E}">
        <p14:creationId xmlns:p14="http://schemas.microsoft.com/office/powerpoint/2010/main" val="3921220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latin typeface="+mn-lt"/>
              </a:rPr>
              <a:t>Dataset Exploration</a:t>
            </a:r>
          </a:p>
        </p:txBody>
      </p:sp>
      <p:sp>
        <p:nvSpPr>
          <p:cNvPr id="17" name="Text Placeholder 16"/>
          <p:cNvSpPr>
            <a:spLocks noGrp="1"/>
          </p:cNvSpPr>
          <p:nvPr>
            <p:ph type="body" sz="quarter" idx="10"/>
          </p:nvPr>
        </p:nvSpPr>
        <p:spPr/>
        <p:txBody>
          <a:bodyPr/>
          <a:lstStyle/>
          <a:p>
            <a:r>
              <a:rPr lang="en-US" dirty="0">
                <a:solidFill>
                  <a:schemeClr val="tx1">
                    <a:lumMod val="85000"/>
                    <a:lumOff val="15000"/>
                  </a:schemeClr>
                </a:solidFill>
                <a:latin typeface="+mn-lt"/>
              </a:rPr>
              <a:t>Data exploration has 3 steps: Visualization, Cleansing, Engineering </a:t>
            </a:r>
          </a:p>
        </p:txBody>
      </p:sp>
      <p:sp>
        <p:nvSpPr>
          <p:cNvPr id="45" name="Chevron 44"/>
          <p:cNvSpPr/>
          <p:nvPr/>
        </p:nvSpPr>
        <p:spPr>
          <a:xfrm>
            <a:off x="89475" y="2383202"/>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solidFill>
                  <a:schemeClr val="bg1"/>
                </a:solidFill>
              </a:rPr>
              <a:t>Collection</a:t>
            </a:r>
          </a:p>
        </p:txBody>
      </p:sp>
      <p:sp>
        <p:nvSpPr>
          <p:cNvPr id="35" name="TextBox 34"/>
          <p:cNvSpPr txBox="1"/>
          <p:nvPr/>
        </p:nvSpPr>
        <p:spPr>
          <a:xfrm>
            <a:off x="1784975" y="4031062"/>
            <a:ext cx="1840052" cy="1730494"/>
          </a:xfrm>
          <a:prstGeom prst="rect">
            <a:avLst/>
          </a:prstGeom>
          <a:noFill/>
        </p:spPr>
        <p:txBody>
          <a:bodyPr wrap="square" rtlCol="0">
            <a:noAutofit/>
          </a:bodyPr>
          <a:lstStyle/>
          <a:p>
            <a:pPr algn="ctr"/>
            <a:r>
              <a:rPr lang="en-US" sz="1400" b="1" dirty="0">
                <a:solidFill>
                  <a:srgbClr val="5C666C"/>
                </a:solidFill>
                <a:ea typeface="Roboto Light" panose="02000000000000000000" pitchFamily="2" charset="0"/>
              </a:rPr>
              <a:t>The dataset was firstly analyzed in Power BI to achieve insights and to better understand the dataset </a:t>
            </a:r>
            <a:endParaRPr lang="en-US" sz="1400" b="1" dirty="0">
              <a:solidFill>
                <a:srgbClr val="5C666C"/>
              </a:solidFill>
            </a:endParaRPr>
          </a:p>
        </p:txBody>
      </p:sp>
      <p:sp>
        <p:nvSpPr>
          <p:cNvPr id="36" name="Rectangle 35"/>
          <p:cNvSpPr/>
          <p:nvPr/>
        </p:nvSpPr>
        <p:spPr>
          <a:xfrm>
            <a:off x="1784975" y="2963494"/>
            <a:ext cx="1840052" cy="1066979"/>
          </a:xfrm>
          <a:prstGeom prst="rect">
            <a:avLst/>
          </a:prstGeom>
        </p:spPr>
        <p:txBody>
          <a:bodyPr wrap="square" anchor="ctr">
            <a:noAutofit/>
          </a:bodyPr>
          <a:lstStyle/>
          <a:p>
            <a:pPr algn="ctr"/>
            <a:r>
              <a:rPr lang="en-US" sz="1600" b="1" dirty="0"/>
              <a:t>Visualization</a:t>
            </a:r>
          </a:p>
        </p:txBody>
      </p:sp>
      <p:sp>
        <p:nvSpPr>
          <p:cNvPr id="47" name="Chevron 46"/>
          <p:cNvSpPr/>
          <p:nvPr/>
        </p:nvSpPr>
        <p:spPr>
          <a:xfrm>
            <a:off x="1784975" y="2383636"/>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a:solidFill>
                  <a:schemeClr val="bg1"/>
                </a:solidFill>
                <a:sym typeface="Rajdhani Semibold"/>
              </a:rPr>
              <a:t>Visualization</a:t>
            </a:r>
            <a:endParaRPr lang="en-US" sz="1600" b="1" dirty="0"/>
          </a:p>
        </p:txBody>
      </p:sp>
      <p:sp>
        <p:nvSpPr>
          <p:cNvPr id="37" name="TextBox 36"/>
          <p:cNvSpPr txBox="1"/>
          <p:nvPr/>
        </p:nvSpPr>
        <p:spPr>
          <a:xfrm>
            <a:off x="3480475" y="4031298"/>
            <a:ext cx="1840052" cy="2064702"/>
          </a:xfrm>
          <a:prstGeom prst="rect">
            <a:avLst/>
          </a:prstGeom>
          <a:noFill/>
        </p:spPr>
        <p:txBody>
          <a:bodyPr wrap="square" rtlCol="0">
            <a:noAutofit/>
          </a:bodyPr>
          <a:lstStyle/>
          <a:p>
            <a:pPr algn="ctr"/>
            <a:r>
              <a:rPr lang="en-US" sz="1400" b="1" dirty="0">
                <a:solidFill>
                  <a:srgbClr val="5C666C"/>
                </a:solidFill>
                <a:ea typeface="Roboto Light" panose="02000000000000000000" pitchFamily="2" charset="0"/>
              </a:rPr>
              <a:t>The dataset was quite clean. Some columns were renamed and others were drop.</a:t>
            </a:r>
            <a:br>
              <a:rPr lang="en-US" sz="1400" b="1" dirty="0">
                <a:solidFill>
                  <a:srgbClr val="5C666C"/>
                </a:solidFill>
                <a:ea typeface="Roboto Light" panose="02000000000000000000" pitchFamily="2" charset="0"/>
              </a:rPr>
            </a:br>
            <a:r>
              <a:rPr lang="en-US" sz="1400" b="1" dirty="0">
                <a:solidFill>
                  <a:srgbClr val="5C666C"/>
                </a:solidFill>
              </a:rPr>
              <a:t>Additionally, normalization was performed with Min-Max Scaler</a:t>
            </a:r>
          </a:p>
        </p:txBody>
      </p:sp>
      <p:sp>
        <p:nvSpPr>
          <p:cNvPr id="38" name="Rectangle 37"/>
          <p:cNvSpPr/>
          <p:nvPr/>
        </p:nvSpPr>
        <p:spPr>
          <a:xfrm>
            <a:off x="3480475" y="2963494"/>
            <a:ext cx="1840052" cy="1066979"/>
          </a:xfrm>
          <a:prstGeom prst="rect">
            <a:avLst/>
          </a:prstGeom>
        </p:spPr>
        <p:txBody>
          <a:bodyPr wrap="square" anchor="ctr">
            <a:noAutofit/>
          </a:bodyPr>
          <a:lstStyle/>
          <a:p>
            <a:pPr algn="ctr"/>
            <a:r>
              <a:rPr lang="en-US" sz="1600" b="1" dirty="0"/>
              <a:t>Data</a:t>
            </a:r>
            <a:br>
              <a:rPr lang="en-US" sz="1600" b="1" dirty="0"/>
            </a:br>
            <a:r>
              <a:rPr lang="en-US" sz="1600" b="1" dirty="0"/>
              <a:t>treatment</a:t>
            </a:r>
          </a:p>
        </p:txBody>
      </p:sp>
      <p:sp>
        <p:nvSpPr>
          <p:cNvPr id="49" name="Chevron 48"/>
          <p:cNvSpPr/>
          <p:nvPr/>
        </p:nvSpPr>
        <p:spPr>
          <a:xfrm>
            <a:off x="3480475" y="2383636"/>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solidFill>
                  <a:schemeClr val="bg1"/>
                </a:solidFill>
              </a:rPr>
              <a:t>Cleansing</a:t>
            </a:r>
          </a:p>
        </p:txBody>
      </p:sp>
      <p:sp>
        <p:nvSpPr>
          <p:cNvPr id="39" name="TextBox 38"/>
          <p:cNvSpPr txBox="1"/>
          <p:nvPr/>
        </p:nvSpPr>
        <p:spPr>
          <a:xfrm>
            <a:off x="5175975" y="4039801"/>
            <a:ext cx="1840052" cy="1752283"/>
          </a:xfrm>
          <a:prstGeom prst="rect">
            <a:avLst/>
          </a:prstGeom>
          <a:noFill/>
        </p:spPr>
        <p:txBody>
          <a:bodyPr wrap="square" rtlCol="0">
            <a:noAutofit/>
          </a:bodyPr>
          <a:lstStyle>
            <a:defPPr>
              <a:defRPr lang="en-US"/>
            </a:defPPr>
            <a:lvl1pPr algn="ctr">
              <a:defRPr sz="1400" b="1">
                <a:solidFill>
                  <a:srgbClr val="5C666C"/>
                </a:solidFill>
                <a:latin typeface="Circular Std Book"/>
                <a:ea typeface="Roboto Light" panose="02000000000000000000" pitchFamily="2" charset="0"/>
              </a:defRPr>
            </a:lvl1pPr>
          </a:lstStyle>
          <a:p>
            <a:r>
              <a:rPr lang="en-US" dirty="0">
                <a:latin typeface="+mn-lt"/>
              </a:rPr>
              <a:t>Categorical variables were transformed into dummy and</a:t>
            </a:r>
          </a:p>
          <a:p>
            <a:r>
              <a:rPr lang="en-US" i="1" dirty="0">
                <a:latin typeface="+mn-lt"/>
              </a:rPr>
              <a:t>StayScore</a:t>
            </a:r>
            <a:r>
              <a:rPr lang="en-US" dirty="0">
                <a:latin typeface="+mn-lt"/>
              </a:rPr>
              <a:t> variable was created to reflect the rotation of the employees to group other variables</a:t>
            </a:r>
          </a:p>
        </p:txBody>
      </p:sp>
      <p:sp>
        <p:nvSpPr>
          <p:cNvPr id="40" name="Rectangle 39"/>
          <p:cNvSpPr/>
          <p:nvPr/>
        </p:nvSpPr>
        <p:spPr>
          <a:xfrm>
            <a:off x="5175975" y="2963494"/>
            <a:ext cx="1840052" cy="1066979"/>
          </a:xfrm>
          <a:prstGeom prst="rect">
            <a:avLst/>
          </a:prstGeom>
        </p:spPr>
        <p:txBody>
          <a:bodyPr wrap="square" anchor="ctr">
            <a:noAutofit/>
          </a:bodyPr>
          <a:lstStyle/>
          <a:p>
            <a:pPr algn="ctr"/>
            <a:r>
              <a:rPr lang="en-US" sz="1600" b="1" dirty="0"/>
              <a:t>Feature Engineering</a:t>
            </a:r>
          </a:p>
        </p:txBody>
      </p:sp>
      <p:sp>
        <p:nvSpPr>
          <p:cNvPr id="51" name="Chevron 50"/>
          <p:cNvSpPr/>
          <p:nvPr/>
        </p:nvSpPr>
        <p:spPr>
          <a:xfrm>
            <a:off x="5175975" y="2392141"/>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a:solidFill>
                  <a:schemeClr val="bg1"/>
                </a:solidFill>
                <a:ea typeface="Rajdhani Semibold"/>
                <a:cs typeface="Raleway"/>
                <a:sym typeface="Rajdhani Semibold"/>
              </a:rPr>
              <a:t>Engineering</a:t>
            </a:r>
            <a:endParaRPr lang="en-US" sz="1600" b="1" dirty="0"/>
          </a:p>
        </p:txBody>
      </p:sp>
      <p:sp>
        <p:nvSpPr>
          <p:cNvPr id="53" name="Chevron 52"/>
          <p:cNvSpPr/>
          <p:nvPr/>
        </p:nvSpPr>
        <p:spPr>
          <a:xfrm>
            <a:off x="6871475" y="2392142"/>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a:solidFill>
                  <a:schemeClr val="bg1"/>
                </a:solidFill>
                <a:sym typeface="Rajdhani Semibold"/>
              </a:rPr>
              <a:t>Development</a:t>
            </a:r>
            <a:endParaRPr lang="en-US" sz="1600" b="1" dirty="0"/>
          </a:p>
        </p:txBody>
      </p:sp>
      <p:sp>
        <p:nvSpPr>
          <p:cNvPr id="61" name="Chevron 60"/>
          <p:cNvSpPr/>
          <p:nvPr/>
        </p:nvSpPr>
        <p:spPr>
          <a:xfrm>
            <a:off x="1784975" y="1628418"/>
            <a:ext cx="5196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solidFill>
                  <a:schemeClr val="bg1"/>
                </a:solidFill>
              </a:rPr>
              <a:t>Data Exploration</a:t>
            </a:r>
          </a:p>
        </p:txBody>
      </p:sp>
      <p:sp>
        <p:nvSpPr>
          <p:cNvPr id="62" name="Chevron 61"/>
          <p:cNvSpPr/>
          <p:nvPr/>
        </p:nvSpPr>
        <p:spPr>
          <a:xfrm>
            <a:off x="6871475" y="1628418"/>
            <a:ext cx="35012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spc="-41" dirty="0">
                <a:solidFill>
                  <a:schemeClr val="bg1"/>
                </a:solidFill>
                <a:sym typeface="Rajdhani Semibold"/>
              </a:rPr>
              <a:t>Model Evaluation &amp; Selection</a:t>
            </a:r>
            <a:endParaRPr lang="en-US" sz="1600" b="1" dirty="0"/>
          </a:p>
        </p:txBody>
      </p:sp>
      <p:sp>
        <p:nvSpPr>
          <p:cNvPr id="67" name="Chevron 66"/>
          <p:cNvSpPr/>
          <p:nvPr/>
        </p:nvSpPr>
        <p:spPr>
          <a:xfrm>
            <a:off x="8566975" y="2401310"/>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t>Selection</a:t>
            </a:r>
          </a:p>
        </p:txBody>
      </p:sp>
      <p:sp>
        <p:nvSpPr>
          <p:cNvPr id="27" name="Chevron 26"/>
          <p:cNvSpPr/>
          <p:nvPr/>
        </p:nvSpPr>
        <p:spPr>
          <a:xfrm>
            <a:off x="10262473" y="2401310"/>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t>Results</a:t>
            </a:r>
          </a:p>
        </p:txBody>
      </p:sp>
      <p:sp>
        <p:nvSpPr>
          <p:cNvPr id="28" name="Chevron 27"/>
          <p:cNvSpPr/>
          <p:nvPr/>
        </p:nvSpPr>
        <p:spPr>
          <a:xfrm>
            <a:off x="10262473" y="1628418"/>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t>Results</a:t>
            </a:r>
          </a:p>
        </p:txBody>
      </p:sp>
      <p:sp>
        <p:nvSpPr>
          <p:cNvPr id="46" name="Chevron 45"/>
          <p:cNvSpPr/>
          <p:nvPr/>
        </p:nvSpPr>
        <p:spPr>
          <a:xfrm>
            <a:off x="89475" y="1628418"/>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Ins="0" rtlCol="0" anchor="ctr">
            <a:noAutofit/>
          </a:bodyPr>
          <a:lstStyle/>
          <a:p>
            <a:pPr algn="ctr"/>
            <a:r>
              <a:rPr lang="en-US" sz="1600" b="1" dirty="0">
                <a:solidFill>
                  <a:schemeClr val="bg1"/>
                </a:solidFill>
              </a:rPr>
              <a:t>Data</a:t>
            </a:r>
            <a:br>
              <a:rPr lang="en-US" sz="1600" b="1" dirty="0">
                <a:solidFill>
                  <a:schemeClr val="bg1"/>
                </a:solidFill>
              </a:rPr>
            </a:br>
            <a:r>
              <a:rPr lang="en-US" sz="1600" b="1" dirty="0">
                <a:solidFill>
                  <a:schemeClr val="bg1"/>
                </a:solidFill>
              </a:rPr>
              <a:t>Source</a:t>
            </a:r>
          </a:p>
        </p:txBody>
      </p:sp>
      <p:grpSp>
        <p:nvGrpSpPr>
          <p:cNvPr id="23" name="Group 22"/>
          <p:cNvGrpSpPr>
            <a:grpSpLocks noChangeAspect="1"/>
          </p:cNvGrpSpPr>
          <p:nvPr/>
        </p:nvGrpSpPr>
        <p:grpSpPr>
          <a:xfrm>
            <a:off x="8591874" y="231286"/>
            <a:ext cx="3476386" cy="422807"/>
            <a:chOff x="241875" y="1780818"/>
            <a:chExt cx="11978785" cy="1456892"/>
          </a:xfrm>
        </p:grpSpPr>
        <p:sp>
          <p:nvSpPr>
            <p:cNvPr id="24" name="Chevron 23"/>
            <p:cNvSpPr/>
            <p:nvPr/>
          </p:nvSpPr>
          <p:spPr>
            <a:xfrm>
              <a:off x="241875" y="2535602"/>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solidFill>
                    <a:schemeClr val="bg1"/>
                  </a:solidFill>
                </a:rPr>
                <a:t>Collection</a:t>
              </a:r>
            </a:p>
          </p:txBody>
        </p:sp>
        <p:sp>
          <p:nvSpPr>
            <p:cNvPr id="25" name="Chevron 24"/>
            <p:cNvSpPr/>
            <p:nvPr/>
          </p:nvSpPr>
          <p:spPr>
            <a:xfrm>
              <a:off x="1937375" y="2536036"/>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spc="-41" dirty="0">
                  <a:solidFill>
                    <a:schemeClr val="bg1"/>
                  </a:solidFill>
                  <a:sym typeface="Rajdhani Semibold"/>
                </a:rPr>
                <a:t>Visualization</a:t>
              </a:r>
              <a:endParaRPr lang="en-US" sz="400" b="1" dirty="0"/>
            </a:p>
          </p:txBody>
        </p:sp>
        <p:sp>
          <p:nvSpPr>
            <p:cNvPr id="26" name="Chevron 25"/>
            <p:cNvSpPr/>
            <p:nvPr/>
          </p:nvSpPr>
          <p:spPr>
            <a:xfrm>
              <a:off x="3632875" y="2536036"/>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solidFill>
                    <a:schemeClr val="bg1"/>
                  </a:solidFill>
                </a:rPr>
                <a:t>Cleansing</a:t>
              </a:r>
            </a:p>
          </p:txBody>
        </p:sp>
        <p:sp>
          <p:nvSpPr>
            <p:cNvPr id="29" name="Chevron 28"/>
            <p:cNvSpPr/>
            <p:nvPr/>
          </p:nvSpPr>
          <p:spPr>
            <a:xfrm>
              <a:off x="5328375" y="2544541"/>
              <a:ext cx="1805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spc="-41" dirty="0">
                  <a:solidFill>
                    <a:schemeClr val="bg1"/>
                  </a:solidFill>
                  <a:ea typeface="Rajdhani Semibold"/>
                  <a:cs typeface="Raleway"/>
                  <a:sym typeface="Rajdhani Semibold"/>
                </a:rPr>
                <a:t>Engineering</a:t>
              </a:r>
              <a:endParaRPr lang="en-US" sz="400" b="1" dirty="0"/>
            </a:p>
          </p:txBody>
        </p:sp>
        <p:sp>
          <p:nvSpPr>
            <p:cNvPr id="30" name="Chevron 29"/>
            <p:cNvSpPr/>
            <p:nvPr/>
          </p:nvSpPr>
          <p:spPr>
            <a:xfrm>
              <a:off x="7023875" y="2544542"/>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spc="-41" dirty="0">
                  <a:solidFill>
                    <a:schemeClr val="bg1"/>
                  </a:solidFill>
                  <a:sym typeface="Rajdhani Semibold"/>
                </a:rPr>
                <a:t>Development</a:t>
              </a:r>
              <a:endParaRPr lang="en-US" sz="400" b="1" dirty="0"/>
            </a:p>
          </p:txBody>
        </p:sp>
        <p:sp>
          <p:nvSpPr>
            <p:cNvPr id="31" name="Chevron 30"/>
            <p:cNvSpPr/>
            <p:nvPr/>
          </p:nvSpPr>
          <p:spPr>
            <a:xfrm>
              <a:off x="8719375" y="2553710"/>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t>Selection</a:t>
              </a:r>
            </a:p>
          </p:txBody>
        </p:sp>
        <p:sp>
          <p:nvSpPr>
            <p:cNvPr id="32" name="Chevron 31"/>
            <p:cNvSpPr/>
            <p:nvPr/>
          </p:nvSpPr>
          <p:spPr>
            <a:xfrm>
              <a:off x="10414873" y="2553710"/>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t>Results</a:t>
              </a:r>
            </a:p>
          </p:txBody>
        </p:sp>
        <p:sp>
          <p:nvSpPr>
            <p:cNvPr id="33" name="Chevron 32"/>
            <p:cNvSpPr/>
            <p:nvPr/>
          </p:nvSpPr>
          <p:spPr>
            <a:xfrm>
              <a:off x="241875" y="1780818"/>
              <a:ext cx="1805787" cy="684000"/>
            </a:xfrm>
            <a:prstGeom prst="chevron">
              <a:avLst>
                <a:gd name="adj" fmla="val 31257"/>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solidFill>
                    <a:schemeClr val="bg1"/>
                  </a:solidFill>
                </a:rPr>
                <a:t>Data</a:t>
              </a:r>
              <a:br>
                <a:rPr lang="en-US" sz="400" b="1" dirty="0">
                  <a:solidFill>
                    <a:schemeClr val="bg1"/>
                  </a:solidFill>
                </a:rPr>
              </a:br>
              <a:r>
                <a:rPr lang="en-US" sz="400" b="1" dirty="0">
                  <a:solidFill>
                    <a:schemeClr val="bg1"/>
                  </a:solidFill>
                </a:rPr>
                <a:t>Source</a:t>
              </a:r>
            </a:p>
          </p:txBody>
        </p:sp>
        <p:sp>
          <p:nvSpPr>
            <p:cNvPr id="34" name="Chevron 33"/>
            <p:cNvSpPr/>
            <p:nvPr/>
          </p:nvSpPr>
          <p:spPr>
            <a:xfrm>
              <a:off x="1937375" y="1780818"/>
              <a:ext cx="5196787" cy="684000"/>
            </a:xfrm>
            <a:prstGeom prst="chevron">
              <a:avLst>
                <a:gd name="adj" fmla="val 31257"/>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solidFill>
                    <a:schemeClr val="bg1"/>
                  </a:solidFill>
                </a:rPr>
                <a:t>Data Exploration</a:t>
              </a:r>
            </a:p>
          </p:txBody>
        </p:sp>
        <p:sp>
          <p:nvSpPr>
            <p:cNvPr id="41" name="Chevron 40"/>
            <p:cNvSpPr/>
            <p:nvPr/>
          </p:nvSpPr>
          <p:spPr>
            <a:xfrm>
              <a:off x="7023875" y="1780818"/>
              <a:ext cx="35012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spc="-41" dirty="0">
                  <a:solidFill>
                    <a:schemeClr val="bg1"/>
                  </a:solidFill>
                  <a:sym typeface="Rajdhani Semibold"/>
                </a:rPr>
                <a:t>Model  Evaluation &amp; Selection</a:t>
              </a:r>
              <a:endParaRPr lang="en-US" sz="400" b="1" dirty="0"/>
            </a:p>
          </p:txBody>
        </p:sp>
        <p:sp>
          <p:nvSpPr>
            <p:cNvPr id="42" name="Chevron 41"/>
            <p:cNvSpPr/>
            <p:nvPr/>
          </p:nvSpPr>
          <p:spPr>
            <a:xfrm>
              <a:off x="10414873" y="1780818"/>
              <a:ext cx="1805787" cy="684000"/>
            </a:xfrm>
            <a:prstGeom prst="chevron">
              <a:avLst>
                <a:gd name="adj" fmla="val 31257"/>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noAutofit/>
            </a:bodyPr>
            <a:lstStyle/>
            <a:p>
              <a:pPr algn="ctr"/>
              <a:r>
                <a:rPr lang="en-US" sz="400" b="1" dirty="0"/>
                <a:t>Results</a:t>
              </a:r>
            </a:p>
          </p:txBody>
        </p:sp>
      </p:grpSp>
      <p:pic>
        <p:nvPicPr>
          <p:cNvPr id="2" name="Picture 1"/>
          <p:cNvPicPr>
            <a:picLocks noChangeAspect="1"/>
          </p:cNvPicPr>
          <p:nvPr/>
        </p:nvPicPr>
        <p:blipFill>
          <a:blip r:embed="rId3"/>
          <a:stretch>
            <a:fillRect/>
          </a:stretch>
        </p:blipFill>
        <p:spPr>
          <a:xfrm>
            <a:off x="7787393" y="5063649"/>
            <a:ext cx="3402365" cy="1486646"/>
          </a:xfrm>
          <a:prstGeom prst="rect">
            <a:avLst/>
          </a:prstGeom>
        </p:spPr>
      </p:pic>
      <p:pic>
        <p:nvPicPr>
          <p:cNvPr id="55" name="Picture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71943" y="3239808"/>
            <a:ext cx="3033265" cy="1722717"/>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01722" y="3248976"/>
            <a:ext cx="311982" cy="311982"/>
          </a:xfrm>
          <a:prstGeom prst="rect">
            <a:avLst/>
          </a:prstGeom>
        </p:spPr>
      </p:pic>
    </p:spTree>
    <p:extLst>
      <p:ext uri="{BB962C8B-B14F-4D97-AF65-F5344CB8AC3E}">
        <p14:creationId xmlns:p14="http://schemas.microsoft.com/office/powerpoint/2010/main" val="2171052538"/>
      </p:ext>
    </p:extLst>
  </p:cSld>
  <p:clrMapOvr>
    <a:masterClrMapping/>
  </p:clrMapOvr>
</p:sld>
</file>

<file path=ppt/theme/theme1.xml><?xml version="1.0" encoding="utf-8"?>
<a:theme xmlns:a="http://schemas.openxmlformats.org/drawingml/2006/main" name="KPMG_Widescreen_White">
  <a:themeElements>
    <a:clrScheme name="New KPMG Colours">
      <a:dk1>
        <a:srgbClr val="000000"/>
      </a:dk1>
      <a:lt1>
        <a:sysClr val="window" lastClr="FFFFFF"/>
      </a:lt1>
      <a:dk2>
        <a:srgbClr val="00338D"/>
      </a:dk2>
      <a:lt2>
        <a:srgbClr val="F0F0F0"/>
      </a:lt2>
      <a:accent1>
        <a:srgbClr val="0091DA"/>
      </a:accent1>
      <a:accent2>
        <a:srgbClr val="6D2077"/>
      </a:accent2>
      <a:accent3>
        <a:srgbClr val="005EB8"/>
      </a:accent3>
      <a:accent4>
        <a:srgbClr val="00A3A1"/>
      </a:accent4>
      <a:accent5>
        <a:srgbClr val="EAAA00"/>
      </a:accent5>
      <a:accent6>
        <a:srgbClr val="43B02A"/>
      </a:accent6>
      <a:hlink>
        <a:srgbClr val="0091DA"/>
      </a:hlink>
      <a:folHlink>
        <a:srgbClr val="0091DA"/>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4690"/>
        </a:solidFill>
        <a:ln>
          <a:noFill/>
        </a:ln>
      </a:spPr>
      <a:bodyPr rot="0" spcFirstLastPara="0" vertOverflow="overflow" horzOverflow="overflow" vert="horz" wrap="square" lIns="54610" tIns="54610" rIns="54610" bIns="54610" numCol="1" spcCol="0" rtlCol="0" fromWordArt="0" anchor="t" anchorCtr="0" forceAA="0" compatLnSpc="1">
        <a:prstTxWarp prst="textNoShape">
          <a:avLst/>
        </a:prstTxWarp>
        <a:noAutofit/>
      </a:bodyPr>
      <a:lstStyle>
        <a:defPPr algn="ctr">
          <a:defRPr sz="1600" dirty="0" err="1" smtClean="0">
            <a:solidFill>
              <a:schemeClr val="bg1"/>
            </a:solidFill>
            <a:latin typeface="Univers for KPMG Light" panose="020B0403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54610" tIns="54610" rIns="54610" bIns="54610" rtlCol="0">
        <a:noAutofit/>
      </a:bodyPr>
      <a:lstStyle>
        <a:defPPr>
          <a:spcAft>
            <a:spcPts val="600"/>
          </a:spcAft>
          <a:defRPr sz="1500" dirty="0" err="1" smtClean="0">
            <a:solidFill>
              <a:schemeClr val="tx2"/>
            </a:solidFill>
          </a:defRPr>
        </a:defPPr>
      </a:lstStyle>
    </a:txDef>
  </a:objectDefaults>
  <a:extraClrSchemeLst/>
  <a:custClrLst>
    <a:custClr name="KPMG Blue">
      <a:srgbClr val="00338D"/>
    </a:custClr>
    <a:custClr name="Medium Blue">
      <a:srgbClr val="005EB8"/>
    </a:custClr>
    <a:custClr name="Light Blue">
      <a:srgbClr val="0091DA"/>
    </a:custClr>
    <a:custClr name="Violet">
      <a:srgbClr val="483698"/>
    </a:custClr>
    <a:custClr name="Purple">
      <a:srgbClr val="470A68"/>
    </a:custClr>
    <a:custClr name="Light Purple">
      <a:srgbClr val="6D2077"/>
    </a:custClr>
    <a:custClr name="Green">
      <a:srgbClr val="00A3A1"/>
    </a:custClr>
    <a:custClr name="Dark Green">
      <a:srgbClr val="009A44"/>
    </a:custClr>
    <a:custClr name="Light Green">
      <a:srgbClr val="43B02A"/>
    </a:custClr>
    <a:custClr name="Yellow">
      <a:srgbClr val="EAAA00"/>
    </a:custClr>
    <a:custClr name="Orange">
      <a:srgbClr val="F68D2E"/>
    </a:custClr>
    <a:custClr name="Red ">
      <a:srgbClr val="BC204B"/>
    </a:custClr>
    <a:custClr name="Pink">
      <a:srgbClr val="C6007E"/>
    </a:custClr>
    <a:custClr name="Dark Brown">
      <a:srgbClr val="753F19"/>
    </a:custClr>
    <a:custClr name="Light Brown">
      <a:srgbClr val="9B642E"/>
    </a:custClr>
    <a:custClr name="Olive">
      <a:srgbClr val="9D9375"/>
    </a:custClr>
    <a:custClr name="Beige">
      <a:srgbClr val="E3BC9F"/>
    </a:custClr>
    <a:custClr name="Light Pink">
      <a:srgbClr val="E36877"/>
    </a:custClr>
  </a:custClrLst>
  <a:extLst>
    <a:ext uri="{05A4C25C-085E-4340-85A3-A5531E510DB2}">
      <thm15:themeFamily xmlns:thm15="http://schemas.microsoft.com/office/thememl/2012/main" name="KPMG Widescreen Standard Template.potx [Read-Only]" id="{93532999-BCA8-4966-B2A1-0FD6D5CD3E83}" vid="{28BA5861-A3A0-4F3A-9B29-32D4EC71B07B}"/>
    </a:ext>
  </a:extLst>
</a:theme>
</file>

<file path=ppt/theme/theme2.xml><?xml version="1.0" encoding="utf-8"?>
<a:theme xmlns:a="http://schemas.openxmlformats.org/drawingml/2006/main" name="Section">
  <a:themeElements>
    <a:clrScheme name="KPMG">
      <a:dk1>
        <a:sysClr val="windowText" lastClr="000000"/>
      </a:dk1>
      <a:lt1>
        <a:sysClr val="window" lastClr="FFFFFF"/>
      </a:lt1>
      <a:dk2>
        <a:srgbClr val="00338D"/>
      </a:dk2>
      <a:lt2>
        <a:srgbClr val="FFFFFF"/>
      </a:lt2>
      <a:accent1>
        <a:srgbClr val="00338D"/>
      </a:accent1>
      <a:accent2>
        <a:srgbClr val="0091DA"/>
      </a:accent2>
      <a:accent3>
        <a:srgbClr val="470A68"/>
      </a:accent3>
      <a:accent4>
        <a:srgbClr val="005EB8"/>
      </a:accent4>
      <a:accent5>
        <a:srgbClr val="00A3A1"/>
      </a:accent5>
      <a:accent6>
        <a:srgbClr val="EAAA00"/>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18921</TotalTime>
  <Words>2530</Words>
  <Application>Microsoft Office PowerPoint</Application>
  <PresentationFormat>Widescreen</PresentationFormat>
  <Paragraphs>840</Paragraphs>
  <Slides>25</Slides>
  <Notes>22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25</vt:i4>
      </vt:variant>
    </vt:vector>
  </HeadingPairs>
  <TitlesOfParts>
    <vt:vector size="36" baseType="lpstr">
      <vt:lpstr>Arial</vt:lpstr>
      <vt:lpstr>Calibri</vt:lpstr>
      <vt:lpstr>Open Sans</vt:lpstr>
      <vt:lpstr>Rajdhani</vt:lpstr>
      <vt:lpstr>Rajdhani Semibold</vt:lpstr>
      <vt:lpstr>Raleway</vt:lpstr>
      <vt:lpstr>Roboto Light</vt:lpstr>
      <vt:lpstr>Trebuchet MS</vt:lpstr>
      <vt:lpstr>Univers for KPMG Light</vt:lpstr>
      <vt:lpstr>KPMG_Widescreen_White</vt:lpstr>
      <vt:lpstr>Section</vt:lpstr>
      <vt:lpstr>Enterprise Data Science Bootcamp  Human Resources Analysis Predict Attrition   December 2019</vt:lpstr>
      <vt:lpstr>Agenda</vt:lpstr>
      <vt:lpstr>Why “HR Analysis - Predict Attrition”?</vt:lpstr>
      <vt:lpstr>Planning</vt:lpstr>
      <vt:lpstr>Methodology</vt:lpstr>
      <vt:lpstr>Methodology</vt:lpstr>
      <vt:lpstr>Data Source</vt:lpstr>
      <vt:lpstr>Data Source</vt:lpstr>
      <vt:lpstr>Dataset Exploration</vt:lpstr>
      <vt:lpstr>Visualization</vt:lpstr>
      <vt:lpstr>Cleansing and Engineering </vt:lpstr>
      <vt:lpstr>Model Evaluation &amp; Selection</vt:lpstr>
      <vt:lpstr>Model Development</vt:lpstr>
      <vt:lpstr>Score Selection</vt:lpstr>
      <vt:lpstr>Score Selection</vt:lpstr>
      <vt:lpstr>Score Selection  “Who is going to leave the company?“ </vt:lpstr>
      <vt:lpstr>PowerPoint Presentation</vt:lpstr>
      <vt:lpstr>Results</vt:lpstr>
      <vt:lpstr>Who is going to leave the company?</vt:lpstr>
      <vt:lpstr>Model Results</vt:lpstr>
      <vt:lpstr>Model Results</vt:lpstr>
      <vt:lpstr>Results | “What can we do to avoid attrition?” </vt:lpstr>
      <vt:lpstr>Conclusions</vt:lpstr>
      <vt:lpstr>Conclusions</vt:lpstr>
      <vt:lpstr>Thank you!</vt:lpstr>
    </vt:vector>
  </TitlesOfParts>
  <Company>NOVA IMS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EDSB</dc:title>
  <dc:subject>EDSB</dc:subject>
  <dc:creator>Oom, Manuel</dc:creator>
  <cp:lastModifiedBy>Manuel Oom</cp:lastModifiedBy>
  <cp:revision>870</cp:revision>
  <cp:lastPrinted>2018-09-18T19:25:47Z</cp:lastPrinted>
  <dcterms:created xsi:type="dcterms:W3CDTF">2018-06-12T14:19:47Z</dcterms:created>
  <dcterms:modified xsi:type="dcterms:W3CDTF">2019-12-09T23:26:04Z</dcterms:modified>
  <cp:category/>
</cp:coreProperties>
</file>