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/>
    <p:restoredTop sz="94720"/>
  </p:normalViewPr>
  <p:slideViewPr>
    <p:cSldViewPr snapToGrid="0">
      <p:cViewPr varScale="1">
        <p:scale>
          <a:sx n="148" d="100"/>
          <a:sy n="14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11113-83BE-7D42-9624-7458C755FFC3}" type="datetimeFigureOut">
              <a:rPr lang="sv-SE" smtClean="0"/>
              <a:t>2025-04-10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2142F-7B98-7A4E-9126-DB1CFB2DA9E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778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“Hej och välkommen! Idag presenterar jag mitt projekt för </a:t>
            </a:r>
            <a:r>
              <a:rPr lang="sv-SE" dirty="0" err="1"/>
              <a:t>YrkesCo</a:t>
            </a:r>
            <a:r>
              <a:rPr lang="sv-SE" dirty="0"/>
              <a:t>: en skalbar databaslösning som ska ersätta dagens manuella hantering och framtidssäkra verksamheten.”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113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“Jag implementerade databasen i </a:t>
            </a:r>
            <a:r>
              <a:rPr lang="sv-SE" dirty="0" err="1"/>
              <a:t>Postgres</a:t>
            </a:r>
            <a:r>
              <a:rPr lang="sv-SE" dirty="0"/>
              <a:t>. Alla tabeller är skapade, testdata är inmatad och jag har kört flera </a:t>
            </a:r>
            <a:r>
              <a:rPr lang="sv-SE" dirty="0" err="1"/>
              <a:t>queries</a:t>
            </a:r>
            <a:r>
              <a:rPr lang="sv-SE" dirty="0"/>
              <a:t> för att verifiera att relationerna fungerar.”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046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“Här är några </a:t>
            </a:r>
            <a:r>
              <a:rPr lang="sv-SE" dirty="0" err="1"/>
              <a:t>exempelqueries</a:t>
            </a:r>
            <a:r>
              <a:rPr lang="sv-SE" dirty="0"/>
              <a:t>: att hämta utbildningsledare för en klass, lista alla kurser i ett program och visa vilka konsulter som undervisar vilka kurser.”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FÄLT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5102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“Sammanfattningsvis har </a:t>
            </a:r>
            <a:r>
              <a:rPr lang="sv-SE" dirty="0" err="1"/>
              <a:t>YrkesCo</a:t>
            </a:r>
            <a:r>
              <a:rPr lang="sv-SE" dirty="0"/>
              <a:t> nu en effektiv, säker och skalbar databas som förbättrar datakvalitet och förbereder verksamheten för framtida expansion.”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239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“Här är agendan för presentationen. Jag börjar med bakgrund och problembeskrivning, fortsätter med vår lösning och går igenom datamodelleringen och implementationen. Till sist visar jag </a:t>
            </a:r>
            <a:r>
              <a:rPr lang="sv-SE" dirty="0" err="1"/>
              <a:t>exempelqueries</a:t>
            </a:r>
            <a:r>
              <a:rPr lang="sv-SE" dirty="0"/>
              <a:t> och summerar projektet.”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942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</a:t>
            </a:r>
            <a:r>
              <a:rPr lang="sv-SE" dirty="0" err="1"/>
              <a:t>YrkesCo</a:t>
            </a:r>
            <a:r>
              <a:rPr lang="sv-SE" dirty="0"/>
              <a:t> använder idag Excelfiler och </a:t>
            </a:r>
            <a:r>
              <a:rPr lang="sv-SE" dirty="0" err="1"/>
              <a:t>lärplattformar</a:t>
            </a:r>
            <a:r>
              <a:rPr lang="sv-SE" dirty="0"/>
              <a:t> för att hantera information om studenter och personal. Det leder till risk för fel, dubbelarbete och ineffektivitet. Behovet av en centraliserad databas är tydligt.”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578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“Problemen handlar främst om utspridd information, bristande datasäkerhet, och svårigheter att skala när </a:t>
            </a:r>
            <a:r>
              <a:rPr lang="sv-SE" dirty="0" err="1"/>
              <a:t>YrkesCo</a:t>
            </a:r>
            <a:r>
              <a:rPr lang="sv-SE" dirty="0"/>
              <a:t> växer och öppnar fler orter. Dessa utmaningar adresseras i min lösning.”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642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“Min lösning är en relationsdatabas som samlar all information på ett ställe. Jag har separerat känslig information i egna tabeller för bättre GDPR-säkerhet, och designat databasen så att den är lätt att expandera.”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5222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“Här ser vi den konceptuella modellen som visar huvudaktörer och relationer: studenter, program, kurser, utbildare och konsulter.”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7737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“Den logiska modellen bryter ner fälten och relationerna mer detaljerat. Här definierades nycklar, attribut och referenser mellan tabeller.”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535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“Den fysiska modellen specificerar tabellerna i SQL-kod. Jag använde </a:t>
            </a:r>
            <a:r>
              <a:rPr lang="sv-SE" dirty="0" err="1"/>
              <a:t>PostgreSQL</a:t>
            </a:r>
            <a:r>
              <a:rPr lang="sv-SE" dirty="0"/>
              <a:t> och skapade tabeller för alla centrala entiteter.”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174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“Databasen uppfyller 3NF. Varje tabell handlar bara om en sak, alla kolumner beror direkt på primärnyckeln, och det finns inga onödiga beroenden.”</a:t>
            </a:r>
          </a:p>
          <a:p>
            <a:r>
              <a:rPr lang="sv-SE" b="1" dirty="0"/>
              <a:t>“Min databasmodell uppnår Tredje Normala Formen (3NF), vilket innebär:</a:t>
            </a:r>
            <a:endParaRPr lang="sv-SE" dirty="0"/>
          </a:p>
          <a:p>
            <a:r>
              <a:rPr lang="sv-SE" dirty="0"/>
              <a:t>• Varje tabell representerar </a:t>
            </a:r>
            <a:r>
              <a:rPr lang="sv-SE" b="1" dirty="0"/>
              <a:t>endast ett ämne</a:t>
            </a:r>
            <a:r>
              <a:rPr lang="sv-SE" dirty="0"/>
              <a:t> eller en entitet, exempelvis </a:t>
            </a:r>
            <a:r>
              <a:rPr lang="sv-SE" i="1" dirty="0"/>
              <a:t>student</a:t>
            </a:r>
            <a:r>
              <a:rPr lang="sv-SE" dirty="0"/>
              <a:t>, </a:t>
            </a:r>
            <a:r>
              <a:rPr lang="sv-SE" i="1" dirty="0"/>
              <a:t>kurs</a:t>
            </a:r>
            <a:r>
              <a:rPr lang="sv-SE" dirty="0"/>
              <a:t> eller </a:t>
            </a:r>
            <a:r>
              <a:rPr lang="sv-SE" i="1" dirty="0"/>
              <a:t>skola</a:t>
            </a:r>
            <a:r>
              <a:rPr lang="sv-SE" dirty="0"/>
              <a:t>.</a:t>
            </a:r>
          </a:p>
          <a:p>
            <a:r>
              <a:rPr lang="sv-SE" dirty="0"/>
              <a:t>• Alla attribut i en tabell är </a:t>
            </a:r>
            <a:r>
              <a:rPr lang="sv-SE" b="1" dirty="0"/>
              <a:t>fullt beroende av primärnyckeln</a:t>
            </a:r>
            <a:r>
              <a:rPr lang="sv-SE" dirty="0"/>
              <a:t> och inget attribut beror endast på en del av en sammansatt nyckel.</a:t>
            </a:r>
          </a:p>
          <a:p>
            <a:r>
              <a:rPr lang="sv-SE" dirty="0"/>
              <a:t>• Det finns </a:t>
            </a:r>
            <a:r>
              <a:rPr lang="sv-SE" b="1" dirty="0"/>
              <a:t>ingen redundans</a:t>
            </a:r>
            <a:r>
              <a:rPr lang="sv-SE" dirty="0"/>
              <a:t>, vilket minimerar risken för inkonsekvent data.</a:t>
            </a:r>
          </a:p>
          <a:p>
            <a:r>
              <a:rPr lang="sv-SE" dirty="0"/>
              <a:t>• Alla icke-nyckel-attribut är </a:t>
            </a:r>
            <a:r>
              <a:rPr lang="sv-SE" b="1" dirty="0"/>
              <a:t>direkt beroende av hela primärnyckeln</a:t>
            </a:r>
            <a:r>
              <a:rPr lang="sv-SE" dirty="0"/>
              <a:t> och inte av något annat attribut (inga transitiva beroenden).</a:t>
            </a:r>
          </a:p>
          <a:p>
            <a:r>
              <a:rPr lang="sv-SE" dirty="0"/>
              <a:t>• Detta skapar en </a:t>
            </a:r>
            <a:r>
              <a:rPr lang="sv-SE" b="1" dirty="0"/>
              <a:t>strukturerad, effektiv och lättunderhållen databas</a:t>
            </a:r>
            <a:r>
              <a:rPr lang="sv-SE" dirty="0"/>
              <a:t> som är förberedd för framtida utbyggnad.”**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2142F-7B98-7A4E-9126-DB1CFB2DA9EA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788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110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150019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419865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557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78603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645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38806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615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54307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534228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064652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102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5119B41D-2B2D-4C3B-8B03-794961A0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" descr="En bild som visar Symmetri, cirkel&#10;&#10;Automatiskt genererad beskrivning">
            <a:extLst>
              <a:ext uri="{FF2B5EF4-FFF2-40B4-BE49-F238E27FC236}">
                <a16:creationId xmlns:a16="http://schemas.microsoft.com/office/drawing/2014/main" id="{60C8E3C5-E09A-F6A7-A5C9-5839AC98B13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42921" r="-1" b="827"/>
          <a:stretch/>
        </p:blipFill>
        <p:spPr>
          <a:xfrm>
            <a:off x="-395984" y="-41587"/>
            <a:ext cx="12191675" cy="6857990"/>
          </a:xfrm>
          <a:prstGeom prst="rect">
            <a:avLst/>
          </a:prstGeom>
        </p:spPr>
      </p:pic>
      <p:pic>
        <p:nvPicPr>
          <p:cNvPr id="39" name="Picture 42">
            <a:extLst>
              <a:ext uri="{FF2B5EF4-FFF2-40B4-BE49-F238E27FC236}">
                <a16:creationId xmlns:a16="http://schemas.microsoft.com/office/drawing/2014/main" id="{38046582-BD1F-40AE-8484-1DF35C675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0" name="Picture 44">
            <a:extLst>
              <a:ext uri="{FF2B5EF4-FFF2-40B4-BE49-F238E27FC236}">
                <a16:creationId xmlns:a16="http://schemas.microsoft.com/office/drawing/2014/main" id="{81CB2B28-8B0C-4048-866F-428C48B85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" name="Rectangle 46">
            <a:extLst>
              <a:ext uri="{FF2B5EF4-FFF2-40B4-BE49-F238E27FC236}">
                <a16:creationId xmlns:a16="http://schemas.microsoft.com/office/drawing/2014/main" id="{E2FDA8B8-36CB-44F8-9786-1E14597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8">
            <a:extLst>
              <a:ext uri="{FF2B5EF4-FFF2-40B4-BE49-F238E27FC236}">
                <a16:creationId xmlns:a16="http://schemas.microsoft.com/office/drawing/2014/main" id="{9069048D-EC4D-437E-A53A-FFBF90CDB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50">
            <a:extLst>
              <a:ext uri="{FF2B5EF4-FFF2-40B4-BE49-F238E27FC236}">
                <a16:creationId xmlns:a16="http://schemas.microsoft.com/office/drawing/2014/main" id="{80BC340A-D792-4AB6-892F-B2F1FB258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4748F84-CD7F-CDD2-8450-CD4147E2A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252047" cy="2268559"/>
          </a:xfrm>
        </p:spPr>
        <p:txBody>
          <a:bodyPr>
            <a:normAutofit/>
          </a:bodyPr>
          <a:lstStyle/>
          <a:p>
            <a:r>
              <a:rPr lang="sv-SE" dirty="0" err="1"/>
              <a:t>YrkesCo</a:t>
            </a:r>
            <a:br>
              <a:rPr lang="sv-SE" dirty="0"/>
            </a:br>
            <a:r>
              <a:rPr lang="sv-SE" sz="2000" dirty="0">
                <a:latin typeface="+mn-lt"/>
              </a:rPr>
              <a:t>En skalbar databas för framtidens skolor</a:t>
            </a:r>
            <a:br>
              <a:rPr lang="sv-SE" dirty="0"/>
            </a:b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A4368E2-63A4-D257-9DF7-AFE573304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1093" y="2268786"/>
            <a:ext cx="5103045" cy="1160213"/>
          </a:xfrm>
        </p:spPr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8" name="Rectangle 52">
            <a:extLst>
              <a:ext uri="{FF2B5EF4-FFF2-40B4-BE49-F238E27FC236}">
                <a16:creationId xmlns:a16="http://schemas.microsoft.com/office/drawing/2014/main" id="{6089F32C-1243-433F-A908-7C3215955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561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540F0D-5714-4215-A675-49E8E89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Normaliserad data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AD0FED-3F02-8311-4F8D-8921378DB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Alla attribut innehåller atomära värden.</a:t>
            </a:r>
          </a:p>
          <a:p>
            <a:r>
              <a:rPr lang="sv-SE" dirty="0"/>
              <a:t>Alla rader är unika.</a:t>
            </a:r>
          </a:p>
          <a:p>
            <a:r>
              <a:rPr lang="sv-SE" dirty="0"/>
              <a:t>Alla icke-nyckel-attribut är fullt funktionellt beroende av hela primärnyckeln</a:t>
            </a:r>
          </a:p>
          <a:p>
            <a:r>
              <a:rPr lang="sv-SE" dirty="0"/>
              <a:t>Inga transitiva beroenden</a:t>
            </a:r>
          </a:p>
          <a:p>
            <a:pPr marL="616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9994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E8F5FA-34F9-8652-4220-541DB3A8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Implementation i </a:t>
            </a:r>
            <a:r>
              <a:rPr lang="sv-SE" b="1" dirty="0" err="1"/>
              <a:t>Postgres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3CFE8B-92D9-0CDC-B083-E713378A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2" y="1516564"/>
            <a:ext cx="4137042" cy="1850366"/>
          </a:xfrm>
        </p:spPr>
        <p:txBody>
          <a:bodyPr/>
          <a:lstStyle/>
          <a:p>
            <a:r>
              <a:rPr lang="sv-SE" dirty="0"/>
              <a:t>Tabeller skapade i </a:t>
            </a:r>
            <a:r>
              <a:rPr lang="sv-SE" dirty="0" err="1"/>
              <a:t>Postgres</a:t>
            </a:r>
            <a:r>
              <a:rPr lang="sv-SE" dirty="0"/>
              <a:t>.</a:t>
            </a:r>
          </a:p>
          <a:p>
            <a:r>
              <a:rPr lang="sv-SE" dirty="0"/>
              <a:t>Testdata insatt för alla tabeller.</a:t>
            </a:r>
          </a:p>
          <a:p>
            <a:pPr marL="6160" indent="0">
              <a:buNone/>
            </a:pPr>
            <a:endParaRPr lang="sv-SE" dirty="0"/>
          </a:p>
        </p:txBody>
      </p:sp>
      <p:pic>
        <p:nvPicPr>
          <p:cNvPr id="5" name="Bildobjekt 4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481DDE77-A69C-F83C-6E65-838F6C5D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136" y="1489723"/>
            <a:ext cx="3075824" cy="2830039"/>
          </a:xfrm>
          <a:prstGeom prst="rect">
            <a:avLst/>
          </a:prstGeom>
        </p:spPr>
      </p:pic>
      <p:pic>
        <p:nvPicPr>
          <p:cNvPr id="7" name="Bildobjekt 6" descr="En bild som visar text, skärmbild&#10;&#10;Automatiskt genererad beskrivning">
            <a:extLst>
              <a:ext uri="{FF2B5EF4-FFF2-40B4-BE49-F238E27FC236}">
                <a16:creationId xmlns:a16="http://schemas.microsoft.com/office/drawing/2014/main" id="{F3D92E4B-278E-DC80-FD2A-9446D332A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159" y="3748434"/>
            <a:ext cx="4224089" cy="27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5CE330-A867-F139-AF12-605ECFAF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183" y="429951"/>
            <a:ext cx="4671956" cy="880754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Exempel på </a:t>
            </a:r>
            <a:r>
              <a:rPr lang="sv-SE" b="1" dirty="0" err="1"/>
              <a:t>Queries</a:t>
            </a:r>
            <a:br>
              <a:rPr lang="sv-SE" dirty="0"/>
            </a:br>
            <a:endParaRPr lang="sv-SE" dirty="0"/>
          </a:p>
        </p:txBody>
      </p:sp>
      <p:pic>
        <p:nvPicPr>
          <p:cNvPr id="7" name="Platshållare för innehåll 6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799519D5-A3F2-55D4-F817-68DA408E9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325" y="1549949"/>
            <a:ext cx="2408821" cy="987688"/>
          </a:xfrm>
        </p:spPr>
      </p:pic>
      <p:pic>
        <p:nvPicPr>
          <p:cNvPr id="9" name="Bildobjekt 8" descr="En bild som visar text, skärmbild, programvara, Multimedieprogram&#10;&#10;Automatiskt genererad beskrivning">
            <a:extLst>
              <a:ext uri="{FF2B5EF4-FFF2-40B4-BE49-F238E27FC236}">
                <a16:creationId xmlns:a16="http://schemas.microsoft.com/office/drawing/2014/main" id="{6445BBF2-19F0-8C54-5209-E1E4FB9A3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97" y="1223886"/>
            <a:ext cx="1685982" cy="2831007"/>
          </a:xfrm>
          <a:prstGeom prst="rect">
            <a:avLst/>
          </a:prstGeom>
        </p:spPr>
      </p:pic>
      <p:pic>
        <p:nvPicPr>
          <p:cNvPr id="11" name="Bildobjekt 10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D7E95097-57D5-9FAA-DC15-00286DF12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32" y="4559959"/>
            <a:ext cx="2286726" cy="1002697"/>
          </a:xfrm>
          <a:prstGeom prst="rect">
            <a:avLst/>
          </a:prstGeom>
        </p:spPr>
      </p:pic>
      <p:pic>
        <p:nvPicPr>
          <p:cNvPr id="13" name="Bildobjekt 12" descr="En bild som visar text, skärmbild, Teckensnitt, nummer&#10;&#10;Automatiskt genererad beskrivning">
            <a:extLst>
              <a:ext uri="{FF2B5EF4-FFF2-40B4-BE49-F238E27FC236}">
                <a16:creationId xmlns:a16="http://schemas.microsoft.com/office/drawing/2014/main" id="{6CBA78E0-DDDD-647B-AF1C-99B93E7EE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405" y="4860272"/>
            <a:ext cx="2197977" cy="402069"/>
          </a:xfrm>
          <a:prstGeom prst="rect">
            <a:avLst/>
          </a:prstGeom>
        </p:spPr>
      </p:pic>
      <p:pic>
        <p:nvPicPr>
          <p:cNvPr id="15" name="Bildobjekt 14" descr="En bild som visar text, skärmbild, Teckensnitt, programvara&#10;&#10;Automatiskt genererad beskrivning">
            <a:extLst>
              <a:ext uri="{FF2B5EF4-FFF2-40B4-BE49-F238E27FC236}">
                <a16:creationId xmlns:a16="http://schemas.microsoft.com/office/drawing/2014/main" id="{8B699BFF-C75D-886A-4402-89FB89F46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5382" y="979946"/>
            <a:ext cx="2413157" cy="1256753"/>
          </a:xfrm>
          <a:prstGeom prst="rect">
            <a:avLst/>
          </a:prstGeom>
        </p:spPr>
      </p:pic>
      <p:pic>
        <p:nvPicPr>
          <p:cNvPr id="17" name="Bildobjekt 16" descr="En bild som visar text, skärmbild, programvara, Multimedieprogram&#10;&#10;Automatiskt genererad beskrivning">
            <a:extLst>
              <a:ext uri="{FF2B5EF4-FFF2-40B4-BE49-F238E27FC236}">
                <a16:creationId xmlns:a16="http://schemas.microsoft.com/office/drawing/2014/main" id="{9F60E0DF-8FA1-E22A-A04C-FF6BFC940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6335" y="2237319"/>
            <a:ext cx="3757204" cy="2622953"/>
          </a:xfrm>
          <a:prstGeom prst="rect">
            <a:avLst/>
          </a:prstGeom>
        </p:spPr>
      </p:pic>
      <p:pic>
        <p:nvPicPr>
          <p:cNvPr id="19" name="Bildobjekt 18" descr="En bild som visar text, skärmbild, programvara, Teckensnitt&#10;&#10;Automatiskt genererad beskrivning">
            <a:extLst>
              <a:ext uri="{FF2B5EF4-FFF2-40B4-BE49-F238E27FC236}">
                <a16:creationId xmlns:a16="http://schemas.microsoft.com/office/drawing/2014/main" id="{087126E0-9142-5472-CACA-99E84118E7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2538" y="5421713"/>
            <a:ext cx="2726427" cy="1256753"/>
          </a:xfrm>
          <a:prstGeom prst="rect">
            <a:avLst/>
          </a:prstGeom>
        </p:spPr>
      </p:pic>
      <p:pic>
        <p:nvPicPr>
          <p:cNvPr id="21" name="Bildobjekt 20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A6E423EA-67A9-C974-07A7-9D5770EA36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2985" y="5629381"/>
            <a:ext cx="3627154" cy="6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9F18C8-3FF3-0453-791F-C5E4AD11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Sammanfattning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C2EE96-F8CE-597D-48C0-C62520D3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Centraliserad, effektiv och säker databas.</a:t>
            </a:r>
          </a:p>
          <a:p>
            <a:r>
              <a:rPr lang="sv-SE" dirty="0"/>
              <a:t>Förbättrad datakvalitet och GDPR-säkerhet.</a:t>
            </a:r>
          </a:p>
          <a:p>
            <a:r>
              <a:rPr lang="sv-SE" dirty="0"/>
              <a:t>Skalbar för framtida behov.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2873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76249C-EE6E-57D8-A8AF-587FED63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Agenda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027BC7-2FD4-5D0A-00D8-62877499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Bakgrund</a:t>
            </a:r>
          </a:p>
          <a:p>
            <a:r>
              <a:rPr lang="sv-SE" dirty="0"/>
              <a:t> Problembeskrivning</a:t>
            </a:r>
          </a:p>
          <a:p>
            <a:r>
              <a:rPr lang="sv-SE" dirty="0"/>
              <a:t> Vår lösning</a:t>
            </a:r>
          </a:p>
          <a:p>
            <a:r>
              <a:rPr lang="sv-SE" dirty="0"/>
              <a:t> Datamodellering</a:t>
            </a:r>
          </a:p>
          <a:p>
            <a:r>
              <a:rPr lang="sv-SE" dirty="0"/>
              <a:t> Implementation</a:t>
            </a:r>
          </a:p>
          <a:p>
            <a:r>
              <a:rPr lang="sv-SE" dirty="0"/>
              <a:t> </a:t>
            </a:r>
            <a:r>
              <a:rPr lang="sv-SE" dirty="0" err="1"/>
              <a:t>Queries</a:t>
            </a:r>
            <a:endParaRPr lang="sv-SE" dirty="0"/>
          </a:p>
          <a:p>
            <a:r>
              <a:rPr lang="sv-SE" dirty="0"/>
              <a:t> Sammanfattning och nästa steg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302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1A1DD0-F681-E20A-728D-7AC09CBC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Bakgrund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C8FF055-15CF-8B60-127C-25F20079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Många skolor använder Excelfiler och </a:t>
            </a:r>
            <a:r>
              <a:rPr lang="sv-SE" dirty="0" err="1"/>
              <a:t>lärplattformar</a:t>
            </a:r>
            <a:r>
              <a:rPr lang="sv-SE" dirty="0"/>
              <a:t>.</a:t>
            </a:r>
          </a:p>
          <a:p>
            <a:r>
              <a:rPr lang="sv-SE" dirty="0"/>
              <a:t> Risk för fel och dubbelarbete.</a:t>
            </a:r>
          </a:p>
          <a:p>
            <a:r>
              <a:rPr lang="sv-SE" dirty="0"/>
              <a:t> Behov av centraliserad databas.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2801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AEF70D-E1E5-01F7-BA54-95732BA2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Problembeskrivning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CB665FC-75D7-F14F-756F-3C046AB4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• Separata system för studenter, kurser och utbildare.</a:t>
            </a:r>
          </a:p>
          <a:p>
            <a:r>
              <a:rPr lang="sv-SE" dirty="0"/>
              <a:t>• Bristande datasäkerhet för känsliga uppgifter.</a:t>
            </a:r>
          </a:p>
          <a:p>
            <a:r>
              <a:rPr lang="sv-SE" dirty="0"/>
              <a:t>• Svårt att skala vid expansion.</a:t>
            </a:r>
          </a:p>
        </p:txBody>
      </p:sp>
    </p:spTree>
    <p:extLst>
      <p:ext uri="{BB962C8B-B14F-4D97-AF65-F5344CB8AC3E}">
        <p14:creationId xmlns:p14="http://schemas.microsoft.com/office/powerpoint/2010/main" val="345660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2DD0F9D-2633-4510-692B-356C0702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Vår Lösning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04C340-ED8E-608F-AF8E-AB28420B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 Relationsdatabas som centraliserar information.</a:t>
            </a:r>
          </a:p>
          <a:p>
            <a:r>
              <a:rPr lang="sv-SE" dirty="0"/>
              <a:t> Separata tabeller för känsliga persondata.</a:t>
            </a:r>
          </a:p>
          <a:p>
            <a:r>
              <a:rPr lang="sv-SE" dirty="0"/>
              <a:t> Klar för framtida tillväxt och integrationer.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91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A13F21-08A3-A324-4DD6-BD72CDA4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321" y="808057"/>
            <a:ext cx="3100482" cy="469682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 Konceptuell Modell</a:t>
            </a:r>
            <a:br>
              <a:rPr lang="sv-SE" dirty="0"/>
            </a:br>
            <a:endParaRPr lang="sv-SE" dirty="0"/>
          </a:p>
        </p:txBody>
      </p:sp>
      <p:pic>
        <p:nvPicPr>
          <p:cNvPr id="17" name="Platshållare för innehåll 16" descr="En bild som visar diagram, Plan, schematisk, Teknisk ritning&#10;&#10;Automatiskt genererad beskrivning">
            <a:extLst>
              <a:ext uri="{FF2B5EF4-FFF2-40B4-BE49-F238E27FC236}">
                <a16:creationId xmlns:a16="http://schemas.microsoft.com/office/drawing/2014/main" id="{35BA862C-F2F2-9322-581D-4E5A8F7BF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1197" y="0"/>
            <a:ext cx="7252626" cy="6862844"/>
          </a:xfrm>
        </p:spPr>
      </p:pic>
    </p:spTree>
    <p:extLst>
      <p:ext uri="{BB962C8B-B14F-4D97-AF65-F5344CB8AC3E}">
        <p14:creationId xmlns:p14="http://schemas.microsoft.com/office/powerpoint/2010/main" val="329773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BAD7FD-AFA5-42D1-C8F1-87C12E23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/>
              <a:t> Relationship Statements</a:t>
            </a:r>
            <a:br>
              <a:rPr lang="sv-SE" dirty="0"/>
            </a:b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37CCC5-DA4C-C113-51D5-846E4A249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sv-SE" b="1" i="0" u="none" strike="noStrike" dirty="0">
                <a:effectLst/>
              </a:rPr>
              <a:t>Skola och Student</a:t>
            </a:r>
            <a:endParaRPr lang="sv-SE" b="0" i="0" u="none" strike="noStrike" dirty="0">
              <a:effectLst/>
            </a:endParaRP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En skola kan ha en eller flera studenter.</a:t>
            </a: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En student tillhör en och endast en skola.</a:t>
            </a:r>
          </a:p>
          <a:p>
            <a:pPr algn="l"/>
            <a:r>
              <a:rPr lang="sv-SE" b="1" i="0" u="none" strike="noStrike" dirty="0">
                <a:effectLst/>
              </a:rPr>
              <a:t>Program och Kurs</a:t>
            </a:r>
            <a:endParaRPr lang="sv-SE" b="0" i="0" u="none" strike="noStrike" dirty="0">
              <a:effectLst/>
            </a:endParaRP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Ett program består av flera kurser.</a:t>
            </a: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En kurs kan finnas i noll eller flera program.</a:t>
            </a:r>
          </a:p>
          <a:p>
            <a:pPr algn="l"/>
            <a:r>
              <a:rPr lang="sv-SE" b="1" i="0" u="none" strike="noStrike" dirty="0">
                <a:effectLst/>
              </a:rPr>
              <a:t>Personal och Yrkesroll</a:t>
            </a:r>
            <a:endParaRPr lang="sv-SE" b="0" i="0" u="none" strike="noStrike" dirty="0">
              <a:effectLst/>
            </a:endParaRP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En eller flera personal kan ha samma yrkesroll.</a:t>
            </a: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En personal är kopplad till en och endast en yrkesroll.</a:t>
            </a:r>
          </a:p>
          <a:p>
            <a:pPr algn="l"/>
            <a:r>
              <a:rPr lang="sv-SE" b="1" i="0" u="none" strike="noStrike" dirty="0">
                <a:effectLst/>
              </a:rPr>
              <a:t>Konsult och Konsultbolag</a:t>
            </a:r>
            <a:endParaRPr lang="sv-SE" b="0" i="0" u="none" strike="noStrike" dirty="0">
              <a:effectLst/>
            </a:endParaRP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En konsult är kopplad till ett och endast ett konsultbolag.</a:t>
            </a:r>
          </a:p>
          <a:p>
            <a:pPr marL="6160" indent="0" algn="l">
              <a:buNone/>
            </a:pPr>
            <a:r>
              <a:rPr lang="sv-SE" b="0" i="0" u="none" strike="noStrike" dirty="0">
                <a:effectLst/>
              </a:rPr>
              <a:t>Ett konsultbolag kan ha en eller flera konsulter.</a:t>
            </a:r>
          </a:p>
          <a:p>
            <a:pPr marL="616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52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8D6542-13A7-434C-7D31-EB6A9024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943" y="808056"/>
            <a:ext cx="2313249" cy="1077229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Logisk Modell</a:t>
            </a:r>
            <a:br>
              <a:rPr lang="sv-SE" dirty="0"/>
            </a:br>
            <a:endParaRPr lang="sv-SE" dirty="0"/>
          </a:p>
        </p:txBody>
      </p:sp>
      <p:pic>
        <p:nvPicPr>
          <p:cNvPr id="9" name="Platshållare för innehåll 8" descr="En bild som visar diagram, Plan, text, kvadrat&#10;&#10;Automatiskt genererad beskrivning">
            <a:extLst>
              <a:ext uri="{FF2B5EF4-FFF2-40B4-BE49-F238E27FC236}">
                <a16:creationId xmlns:a16="http://schemas.microsoft.com/office/drawing/2014/main" id="{134F3A87-B81D-9BE2-E6A3-6924BA0B7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0992" y="0"/>
            <a:ext cx="7869836" cy="6858000"/>
          </a:xfrm>
        </p:spPr>
      </p:pic>
    </p:spTree>
    <p:extLst>
      <p:ext uri="{BB962C8B-B14F-4D97-AF65-F5344CB8AC3E}">
        <p14:creationId xmlns:p14="http://schemas.microsoft.com/office/powerpoint/2010/main" val="115015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9F4D717-9C2F-837E-EB02-19CB66C8D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333061"/>
            <a:ext cx="7958331" cy="775120"/>
          </a:xfrm>
        </p:spPr>
        <p:txBody>
          <a:bodyPr>
            <a:normAutofit fontScale="90000"/>
          </a:bodyPr>
          <a:lstStyle/>
          <a:p>
            <a:r>
              <a:rPr lang="sv-SE" b="1" dirty="0"/>
              <a:t>Fysisk Modell</a:t>
            </a:r>
            <a:br>
              <a:rPr lang="sv-SE" dirty="0"/>
            </a:br>
            <a:endParaRPr lang="sv-SE" dirty="0"/>
          </a:p>
        </p:txBody>
      </p:sp>
      <p:pic>
        <p:nvPicPr>
          <p:cNvPr id="5" name="Platshållare för innehåll 4" descr="En bild som visar text, skärmbild&#10;&#10;Automatiskt genererad beskrivning">
            <a:extLst>
              <a:ext uri="{FF2B5EF4-FFF2-40B4-BE49-F238E27FC236}">
                <a16:creationId xmlns:a16="http://schemas.microsoft.com/office/drawing/2014/main" id="{1AC7983E-7A6D-BCE6-C363-294F99B0E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7135" y="928883"/>
            <a:ext cx="2523780" cy="3997325"/>
          </a:xfrm>
        </p:spPr>
      </p:pic>
      <p:pic>
        <p:nvPicPr>
          <p:cNvPr id="7" name="Bildobjekt 6" descr="En bild som visar skärmbild, design&#10;&#10;Automatiskt genererad beskrivning">
            <a:extLst>
              <a:ext uri="{FF2B5EF4-FFF2-40B4-BE49-F238E27FC236}">
                <a16:creationId xmlns:a16="http://schemas.microsoft.com/office/drawing/2014/main" id="{DDDCA272-821C-26CB-38AE-DBFC446C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39" y="1286167"/>
            <a:ext cx="7772400" cy="557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9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1369</TotalTime>
  <Words>714</Words>
  <Application>Microsoft Macintosh PowerPoint</Application>
  <PresentationFormat>Bredbild</PresentationFormat>
  <Paragraphs>82</Paragraphs>
  <Slides>13</Slides>
  <Notes>12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13</vt:i4>
      </vt:variant>
    </vt:vector>
  </HeadingPairs>
  <TitlesOfParts>
    <vt:vector size="19" baseType="lpstr">
      <vt:lpstr>Aptos</vt:lpstr>
      <vt:lpstr>Arial</vt:lpstr>
      <vt:lpstr>MS Shell Dlg 2</vt:lpstr>
      <vt:lpstr>Wingdings</vt:lpstr>
      <vt:lpstr>Wingdings 3</vt:lpstr>
      <vt:lpstr>Madison</vt:lpstr>
      <vt:lpstr>YrkesCo En skalbar databas för framtidens skolor </vt:lpstr>
      <vt:lpstr>Agenda</vt:lpstr>
      <vt:lpstr>Bakgrund </vt:lpstr>
      <vt:lpstr>Problembeskrivning</vt:lpstr>
      <vt:lpstr>Vår Lösning </vt:lpstr>
      <vt:lpstr> Konceptuell Modell </vt:lpstr>
      <vt:lpstr> Relationship Statements </vt:lpstr>
      <vt:lpstr>Logisk Modell </vt:lpstr>
      <vt:lpstr>Fysisk Modell </vt:lpstr>
      <vt:lpstr>Normaliserad data</vt:lpstr>
      <vt:lpstr>Implementation i Postgres </vt:lpstr>
      <vt:lpstr>Exempel på Queries </vt:lpstr>
      <vt:lpstr>Sammanfattning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 Sjögren</dc:creator>
  <cp:lastModifiedBy>Henrik Sjögren</cp:lastModifiedBy>
  <cp:revision>5</cp:revision>
  <dcterms:created xsi:type="dcterms:W3CDTF">2025-04-10T10:33:05Z</dcterms:created>
  <dcterms:modified xsi:type="dcterms:W3CDTF">2025-04-11T09:22:34Z</dcterms:modified>
</cp:coreProperties>
</file>