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2" r:id="rId3"/>
    <p:sldId id="258" r:id="rId4"/>
    <p:sldId id="260" r:id="rId5"/>
    <p:sldId id="259" r:id="rId6"/>
    <p:sldId id="271" r:id="rId7"/>
    <p:sldId id="270" r:id="rId8"/>
    <p:sldId id="263" r:id="rId9"/>
    <p:sldId id="267" r:id="rId10"/>
    <p:sldId id="264" r:id="rId11"/>
    <p:sldId id="268" r:id="rId12"/>
    <p:sldId id="269" r:id="rId13"/>
    <p:sldId id="266" r:id="rId14"/>
    <p:sldId id="265" r:id="rId15"/>
    <p:sldId id="273" r:id="rId16"/>
    <p:sldId id="274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DC21B-1ED0-4678-B53B-9EC8073708CB}" v="204" dt="2023-11-03T13:40:23.208"/>
    <p1510:client id="{84C976C6-7126-164C-BA78-547248D5C9E7}" v="5563" dt="2023-11-03T14:19:37.143"/>
    <p1510:client id="{DA0CF858-C7C2-444D-BD5F-380083202C58}" v="50" dt="2023-11-03T14:13:27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2"/>
  </p:normalViewPr>
  <p:slideViewPr>
    <p:cSldViewPr snapToGrid="0">
      <p:cViewPr varScale="1">
        <p:scale>
          <a:sx n="139" d="100"/>
          <a:sy n="139" d="100"/>
        </p:scale>
        <p:origin x="8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enriksoeder\Documents\Arbeit\Ironhack\Bootcamp\Projects\Week_4\Project_4\cleaned_tables\comment_per_ye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enriksoeder\Documents\Arbeit\Ironhack\Bootcamp\Projects\Week_4\Project_4\cleaned_tables\rating_per_ye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enriksoeder\Documents\Arbeit\Ironhack\Bootcamp\Projects\Week_4\Project_4\cleaned_tables\rating_per_ye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enriksoeder\Documents\Arbeit\Ironhack\Bootcamp\Projects\Week_4\Project_4\cleaned_tables\rating_per_yea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enriksoeder\Documents\Arbeit\Ironhack\Bootcamp\Projects\Week_4\Project_4\cleaned_tables\rating_per_yea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enriksoeder\Documents\Arbeit\Ironhack\Bootcamp\Projects\Week_4\Project_4\cleaned_tables\anonymous_students_per_yea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enriksoeder\Documents\Arbeit\Ironhack\Bootcamp\Projects\Week_4\Project_4\cleaned_tables\anonymous_students_per_yea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501392418905509E-2"/>
          <c:y val="4.0943687350131958E-2"/>
          <c:w val="0.87430407955062972"/>
          <c:h val="0.87010334663290267"/>
        </c:manualLayout>
      </c:layout>
      <c:scatterChart>
        <c:scatterStyle val="lineMarker"/>
        <c:varyColors val="0"/>
        <c:ser>
          <c:idx val="0"/>
          <c:order val="0"/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noFill/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C4B-4A48-9D1D-32D4426E6FEA}"/>
              </c:ext>
            </c:extLst>
          </c:dPt>
          <c:dPt>
            <c:idx val="10"/>
            <c:marker>
              <c:symbol val="circle"/>
              <c:size val="9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44450" cap="rnd">
                <a:solidFill>
                  <a:schemeClr val="tx1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4B-4A48-9D1D-32D4426E6FEA}"/>
              </c:ext>
            </c:extLst>
          </c:dPt>
          <c:xVal>
            <c:numRef>
              <c:f>Sheet1!$B$4:$B$14</c:f>
              <c:numCache>
                <c:formatCode>General</c:formatCode>
                <c:ptCount val="11"/>
                <c:pt idx="0">
                  <c:v>2011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numCache>
            </c:numRef>
          </c:xVal>
          <c:yVal>
            <c:numRef>
              <c:f>Sheet1!$C$4:$C$14</c:f>
              <c:numCache>
                <c:formatCode>General</c:formatCode>
                <c:ptCount val="11"/>
                <c:pt idx="0">
                  <c:v>1</c:v>
                </c:pt>
                <c:pt idx="1">
                  <c:v>9</c:v>
                </c:pt>
                <c:pt idx="2">
                  <c:v>32</c:v>
                </c:pt>
                <c:pt idx="3">
                  <c:v>75</c:v>
                </c:pt>
                <c:pt idx="4">
                  <c:v>198</c:v>
                </c:pt>
                <c:pt idx="5">
                  <c:v>309</c:v>
                </c:pt>
                <c:pt idx="6">
                  <c:v>217</c:v>
                </c:pt>
                <c:pt idx="7">
                  <c:v>187</c:v>
                </c:pt>
                <c:pt idx="8">
                  <c:v>89</c:v>
                </c:pt>
                <c:pt idx="9">
                  <c:v>116</c:v>
                </c:pt>
                <c:pt idx="10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4B-4A48-9D1D-32D4426E6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863328"/>
        <c:axId val="376865328"/>
      </c:scatterChart>
      <c:valAx>
        <c:axId val="376863328"/>
        <c:scaling>
          <c:orientation val="minMax"/>
          <c:max val="2023"/>
          <c:min val="201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865328"/>
        <c:crosses val="autoZero"/>
        <c:crossBetween val="midCat"/>
        <c:majorUnit val="2"/>
      </c:valAx>
      <c:valAx>
        <c:axId val="37686532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75000"/>
                  <a:alpha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863328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 cmpd="sng">
                <a:noFill/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2-4C32-AD4A-848E-8EC19D4E9E19}"/>
              </c:ext>
            </c:extLst>
          </c:dPt>
          <c:cat>
            <c:numRef>
              <c:f>Sheet1!$D$5:$D$15</c:f>
              <c:numCache>
                <c:formatCode>General</c:formatCode>
                <c:ptCount val="11"/>
                <c:pt idx="0">
                  <c:v>2011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numCache>
            </c:numRef>
          </c:cat>
          <c:val>
            <c:numRef>
              <c:f>Sheet1!$E$5:$E$15</c:f>
              <c:numCache>
                <c:formatCode>0.0</c:formatCode>
                <c:ptCount val="11"/>
                <c:pt idx="0">
                  <c:v>4.7</c:v>
                </c:pt>
                <c:pt idx="1">
                  <c:v>4.7111111111111112</c:v>
                </c:pt>
                <c:pt idx="2">
                  <c:v>4.8500000000000014</c:v>
                </c:pt>
                <c:pt idx="3">
                  <c:v>4.92972972972973</c:v>
                </c:pt>
                <c:pt idx="4">
                  <c:v>4.8717171717171706</c:v>
                </c:pt>
                <c:pt idx="5">
                  <c:v>4.8711974110032363</c:v>
                </c:pt>
                <c:pt idx="6">
                  <c:v>4.7654377880184331</c:v>
                </c:pt>
                <c:pt idx="7">
                  <c:v>4.7048128342245983</c:v>
                </c:pt>
                <c:pt idx="8">
                  <c:v>4.5314606741573034</c:v>
                </c:pt>
                <c:pt idx="9">
                  <c:v>4.4034482758620692</c:v>
                </c:pt>
                <c:pt idx="10">
                  <c:v>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2-AD4A-848E-8EC19D4E9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693520"/>
        <c:axId val="376695248"/>
      </c:barChart>
      <c:catAx>
        <c:axId val="37669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695248"/>
        <c:crosses val="autoZero"/>
        <c:auto val="1"/>
        <c:lblAlgn val="ctr"/>
        <c:lblOffset val="100"/>
        <c:noMultiLvlLbl val="0"/>
      </c:catAx>
      <c:valAx>
        <c:axId val="376695248"/>
        <c:scaling>
          <c:orientation val="minMax"/>
          <c:max val="5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69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693520"/>
        <c:crosses val="autoZero"/>
        <c:crossBetween val="between"/>
        <c:majorUnit val="0.5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 cmpd="sng">
                <a:noFill/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2-4C32-AD4A-848E-8EC19D4E9E19}"/>
              </c:ext>
            </c:extLst>
          </c:dPt>
          <c:trendline>
            <c:spPr>
              <a:ln w="44450" cap="rnd">
                <a:solidFill>
                  <a:srgbClr val="FF0000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cat>
            <c:numRef>
              <c:f>Sheet1!$D$5:$D$15</c:f>
              <c:numCache>
                <c:formatCode>General</c:formatCode>
                <c:ptCount val="11"/>
                <c:pt idx="0">
                  <c:v>2011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numCache>
            </c:numRef>
          </c:cat>
          <c:val>
            <c:numRef>
              <c:f>Sheet1!$E$5:$E$15</c:f>
              <c:numCache>
                <c:formatCode>0.0</c:formatCode>
                <c:ptCount val="11"/>
                <c:pt idx="0">
                  <c:v>4.7</c:v>
                </c:pt>
                <c:pt idx="1">
                  <c:v>4.7111111111111112</c:v>
                </c:pt>
                <c:pt idx="2">
                  <c:v>4.8500000000000014</c:v>
                </c:pt>
                <c:pt idx="3">
                  <c:v>4.92972972972973</c:v>
                </c:pt>
                <c:pt idx="4">
                  <c:v>4.8717171717171706</c:v>
                </c:pt>
                <c:pt idx="5">
                  <c:v>4.8711974110032363</c:v>
                </c:pt>
                <c:pt idx="6">
                  <c:v>4.7654377880184331</c:v>
                </c:pt>
                <c:pt idx="7">
                  <c:v>4.7048128342245983</c:v>
                </c:pt>
                <c:pt idx="8">
                  <c:v>4.5314606741573034</c:v>
                </c:pt>
                <c:pt idx="9">
                  <c:v>4.4034482758620692</c:v>
                </c:pt>
                <c:pt idx="10">
                  <c:v>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2-AD4A-848E-8EC19D4E9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693520"/>
        <c:axId val="376695248"/>
      </c:barChart>
      <c:catAx>
        <c:axId val="37669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695248"/>
        <c:crosses val="autoZero"/>
        <c:auto val="1"/>
        <c:lblAlgn val="ctr"/>
        <c:lblOffset val="100"/>
        <c:noMultiLvlLbl val="0"/>
      </c:catAx>
      <c:valAx>
        <c:axId val="376695248"/>
        <c:scaling>
          <c:orientation val="minMax"/>
          <c:max val="5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69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693520"/>
        <c:crosses val="autoZero"/>
        <c:crossBetween val="between"/>
        <c:majorUnit val="0.5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 cmpd="sng">
                <a:noFill/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2-4C32-AD4A-848E-8EC19D4E9E19}"/>
              </c:ext>
            </c:extLst>
          </c:dPt>
          <c:cat>
            <c:numRef>
              <c:f>Sheet1!$D$5:$D$15</c:f>
              <c:numCache>
                <c:formatCode>General</c:formatCode>
                <c:ptCount val="11"/>
                <c:pt idx="0">
                  <c:v>2011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numCache>
            </c:numRef>
          </c:cat>
          <c:val>
            <c:numRef>
              <c:f>Sheet1!$E$5:$E$15</c:f>
              <c:numCache>
                <c:formatCode>0.0</c:formatCode>
                <c:ptCount val="11"/>
                <c:pt idx="0">
                  <c:v>4.7</c:v>
                </c:pt>
                <c:pt idx="1">
                  <c:v>4.7111111111111112</c:v>
                </c:pt>
                <c:pt idx="2">
                  <c:v>4.8500000000000014</c:v>
                </c:pt>
                <c:pt idx="3">
                  <c:v>4.92972972972973</c:v>
                </c:pt>
                <c:pt idx="4">
                  <c:v>4.8717171717171706</c:v>
                </c:pt>
                <c:pt idx="5">
                  <c:v>4.8711974110032363</c:v>
                </c:pt>
                <c:pt idx="6">
                  <c:v>4.7654377880184331</c:v>
                </c:pt>
                <c:pt idx="7">
                  <c:v>4.7048128342245983</c:v>
                </c:pt>
                <c:pt idx="8">
                  <c:v>4.5314606741573034</c:v>
                </c:pt>
                <c:pt idx="9">
                  <c:v>4.4034482758620692</c:v>
                </c:pt>
                <c:pt idx="10">
                  <c:v>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2-AD4A-848E-8EC19D4E9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693520"/>
        <c:axId val="376695248"/>
      </c:barChart>
      <c:catAx>
        <c:axId val="37669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695248"/>
        <c:crosses val="autoZero"/>
        <c:auto val="1"/>
        <c:lblAlgn val="ctr"/>
        <c:lblOffset val="100"/>
        <c:noMultiLvlLbl val="0"/>
      </c:catAx>
      <c:valAx>
        <c:axId val="376695248"/>
        <c:scaling>
          <c:orientation val="minMax"/>
          <c:max val="5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69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693520"/>
        <c:crosses val="autoZero"/>
        <c:crossBetween val="between"/>
        <c:majorUnit val="0.5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trendline>
            <c:spPr>
              <a:ln w="47625" cap="rnd" cmpd="sng">
                <a:solidFill>
                  <a:srgbClr val="FF000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Sheet1!$D$13:$D$15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Sheet1!$E$13:$E$15</c:f>
              <c:numCache>
                <c:formatCode>0.0</c:formatCode>
                <c:ptCount val="3"/>
                <c:pt idx="0">
                  <c:v>4.5314606741573034</c:v>
                </c:pt>
                <c:pt idx="1">
                  <c:v>4.4034482758620692</c:v>
                </c:pt>
                <c:pt idx="2">
                  <c:v>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45-3446-BF03-F95D851A0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998336"/>
        <c:axId val="376000064"/>
      </c:barChart>
      <c:catAx>
        <c:axId val="37599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000064"/>
        <c:crosses val="autoZero"/>
        <c:auto val="1"/>
        <c:lblAlgn val="ctr"/>
        <c:lblOffset val="100"/>
        <c:noMultiLvlLbl val="0"/>
      </c:catAx>
      <c:valAx>
        <c:axId val="376000064"/>
        <c:scaling>
          <c:orientation val="minMax"/>
          <c:max val="4.5999999999999996"/>
          <c:min val="4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75000"/>
                  <a:alpha val="59371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599833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Tabelle1!$B$5:$B$7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Tabelle1!$C$5:$C$7</c:f>
              <c:numCache>
                <c:formatCode>0%</c:formatCode>
                <c:ptCount val="3"/>
                <c:pt idx="0">
                  <c:v>0.21390000000000001</c:v>
                </c:pt>
                <c:pt idx="1">
                  <c:v>0.16850000000000001</c:v>
                </c:pt>
                <c:pt idx="2">
                  <c:v>0.31030000000000002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C-E346-A040-7EAABF4117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8253408"/>
        <c:axId val="388255136"/>
      </c:barChart>
      <c:catAx>
        <c:axId val="38825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255136"/>
        <c:crosses val="autoZero"/>
        <c:auto val="1"/>
        <c:lblAlgn val="ctr"/>
        <c:lblOffset val="100"/>
        <c:noMultiLvlLbl val="0"/>
      </c:catAx>
      <c:valAx>
        <c:axId val="38825513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60045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25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Tabelle1!$B$5:$B$7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Tabelle1!$C$5:$C$7</c:f>
              <c:numCache>
                <c:formatCode>0%</c:formatCode>
                <c:ptCount val="3"/>
                <c:pt idx="0">
                  <c:v>0.21390000000000001</c:v>
                </c:pt>
                <c:pt idx="1">
                  <c:v>0.16850000000000001</c:v>
                </c:pt>
                <c:pt idx="2">
                  <c:v>0.31030000000000002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C-E346-A040-7EAABF4117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8253408"/>
        <c:axId val="388255136"/>
      </c:barChart>
      <c:catAx>
        <c:axId val="38825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255136"/>
        <c:crosses val="autoZero"/>
        <c:auto val="1"/>
        <c:lblAlgn val="ctr"/>
        <c:lblOffset val="100"/>
        <c:noMultiLvlLbl val="0"/>
      </c:catAx>
      <c:valAx>
        <c:axId val="38825513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alpha val="60045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825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Looking at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trendline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see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prediction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next</a:t>
            </a:r>
            <a:r>
              <a:rPr lang="de-DE"/>
              <a:t> </a:t>
            </a:r>
            <a:r>
              <a:rPr lang="de-DE" err="1"/>
              <a:t>two</a:t>
            </a:r>
            <a:r>
              <a:rPr lang="de-DE"/>
              <a:t> </a:t>
            </a:r>
            <a:r>
              <a:rPr lang="de-DE" err="1"/>
              <a:t>years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not </a:t>
            </a:r>
            <a:r>
              <a:rPr lang="de-DE" err="1"/>
              <a:t>looking</a:t>
            </a:r>
            <a:r>
              <a:rPr lang="de-DE"/>
              <a:t> </a:t>
            </a:r>
            <a:r>
              <a:rPr lang="de-DE" err="1"/>
              <a:t>good</a:t>
            </a:r>
            <a:r>
              <a:rPr lang="de-DE"/>
              <a:t> so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wanted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find out </a:t>
            </a:r>
            <a:r>
              <a:rPr lang="de-DE" err="1"/>
              <a:t>what</a:t>
            </a:r>
            <a:r>
              <a:rPr lang="de-DE"/>
              <a:t> was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issue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unhappyness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students</a:t>
            </a:r>
            <a:r>
              <a:rPr lang="de-DE"/>
              <a:t>. After </a:t>
            </a:r>
            <a:r>
              <a:rPr lang="de-DE" err="1"/>
              <a:t>deepdiving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year</a:t>
            </a:r>
            <a:r>
              <a:rPr lang="de-DE"/>
              <a:t> 2021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found</a:t>
            </a:r>
            <a:r>
              <a:rPr lang="de-DE"/>
              <a:t> out </a:t>
            </a:r>
            <a:r>
              <a:rPr lang="de-DE" err="1"/>
              <a:t>that</a:t>
            </a:r>
            <a:r>
              <a:rPr lang="de-DE"/>
              <a:t> a </a:t>
            </a:r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person</a:t>
            </a:r>
            <a:r>
              <a:rPr lang="de-DE"/>
              <a:t> startet </a:t>
            </a:r>
            <a:r>
              <a:rPr lang="de-DE" err="1"/>
              <a:t>his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at </a:t>
            </a:r>
            <a:r>
              <a:rPr lang="de-DE" err="1"/>
              <a:t>ironhack</a:t>
            </a:r>
            <a:r>
              <a:rPr lang="de-DE"/>
              <a:t> at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year</a:t>
            </a:r>
            <a:r>
              <a:rPr lang="de-DE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95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FRED ! After he startet </a:t>
            </a:r>
            <a:r>
              <a:rPr lang="de-DE" err="1"/>
              <a:t>his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in 2021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a </a:t>
            </a:r>
            <a:r>
              <a:rPr lang="de-DE" err="1"/>
              <a:t>huge</a:t>
            </a:r>
            <a:r>
              <a:rPr lang="de-DE"/>
              <a:t> </a:t>
            </a:r>
            <a:r>
              <a:rPr lang="de-DE" err="1"/>
              <a:t>increase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unhappy</a:t>
            </a:r>
            <a:r>
              <a:rPr lang="de-DE"/>
              <a:t> </a:t>
            </a:r>
            <a:r>
              <a:rPr lang="de-DE" err="1"/>
              <a:t>students</a:t>
            </a:r>
            <a:r>
              <a:rPr lang="de-DE"/>
              <a:t> at </a:t>
            </a:r>
            <a:r>
              <a:rPr lang="de-DE" err="1"/>
              <a:t>ironhack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82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looking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years</a:t>
            </a:r>
            <a:r>
              <a:rPr lang="de-DE"/>
              <a:t> he </a:t>
            </a:r>
            <a:r>
              <a:rPr lang="de-DE" err="1"/>
              <a:t>worked</a:t>
            </a:r>
            <a:r>
              <a:rPr lang="de-DE"/>
              <a:t> at </a:t>
            </a:r>
            <a:r>
              <a:rPr lang="de-DE" err="1"/>
              <a:t>ironhack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see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overall</a:t>
            </a:r>
            <a:r>
              <a:rPr lang="de-DE"/>
              <a:t> score </a:t>
            </a:r>
            <a:r>
              <a:rPr lang="de-DE" err="1"/>
              <a:t>dropped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0,5 </a:t>
            </a:r>
            <a:r>
              <a:rPr lang="de-DE" err="1"/>
              <a:t>points</a:t>
            </a:r>
            <a:r>
              <a:rPr lang="de-DE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008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Furthermore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wanted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find out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percentege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sutdents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wanted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stay</a:t>
            </a:r>
            <a:r>
              <a:rPr lang="de-DE"/>
              <a:t> </a:t>
            </a:r>
            <a:r>
              <a:rPr lang="de-DE" err="1"/>
              <a:t>anonymous</a:t>
            </a:r>
            <a:r>
              <a:rPr lang="de-DE"/>
              <a:t> at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feedback</a:t>
            </a:r>
            <a:r>
              <a:rPr lang="de-DE"/>
              <a:t> </a:t>
            </a:r>
            <a:r>
              <a:rPr lang="de-DE" err="1"/>
              <a:t>comments</a:t>
            </a:r>
            <a:r>
              <a:rPr lang="de-DE"/>
              <a:t>. </a:t>
            </a:r>
            <a:r>
              <a:rPr lang="de-DE" err="1"/>
              <a:t>Comparing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again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fred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see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24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Comparing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again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fred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see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after he </a:t>
            </a:r>
            <a:r>
              <a:rPr lang="de-DE" err="1"/>
              <a:t>started</a:t>
            </a:r>
            <a:r>
              <a:rPr lang="de-DE"/>
              <a:t> </a:t>
            </a:r>
            <a:r>
              <a:rPr lang="de-DE" err="1"/>
              <a:t>working</a:t>
            </a:r>
            <a:r>
              <a:rPr lang="de-DE"/>
              <a:t> </a:t>
            </a:r>
            <a:r>
              <a:rPr lang="de-DE" err="1"/>
              <a:t>there</a:t>
            </a:r>
            <a:r>
              <a:rPr lang="de-DE"/>
              <a:t> was a </a:t>
            </a:r>
            <a:r>
              <a:rPr lang="de-DE" err="1"/>
              <a:t>increase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83!!!!%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students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want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stay</a:t>
            </a:r>
            <a:r>
              <a:rPr lang="de-DE"/>
              <a:t> </a:t>
            </a:r>
            <a:r>
              <a:rPr lang="de-DE" err="1"/>
              <a:t>anonymous</a:t>
            </a:r>
            <a:r>
              <a:rPr lang="de-DE"/>
              <a:t>.</a:t>
            </a:r>
          </a:p>
          <a:p>
            <a:r>
              <a:rPr lang="de-DE"/>
              <a:t>After </a:t>
            </a:r>
            <a:r>
              <a:rPr lang="de-DE" err="1"/>
              <a:t>wsn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734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2cdbf8b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62cdbf8b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After </a:t>
            </a:r>
            <a:r>
              <a:rPr lang="de-DE" err="1"/>
              <a:t>considering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awnsers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questions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will </a:t>
            </a:r>
            <a:r>
              <a:rPr lang="de-DE" err="1"/>
              <a:t>present</a:t>
            </a:r>
            <a:r>
              <a:rPr lang="de-DE"/>
              <a:t> </a:t>
            </a:r>
            <a:r>
              <a:rPr lang="de-DE" err="1"/>
              <a:t>our</a:t>
            </a:r>
            <a:r>
              <a:rPr lang="de-DE"/>
              <a:t> </a:t>
            </a:r>
            <a:r>
              <a:rPr lang="de-DE" err="1"/>
              <a:t>results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diogo</a:t>
            </a:r>
            <a:r>
              <a:rPr lang="de-DE"/>
              <a:t> </a:t>
            </a:r>
            <a:r>
              <a:rPr lang="de-DE" err="1"/>
              <a:t>later</a:t>
            </a:r>
            <a:r>
              <a:rPr lang="de-DE"/>
              <a:t> on and he will </a:t>
            </a:r>
            <a:r>
              <a:rPr lang="de-DE" err="1"/>
              <a:t>decide</a:t>
            </a:r>
            <a:r>
              <a:rPr lang="de-DE"/>
              <a:t> 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procceed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fred</a:t>
            </a:r>
            <a:r>
              <a:rPr lang="de-DE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9471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82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0" indent="-363855" algn="l" rtl="0">
              <a:spcBef>
                <a:spcPts val="1200"/>
              </a:spcBef>
              <a:spcAft>
                <a:spcPts val="0"/>
              </a:spcAft>
              <a:buSzPts val="2137"/>
              <a:buAutoNum type="arabicPeriod"/>
            </a:pPr>
            <a:r>
              <a:rPr lang="pt-PT" sz="1100" err="1"/>
              <a:t>Analyze</a:t>
            </a:r>
            <a:r>
              <a:rPr lang="pt-PT" sz="1100"/>
              <a:t> </a:t>
            </a:r>
            <a:r>
              <a:rPr lang="pt-PT" sz="1100" err="1"/>
              <a:t>the</a:t>
            </a:r>
            <a:r>
              <a:rPr lang="pt-PT" sz="1100"/>
              <a:t> </a:t>
            </a:r>
            <a:r>
              <a:rPr lang="pt-PT" sz="1100" err="1"/>
              <a:t>code</a:t>
            </a:r>
            <a:r>
              <a:rPr lang="pt-PT" sz="1100"/>
              <a:t> </a:t>
            </a:r>
            <a:r>
              <a:rPr lang="pt-PT" sz="1100" err="1"/>
              <a:t>and</a:t>
            </a:r>
            <a:r>
              <a:rPr lang="pt-PT" sz="1100"/>
              <a:t> Data </a:t>
            </a:r>
            <a:r>
              <a:rPr lang="pt-PT" sz="1100" err="1"/>
              <a:t>Cleaning</a:t>
            </a:r>
            <a:r>
              <a:rPr lang="pt-PT" sz="1100"/>
              <a:t>;</a:t>
            </a:r>
            <a:endParaRPr lang="pt-PT"/>
          </a:p>
          <a:p>
            <a:pPr marL="914400" lvl="0" indent="-363855" algn="l" rtl="0">
              <a:spcBef>
                <a:spcPts val="0"/>
              </a:spcBef>
              <a:spcAft>
                <a:spcPts val="0"/>
              </a:spcAft>
              <a:buSzPts val="2137"/>
              <a:buAutoNum type="arabicPeriod"/>
            </a:pPr>
            <a:r>
              <a:rPr lang="pt-PT" sz="1100" err="1"/>
              <a:t>Populate</a:t>
            </a:r>
            <a:r>
              <a:rPr lang="pt-PT" sz="1100"/>
              <a:t> </a:t>
            </a:r>
            <a:r>
              <a:rPr lang="pt-PT" sz="1100" err="1"/>
              <a:t>our</a:t>
            </a:r>
            <a:r>
              <a:rPr lang="pt-PT" sz="1100"/>
              <a:t> sample;</a:t>
            </a:r>
          </a:p>
          <a:p>
            <a:pPr marL="914400" lvl="0" indent="-363855" algn="l" rtl="0">
              <a:spcBef>
                <a:spcPts val="0"/>
              </a:spcBef>
              <a:spcAft>
                <a:spcPts val="0"/>
              </a:spcAft>
              <a:buSzPts val="2137"/>
              <a:buAutoNum type="arabicPeriod"/>
            </a:pPr>
            <a:r>
              <a:rPr lang="pt-PT" sz="1100" err="1"/>
              <a:t>Formulate</a:t>
            </a:r>
            <a:r>
              <a:rPr lang="pt-PT" sz="1100"/>
              <a:t> </a:t>
            </a:r>
            <a:r>
              <a:rPr lang="pt-PT" sz="1100" err="1"/>
              <a:t>our</a:t>
            </a:r>
            <a:r>
              <a:rPr lang="pt-PT" sz="1100"/>
              <a:t> </a:t>
            </a:r>
            <a:r>
              <a:rPr lang="pt-PT" sz="1100" err="1"/>
              <a:t>questions</a:t>
            </a:r>
            <a:r>
              <a:rPr lang="pt-PT" sz="1100"/>
              <a:t>;</a:t>
            </a:r>
          </a:p>
          <a:p>
            <a:pPr marL="914400" lvl="0" indent="-363855" algn="l" rtl="0">
              <a:spcBef>
                <a:spcPts val="0"/>
              </a:spcBef>
              <a:spcAft>
                <a:spcPts val="0"/>
              </a:spcAft>
              <a:buSzPts val="2137"/>
              <a:buAutoNum type="arabicPeriod"/>
            </a:pPr>
            <a:r>
              <a:rPr lang="pt-PT" sz="1100" err="1"/>
              <a:t>Build</a:t>
            </a:r>
            <a:r>
              <a:rPr lang="pt-PT" sz="1100"/>
              <a:t> </a:t>
            </a:r>
            <a:r>
              <a:rPr lang="pt-PT" sz="1100" err="1"/>
              <a:t>the</a:t>
            </a:r>
            <a:r>
              <a:rPr lang="pt-PT" sz="1100"/>
              <a:t> </a:t>
            </a:r>
            <a:r>
              <a:rPr lang="pt-PT" sz="1100" err="1"/>
              <a:t>diagram</a:t>
            </a:r>
            <a:r>
              <a:rPr lang="pt-PT" sz="1100"/>
              <a:t> </a:t>
            </a:r>
            <a:r>
              <a:rPr lang="pt-PT" sz="1100" err="1"/>
              <a:t>relationships</a:t>
            </a:r>
            <a:r>
              <a:rPr lang="pt-PT" sz="1100"/>
              <a:t> </a:t>
            </a:r>
            <a:r>
              <a:rPr lang="pt-PT" sz="1100" err="1"/>
              <a:t>and</a:t>
            </a:r>
            <a:r>
              <a:rPr lang="pt-PT" sz="1100"/>
              <a:t> </a:t>
            </a:r>
            <a:r>
              <a:rPr lang="pt-PT" sz="1100" err="1"/>
              <a:t>create</a:t>
            </a:r>
            <a:r>
              <a:rPr lang="pt-PT" sz="1100"/>
              <a:t> </a:t>
            </a:r>
            <a:r>
              <a:rPr lang="pt-PT" sz="1100" err="1"/>
              <a:t>our</a:t>
            </a:r>
            <a:r>
              <a:rPr lang="pt-PT" sz="1100"/>
              <a:t> SQL DB;</a:t>
            </a:r>
          </a:p>
          <a:p>
            <a:pPr marL="914400" lvl="0" indent="-363855" algn="l" rtl="0">
              <a:spcBef>
                <a:spcPts val="0"/>
              </a:spcBef>
              <a:spcAft>
                <a:spcPts val="0"/>
              </a:spcAft>
              <a:buSzPts val="2137"/>
              <a:buAutoNum type="arabicPeriod"/>
            </a:pPr>
            <a:r>
              <a:rPr lang="pt-PT" sz="1100" err="1"/>
              <a:t>Answer</a:t>
            </a:r>
            <a:r>
              <a:rPr lang="pt-PT" sz="1100"/>
              <a:t> </a:t>
            </a:r>
            <a:r>
              <a:rPr lang="pt-PT" sz="1100" err="1"/>
              <a:t>our</a:t>
            </a:r>
            <a:r>
              <a:rPr lang="pt-PT" sz="1100"/>
              <a:t> </a:t>
            </a:r>
            <a:r>
              <a:rPr lang="pt-PT" sz="1100" err="1"/>
              <a:t>questions</a:t>
            </a:r>
            <a:r>
              <a:rPr lang="pt-PT" sz="1100"/>
              <a:t>;</a:t>
            </a: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274418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2cdbf8b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62cdbf8b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62cdbf8b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62cdbf8b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a742c62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a742c62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62cdbf8b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62cdbf8b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PT" err="1"/>
              <a:t>What</a:t>
            </a:r>
            <a:r>
              <a:rPr lang="pt-PT"/>
              <a:t> </a:t>
            </a:r>
            <a:r>
              <a:rPr lang="pt-PT" err="1"/>
              <a:t>is</a:t>
            </a:r>
            <a:r>
              <a:rPr lang="pt-PT"/>
              <a:t> </a:t>
            </a:r>
            <a:r>
              <a:rPr lang="pt-PT" err="1"/>
              <a:t>the</a:t>
            </a:r>
            <a:r>
              <a:rPr lang="pt-PT"/>
              <a:t> USP for </a:t>
            </a:r>
            <a:r>
              <a:rPr lang="pt-PT" b="1" err="1"/>
              <a:t>Ironhack</a:t>
            </a:r>
            <a:r>
              <a:rPr lang="pt-PT"/>
              <a:t>? Does </a:t>
            </a:r>
            <a:r>
              <a:rPr lang="pt-PT" err="1"/>
              <a:t>the</a:t>
            </a:r>
            <a:r>
              <a:rPr lang="pt-PT"/>
              <a:t> </a:t>
            </a:r>
            <a:r>
              <a:rPr lang="pt-PT" b="1"/>
              <a:t>job </a:t>
            </a:r>
            <a:r>
              <a:rPr lang="pt-PT" b="1" err="1"/>
              <a:t>guarantee</a:t>
            </a:r>
            <a:r>
              <a:rPr lang="pt-PT"/>
              <a:t> badge </a:t>
            </a:r>
            <a:r>
              <a:rPr lang="pt-PT" err="1"/>
              <a:t>make</a:t>
            </a:r>
            <a:r>
              <a:rPr lang="pt-PT"/>
              <a:t> a </a:t>
            </a:r>
            <a:r>
              <a:rPr lang="pt-PT" err="1"/>
              <a:t>difference</a:t>
            </a:r>
            <a:r>
              <a:rPr lang="pt-PT"/>
              <a:t> in </a:t>
            </a:r>
            <a:r>
              <a:rPr lang="pt-PT" err="1"/>
              <a:t>the</a:t>
            </a:r>
            <a:r>
              <a:rPr lang="pt-PT"/>
              <a:t> </a:t>
            </a:r>
            <a:r>
              <a:rPr lang="pt-PT" err="1"/>
              <a:t>users</a:t>
            </a:r>
            <a:r>
              <a:rPr lang="pt-PT"/>
              <a:t> rating for job </a:t>
            </a:r>
            <a:r>
              <a:rPr lang="pt-PT" err="1"/>
              <a:t>support</a:t>
            </a:r>
            <a:r>
              <a:rPr lang="pt-PT"/>
              <a:t> </a:t>
            </a:r>
            <a:r>
              <a:rPr lang="pt-PT" err="1"/>
              <a:t>after</a:t>
            </a:r>
            <a:r>
              <a:rPr lang="pt-PT"/>
              <a:t> </a:t>
            </a:r>
            <a:r>
              <a:rPr lang="pt-PT" err="1"/>
              <a:t>the</a:t>
            </a:r>
            <a:r>
              <a:rPr lang="pt-PT"/>
              <a:t> </a:t>
            </a:r>
            <a:r>
              <a:rPr lang="pt-PT" err="1"/>
              <a:t>course</a:t>
            </a:r>
            <a:r>
              <a:rPr lang="pt-PT"/>
              <a:t>?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understood</a:t>
            </a:r>
            <a:r>
              <a:rPr lang="pt-PT"/>
              <a:t> </a:t>
            </a:r>
            <a:r>
              <a:rPr lang="pt-PT" err="1"/>
              <a:t>that</a:t>
            </a:r>
            <a:r>
              <a:rPr lang="pt-PT"/>
              <a:t> </a:t>
            </a:r>
            <a:r>
              <a:rPr lang="pt-PT" err="1"/>
              <a:t>what</a:t>
            </a:r>
            <a:r>
              <a:rPr lang="pt-PT"/>
              <a:t> can </a:t>
            </a:r>
            <a:r>
              <a:rPr lang="pt-PT" err="1"/>
              <a:t>distinguish</a:t>
            </a:r>
            <a:r>
              <a:rPr lang="pt-PT"/>
              <a:t> </a:t>
            </a:r>
            <a:r>
              <a:rPr lang="pt-PT" err="1"/>
              <a:t>ironhack</a:t>
            </a:r>
            <a:r>
              <a:rPr lang="pt-PT"/>
              <a:t> </a:t>
            </a:r>
            <a:r>
              <a:rPr lang="pt-PT" err="1"/>
              <a:t>from</a:t>
            </a:r>
            <a:r>
              <a:rPr lang="pt-PT"/>
              <a:t> </a:t>
            </a:r>
            <a:r>
              <a:rPr lang="pt-PT" err="1"/>
              <a:t>other</a:t>
            </a:r>
            <a:r>
              <a:rPr lang="pt-PT"/>
              <a:t> </a:t>
            </a:r>
            <a:r>
              <a:rPr lang="pt-PT" err="1"/>
              <a:t>schools</a:t>
            </a:r>
            <a:r>
              <a:rPr lang="pt-PT"/>
              <a:t> </a:t>
            </a:r>
            <a:r>
              <a:rPr lang="pt-PT" err="1"/>
              <a:t>might</a:t>
            </a:r>
            <a:r>
              <a:rPr lang="pt-PT"/>
              <a:t> </a:t>
            </a:r>
            <a:r>
              <a:rPr lang="pt-PT" err="1"/>
              <a:t>be</a:t>
            </a:r>
            <a:r>
              <a:rPr lang="pt-PT"/>
              <a:t> </a:t>
            </a:r>
            <a:r>
              <a:rPr lang="pt-PT" err="1"/>
              <a:t>found</a:t>
            </a:r>
            <a:r>
              <a:rPr lang="pt-PT"/>
              <a:t> </a:t>
            </a:r>
            <a:r>
              <a:rPr lang="pt-PT" err="1"/>
              <a:t>on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 badges /</a:t>
            </a:r>
            <a:r>
              <a:rPr lang="pt-PT" err="1"/>
              <a:t>features</a:t>
            </a:r>
            <a:r>
              <a:rPr lang="pt-PT"/>
              <a:t> </a:t>
            </a:r>
            <a:r>
              <a:rPr lang="pt-PT" err="1"/>
              <a:t>it</a:t>
            </a:r>
            <a:r>
              <a:rPr lang="pt-PT"/>
              <a:t> </a:t>
            </a:r>
            <a:r>
              <a:rPr lang="pt-PT" err="1"/>
              <a:t>has</a:t>
            </a:r>
            <a:r>
              <a:rPr lang="pt-PT"/>
              <a:t>: </a:t>
            </a:r>
            <a:r>
              <a:rPr lang="pt-PT" err="1"/>
              <a:t>available</a:t>
            </a:r>
            <a:r>
              <a:rPr lang="pt-PT"/>
              <a:t> online, </a:t>
            </a:r>
            <a:r>
              <a:rPr lang="pt-PT" err="1"/>
              <a:t>flexible</a:t>
            </a:r>
            <a:r>
              <a:rPr lang="pt-PT"/>
              <a:t> classes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verified</a:t>
            </a:r>
            <a:r>
              <a:rPr lang="pt-PT"/>
              <a:t> </a:t>
            </a:r>
            <a:r>
              <a:rPr lang="pt-PT" err="1"/>
              <a:t>outcomes</a:t>
            </a:r>
            <a:r>
              <a:rPr lang="pt-PT"/>
              <a:t>.</a:t>
            </a:r>
          </a:p>
          <a:p>
            <a:pPr marL="0" indent="0">
              <a:buNone/>
            </a:pPr>
            <a:r>
              <a:rPr lang="pt-PT" err="1"/>
              <a:t>So</a:t>
            </a:r>
            <a:r>
              <a:rPr lang="pt-PT"/>
              <a:t> </a:t>
            </a:r>
            <a:r>
              <a:rPr lang="pt-PT" err="1"/>
              <a:t>what</a:t>
            </a:r>
            <a:r>
              <a:rPr lang="pt-PT"/>
              <a:t> does </a:t>
            </a:r>
            <a:r>
              <a:rPr lang="pt-PT" err="1"/>
              <a:t>ironhack</a:t>
            </a:r>
            <a:r>
              <a:rPr lang="pt-PT"/>
              <a:t> </a:t>
            </a:r>
            <a:r>
              <a:rPr lang="pt-PT" err="1"/>
              <a:t>doesnt</a:t>
            </a:r>
            <a:r>
              <a:rPr lang="pt-PT"/>
              <a:t> </a:t>
            </a:r>
            <a:r>
              <a:rPr lang="pt-PT" err="1"/>
              <a:t>have</a:t>
            </a:r>
            <a:r>
              <a:rPr lang="pt-PT"/>
              <a:t> </a:t>
            </a:r>
            <a:r>
              <a:rPr lang="pt-PT" err="1"/>
              <a:t>that</a:t>
            </a:r>
            <a:r>
              <a:rPr lang="pt-PT"/>
              <a:t> </a:t>
            </a:r>
            <a:r>
              <a:rPr lang="pt-PT" err="1"/>
              <a:t>other</a:t>
            </a:r>
            <a:r>
              <a:rPr lang="pt-PT"/>
              <a:t> do? </a:t>
            </a:r>
            <a:r>
              <a:rPr lang="pt-PT" err="1"/>
              <a:t>What</a:t>
            </a:r>
            <a:r>
              <a:rPr lang="pt-PT"/>
              <a:t> </a:t>
            </a:r>
            <a:r>
              <a:rPr lang="pt-PT" err="1"/>
              <a:t>is</a:t>
            </a:r>
            <a:r>
              <a:rPr lang="pt-PT"/>
              <a:t> </a:t>
            </a:r>
            <a:r>
              <a:rPr lang="pt-PT" err="1"/>
              <a:t>it</a:t>
            </a:r>
            <a:r>
              <a:rPr lang="pt-PT"/>
              <a:t> </a:t>
            </a:r>
            <a:r>
              <a:rPr lang="pt-PT" err="1"/>
              <a:t>missing</a:t>
            </a:r>
            <a:r>
              <a:rPr lang="pt-PT"/>
              <a:t>? </a:t>
            </a:r>
          </a:p>
        </p:txBody>
      </p:sp>
    </p:spTree>
    <p:extLst>
      <p:ext uri="{BB962C8B-B14F-4D97-AF65-F5344CB8AC3E}">
        <p14:creationId xmlns:p14="http://schemas.microsoft.com/office/powerpoint/2010/main" val="188581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62cdbf8b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62cdbf8b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PT" err="1"/>
              <a:t>So</a:t>
            </a:r>
            <a:r>
              <a:rPr lang="pt-PT"/>
              <a:t> </a:t>
            </a:r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questioned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importance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Job </a:t>
            </a:r>
            <a:r>
              <a:rPr lang="pt-PT" err="1"/>
              <a:t>guarantee</a:t>
            </a:r>
            <a:r>
              <a:rPr lang="pt-PT"/>
              <a:t> badge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deepdived</a:t>
            </a:r>
            <a:r>
              <a:rPr lang="pt-PT"/>
              <a:t> </a:t>
            </a:r>
            <a:r>
              <a:rPr lang="pt-PT" err="1"/>
              <a:t>into</a:t>
            </a:r>
            <a:r>
              <a:rPr lang="pt-PT"/>
              <a:t> </a:t>
            </a:r>
            <a:r>
              <a:rPr lang="pt-PT" err="1"/>
              <a:t>it</a:t>
            </a:r>
            <a:r>
              <a:rPr lang="pt-PT"/>
              <a:t>.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/>
              <a:t>Job </a:t>
            </a:r>
            <a:r>
              <a:rPr lang="pt-PT" err="1"/>
              <a:t>guarantee</a:t>
            </a:r>
            <a:r>
              <a:rPr lang="pt-PT"/>
              <a:t> </a:t>
            </a:r>
            <a:r>
              <a:rPr lang="pt-PT" err="1"/>
              <a:t>only</a:t>
            </a:r>
            <a:r>
              <a:rPr lang="pt-PT"/>
              <a:t> </a:t>
            </a:r>
            <a:r>
              <a:rPr lang="pt-PT" err="1"/>
              <a:t>provides</a:t>
            </a:r>
            <a:r>
              <a:rPr lang="pt-PT"/>
              <a:t> a </a:t>
            </a:r>
            <a:r>
              <a:rPr lang="pt-PT" err="1"/>
              <a:t>refund</a:t>
            </a:r>
            <a:r>
              <a:rPr lang="pt-PT"/>
              <a:t> </a:t>
            </a:r>
            <a:r>
              <a:rPr lang="pt-PT" err="1"/>
              <a:t>if</a:t>
            </a:r>
            <a:r>
              <a:rPr lang="pt-PT"/>
              <a:t> </a:t>
            </a:r>
            <a:r>
              <a:rPr lang="pt-PT" err="1"/>
              <a:t>your</a:t>
            </a:r>
            <a:r>
              <a:rPr lang="pt-PT"/>
              <a:t> </a:t>
            </a:r>
            <a:r>
              <a:rPr lang="pt-PT" err="1"/>
              <a:t>not</a:t>
            </a:r>
            <a:r>
              <a:rPr lang="pt-PT"/>
              <a:t> </a:t>
            </a:r>
            <a:r>
              <a:rPr lang="pt-PT" err="1"/>
              <a:t>provided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a job, </a:t>
            </a:r>
            <a:r>
              <a:rPr lang="pt-PT" err="1"/>
              <a:t>but</a:t>
            </a:r>
            <a:r>
              <a:rPr lang="pt-PT"/>
              <a:t> </a:t>
            </a:r>
            <a:r>
              <a:rPr lang="pt-PT" err="1"/>
              <a:t>even</a:t>
            </a:r>
            <a:r>
              <a:rPr lang="pt-PT"/>
              <a:t> </a:t>
            </a:r>
            <a:r>
              <a:rPr lang="pt-PT" err="1"/>
              <a:t>tho</a:t>
            </a:r>
            <a:r>
              <a:rPr lang="pt-PT"/>
              <a:t> </a:t>
            </a:r>
            <a:r>
              <a:rPr lang="pt-PT" err="1"/>
              <a:t>ironhack</a:t>
            </a:r>
            <a:r>
              <a:rPr lang="pt-PT"/>
              <a:t> does </a:t>
            </a:r>
            <a:r>
              <a:rPr lang="pt-PT" err="1"/>
              <a:t>not</a:t>
            </a:r>
            <a:r>
              <a:rPr lang="pt-PT"/>
              <a:t> </a:t>
            </a:r>
            <a:r>
              <a:rPr lang="pt-PT" err="1"/>
              <a:t>have</a:t>
            </a:r>
            <a:r>
              <a:rPr lang="pt-PT"/>
              <a:t> badge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students</a:t>
            </a:r>
            <a:r>
              <a:rPr lang="pt-PT"/>
              <a:t> are more </a:t>
            </a:r>
            <a:r>
              <a:rPr lang="pt-PT" err="1"/>
              <a:t>happy</a:t>
            </a:r>
            <a:r>
              <a:rPr lang="pt-PT"/>
              <a:t> </a:t>
            </a:r>
            <a:r>
              <a:rPr lang="pt-PT" err="1"/>
              <a:t>about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job </a:t>
            </a:r>
            <a:r>
              <a:rPr lang="pt-PT" err="1"/>
              <a:t>support</a:t>
            </a:r>
            <a:r>
              <a:rPr lang="pt-PT"/>
              <a:t> </a:t>
            </a:r>
            <a:r>
              <a:rPr lang="pt-PT" err="1"/>
              <a:t>than</a:t>
            </a:r>
            <a:r>
              <a:rPr lang="pt-PT"/>
              <a:t> </a:t>
            </a:r>
            <a:r>
              <a:rPr lang="pt-PT" err="1"/>
              <a:t>on</a:t>
            </a:r>
            <a:r>
              <a:rPr lang="pt-PT"/>
              <a:t> </a:t>
            </a:r>
            <a:r>
              <a:rPr lang="pt-PT" err="1"/>
              <a:t>all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other</a:t>
            </a:r>
            <a:r>
              <a:rPr lang="pt-PT"/>
              <a:t> </a:t>
            </a:r>
            <a:r>
              <a:rPr lang="pt-PT" err="1"/>
              <a:t>schools</a:t>
            </a:r>
          </a:p>
          <a:p>
            <a:pPr marL="0" indent="0">
              <a:buNone/>
            </a:pPr>
            <a:r>
              <a:rPr lang="pt-PT" err="1"/>
              <a:t>This</a:t>
            </a:r>
            <a:r>
              <a:rPr lang="pt-PT"/>
              <a:t> </a:t>
            </a:r>
            <a:r>
              <a:rPr lang="pt-PT" err="1"/>
              <a:t>means</a:t>
            </a:r>
            <a:r>
              <a:rPr lang="pt-PT"/>
              <a:t> </a:t>
            </a:r>
            <a:r>
              <a:rPr lang="pt-PT" err="1"/>
              <a:t>that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job </a:t>
            </a:r>
            <a:r>
              <a:rPr lang="pt-PT" err="1"/>
              <a:t>guarantee</a:t>
            </a:r>
            <a:r>
              <a:rPr lang="pt-PT"/>
              <a:t> badge </a:t>
            </a:r>
            <a:r>
              <a:rPr lang="pt-PT" err="1"/>
              <a:t>is</a:t>
            </a:r>
            <a:r>
              <a:rPr lang="pt-PT"/>
              <a:t> </a:t>
            </a:r>
            <a:r>
              <a:rPr lang="pt-PT" err="1"/>
              <a:t>not</a:t>
            </a:r>
            <a:r>
              <a:rPr lang="pt-PT"/>
              <a:t> </a:t>
            </a:r>
            <a:r>
              <a:rPr lang="pt-PT" err="1"/>
              <a:t>important</a:t>
            </a:r>
            <a:r>
              <a:rPr lang="pt-PT"/>
              <a:t> </a:t>
            </a:r>
            <a:r>
              <a:rPr lang="pt-PT" err="1"/>
              <a:t>at</a:t>
            </a:r>
            <a:r>
              <a:rPr lang="pt-PT"/>
              <a:t> </a:t>
            </a:r>
            <a:r>
              <a:rPr lang="pt-PT" err="1"/>
              <a:t>all</a:t>
            </a:r>
            <a:r>
              <a:rPr lang="pt-PT"/>
              <a:t> for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result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job </a:t>
            </a:r>
            <a:r>
              <a:rPr lang="pt-PT" err="1"/>
              <a:t>search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569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next</a:t>
            </a:r>
            <a:r>
              <a:rPr lang="de-DE"/>
              <a:t> </a:t>
            </a:r>
            <a:r>
              <a:rPr lang="de-DE" err="1"/>
              <a:t>question</a:t>
            </a:r>
            <a:r>
              <a:rPr lang="de-DE"/>
              <a:t> </a:t>
            </a:r>
            <a:r>
              <a:rPr lang="de-DE" err="1"/>
              <a:t>regarded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total </a:t>
            </a:r>
            <a:r>
              <a:rPr lang="de-DE" err="1"/>
              <a:t>amount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comments</a:t>
            </a:r>
            <a:r>
              <a:rPr lang="de-DE"/>
              <a:t>, </a:t>
            </a:r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see</a:t>
            </a:r>
            <a:r>
              <a:rPr lang="de-DE"/>
              <a:t> a </a:t>
            </a:r>
            <a:r>
              <a:rPr lang="de-DE" err="1"/>
              <a:t>big</a:t>
            </a:r>
            <a:r>
              <a:rPr lang="de-DE"/>
              <a:t> </a:t>
            </a:r>
            <a:r>
              <a:rPr lang="de-DE" err="1"/>
              <a:t>decrease</a:t>
            </a:r>
            <a:r>
              <a:rPr lang="de-DE"/>
              <a:t> in 2018. </a:t>
            </a:r>
            <a:r>
              <a:rPr lang="de-DE" err="1"/>
              <a:t>Another</a:t>
            </a:r>
            <a:r>
              <a:rPr lang="de-DE"/>
              <a:t> </a:t>
            </a:r>
            <a:r>
              <a:rPr lang="de-DE" err="1"/>
              <a:t>decrease</a:t>
            </a:r>
            <a:r>
              <a:rPr lang="de-DE"/>
              <a:t> happend in 2020 </a:t>
            </a:r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assume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caused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covid</a:t>
            </a:r>
            <a:r>
              <a:rPr lang="de-DE"/>
              <a:t> 19 </a:t>
            </a:r>
            <a:r>
              <a:rPr lang="de-DE" err="1"/>
              <a:t>pandemic</a:t>
            </a:r>
            <a:r>
              <a:rPr lang="de-DE"/>
              <a:t>. </a:t>
            </a:r>
            <a:r>
              <a:rPr lang="de-DE" err="1"/>
              <a:t>Since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now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an </a:t>
            </a:r>
            <a:r>
              <a:rPr lang="de-DE" err="1"/>
              <a:t>overview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all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comments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wanted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know</a:t>
            </a:r>
            <a:r>
              <a:rPr lang="de-DE"/>
              <a:t> </a:t>
            </a:r>
            <a:r>
              <a:rPr lang="de-DE" err="1"/>
              <a:t>how</a:t>
            </a:r>
            <a:r>
              <a:rPr lang="de-DE"/>
              <a:t> happy </a:t>
            </a:r>
            <a:r>
              <a:rPr lang="de-DE" err="1"/>
              <a:t>thoose</a:t>
            </a:r>
            <a:r>
              <a:rPr lang="de-DE"/>
              <a:t> </a:t>
            </a:r>
            <a:r>
              <a:rPr lang="de-DE" err="1"/>
              <a:t>students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year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1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As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see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a </a:t>
            </a:r>
            <a:r>
              <a:rPr lang="de-DE" err="1"/>
              <a:t>decrease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overall</a:t>
            </a:r>
            <a:r>
              <a:rPr lang="de-DE"/>
              <a:t> </a:t>
            </a:r>
            <a:r>
              <a:rPr lang="de-DE" err="1"/>
              <a:t>experience</a:t>
            </a:r>
            <a:r>
              <a:rPr lang="de-DE"/>
              <a:t> </a:t>
            </a:r>
            <a:r>
              <a:rPr lang="de-DE" err="1"/>
              <a:t>rating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students</a:t>
            </a:r>
            <a:r>
              <a:rPr lang="de-DE"/>
              <a:t> at 2021. </a:t>
            </a:r>
          </a:p>
        </p:txBody>
      </p:sp>
    </p:spTree>
    <p:extLst>
      <p:ext uri="{BB962C8B-B14F-4D97-AF65-F5344CB8AC3E}">
        <p14:creationId xmlns:p14="http://schemas.microsoft.com/office/powerpoint/2010/main" val="338997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4603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pt-PT"/>
              <a:t>SQL Project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81585" y="3468300"/>
            <a:ext cx="5783400" cy="1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Henrik</a:t>
            </a:r>
            <a:r>
              <a:rPr lang="pt-PT" sz="20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2000" b="1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Söder</a:t>
            </a:r>
            <a:r>
              <a:rPr lang="pt-PT" sz="20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&amp; Tiago Mateus</a:t>
            </a:r>
            <a:endParaRPr lang="pt-PT" sz="2000" b="1" u="sng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indent="0"/>
            <a:endParaRPr lang="de-DE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33207" y="3859800"/>
            <a:ext cx="49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28947B4-44D1-EF42-E66D-56C0372EF575}"/>
              </a:ext>
            </a:extLst>
          </p:cNvPr>
          <p:cNvSpPr txBox="1">
            <a:spLocks/>
          </p:cNvSpPr>
          <p:nvPr/>
        </p:nvSpPr>
        <p:spPr>
          <a:xfrm>
            <a:off x="387900" y="33472"/>
            <a:ext cx="8368200" cy="12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de-DE" sz="3200" b="1"/>
              <a:t>Overall score per </a:t>
            </a:r>
            <a:r>
              <a:rPr lang="de-DE" sz="3200" b="1" err="1"/>
              <a:t>year</a:t>
            </a:r>
            <a:endParaRPr lang="de-DE" sz="3200" b="1"/>
          </a:p>
          <a:p>
            <a:pPr algn="ctr"/>
            <a:r>
              <a:rPr lang="de-DE" sz="1600" i="1" err="1"/>
              <a:t>of</a:t>
            </a:r>
            <a:r>
              <a:rPr lang="de-DE" sz="1600" i="1"/>
              <a:t> </a:t>
            </a:r>
            <a:r>
              <a:rPr lang="de-DE" sz="1600" i="1" err="1"/>
              <a:t>ironhack</a:t>
            </a:r>
            <a:endParaRPr lang="de-DE" sz="1600" i="1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D953320-BF45-BCF2-687D-8C33A3BD4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143673"/>
              </p:ext>
            </p:extLst>
          </p:nvPr>
        </p:nvGraphicFramePr>
        <p:xfrm>
          <a:off x="1545771" y="1317171"/>
          <a:ext cx="6052457" cy="36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183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28947B4-44D1-EF42-E66D-56C0372EF575}"/>
              </a:ext>
            </a:extLst>
          </p:cNvPr>
          <p:cNvSpPr txBox="1">
            <a:spLocks/>
          </p:cNvSpPr>
          <p:nvPr/>
        </p:nvSpPr>
        <p:spPr>
          <a:xfrm>
            <a:off x="387900" y="33472"/>
            <a:ext cx="8368200" cy="12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de-DE" sz="3200" b="1"/>
              <a:t>Overall score per </a:t>
            </a:r>
            <a:r>
              <a:rPr lang="de-DE" sz="3200" b="1" err="1"/>
              <a:t>year</a:t>
            </a:r>
            <a:endParaRPr lang="de-DE" sz="3200" b="1"/>
          </a:p>
          <a:p>
            <a:pPr algn="ctr"/>
            <a:r>
              <a:rPr lang="de-DE" sz="1600" i="1" err="1"/>
              <a:t>of</a:t>
            </a:r>
            <a:r>
              <a:rPr lang="de-DE" sz="1600" i="1"/>
              <a:t> </a:t>
            </a:r>
            <a:r>
              <a:rPr lang="de-DE" sz="1600" i="1" err="1"/>
              <a:t>ironhack</a:t>
            </a:r>
            <a:endParaRPr lang="de-DE" sz="1600" i="1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D953320-BF45-BCF2-687D-8C33A3BD4B29}"/>
              </a:ext>
            </a:extLst>
          </p:cNvPr>
          <p:cNvGraphicFramePr>
            <a:graphicFrameLocks/>
          </p:cNvGraphicFramePr>
          <p:nvPr/>
        </p:nvGraphicFramePr>
        <p:xfrm>
          <a:off x="1545771" y="1317171"/>
          <a:ext cx="6052457" cy="36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8" descr="Profilfoto für Frederico Raposo">
            <a:extLst>
              <a:ext uri="{FF2B5EF4-FFF2-40B4-BE49-F238E27FC236}">
                <a16:creationId xmlns:a16="http://schemas.microsoft.com/office/drawing/2014/main" id="{6E4AB71A-AD56-6557-C3D2-9393FEE9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3" b="99805" l="3906" r="99414">
                        <a14:foregroundMark x1="39063" y1="12695" x2="55078" y2="8203"/>
                        <a14:foregroundMark x1="55078" y1="8203" x2="55273" y2="8203"/>
                        <a14:foregroundMark x1="60156" y1="10547" x2="63086" y2="18359"/>
                        <a14:foregroundMark x1="61133" y1="10742" x2="64063" y2="15234"/>
                        <a14:foregroundMark x1="62891" y1="10938" x2="64844" y2="15430"/>
                        <a14:foregroundMark x1="59961" y1="8398" x2="50655" y2="5762"/>
                        <a14:foregroundMark x1="47515" y1="5651" x2="41467" y2="7520"/>
                        <a14:foregroundMark x1="39475" y1="11576" x2="36914" y2="13867"/>
                        <a14:foregroundMark x1="44336" y1="7227" x2="42772" y2="8627"/>
                        <a14:foregroundMark x1="51562" y1="5794" x2="64063" y2="16211"/>
                        <a14:foregroundMark x1="64063" y1="16211" x2="64648" y2="22852"/>
                        <a14:foregroundMark x1="83203" y1="72266" x2="87500" y2="91406"/>
                        <a14:foregroundMark x1="86914" y1="91211" x2="42383" y2="90234"/>
                        <a14:foregroundMark x1="45508" y1="94141" x2="66016" y2="96875"/>
                        <a14:foregroundMark x1="87305" y1="66992" x2="95703" y2="81250"/>
                        <a14:foregroundMark x1="95703" y1="81250" x2="99609" y2="99805"/>
                        <a14:foregroundMark x1="5859" y1="94336" x2="4953" y2="96874"/>
                        <a14:backgroundMark x1="3711" y1="95898" x2="0" y2="99609"/>
                        <a14:backgroundMark x1="40039" y1="2539" x2="56641" y2="3125"/>
                        <a14:backgroundMark x1="56641" y1="3125" x2="58789" y2="2344"/>
                        <a14:backgroundMark x1="40430" y1="6641" x2="37109" y2="9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33" y="3979510"/>
            <a:ext cx="641781" cy="64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28947B4-44D1-EF42-E66D-56C0372EF575}"/>
              </a:ext>
            </a:extLst>
          </p:cNvPr>
          <p:cNvSpPr txBox="1">
            <a:spLocks/>
          </p:cNvSpPr>
          <p:nvPr/>
        </p:nvSpPr>
        <p:spPr>
          <a:xfrm>
            <a:off x="387900" y="33472"/>
            <a:ext cx="8368200" cy="12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de-DE" sz="3200" b="1"/>
              <a:t>Overall score per </a:t>
            </a:r>
            <a:r>
              <a:rPr lang="de-DE" sz="3200" b="1" err="1"/>
              <a:t>year</a:t>
            </a:r>
            <a:endParaRPr lang="de-DE" sz="3200" b="1"/>
          </a:p>
          <a:p>
            <a:pPr algn="ctr"/>
            <a:r>
              <a:rPr lang="de-DE" sz="1600" i="1"/>
              <a:t>after </a:t>
            </a:r>
            <a:r>
              <a:rPr lang="de-DE" sz="1600" i="1" err="1"/>
              <a:t>fred</a:t>
            </a:r>
            <a:r>
              <a:rPr lang="de-DE" sz="1600" i="1"/>
              <a:t> </a:t>
            </a:r>
            <a:r>
              <a:rPr lang="de-DE" sz="1600" i="1" err="1"/>
              <a:t>starter</a:t>
            </a:r>
            <a:r>
              <a:rPr lang="de-DE" sz="1600" i="1"/>
              <a:t> </a:t>
            </a:r>
            <a:r>
              <a:rPr lang="de-DE" sz="1600" i="1" err="1"/>
              <a:t>to</a:t>
            </a:r>
            <a:r>
              <a:rPr lang="de-DE" sz="1600" i="1"/>
              <a:t> </a:t>
            </a:r>
            <a:r>
              <a:rPr lang="de-DE" sz="1600" i="1" err="1"/>
              <a:t>work</a:t>
            </a:r>
            <a:endParaRPr lang="de-DE" sz="1600" i="1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19178AE-D2AE-D4A5-AEF7-9CF334E4C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032938"/>
              </p:ext>
            </p:extLst>
          </p:nvPr>
        </p:nvGraphicFramePr>
        <p:xfrm>
          <a:off x="1371599" y="1262735"/>
          <a:ext cx="6400801" cy="3766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8" descr="Profilfoto für Frederico Raposo">
            <a:extLst>
              <a:ext uri="{FF2B5EF4-FFF2-40B4-BE49-F238E27FC236}">
                <a16:creationId xmlns:a16="http://schemas.microsoft.com/office/drawing/2014/main" id="{6E4AB71A-AD56-6557-C3D2-9393FEE9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3" b="99805" l="3906" r="99414">
                        <a14:foregroundMark x1="39063" y1="12695" x2="55078" y2="8203"/>
                        <a14:foregroundMark x1="55078" y1="8203" x2="55273" y2="8203"/>
                        <a14:foregroundMark x1="60156" y1="10547" x2="63086" y2="18359"/>
                        <a14:foregroundMark x1="61133" y1="10742" x2="64063" y2="15234"/>
                        <a14:foregroundMark x1="62891" y1="10938" x2="64844" y2="15430"/>
                        <a14:foregroundMark x1="59961" y1="8398" x2="50655" y2="5762"/>
                        <a14:foregroundMark x1="47515" y1="5651" x2="41467" y2="7520"/>
                        <a14:foregroundMark x1="39475" y1="11576" x2="36914" y2="13867"/>
                        <a14:foregroundMark x1="44336" y1="7227" x2="42772" y2="8627"/>
                        <a14:foregroundMark x1="51562" y1="5794" x2="64063" y2="16211"/>
                        <a14:foregroundMark x1="64063" y1="16211" x2="64648" y2="22852"/>
                        <a14:foregroundMark x1="83203" y1="72266" x2="87500" y2="91406"/>
                        <a14:foregroundMark x1="86914" y1="91211" x2="42383" y2="90234"/>
                        <a14:foregroundMark x1="45508" y1="94141" x2="66016" y2="96875"/>
                        <a14:foregroundMark x1="87305" y1="66992" x2="95703" y2="81250"/>
                        <a14:foregroundMark x1="95703" y1="81250" x2="99609" y2="99805"/>
                        <a14:foregroundMark x1="5859" y1="94336" x2="4953" y2="96874"/>
                        <a14:backgroundMark x1="3711" y1="95898" x2="0" y2="99609"/>
                        <a14:backgroundMark x1="40039" y1="2539" x2="56641" y2="3125"/>
                        <a14:backgroundMark x1="56641" y1="3125" x2="58789" y2="2344"/>
                        <a14:backgroundMark x1="40430" y1="6641" x2="37109" y2="9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52" y="3995058"/>
            <a:ext cx="714954" cy="71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87C8C46-EA98-D0F8-894F-2016F7039781}"/>
              </a:ext>
            </a:extLst>
          </p:cNvPr>
          <p:cNvSpPr txBox="1"/>
          <p:nvPr/>
        </p:nvSpPr>
        <p:spPr>
          <a:xfrm>
            <a:off x="6555937" y="1769320"/>
            <a:ext cx="20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>
                <a:solidFill>
                  <a:schemeClr val="tx1"/>
                </a:solidFill>
              </a:rPr>
              <a:t>0,5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6F0457F-55F3-7564-4424-050F90BE968E}"/>
              </a:ext>
            </a:extLst>
          </p:cNvPr>
          <p:cNvCxnSpPr/>
          <p:nvPr/>
        </p:nvCxnSpPr>
        <p:spPr>
          <a:xfrm>
            <a:off x="6444343" y="1643743"/>
            <a:ext cx="0" cy="62048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2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B459A85-82F7-7EF2-CE83-A675C552F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62700"/>
              </p:ext>
            </p:extLst>
          </p:nvPr>
        </p:nvGraphicFramePr>
        <p:xfrm>
          <a:off x="1611085" y="1296525"/>
          <a:ext cx="5921829" cy="354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1E58D81C-D3A1-4799-CB27-FF01B34F93D1}"/>
              </a:ext>
            </a:extLst>
          </p:cNvPr>
          <p:cNvSpPr txBox="1">
            <a:spLocks/>
          </p:cNvSpPr>
          <p:nvPr/>
        </p:nvSpPr>
        <p:spPr>
          <a:xfrm>
            <a:off x="387900" y="33472"/>
            <a:ext cx="8368200" cy="12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de-DE" sz="3200" b="1" err="1"/>
              <a:t>Percentage</a:t>
            </a:r>
            <a:r>
              <a:rPr lang="de-DE" sz="3200" b="1"/>
              <a:t> </a:t>
            </a:r>
            <a:r>
              <a:rPr lang="de-DE" sz="3200" b="1" err="1"/>
              <a:t>of</a:t>
            </a:r>
            <a:r>
              <a:rPr lang="de-DE" sz="3200" b="1"/>
              <a:t> </a:t>
            </a:r>
            <a:r>
              <a:rPr lang="de-DE" sz="3200" b="1" err="1"/>
              <a:t>anonymous</a:t>
            </a:r>
            <a:r>
              <a:rPr lang="de-DE" sz="3200" b="1"/>
              <a:t> </a:t>
            </a:r>
            <a:r>
              <a:rPr lang="de-DE" sz="3200" b="1" err="1"/>
              <a:t>students</a:t>
            </a:r>
            <a:endParaRPr lang="de-DE" sz="3200" b="1"/>
          </a:p>
          <a:p>
            <a:pPr algn="ctr"/>
            <a:r>
              <a:rPr lang="de-DE" sz="1600" i="1"/>
              <a:t>at </a:t>
            </a:r>
            <a:r>
              <a:rPr lang="de-DE" sz="1600" i="1" err="1"/>
              <a:t>ironhack</a:t>
            </a:r>
            <a:endParaRPr lang="de-DE" sz="1600" i="1"/>
          </a:p>
        </p:txBody>
      </p:sp>
    </p:spTree>
    <p:extLst>
      <p:ext uri="{BB962C8B-B14F-4D97-AF65-F5344CB8AC3E}">
        <p14:creationId xmlns:p14="http://schemas.microsoft.com/office/powerpoint/2010/main" val="190457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B459A85-82F7-7EF2-CE83-A675C552F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124557"/>
              </p:ext>
            </p:extLst>
          </p:nvPr>
        </p:nvGraphicFramePr>
        <p:xfrm>
          <a:off x="1611085" y="1296525"/>
          <a:ext cx="5921829" cy="354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1E58D81C-D3A1-4799-CB27-FF01B34F93D1}"/>
              </a:ext>
            </a:extLst>
          </p:cNvPr>
          <p:cNvSpPr txBox="1">
            <a:spLocks/>
          </p:cNvSpPr>
          <p:nvPr/>
        </p:nvSpPr>
        <p:spPr>
          <a:xfrm>
            <a:off x="387900" y="33472"/>
            <a:ext cx="8368200" cy="12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de-DE" sz="3200" b="1" err="1"/>
              <a:t>Percentage</a:t>
            </a:r>
            <a:r>
              <a:rPr lang="de-DE" sz="3200" b="1"/>
              <a:t> </a:t>
            </a:r>
            <a:r>
              <a:rPr lang="de-DE" sz="3200" b="1" err="1"/>
              <a:t>of</a:t>
            </a:r>
            <a:r>
              <a:rPr lang="de-DE" sz="3200" b="1"/>
              <a:t> </a:t>
            </a:r>
            <a:r>
              <a:rPr lang="de-DE" sz="3200" b="1" err="1"/>
              <a:t>anonymous</a:t>
            </a:r>
            <a:r>
              <a:rPr lang="de-DE" sz="3200" b="1"/>
              <a:t> </a:t>
            </a:r>
            <a:r>
              <a:rPr lang="de-DE" sz="3200" b="1" err="1"/>
              <a:t>students</a:t>
            </a:r>
          </a:p>
          <a:p>
            <a:pPr algn="ctr"/>
            <a:r>
              <a:rPr lang="de-DE" sz="1600" i="1"/>
              <a:t>at </a:t>
            </a:r>
            <a:r>
              <a:rPr lang="de-DE" sz="1600" i="1" err="1"/>
              <a:t>ironhack</a:t>
            </a:r>
            <a:endParaRPr lang="de-DE" sz="1600" i="1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472915-445A-D11E-DF2C-CE07BA4D53DB}"/>
              </a:ext>
            </a:extLst>
          </p:cNvPr>
          <p:cNvSpPr txBox="1"/>
          <p:nvPr/>
        </p:nvSpPr>
        <p:spPr>
          <a:xfrm>
            <a:off x="4887686" y="1852517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tx1"/>
                </a:solidFill>
              </a:rPr>
              <a:t>83%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6C69C18-E946-23B0-43E5-E98E9662A82A}"/>
              </a:ext>
            </a:extLst>
          </p:cNvPr>
          <p:cNvCxnSpPr>
            <a:cxnSpLocks/>
          </p:cNvCxnSpPr>
          <p:nvPr/>
        </p:nvCxnSpPr>
        <p:spPr>
          <a:xfrm flipV="1">
            <a:off x="5116286" y="1989139"/>
            <a:ext cx="990600" cy="9935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Profilfoto für Frederico Raposo">
            <a:extLst>
              <a:ext uri="{FF2B5EF4-FFF2-40B4-BE49-F238E27FC236}">
                <a16:creationId xmlns:a16="http://schemas.microsoft.com/office/drawing/2014/main" id="{D74C25D1-D490-1FCC-EE01-6ECB2312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3" b="99805" l="3906" r="99414">
                        <a14:foregroundMark x1="39063" y1="12695" x2="55078" y2="8203"/>
                        <a14:foregroundMark x1="55078" y1="8203" x2="55273" y2="8203"/>
                        <a14:foregroundMark x1="60156" y1="10547" x2="63086" y2="18359"/>
                        <a14:foregroundMark x1="61133" y1="10742" x2="64063" y2="15234"/>
                        <a14:foregroundMark x1="62891" y1="10938" x2="64844" y2="15430"/>
                        <a14:foregroundMark x1="59961" y1="8398" x2="50655" y2="5762"/>
                        <a14:foregroundMark x1="47515" y1="5651" x2="41467" y2="7520"/>
                        <a14:foregroundMark x1="39475" y1="11576" x2="36914" y2="13867"/>
                        <a14:foregroundMark x1="44336" y1="7227" x2="42772" y2="8627"/>
                        <a14:foregroundMark x1="51562" y1="5794" x2="64063" y2="16211"/>
                        <a14:foregroundMark x1="64063" y1="16211" x2="64648" y2="22852"/>
                        <a14:foregroundMark x1="83203" y1="72266" x2="87500" y2="91406"/>
                        <a14:foregroundMark x1="86914" y1="91211" x2="42383" y2="90234"/>
                        <a14:foregroundMark x1="45508" y1="94141" x2="66016" y2="96875"/>
                        <a14:foregroundMark x1="87305" y1="66992" x2="95703" y2="81250"/>
                        <a14:foregroundMark x1="95703" y1="81250" x2="99609" y2="99805"/>
                        <a14:foregroundMark x1="5859" y1="94336" x2="4953" y2="96874"/>
                        <a14:backgroundMark x1="3711" y1="95898" x2="0" y2="99609"/>
                        <a14:backgroundMark x1="40039" y1="2539" x2="56641" y2="3125"/>
                        <a14:backgroundMark x1="56641" y1="3125" x2="58789" y2="2344"/>
                        <a14:backgroundMark x1="40430" y1="6641" x2="37109" y2="9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76" y="3940630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29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Questions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681075"/>
            <a:ext cx="8580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ts val="1895"/>
              <a:buAutoNum type="arabicPeriod"/>
            </a:pPr>
            <a:r>
              <a:rPr lang="pt-PT" sz="1850" err="1"/>
              <a:t>What</a:t>
            </a:r>
            <a:r>
              <a:rPr lang="pt-PT" sz="1850"/>
              <a:t> </a:t>
            </a:r>
            <a:r>
              <a:rPr lang="pt-PT" sz="1850" err="1"/>
              <a:t>is</a:t>
            </a:r>
            <a:r>
              <a:rPr lang="pt-PT" sz="1850"/>
              <a:t> </a:t>
            </a:r>
            <a:r>
              <a:rPr lang="pt-PT" sz="1850" err="1"/>
              <a:t>the</a:t>
            </a:r>
            <a:r>
              <a:rPr lang="pt-PT" sz="1850"/>
              <a:t> USP for </a:t>
            </a:r>
            <a:r>
              <a:rPr lang="pt-PT" sz="1850" b="1" err="1"/>
              <a:t>Ironhack</a:t>
            </a:r>
            <a:r>
              <a:rPr lang="pt-PT" sz="1850"/>
              <a:t>? Does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b="1"/>
              <a:t>job </a:t>
            </a:r>
            <a:r>
              <a:rPr lang="pt-PT" sz="1850" b="1" err="1"/>
              <a:t>guarantee</a:t>
            </a:r>
            <a:r>
              <a:rPr lang="pt-PT" sz="1850"/>
              <a:t> badge </a:t>
            </a:r>
            <a:r>
              <a:rPr lang="pt-PT" sz="1850" err="1"/>
              <a:t>make</a:t>
            </a:r>
            <a:r>
              <a:rPr lang="pt-PT" sz="1850"/>
              <a:t> a </a:t>
            </a:r>
            <a:r>
              <a:rPr lang="pt-PT" sz="1850" err="1"/>
              <a:t>difference</a:t>
            </a:r>
            <a:r>
              <a:rPr lang="pt-PT" sz="1850"/>
              <a:t> in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b="1" err="1"/>
              <a:t>users</a:t>
            </a:r>
            <a:r>
              <a:rPr lang="pt-PT" sz="1850" b="1"/>
              <a:t> rating </a:t>
            </a:r>
            <a:r>
              <a:rPr lang="pt-PT" sz="1850"/>
              <a:t>for job </a:t>
            </a:r>
            <a:r>
              <a:rPr lang="pt-PT" sz="1850" err="1"/>
              <a:t>support</a:t>
            </a:r>
            <a:r>
              <a:rPr lang="pt-PT" sz="1850"/>
              <a:t> </a:t>
            </a:r>
            <a:r>
              <a:rPr lang="pt-PT" sz="1850" err="1"/>
              <a:t>after</a:t>
            </a:r>
            <a:r>
              <a:rPr lang="pt-PT" sz="1850"/>
              <a:t>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err="1"/>
              <a:t>course</a:t>
            </a:r>
            <a:r>
              <a:rPr lang="pt-PT" sz="1850"/>
              <a:t>?</a:t>
            </a:r>
          </a:p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ts val="1895"/>
              <a:buAutoNum type="arabicPeriod"/>
            </a:pPr>
            <a:r>
              <a:rPr lang="pt-PT" sz="1850" err="1"/>
              <a:t>How</a:t>
            </a:r>
            <a:r>
              <a:rPr lang="pt-PT" sz="1850"/>
              <a:t> </a:t>
            </a:r>
            <a:r>
              <a:rPr lang="pt-PT" sz="1850" err="1"/>
              <a:t>did</a:t>
            </a:r>
            <a:r>
              <a:rPr lang="pt-PT" sz="1850"/>
              <a:t>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b="1" err="1"/>
              <a:t>number</a:t>
            </a:r>
            <a:r>
              <a:rPr lang="pt-PT" sz="1850" b="1"/>
              <a:t> </a:t>
            </a:r>
            <a:r>
              <a:rPr lang="pt-PT" sz="1850" b="1" err="1"/>
              <a:t>of</a:t>
            </a:r>
            <a:r>
              <a:rPr lang="pt-PT" sz="1850" b="1"/>
              <a:t> </a:t>
            </a:r>
            <a:r>
              <a:rPr lang="pt-PT" sz="1850" b="1" err="1"/>
              <a:t>comments</a:t>
            </a:r>
            <a:r>
              <a:rPr lang="pt-PT" sz="1850" b="1"/>
              <a:t> </a:t>
            </a:r>
            <a:r>
              <a:rPr lang="pt-PT" sz="1850" err="1"/>
              <a:t>at</a:t>
            </a:r>
            <a:r>
              <a:rPr lang="pt-PT" sz="1850"/>
              <a:t> </a:t>
            </a:r>
            <a:r>
              <a:rPr lang="pt-PT" sz="1850" b="1" err="1"/>
              <a:t>Ironhack</a:t>
            </a:r>
            <a:r>
              <a:rPr lang="pt-PT" sz="1850"/>
              <a:t> evolve?</a:t>
            </a:r>
          </a:p>
          <a:p>
            <a:pPr lvl="0" indent="-347663" algn="l" rtl="0">
              <a:spcBef>
                <a:spcPts val="0"/>
              </a:spcBef>
              <a:spcAft>
                <a:spcPts val="0"/>
              </a:spcAft>
              <a:buSzPts val="1895"/>
              <a:buAutoNum type="arabicPeriod"/>
              <a:tabLst>
                <a:tab pos="1811338" algn="l"/>
              </a:tabLst>
            </a:pPr>
            <a:r>
              <a:rPr lang="pt-PT" sz="1850"/>
              <a:t>Are </a:t>
            </a:r>
            <a:r>
              <a:rPr lang="pt-PT" sz="1850" err="1"/>
              <a:t>Ironhack’s</a:t>
            </a:r>
            <a:r>
              <a:rPr lang="pt-PT" sz="1850"/>
              <a:t> </a:t>
            </a:r>
            <a:r>
              <a:rPr lang="pt-PT" sz="1850" err="1"/>
              <a:t>students</a:t>
            </a:r>
            <a:r>
              <a:rPr lang="pt-PT" sz="1850"/>
              <a:t> </a:t>
            </a:r>
            <a:r>
              <a:rPr lang="pt-PT" sz="1850" err="1"/>
              <a:t>getting</a:t>
            </a:r>
            <a:r>
              <a:rPr lang="pt-PT" sz="1850"/>
              <a:t> more </a:t>
            </a:r>
            <a:r>
              <a:rPr lang="pt-PT" sz="1850" err="1"/>
              <a:t>satisfied</a:t>
            </a:r>
            <a:r>
              <a:rPr lang="pt-PT" sz="1850"/>
              <a:t> </a:t>
            </a:r>
            <a:r>
              <a:rPr lang="pt-PT" sz="1850" err="1"/>
              <a:t>over</a:t>
            </a:r>
            <a:r>
              <a:rPr lang="pt-PT" sz="1850"/>
              <a:t>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err="1"/>
              <a:t>years</a:t>
            </a:r>
            <a:r>
              <a:rPr lang="pt-PT" sz="1850"/>
              <a:t> ?</a:t>
            </a:r>
          </a:p>
          <a:p>
            <a:pPr lvl="0" indent="-347663" algn="l" rtl="0">
              <a:spcBef>
                <a:spcPts val="0"/>
              </a:spcBef>
              <a:spcAft>
                <a:spcPts val="0"/>
              </a:spcAft>
              <a:buSzPts val="1895"/>
              <a:buAutoNum type="arabicPeriod"/>
              <a:tabLst>
                <a:tab pos="1811338" algn="l"/>
              </a:tabLst>
            </a:pPr>
            <a:r>
              <a:rPr lang="pt-PT" sz="1850"/>
              <a:t>Is </a:t>
            </a:r>
            <a:r>
              <a:rPr lang="pt-PT" sz="1850" err="1"/>
              <a:t>fred</a:t>
            </a:r>
            <a:r>
              <a:rPr lang="pt-PT" sz="1850"/>
              <a:t>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err="1"/>
              <a:t>reason</a:t>
            </a:r>
            <a:r>
              <a:rPr lang="pt-PT" sz="1850"/>
              <a:t> for </a:t>
            </a:r>
            <a:r>
              <a:rPr lang="pt-PT" sz="1850" err="1"/>
              <a:t>ironhack</a:t>
            </a:r>
            <a:r>
              <a:rPr lang="pt-PT" sz="1850"/>
              <a:t> </a:t>
            </a:r>
            <a:r>
              <a:rPr lang="pt-PT" sz="1850" err="1"/>
              <a:t>students</a:t>
            </a:r>
            <a:r>
              <a:rPr lang="pt-PT" sz="1850"/>
              <a:t> </a:t>
            </a:r>
            <a:r>
              <a:rPr lang="pt-PT" sz="1850" err="1"/>
              <a:t>unhappyness</a:t>
            </a:r>
            <a:r>
              <a:rPr lang="pt-PT" sz="1850"/>
              <a:t> ?</a:t>
            </a:r>
          </a:p>
          <a:p>
            <a:pPr indent="-348615">
              <a:lnSpc>
                <a:spcPct val="114999"/>
              </a:lnSpc>
              <a:buSzPts val="1895"/>
              <a:buAutoNum type="arabicPeriod"/>
            </a:pPr>
            <a:endParaRPr lang="pt-PT" sz="1850"/>
          </a:p>
        </p:txBody>
      </p:sp>
    </p:spTree>
    <p:extLst>
      <p:ext uri="{BB962C8B-B14F-4D97-AF65-F5344CB8AC3E}">
        <p14:creationId xmlns:p14="http://schemas.microsoft.com/office/powerpoint/2010/main" val="319565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4603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pt-PT" err="1"/>
              <a:t>Fred’s</a:t>
            </a:r>
            <a:r>
              <a:rPr lang="pt-PT"/>
              <a:t> </a:t>
            </a:r>
            <a:r>
              <a:rPr lang="pt-PT" err="1"/>
              <a:t>Disgrace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81585" y="3468300"/>
            <a:ext cx="5783400" cy="1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PT" b="1" err="1">
                <a:solidFill>
                  <a:schemeClr val="tx1"/>
                </a:solidFill>
              </a:rPr>
              <a:t>Thanks</a:t>
            </a:r>
            <a:r>
              <a:rPr lang="pt-PT" b="1">
                <a:solidFill>
                  <a:schemeClr val="tx1"/>
                </a:solidFill>
              </a:rPr>
              <a:t> </a:t>
            </a:r>
            <a:r>
              <a:rPr lang="pt-PT" b="1" err="1">
                <a:solidFill>
                  <a:schemeClr val="tx1"/>
                </a:solidFill>
              </a:rPr>
              <a:t>everyone</a:t>
            </a:r>
            <a:r>
              <a:rPr lang="pt-PT" b="1">
                <a:solidFill>
                  <a:schemeClr val="tx1"/>
                </a:solidFill>
              </a:rPr>
              <a:t>!</a:t>
            </a:r>
            <a:endParaRPr lang="pt-PT" sz="2000" b="1" u="sng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pt-PT" sz="2000" b="1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Henrik</a:t>
            </a:r>
            <a:r>
              <a:rPr lang="pt-PT" sz="20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2000" b="1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Söder</a:t>
            </a:r>
            <a:r>
              <a:rPr lang="pt-PT" sz="20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&amp; Tiago Mateus</a:t>
            </a:r>
            <a:endParaRPr lang="pt-PT" sz="2000" b="1" u="sng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0" indent="0"/>
            <a:endParaRPr lang="de-DE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33207" y="3859800"/>
            <a:ext cx="49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3358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576D0-F2E6-DC0A-F2FD-563B94A2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b="1"/>
              <a:t>Project </a:t>
            </a:r>
            <a:r>
              <a:rPr lang="de-DE" sz="3200" b="1" err="1"/>
              <a:t>Overview</a:t>
            </a:r>
            <a:endParaRPr lang="de-DE" sz="3200" b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2744240-FD10-6B4A-1734-FBDF9B6E339D}"/>
              </a:ext>
            </a:extLst>
          </p:cNvPr>
          <p:cNvSpPr txBox="1"/>
          <p:nvPr/>
        </p:nvSpPr>
        <p:spPr>
          <a:xfrm>
            <a:off x="342902" y="1895351"/>
            <a:ext cx="356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>
                <a:solidFill>
                  <a:schemeClr val="tx1"/>
                </a:solidFill>
              </a:rPr>
              <a:t>Analyze &amp;</a:t>
            </a:r>
            <a:r>
              <a:rPr lang="de-DE" sz="2400" b="1" err="1">
                <a:solidFill>
                  <a:schemeClr val="tx1"/>
                </a:solidFill>
              </a:rPr>
              <a:t>Cleaning</a:t>
            </a:r>
            <a:endParaRPr lang="de-DE" sz="2400" b="1">
              <a:solidFill>
                <a:schemeClr val="tx1"/>
              </a:solidFill>
            </a:endParaRPr>
          </a:p>
        </p:txBody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CA8E8119-7268-764F-C4C5-3C5DB012114D}"/>
              </a:ext>
            </a:extLst>
          </p:cNvPr>
          <p:cNvSpPr/>
          <p:nvPr/>
        </p:nvSpPr>
        <p:spPr>
          <a:xfrm>
            <a:off x="3733800" y="1827702"/>
            <a:ext cx="838200" cy="596962"/>
          </a:xfrm>
          <a:prstGeom prst="rightArrow">
            <a:avLst>
              <a:gd name="adj1" fmla="val 50000"/>
              <a:gd name="adj2" fmla="val 61789"/>
            </a:avLst>
          </a:prstGeom>
          <a:solidFill>
            <a:schemeClr val="tx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E91422-82CB-2BF7-7B0E-FC7EDDEE71EB}"/>
              </a:ext>
            </a:extLst>
          </p:cNvPr>
          <p:cNvSpPr txBox="1"/>
          <p:nvPr/>
        </p:nvSpPr>
        <p:spPr>
          <a:xfrm>
            <a:off x="4849587" y="1895351"/>
            <a:ext cx="319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7" name="Rechteckiger Pfeil 6">
            <a:extLst>
              <a:ext uri="{FF2B5EF4-FFF2-40B4-BE49-F238E27FC236}">
                <a16:creationId xmlns:a16="http://schemas.microsoft.com/office/drawing/2014/main" id="{2D7DB772-E4B6-3BE9-396A-07378EF4708F}"/>
              </a:ext>
            </a:extLst>
          </p:cNvPr>
          <p:cNvSpPr/>
          <p:nvPr/>
        </p:nvSpPr>
        <p:spPr>
          <a:xfrm rot="5400000">
            <a:off x="7989451" y="1974742"/>
            <a:ext cx="785094" cy="838200"/>
          </a:xfrm>
          <a:prstGeom prst="bentArrow">
            <a:avLst>
              <a:gd name="adj1" fmla="val 37483"/>
              <a:gd name="adj2" fmla="val 33333"/>
              <a:gd name="adj3" fmla="val 25000"/>
              <a:gd name="adj4" fmla="val 75000"/>
            </a:avLst>
          </a:prstGeom>
          <a:solidFill>
            <a:schemeClr val="tx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6A30E7-8670-AD73-ACED-BC7920AB8E30}"/>
              </a:ext>
            </a:extLst>
          </p:cNvPr>
          <p:cNvSpPr txBox="1"/>
          <p:nvPr/>
        </p:nvSpPr>
        <p:spPr>
          <a:xfrm>
            <a:off x="4767943" y="3314351"/>
            <a:ext cx="319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tx1"/>
                </a:solidFill>
              </a:rPr>
              <a:t>SQL </a:t>
            </a:r>
            <a:r>
              <a:rPr lang="de-DE" sz="2400" b="1" err="1">
                <a:solidFill>
                  <a:schemeClr val="tx1"/>
                </a:solidFill>
              </a:rPr>
              <a:t>connection</a:t>
            </a:r>
            <a:endParaRPr lang="de-DE" sz="2400" b="1">
              <a:solidFill>
                <a:schemeClr val="tx1"/>
              </a:solidFill>
            </a:endParaRPr>
          </a:p>
        </p:txBody>
      </p:sp>
      <p:sp>
        <p:nvSpPr>
          <p:cNvPr id="10" name="Rechteckiger Pfeil 9">
            <a:extLst>
              <a:ext uri="{FF2B5EF4-FFF2-40B4-BE49-F238E27FC236}">
                <a16:creationId xmlns:a16="http://schemas.microsoft.com/office/drawing/2014/main" id="{01650737-E149-0C08-9D34-BCD560474345}"/>
              </a:ext>
            </a:extLst>
          </p:cNvPr>
          <p:cNvSpPr/>
          <p:nvPr/>
        </p:nvSpPr>
        <p:spPr>
          <a:xfrm rot="10800000">
            <a:off x="7905690" y="2972945"/>
            <a:ext cx="785094" cy="838200"/>
          </a:xfrm>
          <a:prstGeom prst="bentArrow">
            <a:avLst>
              <a:gd name="adj1" fmla="val 37483"/>
              <a:gd name="adj2" fmla="val 33333"/>
              <a:gd name="adj3" fmla="val 25000"/>
              <a:gd name="adj4" fmla="val 75000"/>
            </a:avLst>
          </a:prstGeom>
          <a:solidFill>
            <a:schemeClr val="tx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5F8FCDB0-E5E9-F12B-9CE8-35E07F7854CD}"/>
              </a:ext>
            </a:extLst>
          </p:cNvPr>
          <p:cNvSpPr/>
          <p:nvPr/>
        </p:nvSpPr>
        <p:spPr>
          <a:xfrm rot="10800000">
            <a:off x="3733800" y="3287926"/>
            <a:ext cx="838200" cy="596962"/>
          </a:xfrm>
          <a:prstGeom prst="rightArrow">
            <a:avLst>
              <a:gd name="adj1" fmla="val 50000"/>
              <a:gd name="adj2" fmla="val 61789"/>
            </a:avLst>
          </a:prstGeom>
          <a:solidFill>
            <a:schemeClr val="tx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5D3551-CC0B-5BE8-4F14-E7833496A437}"/>
              </a:ext>
            </a:extLst>
          </p:cNvPr>
          <p:cNvSpPr txBox="1"/>
          <p:nvPr/>
        </p:nvSpPr>
        <p:spPr>
          <a:xfrm>
            <a:off x="151189" y="3324797"/>
            <a:ext cx="356906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2400" b="1">
                <a:solidFill>
                  <a:schemeClr val="tx1"/>
                </a:solidFill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372530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err="1"/>
              <a:t>Questions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681075"/>
            <a:ext cx="8580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ts val="1895"/>
              <a:buAutoNum type="arabicPeriod"/>
            </a:pPr>
            <a:r>
              <a:rPr lang="pt-PT" sz="1850" err="1"/>
              <a:t>What</a:t>
            </a:r>
            <a:r>
              <a:rPr lang="pt-PT" sz="1850"/>
              <a:t> </a:t>
            </a:r>
            <a:r>
              <a:rPr lang="pt-PT" sz="1850" err="1"/>
              <a:t>is</a:t>
            </a:r>
            <a:r>
              <a:rPr lang="pt-PT" sz="1850"/>
              <a:t> </a:t>
            </a:r>
            <a:r>
              <a:rPr lang="pt-PT" sz="1850" err="1"/>
              <a:t>the</a:t>
            </a:r>
            <a:r>
              <a:rPr lang="pt-PT" sz="1850"/>
              <a:t> USP for </a:t>
            </a:r>
            <a:r>
              <a:rPr lang="pt-PT" sz="1850" b="1" err="1"/>
              <a:t>Ironhack</a:t>
            </a:r>
            <a:r>
              <a:rPr lang="pt-PT" sz="1850"/>
              <a:t>? Does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b="1"/>
              <a:t>job </a:t>
            </a:r>
            <a:r>
              <a:rPr lang="pt-PT" sz="1850" b="1" err="1"/>
              <a:t>guarantee</a:t>
            </a:r>
            <a:r>
              <a:rPr lang="pt-PT" sz="1850"/>
              <a:t> badge </a:t>
            </a:r>
            <a:r>
              <a:rPr lang="pt-PT" sz="1850" err="1"/>
              <a:t>make</a:t>
            </a:r>
            <a:r>
              <a:rPr lang="pt-PT" sz="1850"/>
              <a:t> a </a:t>
            </a:r>
            <a:r>
              <a:rPr lang="pt-PT" sz="1850" err="1"/>
              <a:t>difference</a:t>
            </a:r>
            <a:r>
              <a:rPr lang="pt-PT" sz="1850"/>
              <a:t> in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b="1" err="1"/>
              <a:t>users</a:t>
            </a:r>
            <a:r>
              <a:rPr lang="pt-PT" sz="1850" b="1"/>
              <a:t> rating </a:t>
            </a:r>
            <a:r>
              <a:rPr lang="pt-PT" sz="1850"/>
              <a:t>for job </a:t>
            </a:r>
            <a:r>
              <a:rPr lang="pt-PT" sz="1850" err="1"/>
              <a:t>support</a:t>
            </a:r>
            <a:r>
              <a:rPr lang="pt-PT" sz="1850"/>
              <a:t> </a:t>
            </a:r>
            <a:r>
              <a:rPr lang="pt-PT" sz="1850" err="1"/>
              <a:t>after</a:t>
            </a:r>
            <a:r>
              <a:rPr lang="pt-PT" sz="1850"/>
              <a:t>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err="1"/>
              <a:t>course</a:t>
            </a:r>
            <a:r>
              <a:rPr lang="pt-PT" sz="1850"/>
              <a:t>?</a:t>
            </a:r>
          </a:p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ts val="1895"/>
              <a:buAutoNum type="arabicPeriod"/>
            </a:pPr>
            <a:r>
              <a:rPr lang="pt-PT" sz="1850" err="1"/>
              <a:t>How</a:t>
            </a:r>
            <a:r>
              <a:rPr lang="pt-PT" sz="1850"/>
              <a:t> </a:t>
            </a:r>
            <a:r>
              <a:rPr lang="pt-PT" sz="1850" err="1"/>
              <a:t>did</a:t>
            </a:r>
            <a:r>
              <a:rPr lang="pt-PT" sz="1850"/>
              <a:t>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b="1" err="1"/>
              <a:t>number</a:t>
            </a:r>
            <a:r>
              <a:rPr lang="pt-PT" sz="1850" b="1"/>
              <a:t> </a:t>
            </a:r>
            <a:r>
              <a:rPr lang="pt-PT" sz="1850" b="1" err="1"/>
              <a:t>of</a:t>
            </a:r>
            <a:r>
              <a:rPr lang="pt-PT" sz="1850" b="1"/>
              <a:t> </a:t>
            </a:r>
            <a:r>
              <a:rPr lang="pt-PT" sz="1850" b="1" err="1"/>
              <a:t>comments</a:t>
            </a:r>
            <a:r>
              <a:rPr lang="pt-PT" sz="1850" b="1"/>
              <a:t> </a:t>
            </a:r>
            <a:r>
              <a:rPr lang="pt-PT" sz="1850" err="1"/>
              <a:t>at</a:t>
            </a:r>
            <a:r>
              <a:rPr lang="pt-PT" sz="1850"/>
              <a:t> </a:t>
            </a:r>
            <a:r>
              <a:rPr lang="pt-PT" sz="1850" b="1"/>
              <a:t>I</a:t>
            </a:r>
            <a:r>
              <a:rPr lang="pt-PT" sz="1850" b="1" err="1"/>
              <a:t>ronhack</a:t>
            </a:r>
            <a:r>
              <a:rPr lang="pt-PT" sz="1850"/>
              <a:t> evolve?</a:t>
            </a:r>
          </a:p>
          <a:p>
            <a:pPr lvl="0" indent="-347663" algn="l" rtl="0">
              <a:spcBef>
                <a:spcPts val="0"/>
              </a:spcBef>
              <a:spcAft>
                <a:spcPts val="0"/>
              </a:spcAft>
              <a:buSzPts val="1895"/>
              <a:buAutoNum type="arabicPeriod"/>
              <a:tabLst>
                <a:tab pos="1811338" algn="l"/>
              </a:tabLst>
            </a:pPr>
            <a:r>
              <a:rPr lang="pt-PT" sz="1850"/>
              <a:t>Are Ironhack’s </a:t>
            </a:r>
            <a:r>
              <a:rPr lang="pt-PT" sz="1850" err="1"/>
              <a:t>students</a:t>
            </a:r>
            <a:r>
              <a:rPr lang="pt-PT" sz="1850"/>
              <a:t> </a:t>
            </a:r>
            <a:r>
              <a:rPr lang="pt-PT" sz="1850" err="1"/>
              <a:t>getting</a:t>
            </a:r>
            <a:r>
              <a:rPr lang="pt-PT" sz="1850"/>
              <a:t> more </a:t>
            </a:r>
            <a:r>
              <a:rPr lang="pt-PT" sz="1850" err="1"/>
              <a:t>satisfied</a:t>
            </a:r>
            <a:r>
              <a:rPr lang="pt-PT" sz="1850"/>
              <a:t> </a:t>
            </a:r>
            <a:r>
              <a:rPr lang="pt-PT" sz="1850" err="1"/>
              <a:t>over</a:t>
            </a:r>
            <a:r>
              <a:rPr lang="pt-PT" sz="1850"/>
              <a:t> </a:t>
            </a:r>
            <a:r>
              <a:rPr lang="pt-PT" sz="1850" err="1"/>
              <a:t>the</a:t>
            </a:r>
            <a:r>
              <a:rPr lang="pt-PT" sz="1850"/>
              <a:t> </a:t>
            </a:r>
            <a:r>
              <a:rPr lang="pt-PT" sz="1850" err="1"/>
              <a:t>years </a:t>
            </a:r>
            <a:r>
              <a:rPr lang="pt-PT" sz="1850"/>
              <a:t>?</a:t>
            </a:r>
          </a:p>
          <a:p>
            <a:pPr indent="-348615">
              <a:lnSpc>
                <a:spcPct val="114999"/>
              </a:lnSpc>
              <a:buSzPts val="1895"/>
              <a:buAutoNum type="arabicPeriod"/>
            </a:pPr>
            <a:endParaRPr lang="pt-PT"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Technical Process &amp; Challenges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de-DE"/>
              <a:t>Libraries </a:t>
            </a:r>
            <a:r>
              <a:rPr lang="de-DE" err="1"/>
              <a:t>imported</a:t>
            </a:r>
            <a:r>
              <a:rPr lang="de-DE"/>
              <a:t>: </a:t>
            </a:r>
            <a:r>
              <a:rPr lang="de-DE" err="1"/>
              <a:t>pandas</a:t>
            </a:r>
            <a:r>
              <a:rPr lang="de-DE"/>
              <a:t>, </a:t>
            </a:r>
            <a:r>
              <a:rPr lang="de-DE" err="1"/>
              <a:t>regex</a:t>
            </a:r>
            <a:r>
              <a:rPr lang="de-DE"/>
              <a:t> and </a:t>
            </a:r>
            <a:r>
              <a:rPr lang="de-DE" err="1"/>
              <a:t>requests</a:t>
            </a:r>
            <a:r>
              <a:rPr lang="de-DE"/>
              <a:t>.</a:t>
            </a:r>
            <a:endParaRPr lang="pt-PT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de-DE"/>
              <a:t>Data </a:t>
            </a:r>
            <a:r>
              <a:rPr lang="de-DE" err="1"/>
              <a:t>cleaning</a:t>
            </a:r>
            <a:r>
              <a:rPr lang="de-DE"/>
              <a:t>: </a:t>
            </a:r>
            <a:r>
              <a:rPr lang="de-DE" err="1"/>
              <a:t>dropped</a:t>
            </a:r>
            <a:r>
              <a:rPr lang="de-DE"/>
              <a:t> a </a:t>
            </a:r>
            <a:r>
              <a:rPr lang="de-DE" err="1"/>
              <a:t>table</a:t>
            </a:r>
            <a:r>
              <a:rPr lang="de-DE"/>
              <a:t> </a:t>
            </a:r>
            <a:r>
              <a:rPr lang="de-DE" err="1"/>
              <a:t>columns</a:t>
            </a:r>
            <a:r>
              <a:rPr lang="de-DE"/>
              <a:t>, </a:t>
            </a:r>
            <a:r>
              <a:rPr lang="de-DE" err="1"/>
              <a:t>rows</a:t>
            </a:r>
            <a:r>
              <a:rPr lang="de-DE"/>
              <a:t> and </a:t>
            </a:r>
            <a:r>
              <a:rPr lang="de-DE" err="1"/>
              <a:t>cleaned</a:t>
            </a:r>
            <a:r>
              <a:rPr lang="de-DE"/>
              <a:t> </a:t>
            </a:r>
            <a:r>
              <a:rPr lang="de-DE" err="1"/>
              <a:t>it's</a:t>
            </a:r>
            <a:r>
              <a:rPr lang="de-DE"/>
              <a:t> </a:t>
            </a:r>
            <a:r>
              <a:rPr lang="de-DE" err="1"/>
              <a:t>values</a:t>
            </a:r>
            <a:r>
              <a:rPr lang="de-DE"/>
              <a:t>.</a:t>
            </a:r>
            <a:endParaRPr lang="pt-PT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de-DE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de-DE"/>
              <a:t>Challenge: </a:t>
            </a:r>
            <a:r>
              <a:rPr lang="de-DE" err="1"/>
              <a:t>assigning</a:t>
            </a:r>
            <a:r>
              <a:rPr lang="de-DE"/>
              <a:t> </a:t>
            </a:r>
            <a:r>
              <a:rPr lang="de-DE" err="1"/>
              <a:t>primary</a:t>
            </a:r>
            <a:r>
              <a:rPr lang="de-DE"/>
              <a:t> and </a:t>
            </a:r>
            <a:r>
              <a:rPr lang="de-DE" err="1"/>
              <a:t>foreign</a:t>
            </a:r>
            <a:r>
              <a:rPr lang="de-DE"/>
              <a:t> </a:t>
            </a:r>
            <a:r>
              <a:rPr lang="de-DE" err="1"/>
              <a:t>keys</a:t>
            </a:r>
            <a:r>
              <a:rPr lang="de-DE"/>
              <a:t> on SQL.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, captura de ecrã, número, diagrama&#10;&#10;Descrição gerada automaticamente">
            <a:extLst>
              <a:ext uri="{FF2B5EF4-FFF2-40B4-BE49-F238E27FC236}">
                <a16:creationId xmlns:a16="http://schemas.microsoft.com/office/drawing/2014/main" id="{28BB1FE5-8F0D-E4AB-84C1-09F9BF4A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91" y="-3992"/>
            <a:ext cx="8041103" cy="51364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76200"/>
            <a:ext cx="8368200" cy="1067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b="1" err="1"/>
              <a:t>Conclusion</a:t>
            </a:r>
            <a:r>
              <a:rPr lang="pt-PT" sz="4400" b="1"/>
              <a:t> &amp; Insights</a:t>
            </a:r>
            <a:endParaRPr sz="4400" b="1"/>
          </a:p>
        </p:txBody>
      </p:sp>
      <p:pic>
        <p:nvPicPr>
          <p:cNvPr id="2" name="Picture 4" descr="Ironhack – Medium">
            <a:extLst>
              <a:ext uri="{FF2B5EF4-FFF2-40B4-BE49-F238E27FC236}">
                <a16:creationId xmlns:a16="http://schemas.microsoft.com/office/drawing/2014/main" id="{8A4752BB-6438-293E-4EB9-90BBF84ED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22" y="2118632"/>
            <a:ext cx="1545038" cy="16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064066DD-80D8-D6C8-9AD8-A066245E5F94}"/>
              </a:ext>
            </a:extLst>
          </p:cNvPr>
          <p:cNvSpPr/>
          <p:nvPr/>
        </p:nvSpPr>
        <p:spPr>
          <a:xfrm>
            <a:off x="2623457" y="1427389"/>
            <a:ext cx="1948543" cy="2854778"/>
          </a:xfrm>
          <a:prstGeom prst="leftBrace">
            <a:avLst>
              <a:gd name="adj1" fmla="val 0"/>
              <a:gd name="adj2" fmla="val 50000"/>
            </a:avLst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383490-4C8C-2E8B-15FC-FBDBDCA4FB35}"/>
              </a:ext>
            </a:extLst>
          </p:cNvPr>
          <p:cNvSpPr txBox="1"/>
          <p:nvPr/>
        </p:nvSpPr>
        <p:spPr>
          <a:xfrm>
            <a:off x="5159829" y="1242723"/>
            <a:ext cx="20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err="1">
                <a:solidFill>
                  <a:schemeClr val="tx1"/>
                </a:solidFill>
              </a:rPr>
              <a:t>Available</a:t>
            </a:r>
            <a:r>
              <a:rPr lang="de-DE" sz="1800" b="1">
                <a:solidFill>
                  <a:schemeClr val="tx1"/>
                </a:solidFill>
              </a:rPr>
              <a:t> online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10B423-EBE0-A7D1-00C5-9CE428E30C05}"/>
              </a:ext>
            </a:extLst>
          </p:cNvPr>
          <p:cNvSpPr txBox="1"/>
          <p:nvPr/>
        </p:nvSpPr>
        <p:spPr>
          <a:xfrm>
            <a:off x="5159829" y="2735426"/>
            <a:ext cx="20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>
                <a:solidFill>
                  <a:schemeClr val="tx1"/>
                </a:solidFill>
              </a:rPr>
              <a:t>Flexible </a:t>
            </a:r>
            <a:r>
              <a:rPr lang="de-DE" sz="1800" b="1" err="1">
                <a:solidFill>
                  <a:schemeClr val="tx1"/>
                </a:solidFill>
              </a:rPr>
              <a:t>classes</a:t>
            </a: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BB9AA1E-1B27-014A-26BC-46FDAA2C829F}"/>
              </a:ext>
            </a:extLst>
          </p:cNvPr>
          <p:cNvSpPr txBox="1"/>
          <p:nvPr/>
        </p:nvSpPr>
        <p:spPr>
          <a:xfrm>
            <a:off x="5159829" y="4097501"/>
            <a:ext cx="24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err="1">
                <a:solidFill>
                  <a:schemeClr val="tx1"/>
                </a:solidFill>
              </a:rPr>
              <a:t>Verified</a:t>
            </a:r>
            <a:r>
              <a:rPr lang="de-DE" sz="1800" b="1">
                <a:solidFill>
                  <a:schemeClr val="tx1"/>
                </a:solidFill>
              </a:rPr>
              <a:t> </a:t>
            </a:r>
            <a:r>
              <a:rPr lang="de-DE" sz="1800" b="1" err="1">
                <a:solidFill>
                  <a:schemeClr val="tx1"/>
                </a:solidFill>
              </a:rPr>
              <a:t>outcomes</a:t>
            </a:r>
            <a:endParaRPr lang="de-DE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8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">
            <a:extLst>
              <a:ext uri="{FF2B5EF4-FFF2-40B4-BE49-F238E27FC236}">
                <a16:creationId xmlns:a16="http://schemas.microsoft.com/office/drawing/2014/main" id="{56B64509-906C-0BFB-3D46-10EA77511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34725"/>
              </p:ext>
            </p:extLst>
          </p:nvPr>
        </p:nvGraphicFramePr>
        <p:xfrm>
          <a:off x="324579" y="1264461"/>
          <a:ext cx="8494842" cy="346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614">
                  <a:extLst>
                    <a:ext uri="{9D8B030D-6E8A-4147-A177-3AD203B41FA5}">
                      <a16:colId xmlns:a16="http://schemas.microsoft.com/office/drawing/2014/main" val="4065577425"/>
                    </a:ext>
                  </a:extLst>
                </a:gridCol>
                <a:gridCol w="2831614">
                  <a:extLst>
                    <a:ext uri="{9D8B030D-6E8A-4147-A177-3AD203B41FA5}">
                      <a16:colId xmlns:a16="http://schemas.microsoft.com/office/drawing/2014/main" val="2676264643"/>
                    </a:ext>
                  </a:extLst>
                </a:gridCol>
                <a:gridCol w="2831614">
                  <a:extLst>
                    <a:ext uri="{9D8B030D-6E8A-4147-A177-3AD203B41FA5}">
                      <a16:colId xmlns:a16="http://schemas.microsoft.com/office/drawing/2014/main" val="2197708262"/>
                    </a:ext>
                  </a:extLst>
                </a:gridCol>
              </a:tblGrid>
              <a:tr h="867147">
                <a:tc>
                  <a:txBody>
                    <a:bodyPr/>
                    <a:lstStyle/>
                    <a:p>
                      <a:pPr algn="ctr"/>
                      <a:r>
                        <a:rPr lang="de-DE" sz="2800" b="1" err="1">
                          <a:solidFill>
                            <a:schemeClr val="tx1"/>
                          </a:solidFill>
                        </a:rPr>
                        <a:t>Ironhack</a:t>
                      </a:r>
                      <a:endParaRPr lang="de-D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>
                      <a:noFill/>
                    </a:lnL>
                    <a:lnR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noFill/>
                    </a:lnT>
                    <a:lnB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>
                          <a:solidFill>
                            <a:schemeClr val="tx1"/>
                          </a:solidFill>
                        </a:rPr>
                        <a:t>4,69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noFill/>
                    </a:lnT>
                    <a:lnB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DE" sz="2800" b="1"/>
                    </a:p>
                  </a:txBody>
                  <a:tcPr anchor="ctr">
                    <a:lnL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noFill/>
                    </a:lnR>
                    <a:lnT w="38100">
                      <a:noFill/>
                    </a:lnT>
                    <a:lnB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92858"/>
                  </a:ext>
                </a:extLst>
              </a:tr>
              <a:tr h="867147">
                <a:tc>
                  <a:txBody>
                    <a:bodyPr/>
                    <a:lstStyle/>
                    <a:p>
                      <a:pPr algn="ctr"/>
                      <a:r>
                        <a:rPr lang="de-DE" sz="2800" b="1"/>
                        <a:t>App-</a:t>
                      </a:r>
                      <a:r>
                        <a:rPr lang="de-DE" sz="2800" b="1" err="1"/>
                        <a:t>academy</a:t>
                      </a:r>
                      <a:endParaRPr lang="de-DE" sz="2800" b="1"/>
                    </a:p>
                  </a:txBody>
                  <a:tcPr anchor="ctr">
                    <a:lnL w="38100">
                      <a:noFill/>
                    </a:lnL>
                    <a:lnR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/>
                        <a:t>4,5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/>
                        <a:t>Job </a:t>
                      </a:r>
                      <a:r>
                        <a:rPr lang="de-DE" sz="2400" b="1" err="1"/>
                        <a:t>Guarantuee</a:t>
                      </a:r>
                      <a:endParaRPr lang="de-DE" sz="2400" b="1"/>
                    </a:p>
                  </a:txBody>
                  <a:tcPr anchor="ctr">
                    <a:lnL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noFill/>
                    </a:lnR>
                    <a:lnT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146021"/>
                  </a:ext>
                </a:extLst>
              </a:tr>
              <a:tr h="867147">
                <a:tc>
                  <a:txBody>
                    <a:bodyPr/>
                    <a:lstStyle/>
                    <a:p>
                      <a:pPr algn="ctr"/>
                      <a:r>
                        <a:rPr lang="de-DE" sz="2800" b="1"/>
                        <a:t>Designlab</a:t>
                      </a:r>
                    </a:p>
                  </a:txBody>
                  <a:tcPr anchor="ctr">
                    <a:lnL w="38100">
                      <a:noFill/>
                    </a:lnL>
                    <a:lnR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/>
                        <a:t>4,26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2400" b="1"/>
                        <a:t>Job </a:t>
                      </a:r>
                      <a:r>
                        <a:rPr lang="de-DE" sz="2400" b="1" err="1"/>
                        <a:t>Guarantuee</a:t>
                      </a:r>
                      <a:endParaRPr lang="de-DE" sz="2400" b="1"/>
                    </a:p>
                  </a:txBody>
                  <a:tcPr anchor="ctr">
                    <a:lnL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noFill/>
                    </a:lnR>
                    <a:lnT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981434"/>
                  </a:ext>
                </a:extLst>
              </a:tr>
              <a:tr h="867147">
                <a:tc>
                  <a:txBody>
                    <a:bodyPr/>
                    <a:lstStyle/>
                    <a:p>
                      <a:pPr algn="ctr"/>
                      <a:r>
                        <a:rPr lang="de-DE" sz="2800" b="1"/>
                        <a:t>springboard</a:t>
                      </a:r>
                    </a:p>
                  </a:txBody>
                  <a:tcPr anchor="ctr">
                    <a:lnL w="38100">
                      <a:noFill/>
                    </a:lnL>
                    <a:lnR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/>
                        <a:t>4,51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2400" b="1"/>
                        <a:t>Job </a:t>
                      </a:r>
                      <a:r>
                        <a:rPr lang="de-DE" sz="2400" b="1" err="1"/>
                        <a:t>Guarantuee</a:t>
                      </a:r>
                      <a:endParaRPr lang="de-DE" sz="2400" b="1"/>
                    </a:p>
                  </a:txBody>
                  <a:tcPr anchor="ctr">
                    <a:lnL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noFill/>
                    </a:lnR>
                    <a:lnT w="571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242289"/>
                  </a:ext>
                </a:extLst>
              </a:tr>
            </a:tbl>
          </a:graphicData>
        </a:graphic>
      </p:graphicFrame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76200"/>
            <a:ext cx="8368200" cy="1067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b="1" err="1"/>
              <a:t>Conclusion</a:t>
            </a:r>
            <a:r>
              <a:rPr lang="pt-PT" sz="4400" b="1"/>
              <a:t> &amp; Insights</a:t>
            </a:r>
            <a:endParaRPr sz="4400" b="1"/>
          </a:p>
        </p:txBody>
      </p:sp>
    </p:spTree>
    <p:extLst>
      <p:ext uri="{BB962C8B-B14F-4D97-AF65-F5344CB8AC3E}">
        <p14:creationId xmlns:p14="http://schemas.microsoft.com/office/powerpoint/2010/main" val="16267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81C4AD0E-28F2-F334-3F1F-4C292CCE62FA}"/>
              </a:ext>
            </a:extLst>
          </p:cNvPr>
          <p:cNvSpPr txBox="1">
            <a:spLocks/>
          </p:cNvSpPr>
          <p:nvPr/>
        </p:nvSpPr>
        <p:spPr>
          <a:xfrm>
            <a:off x="387900" y="33472"/>
            <a:ext cx="8368200" cy="12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de-DE" sz="3200" b="1"/>
              <a:t>Comments per </a:t>
            </a:r>
            <a:r>
              <a:rPr lang="de-DE" sz="3200" b="1" err="1"/>
              <a:t>year</a:t>
            </a:r>
            <a:endParaRPr lang="de-DE" sz="3200" b="1"/>
          </a:p>
          <a:p>
            <a:pPr algn="ctr"/>
            <a:r>
              <a:rPr lang="de-DE" sz="1600" i="1" err="1"/>
              <a:t>of</a:t>
            </a:r>
            <a:r>
              <a:rPr lang="de-DE" sz="1600" i="1"/>
              <a:t> </a:t>
            </a:r>
            <a:r>
              <a:rPr lang="de-DE" sz="1600" i="1" err="1"/>
              <a:t>ironhack</a:t>
            </a:r>
            <a:endParaRPr lang="de-DE" sz="1600" i="1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B8879515-2CD8-E016-3737-1FD9205CC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295224"/>
              </p:ext>
            </p:extLst>
          </p:nvPr>
        </p:nvGraphicFramePr>
        <p:xfrm>
          <a:off x="1099458" y="1262735"/>
          <a:ext cx="6912428" cy="3630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785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28947B4-44D1-EF42-E66D-56C0372EF575}"/>
              </a:ext>
            </a:extLst>
          </p:cNvPr>
          <p:cNvSpPr txBox="1">
            <a:spLocks/>
          </p:cNvSpPr>
          <p:nvPr/>
        </p:nvSpPr>
        <p:spPr>
          <a:xfrm>
            <a:off x="387900" y="33472"/>
            <a:ext cx="8368200" cy="12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de-DE" sz="3200" b="1"/>
              <a:t>Overall score per </a:t>
            </a:r>
            <a:r>
              <a:rPr lang="de-DE" sz="3200" b="1" err="1"/>
              <a:t>year</a:t>
            </a:r>
            <a:endParaRPr lang="de-DE" sz="3200" b="1"/>
          </a:p>
          <a:p>
            <a:pPr algn="ctr"/>
            <a:r>
              <a:rPr lang="de-DE" sz="1600" i="1" err="1"/>
              <a:t>of</a:t>
            </a:r>
            <a:r>
              <a:rPr lang="de-DE" sz="1600" i="1"/>
              <a:t> </a:t>
            </a:r>
            <a:r>
              <a:rPr lang="de-DE" sz="1600" i="1" err="1"/>
              <a:t>ironhack</a:t>
            </a:r>
            <a:endParaRPr lang="de-DE" sz="1600" i="1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D953320-BF45-BCF2-687D-8C33A3BD4B29}"/>
              </a:ext>
            </a:extLst>
          </p:cNvPr>
          <p:cNvGraphicFramePr>
            <a:graphicFrameLocks/>
          </p:cNvGraphicFramePr>
          <p:nvPr/>
        </p:nvGraphicFramePr>
        <p:xfrm>
          <a:off x="1545771" y="1317171"/>
          <a:ext cx="6052457" cy="36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118306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Macintosh PowerPoint</Application>
  <PresentationFormat>Bildschirmpräsentation (16:9)</PresentationFormat>
  <Paragraphs>79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Roboto Slab</vt:lpstr>
      <vt:lpstr>Roboto</vt:lpstr>
      <vt:lpstr>Marina</vt:lpstr>
      <vt:lpstr>SQL Project</vt:lpstr>
      <vt:lpstr>Project Overview</vt:lpstr>
      <vt:lpstr>Questions</vt:lpstr>
      <vt:lpstr>Technical Process &amp; Challenges</vt:lpstr>
      <vt:lpstr>PowerPoint-Präsentation</vt:lpstr>
      <vt:lpstr>Conclusion &amp; Insights</vt:lpstr>
      <vt:lpstr>Conclusion &amp; Insights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Questions</vt:lpstr>
      <vt:lpstr>Fred’s Disgrace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cp:lastModifiedBy>Henrik Söder</cp:lastModifiedBy>
  <cp:revision>1</cp:revision>
  <dcterms:modified xsi:type="dcterms:W3CDTF">2023-11-03T14:19:37Z</dcterms:modified>
</cp:coreProperties>
</file>