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ret Bold" panose="020B0604020202020204" charset="0"/>
      <p:regular r:id="rId19"/>
    </p:embeddedFont>
    <p:embeddedFont>
      <p:font typeface="IBM Plex Sans Bold" panose="020B0803050203000203" pitchFamily="34" charset="0"/>
      <p:regular r:id="rId20"/>
      <p:bold r:id="rId21"/>
    </p:embeddedFont>
    <p:embeddedFont>
      <p:font typeface="Now" panose="020B0604020202020204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Bold" panose="020B0806030504020204" pitchFamily="34" charset="0"/>
      <p:regular r:id="rId27"/>
      <p:bold r:id="rId28"/>
    </p:embeddedFont>
    <p:embeddedFont>
      <p:font typeface="Open Sans Extra Bold" panose="020B0604020202020204" charset="0"/>
      <p:regular r:id="rId29"/>
    </p:embeddedFont>
    <p:embeddedFont>
      <p:font typeface="Open Sans Light Bold" panose="020B0604020202020204" charset="0"/>
      <p:regular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  <p:embeddedFont>
      <p:font typeface="Source Sans Pro Bold" panose="020B0703030403020204" pitchFamily="34" charset="0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95DDA-A580-71AF-808A-9A67C994900D}" v="88" dt="2023-01-19T19:34:33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980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8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4.svg"/><Relationship Id="rId5" Type="http://schemas.openxmlformats.org/officeDocument/2006/relationships/image" Target="../media/image17.sv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5777" r="577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54592" y="311958"/>
            <a:ext cx="17178817" cy="9663084"/>
            <a:chOff x="0" y="0"/>
            <a:chExt cx="6570580" cy="36959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70580" cy="3695952"/>
            </a:xfrm>
            <a:custGeom>
              <a:avLst/>
              <a:gdLst/>
              <a:ahLst/>
              <a:cxnLst/>
              <a:rect l="l" t="t" r="r" b="b"/>
              <a:pathLst>
                <a:path w="6570580" h="3695952">
                  <a:moveTo>
                    <a:pt x="0" y="0"/>
                  </a:moveTo>
                  <a:lnTo>
                    <a:pt x="6570580" y="0"/>
                  </a:lnTo>
                  <a:lnTo>
                    <a:pt x="6570580" y="3695952"/>
                  </a:lnTo>
                  <a:lnTo>
                    <a:pt x="0" y="3695952"/>
                  </a:lnTo>
                  <a:close/>
                </a:path>
              </a:pathLst>
            </a:custGeom>
            <a:solidFill>
              <a:srgbClr val="0466C8">
                <a:alpha val="6470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816014" y="2061975"/>
            <a:ext cx="2066419" cy="206641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341928" y="2587889"/>
            <a:ext cx="1014592" cy="10145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753301"/>
            <a:ext cx="16230600" cy="1871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6"/>
              </a:lnSpc>
            </a:pPr>
            <a:r>
              <a:rPr lang="en-US" sz="7329">
                <a:solidFill>
                  <a:srgbClr val="FFFFFF"/>
                </a:solidFill>
                <a:latin typeface="IBM Plex Sans Bold"/>
              </a:rPr>
              <a:t>CONCEÇÃO E OTIMIZAÇÃO DE MODELOS DE APRENDIZAGEM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76683" y="1044871"/>
            <a:ext cx="5028076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IBM Plex Sans Bold"/>
              </a:rPr>
              <a:t>DADOS E APRENDIZAGEM AUTOMÁTICA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91921" y="990600"/>
            <a:ext cx="47673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IBM Plex Sans Bold"/>
              </a:rPr>
              <a:t>UNIVERSIDADE DO MINHO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81247" y="6568033"/>
            <a:ext cx="13325506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Trabalho Prático - Mestrado em Engenharia Informática, 2023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81247" y="7221127"/>
            <a:ext cx="13325506" cy="1974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2400" spc="38">
                <a:solidFill>
                  <a:srgbClr val="FFFFFF"/>
                </a:solidFill>
                <a:latin typeface="Open Sans Extra Bold"/>
              </a:rPr>
              <a:t>Grupo 39:</a:t>
            </a:r>
          </a:p>
          <a:p>
            <a:pPr>
              <a:lnSpc>
                <a:spcPts val="3984"/>
              </a:lnSpc>
            </a:pPr>
            <a:r>
              <a:rPr lang="en-US" sz="2400" spc="38">
                <a:solidFill>
                  <a:srgbClr val="FFFFFF"/>
                </a:solidFill>
                <a:latin typeface="Open Sans Extra Bold"/>
              </a:rPr>
              <a:t>Daniel Xavier (pg50310)         |  Diogo Rebelo (pg50327)</a:t>
            </a:r>
          </a:p>
          <a:p>
            <a:pPr>
              <a:lnSpc>
                <a:spcPts val="3984"/>
              </a:lnSpc>
            </a:pPr>
            <a:r>
              <a:rPr lang="en-US" sz="2400" spc="38">
                <a:solidFill>
                  <a:srgbClr val="FFFFFF"/>
                </a:solidFill>
                <a:latin typeface="Open Sans Extra Bold"/>
              </a:rPr>
              <a:t>Henrique Alvelos (pg50414)  |  João Cerquido (pg50469)</a:t>
            </a:r>
          </a:p>
          <a:p>
            <a:pPr algn="ctr">
              <a:lnSpc>
                <a:spcPts val="3984"/>
              </a:lnSpc>
            </a:pPr>
            <a:endParaRPr lang="en-US" sz="2400" spc="38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08448" y="3039868"/>
            <a:ext cx="5969101" cy="5850233"/>
            <a:chOff x="0" y="0"/>
            <a:chExt cx="7958801" cy="7800311"/>
          </a:xfrm>
        </p:grpSpPr>
        <p:sp>
          <p:nvSpPr>
            <p:cNvPr id="3" name="TextBox 3"/>
            <p:cNvSpPr txBox="1"/>
            <p:nvPr/>
          </p:nvSpPr>
          <p:spPr>
            <a:xfrm>
              <a:off x="3464191" y="-28575"/>
              <a:ext cx="808580" cy="345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30"/>
                </a:lnSpc>
              </a:pPr>
              <a:r>
                <a:rPr lang="en-US" sz="1593">
                  <a:solidFill>
                    <a:srgbClr val="000000"/>
                  </a:solidFill>
                  <a:latin typeface="Source Sans Pro Bold"/>
                </a:rPr>
                <a:t>RMSLE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778628" y="-28575"/>
              <a:ext cx="307861" cy="345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30"/>
                </a:lnSpc>
              </a:pPr>
              <a:r>
                <a:rPr lang="en-US" sz="1593">
                  <a:solidFill>
                    <a:srgbClr val="000000"/>
                  </a:solidFill>
                  <a:latin typeface="Source Sans Pro Bold"/>
                </a:rPr>
                <a:t>R2</a:t>
              </a: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3261848" y="107916"/>
              <a:ext cx="1415609" cy="101171"/>
              <a:chOff x="3863172" y="-619760"/>
              <a:chExt cx="2132409" cy="152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863172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5843182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767AD5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181471" y="7454733"/>
              <a:ext cx="660248" cy="345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0"/>
                </a:lnSpc>
              </a:pPr>
              <a:r>
                <a:rPr lang="en-US" sz="1593">
                  <a:solidFill>
                    <a:srgbClr val="000000"/>
                  </a:solidFill>
                  <a:latin typeface="Source Sans Pro Bold"/>
                </a:rPr>
                <a:t>RF C1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810658" y="7454733"/>
              <a:ext cx="659195" cy="345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0"/>
                </a:lnSpc>
              </a:pPr>
              <a:r>
                <a:rPr lang="en-US" sz="1593">
                  <a:solidFill>
                    <a:srgbClr val="000000"/>
                  </a:solidFill>
                  <a:latin typeface="Source Sans Pro Bold"/>
                </a:rPr>
                <a:t>RF CF</a:t>
              </a:r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97266" y="519346"/>
              <a:ext cx="7257320" cy="6829066"/>
              <a:chOff x="0" y="0"/>
              <a:chExt cx="10932102" cy="10287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63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256540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51371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770890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102806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365824" y="332269"/>
              <a:ext cx="196546" cy="345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0"/>
                </a:lnSpc>
              </a:pPr>
              <a:r>
                <a:rPr lang="en-US" sz="1593">
                  <a:solidFill>
                    <a:srgbClr val="000000"/>
                  </a:solidFill>
                  <a:latin typeface="Source Sans Pro Bold"/>
                </a:rPr>
                <a:t>1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039536"/>
              <a:ext cx="562370" cy="345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0"/>
                </a:lnSpc>
              </a:pPr>
              <a:r>
                <a:rPr lang="en-US" sz="1593">
                  <a:solidFill>
                    <a:srgbClr val="000000"/>
                  </a:solidFill>
                  <a:latin typeface="Source Sans Pro Bold"/>
                </a:rPr>
                <a:t>0,75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2404" y="3746803"/>
              <a:ext cx="419966" cy="345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0"/>
                </a:lnSpc>
              </a:pPr>
              <a:r>
                <a:rPr lang="en-US" sz="1593">
                  <a:solidFill>
                    <a:srgbClr val="000000"/>
                  </a:solidFill>
                  <a:latin typeface="Source Sans Pro Bold"/>
                </a:rPr>
                <a:t>0,5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454069"/>
              <a:ext cx="562370" cy="345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0"/>
                </a:lnSpc>
              </a:pPr>
              <a:r>
                <a:rPr lang="en-US" sz="1593">
                  <a:solidFill>
                    <a:srgbClr val="000000"/>
                  </a:solidFill>
                  <a:latin typeface="Source Sans Pro Bold"/>
                </a:rPr>
                <a:t>0,25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65824" y="7161336"/>
              <a:ext cx="196546" cy="345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0"/>
                </a:lnSpc>
              </a:pPr>
              <a:r>
                <a:rPr lang="en-US" sz="1593">
                  <a:solidFill>
                    <a:srgbClr val="000000"/>
                  </a:solidFill>
                  <a:latin typeface="Source Sans Pro Bold"/>
                </a:rPr>
                <a:t>0 </a:t>
              </a:r>
            </a:p>
          </p:txBody>
        </p: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697266" y="943996"/>
              <a:ext cx="7261535" cy="6404416"/>
              <a:chOff x="0" y="639674"/>
              <a:chExt cx="10938452" cy="964732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9218500"/>
                <a:ext cx="2739376" cy="1068500"/>
              </a:xfrm>
              <a:custGeom>
                <a:avLst/>
                <a:gdLst/>
                <a:ahLst/>
                <a:cxnLst/>
                <a:rect l="l" t="t" r="r" b="b"/>
                <a:pathLst>
                  <a:path w="2739376" h="1068500">
                    <a:moveTo>
                      <a:pt x="0" y="1068500"/>
                    </a:moveTo>
                    <a:lnTo>
                      <a:pt x="0" y="546605"/>
                    </a:lnTo>
                    <a:lnTo>
                      <a:pt x="0" y="546605"/>
                    </a:lnTo>
                    <a:cubicBezTo>
                      <a:pt x="0" y="401637"/>
                      <a:pt x="57588" y="262606"/>
                      <a:pt x="160097" y="160097"/>
                    </a:cubicBezTo>
                    <a:cubicBezTo>
                      <a:pt x="262605" y="57589"/>
                      <a:pt x="401636" y="0"/>
                      <a:pt x="546605" y="0"/>
                    </a:cubicBezTo>
                    <a:lnTo>
                      <a:pt x="2192770" y="0"/>
                    </a:lnTo>
                    <a:cubicBezTo>
                      <a:pt x="2337739" y="0"/>
                      <a:pt x="2476770" y="57589"/>
                      <a:pt x="2579279" y="160097"/>
                    </a:cubicBezTo>
                    <a:cubicBezTo>
                      <a:pt x="2681787" y="262606"/>
                      <a:pt x="2739376" y="401637"/>
                      <a:pt x="2739376" y="546605"/>
                    </a:cubicBezTo>
                    <a:lnTo>
                      <a:pt x="2739376" y="1068500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5466051" y="9362464"/>
                <a:ext cx="2739375" cy="924536"/>
              </a:xfrm>
              <a:custGeom>
                <a:avLst/>
                <a:gdLst/>
                <a:ahLst/>
                <a:cxnLst/>
                <a:rect l="l" t="t" r="r" b="b"/>
                <a:pathLst>
                  <a:path w="2739375" h="924536">
                    <a:moveTo>
                      <a:pt x="0" y="924536"/>
                    </a:moveTo>
                    <a:lnTo>
                      <a:pt x="0" y="546606"/>
                    </a:lnTo>
                    <a:cubicBezTo>
                      <a:pt x="0" y="401637"/>
                      <a:pt x="57589" y="262606"/>
                      <a:pt x="160097" y="160097"/>
                    </a:cubicBezTo>
                    <a:cubicBezTo>
                      <a:pt x="262606" y="57589"/>
                      <a:pt x="401637" y="0"/>
                      <a:pt x="546605" y="0"/>
                    </a:cubicBezTo>
                    <a:lnTo>
                      <a:pt x="2192771" y="0"/>
                    </a:lnTo>
                    <a:cubicBezTo>
                      <a:pt x="2494652" y="0"/>
                      <a:pt x="2739375" y="244724"/>
                      <a:pt x="2739375" y="546606"/>
                    </a:cubicBezTo>
                    <a:lnTo>
                      <a:pt x="2739375" y="924536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2733026" y="716826"/>
                <a:ext cx="2739376" cy="9570174"/>
              </a:xfrm>
              <a:custGeom>
                <a:avLst/>
                <a:gdLst/>
                <a:ahLst/>
                <a:cxnLst/>
                <a:rect l="l" t="t" r="r" b="b"/>
                <a:pathLst>
                  <a:path w="2739376" h="9570174">
                    <a:moveTo>
                      <a:pt x="0" y="9570174"/>
                    </a:moveTo>
                    <a:lnTo>
                      <a:pt x="0" y="546605"/>
                    </a:lnTo>
                    <a:cubicBezTo>
                      <a:pt x="0" y="401637"/>
                      <a:pt x="57588" y="262605"/>
                      <a:pt x="160097" y="160097"/>
                    </a:cubicBezTo>
                    <a:cubicBezTo>
                      <a:pt x="262605" y="57589"/>
                      <a:pt x="401636" y="0"/>
                      <a:pt x="546605" y="0"/>
                    </a:cubicBezTo>
                    <a:lnTo>
                      <a:pt x="2192770" y="0"/>
                    </a:lnTo>
                    <a:cubicBezTo>
                      <a:pt x="2337739" y="0"/>
                      <a:pt x="2476770" y="57589"/>
                      <a:pt x="2579278" y="160097"/>
                    </a:cubicBezTo>
                    <a:cubicBezTo>
                      <a:pt x="2681787" y="262605"/>
                      <a:pt x="2739375" y="401636"/>
                      <a:pt x="2739375" y="546605"/>
                    </a:cubicBezTo>
                    <a:lnTo>
                      <a:pt x="2739375" y="9570174"/>
                    </a:lnTo>
                    <a:close/>
                  </a:path>
                </a:pathLst>
              </a:custGeom>
              <a:solidFill>
                <a:srgbClr val="767AD5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8199076" y="639674"/>
                <a:ext cx="2739376" cy="9647326"/>
              </a:xfrm>
              <a:custGeom>
                <a:avLst/>
                <a:gdLst/>
                <a:ahLst/>
                <a:cxnLst/>
                <a:rect l="l" t="t" r="r" b="b"/>
                <a:pathLst>
                  <a:path w="2739376" h="9647326">
                    <a:moveTo>
                      <a:pt x="0" y="9647326"/>
                    </a:moveTo>
                    <a:lnTo>
                      <a:pt x="0" y="546605"/>
                    </a:lnTo>
                    <a:cubicBezTo>
                      <a:pt x="0" y="401636"/>
                      <a:pt x="57589" y="262605"/>
                      <a:pt x="160097" y="160096"/>
                    </a:cubicBezTo>
                    <a:cubicBezTo>
                      <a:pt x="262606" y="57588"/>
                      <a:pt x="401637" y="0"/>
                      <a:pt x="546606" y="0"/>
                    </a:cubicBezTo>
                    <a:lnTo>
                      <a:pt x="2192771" y="0"/>
                    </a:lnTo>
                    <a:cubicBezTo>
                      <a:pt x="2337740" y="0"/>
                      <a:pt x="2476771" y="57588"/>
                      <a:pt x="2579279" y="160096"/>
                    </a:cubicBezTo>
                    <a:cubicBezTo>
                      <a:pt x="2681788" y="262605"/>
                      <a:pt x="2739376" y="401636"/>
                      <a:pt x="2739376" y="546605"/>
                    </a:cubicBezTo>
                    <a:lnTo>
                      <a:pt x="2739376" y="9647326"/>
                    </a:lnTo>
                    <a:close/>
                  </a:path>
                </a:pathLst>
              </a:custGeom>
              <a:solidFill>
                <a:srgbClr val="767AD5"/>
              </a:solidFill>
            </p:spPr>
          </p:sp>
        </p:grp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59300" y="359074"/>
            <a:ext cx="735335" cy="735335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297562" y="1085850"/>
            <a:ext cx="4728274" cy="37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6"/>
              </a:lnSpc>
            </a:pPr>
            <a:r>
              <a:rPr lang="en-US" sz="2885">
                <a:solidFill>
                  <a:srgbClr val="000000"/>
                </a:solidFill>
                <a:latin typeface="IBM Plex Sans Bold"/>
              </a:rPr>
              <a:t>MODELING &amp; EVALUATION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654616" y="1663440"/>
            <a:ext cx="5604684" cy="37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6"/>
              </a:lnSpc>
            </a:pPr>
            <a:r>
              <a:rPr lang="en-US" sz="2885">
                <a:solidFill>
                  <a:srgbClr val="000000"/>
                </a:solidFill>
                <a:latin typeface="IBM Plex Sans Bold"/>
              </a:rPr>
              <a:t>CENÁRIO 1 VS CENÁRIO FINAL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512830" y="7254372"/>
            <a:ext cx="1428935" cy="717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C1</a:t>
            </a:r>
          </a:p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 0.1038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697365" y="3368074"/>
            <a:ext cx="1512565" cy="35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CF - 0.937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086997" y="475002"/>
            <a:ext cx="2909227" cy="419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000000"/>
                </a:solidFill>
                <a:latin typeface="Open Sans Bold"/>
              </a:rPr>
              <a:t>Dataset de Grupo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163363" y="527489"/>
            <a:ext cx="3911158" cy="382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69798"/>
                </a:solidFill>
                <a:latin typeface="IBM Plex Sans Bold"/>
              </a:rPr>
              <a:t>PROBLEMA DE REGRESSÃO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661699" y="2044208"/>
            <a:ext cx="2419834" cy="30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6"/>
              </a:lnSpc>
            </a:pPr>
            <a:r>
              <a:rPr lang="en-US" sz="1847">
                <a:solidFill>
                  <a:srgbClr val="000000"/>
                </a:solidFill>
                <a:latin typeface="Open Sans Bold"/>
              </a:rPr>
              <a:t>Overfitting tratado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178723" y="7287314"/>
            <a:ext cx="1746313" cy="717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C1 </a:t>
            </a:r>
          </a:p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0.089815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790310" y="3428900"/>
            <a:ext cx="1746313" cy="35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C1 - 0.929 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 l="27328"/>
          <a:stretch>
            <a:fillRect/>
          </a:stretch>
        </p:blipFill>
        <p:spPr>
          <a:xfrm>
            <a:off x="1732755" y="7477653"/>
            <a:ext cx="8148015" cy="987598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5"/>
          <a:srcRect t="2388" b="2388"/>
          <a:stretch>
            <a:fillRect/>
          </a:stretch>
        </p:blipFill>
        <p:spPr>
          <a:xfrm>
            <a:off x="1147287" y="2850783"/>
            <a:ext cx="8733484" cy="1423845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6"/>
          <a:srcRect l="27207" t="458" b="458"/>
          <a:stretch>
            <a:fillRect/>
          </a:stretch>
        </p:blipFill>
        <p:spPr>
          <a:xfrm>
            <a:off x="1732755" y="5143500"/>
            <a:ext cx="8148015" cy="995928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147287" y="1463768"/>
            <a:ext cx="926168" cy="934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2"/>
              </a:lnSpc>
            </a:pPr>
            <a:r>
              <a:rPr lang="en-US" sz="5573">
                <a:solidFill>
                  <a:srgbClr val="1E88E5"/>
                </a:solidFill>
                <a:latin typeface="Open Sans Light Bold"/>
              </a:rPr>
              <a:t>RF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002900" y="1992707"/>
            <a:ext cx="505650" cy="35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CF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01191" y="5098482"/>
            <a:ext cx="855018" cy="963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2"/>
              </a:lnSpc>
            </a:pPr>
            <a:r>
              <a:rPr lang="en-US" sz="5573">
                <a:solidFill>
                  <a:srgbClr val="1E88E5"/>
                </a:solidFill>
                <a:latin typeface="Open Sans Light Bold"/>
              </a:rPr>
              <a:t>C1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04504" y="7539024"/>
            <a:ext cx="1008724" cy="963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2"/>
              </a:lnSpc>
            </a:pPr>
            <a:r>
              <a:rPr lang="en-US" sz="5573">
                <a:solidFill>
                  <a:srgbClr val="1E88E5"/>
                </a:solidFill>
                <a:latin typeface="Open Sans Light Bold"/>
              </a:rPr>
              <a:t>CF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92981"/>
            <a:ext cx="10610642" cy="8289538"/>
            <a:chOff x="0" y="-47625"/>
            <a:chExt cx="14147523" cy="11052716"/>
          </a:xfrm>
        </p:grpSpPr>
        <p:sp>
          <p:nvSpPr>
            <p:cNvPr id="3" name="TextBox 3"/>
            <p:cNvSpPr txBox="1"/>
            <p:nvPr/>
          </p:nvSpPr>
          <p:spPr>
            <a:xfrm>
              <a:off x="4354478" y="10049570"/>
              <a:ext cx="1777407" cy="955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Preparation</a:t>
              </a:r>
            </a:p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30%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152843" y="4672192"/>
              <a:ext cx="2994680" cy="955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Data Understanding</a:t>
              </a:r>
            </a:p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25%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78744"/>
              <a:ext cx="1378603" cy="955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Modeling</a:t>
              </a:r>
            </a:p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20%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018649" y="-40909"/>
              <a:ext cx="2157399" cy="9614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Evaluation</a:t>
              </a:r>
            </a:p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13%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835701" y="-47625"/>
              <a:ext cx="3606098" cy="955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Business Understanding</a:t>
              </a:r>
            </a:p>
            <a:p>
              <a:pPr algn="ctr">
                <a:lnSpc>
                  <a:spcPts val="2943"/>
                </a:lnSpc>
              </a:pPr>
              <a:r>
                <a:rPr lang="en-US" sz="2102">
                  <a:solidFill>
                    <a:srgbClr val="000000"/>
                  </a:solidFill>
                  <a:latin typeface="Source Sans Pro"/>
                </a:rPr>
                <a:t>12%</a:t>
              </a:r>
            </a:p>
          </p:txBody>
        </p: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1395553" y="832688"/>
              <a:ext cx="9012204" cy="9012204"/>
              <a:chOff x="0" y="0"/>
              <a:chExt cx="2540000" cy="254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00" y="0"/>
                <a:ext cx="914559" cy="829409"/>
              </a:xfrm>
              <a:custGeom>
                <a:avLst/>
                <a:gdLst/>
                <a:ahLst/>
                <a:cxnLst/>
                <a:rect l="l" t="t" r="r" b="b"/>
                <a:pathLst>
                  <a:path w="914559" h="829409">
                    <a:moveTo>
                      <a:pt x="0" y="0"/>
                    </a:moveTo>
                    <a:lnTo>
                      <a:pt x="0" y="0"/>
                    </a:lnTo>
                    <a:cubicBezTo>
                      <a:pt x="345011" y="0"/>
                      <a:pt x="675174" y="140366"/>
                      <a:pt x="914559" y="388817"/>
                    </a:cubicBezTo>
                    <a:lnTo>
                      <a:pt x="457279" y="829409"/>
                    </a:lnTo>
                    <a:cubicBezTo>
                      <a:pt x="337587" y="705183"/>
                      <a:pt x="172506" y="635000"/>
                      <a:pt x="0" y="635000"/>
                    </a:cubicBezTo>
                    <a:close/>
                  </a:path>
                </a:pathLst>
              </a:custGeom>
              <a:solidFill>
                <a:srgbClr val="54AFE5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1704687" y="344210"/>
                <a:ext cx="837518" cy="1840349"/>
              </a:xfrm>
              <a:custGeom>
                <a:avLst/>
                <a:gdLst/>
                <a:ahLst/>
                <a:cxnLst/>
                <a:rect l="l" t="t" r="r" b="b"/>
                <a:pathLst>
                  <a:path w="837518" h="1840349">
                    <a:moveTo>
                      <a:pt x="434688" y="0"/>
                    </a:moveTo>
                    <a:cubicBezTo>
                      <a:pt x="688253" y="238113"/>
                      <a:pt x="833055" y="569808"/>
                      <a:pt x="835287" y="917642"/>
                    </a:cubicBezTo>
                    <a:cubicBezTo>
                      <a:pt x="837518" y="1265476"/>
                      <a:pt x="696984" y="1599001"/>
                      <a:pt x="446495" y="1840349"/>
                    </a:cubicBezTo>
                    <a:lnTo>
                      <a:pt x="5904" y="1383069"/>
                    </a:lnTo>
                    <a:cubicBezTo>
                      <a:pt x="131149" y="1262396"/>
                      <a:pt x="201416" y="1095633"/>
                      <a:pt x="200300" y="921716"/>
                    </a:cubicBezTo>
                    <a:cubicBezTo>
                      <a:pt x="199184" y="747799"/>
                      <a:pt x="126783" y="581952"/>
                      <a:pt x="0" y="462895"/>
                    </a:cubicBezTo>
                    <a:close/>
                  </a:path>
                </a:pathLst>
              </a:custGeom>
              <a:solidFill>
                <a:srgbClr val="5881C0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127903" y="1547720"/>
                <a:ext cx="2067887" cy="1040594"/>
              </a:xfrm>
              <a:custGeom>
                <a:avLst/>
                <a:gdLst/>
                <a:ahLst/>
                <a:cxnLst/>
                <a:rect l="l" t="t" r="r" b="b"/>
                <a:pathLst>
                  <a:path w="2067887" h="1040594">
                    <a:moveTo>
                      <a:pt x="2067887" y="591655"/>
                    </a:moveTo>
                    <a:cubicBezTo>
                      <a:pt x="1781922" y="896177"/>
                      <a:pt x="1364489" y="1040594"/>
                      <a:pt x="951477" y="977893"/>
                    </a:cubicBezTo>
                    <a:cubicBezTo>
                      <a:pt x="538466" y="915192"/>
                      <a:pt x="182702" y="653393"/>
                      <a:pt x="0" y="277720"/>
                    </a:cubicBezTo>
                    <a:lnTo>
                      <a:pt x="571048" y="0"/>
                    </a:lnTo>
                    <a:cubicBezTo>
                      <a:pt x="662399" y="187836"/>
                      <a:pt x="840281" y="318736"/>
                      <a:pt x="1046787" y="350086"/>
                    </a:cubicBezTo>
                    <a:cubicBezTo>
                      <a:pt x="1253293" y="381437"/>
                      <a:pt x="1462009" y="309228"/>
                      <a:pt x="1604992" y="156967"/>
                    </a:cubicBezTo>
                    <a:close/>
                  </a:path>
                </a:pathLst>
              </a:custGeom>
              <a:solidFill>
                <a:srgbClr val="595592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-119289" y="355441"/>
                <a:ext cx="948698" cy="1526386"/>
              </a:xfrm>
              <a:custGeom>
                <a:avLst/>
                <a:gdLst/>
                <a:ahLst/>
                <a:cxnLst/>
                <a:rect l="l" t="t" r="r" b="b"/>
                <a:pathLst>
                  <a:path w="948698" h="1526386">
                    <a:moveTo>
                      <a:pt x="276380" y="1526386"/>
                    </a:moveTo>
                    <a:cubicBezTo>
                      <a:pt x="0" y="1023653"/>
                      <a:pt x="94974" y="398056"/>
                      <a:pt x="508106" y="0"/>
                    </a:cubicBezTo>
                    <a:lnTo>
                      <a:pt x="948698" y="457280"/>
                    </a:lnTo>
                    <a:cubicBezTo>
                      <a:pt x="742132" y="656307"/>
                      <a:pt x="694644" y="969106"/>
                      <a:pt x="832834" y="1220473"/>
                    </a:cubicBezTo>
                    <a:close/>
                  </a:path>
                </a:pathLst>
              </a:custGeom>
              <a:solidFill>
                <a:srgbClr val="4E2B5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344210" y="0"/>
                <a:ext cx="925727" cy="835313"/>
              </a:xfrm>
              <a:custGeom>
                <a:avLst/>
                <a:gdLst/>
                <a:ahLst/>
                <a:cxnLst/>
                <a:rect l="l" t="t" r="r" b="b"/>
                <a:pathLst>
                  <a:path w="925727" h="835313">
                    <a:moveTo>
                      <a:pt x="0" y="400625"/>
                    </a:moveTo>
                    <a:cubicBezTo>
                      <a:pt x="240021" y="145028"/>
                      <a:pt x="575035" y="35"/>
                      <a:pt x="925663" y="0"/>
                    </a:cubicBezTo>
                    <a:lnTo>
                      <a:pt x="925727" y="635000"/>
                    </a:lnTo>
                    <a:cubicBezTo>
                      <a:pt x="750412" y="635018"/>
                      <a:pt x="582906" y="707514"/>
                      <a:pt x="462895" y="835313"/>
                    </a:cubicBezTo>
                    <a:close/>
                  </a:path>
                </a:pathLst>
              </a:custGeom>
              <a:solidFill>
                <a:srgbClr val="39002C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0360837" y="1143000"/>
            <a:ext cx="5916511" cy="73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IBM Plex Sans Bold"/>
              </a:rPr>
              <a:t>CONCLUSÃO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08317" y="2281400"/>
            <a:ext cx="462348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466C8"/>
                </a:solidFill>
                <a:latin typeface="IBM Plex Sans Bold"/>
              </a:rPr>
              <a:t>EXPLORAÇÃO COMPLETA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08317" y="2715072"/>
            <a:ext cx="4889405" cy="118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Visualização e exploração completa dos dados, através de gráficos estatísticas e funções variadas.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08317" y="3955550"/>
            <a:ext cx="278497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466C8"/>
                </a:solidFill>
                <a:latin typeface="IBM Plex Sans Bold"/>
              </a:rPr>
              <a:t>PREPARAÇÃO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52734" y="4389223"/>
            <a:ext cx="5338062" cy="158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Várias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técnicas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 de </a:t>
            </a: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tratamento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: label </a:t>
            </a: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enconding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, outlier detection (</a:t>
            </a: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univariada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 e </a:t>
            </a: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bivariada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), normalization, feature </a:t>
            </a: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engeneering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, feature selection, etc.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139609" y="4726421"/>
            <a:ext cx="259580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BM Plex Sans Bold"/>
              </a:rPr>
              <a:t>PROJETO DAA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052734" y="6112023"/>
            <a:ext cx="353033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466C8"/>
                </a:solidFill>
                <a:latin typeface="IBM Plex Sans Bold"/>
              </a:rPr>
              <a:t>MODELAÇÃO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052734" y="6545696"/>
            <a:ext cx="5150983" cy="118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Experimentação com vários modelos, análise supervisionada e ensemble learning, tuning com GS e RS.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08317" y="7868447"/>
            <a:ext cx="278497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466C8"/>
                </a:solidFill>
                <a:latin typeface="IBM Plex Sans Bold"/>
              </a:rPr>
              <a:t>AVALIAÇÃO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052734" y="8302119"/>
            <a:ext cx="5206566" cy="118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Uso de métricas apropriadas e diversificadas, uso de CV, avaliação completa.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5777" r="577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54592" y="311958"/>
            <a:ext cx="17178817" cy="9663084"/>
            <a:chOff x="0" y="0"/>
            <a:chExt cx="6570580" cy="36959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70580" cy="3695952"/>
            </a:xfrm>
            <a:custGeom>
              <a:avLst/>
              <a:gdLst/>
              <a:ahLst/>
              <a:cxnLst/>
              <a:rect l="l" t="t" r="r" b="b"/>
              <a:pathLst>
                <a:path w="6570580" h="3695952">
                  <a:moveTo>
                    <a:pt x="0" y="0"/>
                  </a:moveTo>
                  <a:lnTo>
                    <a:pt x="6570580" y="0"/>
                  </a:lnTo>
                  <a:lnTo>
                    <a:pt x="6570580" y="3695952"/>
                  </a:lnTo>
                  <a:lnTo>
                    <a:pt x="0" y="3695952"/>
                  </a:lnTo>
                  <a:close/>
                </a:path>
              </a:pathLst>
            </a:custGeom>
            <a:solidFill>
              <a:srgbClr val="0466C8">
                <a:alpha val="6470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816014" y="2061975"/>
            <a:ext cx="2066419" cy="206641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341928" y="2587889"/>
            <a:ext cx="1014592" cy="10145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753301"/>
            <a:ext cx="16230600" cy="1871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6"/>
              </a:lnSpc>
            </a:pPr>
            <a:r>
              <a:rPr lang="en-US" sz="7329">
                <a:solidFill>
                  <a:srgbClr val="FFFFFF"/>
                </a:solidFill>
                <a:latin typeface="IBM Plex Sans Bold"/>
              </a:rPr>
              <a:t>CONCEÇÃO E OTIMIZAÇÃO DE MODELOS DE APRENDIZAGEM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76683" y="1044871"/>
            <a:ext cx="5028076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IBM Plex Sans Bold"/>
              </a:rPr>
              <a:t>DADOS E APRENDIZAGEM AUTOMÁTICA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91921" y="990600"/>
            <a:ext cx="47673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IBM Plex Sans Bold"/>
              </a:rPr>
              <a:t>UNIVERSIDADE DO MINHO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81247" y="6568033"/>
            <a:ext cx="13325506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Trabalho Prático - Mestrado em Engenharia Informática, 2023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81247" y="7221127"/>
            <a:ext cx="13325506" cy="1974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en-US" sz="2400" spc="38">
                <a:solidFill>
                  <a:srgbClr val="FFFFFF"/>
                </a:solidFill>
                <a:latin typeface="Open Sans Extra Bold"/>
              </a:rPr>
              <a:t>Grupo 39:</a:t>
            </a:r>
          </a:p>
          <a:p>
            <a:pPr>
              <a:lnSpc>
                <a:spcPts val="3984"/>
              </a:lnSpc>
            </a:pPr>
            <a:r>
              <a:rPr lang="en-US" sz="2400" spc="38">
                <a:solidFill>
                  <a:srgbClr val="FFFFFF"/>
                </a:solidFill>
                <a:latin typeface="Open Sans Extra Bold"/>
              </a:rPr>
              <a:t>Daniel Xavier (pg50310)         |  Diogo Rebelo (pg50327)</a:t>
            </a:r>
          </a:p>
          <a:p>
            <a:pPr>
              <a:lnSpc>
                <a:spcPts val="3984"/>
              </a:lnSpc>
            </a:pPr>
            <a:r>
              <a:rPr lang="en-US" sz="2400" spc="38">
                <a:solidFill>
                  <a:srgbClr val="FFFFFF"/>
                </a:solidFill>
                <a:latin typeface="Open Sans Extra Bold"/>
              </a:rPr>
              <a:t>Henrique Alvelos (pg50414)  |  João Cerquido (pg50469)</a:t>
            </a:r>
          </a:p>
          <a:p>
            <a:pPr algn="ctr">
              <a:lnSpc>
                <a:spcPts val="3984"/>
              </a:lnSpc>
            </a:pPr>
            <a:endParaRPr lang="en-US" sz="2400" spc="38">
              <a:solidFill>
                <a:srgbClr val="FFFFFF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41993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12563" y="1287561"/>
            <a:ext cx="7711879" cy="7711879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846020" y="1621032"/>
            <a:ext cx="7044965" cy="7044936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115" b="-115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139006" y="3667748"/>
            <a:ext cx="7600032" cy="73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IBM Plex Sans Bold"/>
              </a:rPr>
              <a:t>METODOLOGIA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39006" y="4340975"/>
            <a:ext cx="4645361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466C8"/>
                </a:solidFill>
                <a:latin typeface="IBM Plex Sans Bold"/>
              </a:rPr>
              <a:t>CRISP-DM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39006" y="4860826"/>
            <a:ext cx="5769156" cy="1872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75" lvl="1" indent="-280687">
              <a:lnSpc>
                <a:spcPts val="517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Justificação da escolha:</a:t>
            </a:r>
          </a:p>
          <a:p>
            <a:pPr marL="561375" lvl="1" indent="-280687">
              <a:lnSpc>
                <a:spcPts val="517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Fases bem conhecidas;</a:t>
            </a:r>
          </a:p>
          <a:p>
            <a:pPr marL="561375" lvl="1" indent="-280687">
              <a:lnSpc>
                <a:spcPts val="517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Todo a estrutura segue estas fases.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59300" y="355820"/>
            <a:ext cx="672880" cy="6728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r="48575"/>
          <a:stretch>
            <a:fillRect/>
          </a:stretch>
        </p:blipFill>
        <p:spPr>
          <a:xfrm>
            <a:off x="11542246" y="6580565"/>
            <a:ext cx="5453978" cy="301185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109324" y="3857482"/>
            <a:ext cx="8424487" cy="89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75" lvl="1" indent="-28068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Todas as tarefas para melhor compreender os atributos (info(), describe(), value counts, head());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70277" y="1789155"/>
            <a:ext cx="8480133" cy="73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IBM Plex Sans Bold"/>
              </a:rPr>
              <a:t>DATA UNDERSTANDING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6638" y="3196307"/>
            <a:ext cx="397623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466C8"/>
                </a:solidFill>
                <a:latin typeface="IBM Plex Sans Bold"/>
              </a:rPr>
              <a:t>DESCRIBE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70277" y="6595857"/>
            <a:ext cx="375215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88E5"/>
                </a:solidFill>
                <a:latin typeface="IBM Plex Sans Bold"/>
              </a:rPr>
              <a:t>EXPLORE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52676" y="454631"/>
            <a:ext cx="3742196" cy="427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000000"/>
                </a:solidFill>
                <a:latin typeface="Open Sans Bold"/>
              </a:rPr>
              <a:t>Dataset de Competição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09324" y="5095875"/>
            <a:ext cx="8424487" cy="89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75" lvl="1" indent="-28068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As features meteorológicas e sobre a própria via, já o target é o nível de incidentes rodoviários;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09324" y="7324838"/>
            <a:ext cx="8424487" cy="2267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75" lvl="1" indent="-280687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Analisou-se e concluíram-se várias coisas:</a:t>
            </a:r>
          </a:p>
          <a:p>
            <a:pPr marL="1122749" lvl="2" indent="-374250" algn="just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avg_precipitation com todas as linhas iguais;</a:t>
            </a:r>
          </a:p>
          <a:p>
            <a:pPr marL="1122749" lvl="2" indent="-374250" algn="just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affected_roads com missing data;</a:t>
            </a:r>
          </a:p>
          <a:p>
            <a:pPr marL="1122749" lvl="2" indent="-374250" algn="just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distribuição normal e não normal de features:</a:t>
            </a:r>
          </a:p>
          <a:p>
            <a:pPr marL="1122749" lvl="2" indent="-374250" algn="just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presença de outliers.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502759" y="3498020"/>
            <a:ext cx="5654465" cy="2510887"/>
            <a:chOff x="0" y="0"/>
            <a:chExt cx="7539287" cy="3347849"/>
          </a:xfrm>
        </p:grpSpPr>
        <p:grpSp>
          <p:nvGrpSpPr>
            <p:cNvPr id="12" name="Group 12"/>
            <p:cNvGrpSpPr/>
            <p:nvPr/>
          </p:nvGrpSpPr>
          <p:grpSpPr>
            <a:xfrm>
              <a:off x="19963" y="741918"/>
              <a:ext cx="7377268" cy="880609"/>
              <a:chOff x="0" y="0"/>
              <a:chExt cx="5532478" cy="660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3247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5532478" h="660400">
                    <a:moveTo>
                      <a:pt x="540801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408018" y="0"/>
                    </a:lnTo>
                    <a:cubicBezTo>
                      <a:pt x="5476598" y="0"/>
                      <a:pt x="5532478" y="55880"/>
                      <a:pt x="5532478" y="124460"/>
                    </a:cubicBezTo>
                    <a:lnTo>
                      <a:pt x="5532478" y="535940"/>
                    </a:lnTo>
                    <a:cubicBezTo>
                      <a:pt x="5532478" y="604520"/>
                      <a:pt x="5476598" y="660400"/>
                      <a:pt x="5408018" y="660400"/>
                    </a:cubicBezTo>
                    <a:close/>
                  </a:path>
                </a:pathLst>
              </a:custGeom>
              <a:solidFill>
                <a:srgbClr val="DADBDC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0" y="0"/>
              <a:ext cx="2384950" cy="668213"/>
              <a:chOff x="0" y="0"/>
              <a:chExt cx="2357064" cy="660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357064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2357064" h="660400">
                    <a:moveTo>
                      <a:pt x="2232604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32604" y="0"/>
                    </a:lnTo>
                    <a:cubicBezTo>
                      <a:pt x="2301184" y="0"/>
                      <a:pt x="2357064" y="55880"/>
                      <a:pt x="2357064" y="124460"/>
                    </a:cubicBezTo>
                    <a:lnTo>
                      <a:pt x="2357064" y="535940"/>
                    </a:lnTo>
                    <a:cubicBezTo>
                      <a:pt x="2357064" y="604520"/>
                      <a:pt x="2301184" y="660400"/>
                      <a:pt x="2232604" y="660400"/>
                    </a:cubicBezTo>
                    <a:close/>
                  </a:path>
                </a:pathLst>
              </a:custGeom>
              <a:solidFill>
                <a:srgbClr val="231F2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2485276" y="0"/>
              <a:ext cx="2384950" cy="668213"/>
              <a:chOff x="0" y="0"/>
              <a:chExt cx="2357064" cy="660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357064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2357064" h="660400">
                    <a:moveTo>
                      <a:pt x="2232604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32604" y="0"/>
                    </a:lnTo>
                    <a:cubicBezTo>
                      <a:pt x="2301184" y="0"/>
                      <a:pt x="2357064" y="55880"/>
                      <a:pt x="2357064" y="124460"/>
                    </a:cubicBezTo>
                    <a:lnTo>
                      <a:pt x="2357064" y="535940"/>
                    </a:lnTo>
                    <a:cubicBezTo>
                      <a:pt x="2357064" y="604520"/>
                      <a:pt x="2301184" y="660400"/>
                      <a:pt x="2232604" y="660400"/>
                    </a:cubicBezTo>
                    <a:close/>
                  </a:path>
                </a:pathLst>
              </a:custGeom>
              <a:solidFill>
                <a:srgbClr val="231F20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4992318" y="0"/>
              <a:ext cx="2384950" cy="668213"/>
              <a:chOff x="0" y="0"/>
              <a:chExt cx="2357064" cy="6604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357064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2357064" h="660400">
                    <a:moveTo>
                      <a:pt x="2232604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32604" y="0"/>
                    </a:lnTo>
                    <a:cubicBezTo>
                      <a:pt x="2301184" y="0"/>
                      <a:pt x="2357064" y="55880"/>
                      <a:pt x="2357064" y="124460"/>
                    </a:cubicBezTo>
                    <a:lnTo>
                      <a:pt x="2357064" y="535940"/>
                    </a:lnTo>
                    <a:cubicBezTo>
                      <a:pt x="2357064" y="604520"/>
                      <a:pt x="2301184" y="660400"/>
                      <a:pt x="2232604" y="660400"/>
                    </a:cubicBezTo>
                    <a:close/>
                  </a:path>
                </a:pathLst>
              </a:custGeom>
              <a:solidFill>
                <a:srgbClr val="231F2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222379" y="1664482"/>
              <a:ext cx="2162570" cy="862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Now"/>
                </a:rPr>
                <a:t>delay_in_seconds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0" y="2467241"/>
              <a:ext cx="7377268" cy="880609"/>
              <a:chOff x="0" y="0"/>
              <a:chExt cx="5532478" cy="6604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553247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5532478" h="660400">
                    <a:moveTo>
                      <a:pt x="540801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408018" y="0"/>
                    </a:lnTo>
                    <a:cubicBezTo>
                      <a:pt x="5476598" y="0"/>
                      <a:pt x="5532478" y="55880"/>
                      <a:pt x="5532478" y="124460"/>
                    </a:cubicBezTo>
                    <a:lnTo>
                      <a:pt x="5532478" y="535940"/>
                    </a:lnTo>
                    <a:cubicBezTo>
                      <a:pt x="5532478" y="604520"/>
                      <a:pt x="5476598" y="660400"/>
                      <a:pt x="5408018" y="660400"/>
                    </a:cubicBezTo>
                    <a:close/>
                  </a:path>
                </a:pathLst>
              </a:custGeom>
              <a:solidFill>
                <a:srgbClr val="90CAF9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55866" y="116936"/>
              <a:ext cx="2073217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53">
                  <a:solidFill>
                    <a:srgbClr val="FFFFFF"/>
                  </a:solidFill>
                  <a:latin typeface="Garet Bold"/>
                </a:rPr>
                <a:t>ATRIBUTO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010485" y="116936"/>
              <a:ext cx="1334531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53">
                  <a:solidFill>
                    <a:srgbClr val="FFFFFF"/>
                  </a:solidFill>
                  <a:latin typeface="Garet Bold"/>
                </a:rPr>
                <a:t>TIPO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222379" y="932172"/>
              <a:ext cx="1940191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Now"/>
                </a:rPr>
                <a:t>city_name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707655" y="932172"/>
              <a:ext cx="1940191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Now"/>
                </a:rPr>
                <a:t>Categórico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4870225" y="116936"/>
              <a:ext cx="2669062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53">
                  <a:solidFill>
                    <a:srgbClr val="FFFFFF"/>
                  </a:solidFill>
                  <a:latin typeface="Garet Bold"/>
                </a:rPr>
                <a:t>EXEMPLO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234661" y="925822"/>
              <a:ext cx="1940191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Now"/>
                </a:rPr>
                <a:t>Guimarães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2707655" y="1743980"/>
              <a:ext cx="1940191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Now"/>
                </a:rPr>
                <a:t>Numérico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5234661" y="1803502"/>
              <a:ext cx="1940191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Now"/>
                </a:rPr>
                <a:t>10, 102, ...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22379" y="2717736"/>
              <a:ext cx="1940191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Now"/>
                </a:rPr>
                <a:t>incidents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2707655" y="2686198"/>
              <a:ext cx="1940191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Now"/>
                </a:rPr>
                <a:t>Categórico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5373993" y="2489136"/>
              <a:ext cx="1661527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Now"/>
                </a:rPr>
                <a:t>Low, ..., Very_high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8744640" y="493008"/>
            <a:ext cx="440263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69798"/>
                </a:solidFill>
                <a:latin typeface="IBM Plex Sans Bold"/>
              </a:rPr>
              <a:t>PROBLEMA DE CLASSIFICAÇÃO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186109" y="5529578"/>
            <a:ext cx="819262" cy="339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0"/>
              </a:lnSpc>
            </a:pPr>
            <a:r>
              <a:rPr lang="en-US" sz="1993">
                <a:solidFill>
                  <a:srgbClr val="000000"/>
                </a:solidFill>
                <a:latin typeface="Open Sans Extra Bold"/>
              </a:rPr>
              <a:t>target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59300" y="355820"/>
            <a:ext cx="672880" cy="6728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74326" y="825748"/>
            <a:ext cx="8480133" cy="73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IBM Plex Sans Bold"/>
              </a:rPr>
              <a:t>DATA PREPARATION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52676" y="454631"/>
            <a:ext cx="3756307" cy="419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000000"/>
                </a:solidFill>
                <a:latin typeface="Open Sans Bold"/>
              </a:rPr>
              <a:t>Dataset de Competição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2107676"/>
            <a:ext cx="1258804" cy="1258804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68905" y="2381022"/>
            <a:ext cx="778395" cy="77839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542556" y="2146072"/>
            <a:ext cx="5652306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CLEANING - REMOÇÃO DE COLUNAS DESNECESSÁRIAS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42556" y="3049673"/>
            <a:ext cx="6339894" cy="40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Remoção de colunas com todos os registo iguais.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3887790"/>
            <a:ext cx="1258804" cy="1258804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5087" y="4224177"/>
            <a:ext cx="586030" cy="58603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542556" y="3914222"/>
            <a:ext cx="6202084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TRANSFORM -  COLUNAS CATEGÓRICAS PARA NUMÉRICAS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42556" y="4822272"/>
            <a:ext cx="6202084" cy="824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De features e do target. Conversão para número naturais e mantendo a sua ordem.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5856585"/>
            <a:ext cx="1258804" cy="1258804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542556" y="5883017"/>
            <a:ext cx="6202084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CONSTRUCT, FORMAT - MISSING DATA E CONSTRUÇÃO DE CONHECIMENTO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42556" y="6791067"/>
            <a:ext cx="6339894" cy="824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Transformação da coluna affected_roads (método 1 &amp; método 2)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0582" y="5947783"/>
            <a:ext cx="3150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744640" y="493008"/>
            <a:ext cx="440263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69798"/>
                </a:solidFill>
                <a:latin typeface="IBM Plex Sans Bold"/>
              </a:rPr>
              <a:t>PROBLEMA DE CLASSIFICAÇÃO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28700" y="7958828"/>
            <a:ext cx="9940980" cy="1258804"/>
            <a:chOff x="0" y="0"/>
            <a:chExt cx="13254640" cy="167840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678406" cy="1678406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466C8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2018474" y="67069"/>
              <a:ext cx="11236166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466C8"/>
                  </a:solidFill>
                  <a:latin typeface="IBM Plex Sans Bold"/>
                </a:rPr>
                <a:t>CONSTRUCT - TRATAMENTO DE DATAS 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2018474" y="791578"/>
              <a:ext cx="8453192" cy="525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Source Sans Pro"/>
                </a:rPr>
                <a:t>Separação em dia, mês, ano, hora e minutos.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377750" y="2600097"/>
            <a:ext cx="1258804" cy="1258804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270475" y="8203794"/>
            <a:ext cx="816371" cy="768873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9654412" y="2754235"/>
            <a:ext cx="746596" cy="950527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0893729" y="2642586"/>
            <a:ext cx="933029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TRANSFORM -  TRATAMENTO DE OUTLIERS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893729" y="3181874"/>
            <a:ext cx="6705325" cy="1663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Método 1: deteção por IQR, MAD, Z-Score e tratamento com remoção ou substituição;</a:t>
            </a:r>
          </a:p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Método 2: divisão consoante a distribuição das features;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9377750" y="5227183"/>
            <a:ext cx="13239768" cy="1258804"/>
            <a:chOff x="0" y="0"/>
            <a:chExt cx="17653024" cy="1678406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1678406" cy="1678406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466C8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2018474" y="51118"/>
              <a:ext cx="1563455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466C8"/>
                  </a:solidFill>
                  <a:latin typeface="IBM Plex Sans Bold"/>
                </a:rPr>
                <a:t>CONSTRUCT - FEATURE ENGENEERING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2018474" y="779251"/>
              <a:ext cx="14403086" cy="525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Source Sans Pro"/>
                </a:rPr>
                <a:t> is weekend, is holiday, is season.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629177" y="153347"/>
              <a:ext cx="420053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FFFFFF"/>
                  </a:solidFill>
                  <a:latin typeface="Open Sans Bold"/>
                </a:rPr>
                <a:t>+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377750" y="6920223"/>
            <a:ext cx="1258804" cy="1258804"/>
            <a:chOff x="0" y="0"/>
            <a:chExt cx="6350000" cy="6350000"/>
          </a:xfrm>
        </p:grpSpPr>
        <p:sp>
          <p:nvSpPr>
            <p:cNvPr id="39" name="Freeform 3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10891605" y="6946655"/>
            <a:ext cx="1172591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TRANSFORM - NORMALIZAÇÃO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891605" y="7522585"/>
            <a:ext cx="6910801" cy="824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 Experimentação com diferentes tipos de normalização (0-1).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849632" y="7011421"/>
            <a:ext cx="3150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691329" y="7172648"/>
            <a:ext cx="631646" cy="7539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59300" y="355820"/>
            <a:ext cx="672880" cy="6728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52845" y="1225259"/>
            <a:ext cx="8685886" cy="69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7"/>
              </a:lnSpc>
            </a:pPr>
            <a:r>
              <a:rPr lang="en-US" sz="5300">
                <a:solidFill>
                  <a:srgbClr val="000000"/>
                </a:solidFill>
                <a:latin typeface="IBM Plex Sans Bold"/>
              </a:rPr>
              <a:t>MODELING &amp; EVALUATION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52676" y="454631"/>
            <a:ext cx="3770418" cy="427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000000"/>
                </a:solidFill>
                <a:latin typeface="Open Sans Bold"/>
              </a:rPr>
              <a:t>Dataset de Competição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6488" y="2504908"/>
            <a:ext cx="244246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466C8"/>
                </a:solidFill>
                <a:latin typeface="IBM Plex Sans Bold"/>
              </a:rPr>
              <a:t>CENÁRIOS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6963" y="2938581"/>
            <a:ext cx="6028897" cy="78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Diferentes cenários, sempre que se introduzia uma nova alteração.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76110" y="7235227"/>
            <a:ext cx="271511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196F3"/>
                </a:solidFill>
                <a:latin typeface="IBM Plex Sans Bold"/>
              </a:rPr>
              <a:t>RELAÇÃO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66585" y="7668899"/>
            <a:ext cx="3229275" cy="158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Uma alteração provoca diferentes resultados, logo requer nova avaliação.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66963" y="3947290"/>
            <a:ext cx="477072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2196F3"/>
                </a:solidFill>
                <a:latin typeface="IBM Plex Sans Bold"/>
              </a:rPr>
              <a:t>TRATAMENTO ESPECÍFICO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66963" y="4526850"/>
            <a:ext cx="5336061" cy="78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Processamento individual para os top-2 modelos.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57438" y="5573326"/>
            <a:ext cx="3431751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196F3"/>
                </a:solidFill>
                <a:latin typeface="IBM Plex Sans Bold"/>
              </a:rPr>
              <a:t>MODEL TECHNIQUE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7438" y="6188751"/>
            <a:ext cx="5589552" cy="78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Abordagem com AutoML, para ganhar uma primeira ideia.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73691" y="7235227"/>
            <a:ext cx="194475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196F3"/>
                </a:solidFill>
                <a:latin typeface="IBM Plex Sans Bold"/>
              </a:rPr>
              <a:t>MÉTRICAS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06636" y="7849907"/>
            <a:ext cx="2928357" cy="158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606" lvl="1" indent="-248303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Accuracy</a:t>
            </a:r>
          </a:p>
          <a:p>
            <a:pPr marL="496606" lvl="1" indent="-248303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Matriz de confusão</a:t>
            </a:r>
          </a:p>
          <a:p>
            <a:pPr marL="496606" lvl="1" indent="-248303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F1 Score</a:t>
            </a:r>
          </a:p>
          <a:p>
            <a:pPr marL="496606" lvl="1" indent="-248303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ROC Curve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119184" y="1883342"/>
            <a:ext cx="7757607" cy="7749319"/>
            <a:chOff x="0" y="-47625"/>
            <a:chExt cx="10343477" cy="10332424"/>
          </a:xfrm>
        </p:grpSpPr>
        <p:sp>
          <p:nvSpPr>
            <p:cNvPr id="16" name="TextBox 16"/>
            <p:cNvSpPr txBox="1"/>
            <p:nvPr/>
          </p:nvSpPr>
          <p:spPr>
            <a:xfrm>
              <a:off x="4933751" y="-47625"/>
              <a:ext cx="1152696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Acc (%)</a:t>
              </a:r>
            </a:p>
          </p:txBody>
        </p: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4667936" y="141768"/>
              <a:ext cx="132908" cy="132908"/>
              <a:chOff x="4424175" y="-619760"/>
              <a:chExt cx="152400" cy="1524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4424175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0466C8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006053" y="9801915"/>
              <a:ext cx="1007105" cy="4651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LGBM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901012" y="9801915"/>
              <a:ext cx="553531" cy="4651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RF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4531539" y="9801915"/>
              <a:ext cx="572375" cy="4828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GB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6190171" y="9783101"/>
              <a:ext cx="422120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DT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854894" y="9801915"/>
              <a:ext cx="541903" cy="4651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ET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9366013" y="9783101"/>
              <a:ext cx="667860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KNB</a:t>
              </a:r>
            </a:p>
          </p:txBody>
        </p: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809628" y="682259"/>
              <a:ext cx="9533849" cy="8971258"/>
              <a:chOff x="0" y="0"/>
              <a:chExt cx="10932102" cy="10287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-63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256540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51371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770890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102806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0" y="426412"/>
              <a:ext cx="632418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100 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87178" y="2669226"/>
              <a:ext cx="445240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75 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87178" y="4912041"/>
              <a:ext cx="445240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50 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87178" y="7154855"/>
              <a:ext cx="445240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25 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374356" y="9397670"/>
              <a:ext cx="258062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0 </a:t>
              </a:r>
            </a:p>
          </p:txBody>
        </p:sp>
        <p:grpSp>
          <p:nvGrpSpPr>
            <p:cNvPr id="36" name="Group 36"/>
            <p:cNvGrpSpPr>
              <a:grpSpLocks noChangeAspect="1"/>
            </p:cNvGrpSpPr>
            <p:nvPr/>
          </p:nvGrpSpPr>
          <p:grpSpPr>
            <a:xfrm>
              <a:off x="809628" y="1353154"/>
              <a:ext cx="9533849" cy="8300363"/>
              <a:chOff x="0" y="769290"/>
              <a:chExt cx="10932102" cy="951771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769290"/>
                <a:ext cx="1475834" cy="9517710"/>
              </a:xfrm>
              <a:custGeom>
                <a:avLst/>
                <a:gdLst/>
                <a:ahLst/>
                <a:cxnLst/>
                <a:rect l="l" t="t" r="r" b="b"/>
                <a:pathLst>
                  <a:path w="1475834" h="9517710">
                    <a:moveTo>
                      <a:pt x="0" y="9517710"/>
                    </a:moveTo>
                    <a:lnTo>
                      <a:pt x="0" y="177100"/>
                    </a:lnTo>
                    <a:lnTo>
                      <a:pt x="0" y="177100"/>
                    </a:lnTo>
                    <a:cubicBezTo>
                      <a:pt x="0" y="79290"/>
                      <a:pt x="79290" y="0"/>
                      <a:pt x="177100" y="0"/>
                    </a:cubicBezTo>
                    <a:lnTo>
                      <a:pt x="1298734" y="0"/>
                    </a:lnTo>
                    <a:cubicBezTo>
                      <a:pt x="1396543" y="0"/>
                      <a:pt x="1475834" y="79290"/>
                      <a:pt x="1475834" y="177100"/>
                    </a:cubicBezTo>
                    <a:lnTo>
                      <a:pt x="1475834" y="9517710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1891254" y="790893"/>
                <a:ext cx="1475834" cy="9496107"/>
              </a:xfrm>
              <a:custGeom>
                <a:avLst/>
                <a:gdLst/>
                <a:ahLst/>
                <a:cxnLst/>
                <a:rect l="l" t="t" r="r" b="b"/>
                <a:pathLst>
                  <a:path w="1475834" h="9496107">
                    <a:moveTo>
                      <a:pt x="0" y="9496107"/>
                    </a:moveTo>
                    <a:lnTo>
                      <a:pt x="0" y="177100"/>
                    </a:lnTo>
                    <a:cubicBezTo>
                      <a:pt x="0" y="79290"/>
                      <a:pt x="79290" y="0"/>
                      <a:pt x="177100" y="0"/>
                    </a:cubicBezTo>
                    <a:lnTo>
                      <a:pt x="1298733" y="0"/>
                    </a:lnTo>
                    <a:cubicBezTo>
                      <a:pt x="1396543" y="0"/>
                      <a:pt x="1475834" y="79290"/>
                      <a:pt x="1475834" y="177100"/>
                    </a:cubicBezTo>
                    <a:lnTo>
                      <a:pt x="1475834" y="9496107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3782507" y="934910"/>
                <a:ext cx="1475834" cy="9352090"/>
              </a:xfrm>
              <a:custGeom>
                <a:avLst/>
                <a:gdLst/>
                <a:ahLst/>
                <a:cxnLst/>
                <a:rect l="l" t="t" r="r" b="b"/>
                <a:pathLst>
                  <a:path w="1475834" h="9352090">
                    <a:moveTo>
                      <a:pt x="0" y="9352090"/>
                    </a:moveTo>
                    <a:lnTo>
                      <a:pt x="0" y="177101"/>
                    </a:lnTo>
                    <a:cubicBezTo>
                      <a:pt x="0" y="79291"/>
                      <a:pt x="79291" y="0"/>
                      <a:pt x="177101" y="0"/>
                    </a:cubicBezTo>
                    <a:lnTo>
                      <a:pt x="1298734" y="0"/>
                    </a:lnTo>
                    <a:cubicBezTo>
                      <a:pt x="1396544" y="0"/>
                      <a:pt x="1475834" y="79291"/>
                      <a:pt x="1475834" y="177101"/>
                    </a:cubicBezTo>
                    <a:lnTo>
                      <a:pt x="1475834" y="9352090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5673761" y="978116"/>
                <a:ext cx="1475834" cy="9308884"/>
              </a:xfrm>
              <a:custGeom>
                <a:avLst/>
                <a:gdLst/>
                <a:ahLst/>
                <a:cxnLst/>
                <a:rect l="l" t="t" r="r" b="b"/>
                <a:pathLst>
                  <a:path w="1475834" h="9308884">
                    <a:moveTo>
                      <a:pt x="0" y="9308884"/>
                    </a:moveTo>
                    <a:lnTo>
                      <a:pt x="0" y="177100"/>
                    </a:lnTo>
                    <a:cubicBezTo>
                      <a:pt x="0" y="79290"/>
                      <a:pt x="79291" y="0"/>
                      <a:pt x="177100" y="0"/>
                    </a:cubicBezTo>
                    <a:lnTo>
                      <a:pt x="1298734" y="0"/>
                    </a:lnTo>
                    <a:cubicBezTo>
                      <a:pt x="1396543" y="0"/>
                      <a:pt x="1475834" y="79290"/>
                      <a:pt x="1475834" y="177100"/>
                    </a:cubicBezTo>
                    <a:lnTo>
                      <a:pt x="1475834" y="9308884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7565015" y="1163282"/>
                <a:ext cx="1475833" cy="9123718"/>
              </a:xfrm>
              <a:custGeom>
                <a:avLst/>
                <a:gdLst/>
                <a:ahLst/>
                <a:cxnLst/>
                <a:rect l="l" t="t" r="r" b="b"/>
                <a:pathLst>
                  <a:path w="1475833" h="9123718">
                    <a:moveTo>
                      <a:pt x="0" y="9123718"/>
                    </a:moveTo>
                    <a:lnTo>
                      <a:pt x="0" y="177100"/>
                    </a:lnTo>
                    <a:cubicBezTo>
                      <a:pt x="0" y="79290"/>
                      <a:pt x="79290" y="0"/>
                      <a:pt x="177100" y="0"/>
                    </a:cubicBezTo>
                    <a:lnTo>
                      <a:pt x="1298733" y="0"/>
                    </a:lnTo>
                    <a:cubicBezTo>
                      <a:pt x="1396543" y="0"/>
                      <a:pt x="1475833" y="79290"/>
                      <a:pt x="1475833" y="177100"/>
                    </a:cubicBezTo>
                    <a:lnTo>
                      <a:pt x="1475833" y="9123718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9456269" y="1660144"/>
                <a:ext cx="1475834" cy="8626856"/>
              </a:xfrm>
              <a:custGeom>
                <a:avLst/>
                <a:gdLst/>
                <a:ahLst/>
                <a:cxnLst/>
                <a:rect l="l" t="t" r="r" b="b"/>
                <a:pathLst>
                  <a:path w="1475834" h="8626856">
                    <a:moveTo>
                      <a:pt x="0" y="8626856"/>
                    </a:moveTo>
                    <a:lnTo>
                      <a:pt x="0" y="177100"/>
                    </a:lnTo>
                    <a:cubicBezTo>
                      <a:pt x="0" y="79290"/>
                      <a:pt x="79290" y="0"/>
                      <a:pt x="177100" y="0"/>
                    </a:cubicBezTo>
                    <a:lnTo>
                      <a:pt x="1298733" y="0"/>
                    </a:lnTo>
                    <a:cubicBezTo>
                      <a:pt x="1396543" y="0"/>
                      <a:pt x="1475833" y="79290"/>
                      <a:pt x="1475833" y="177100"/>
                    </a:cubicBezTo>
                    <a:lnTo>
                      <a:pt x="1475833" y="8626856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</p:grpSp>
      </p:grpSp>
      <p:sp>
        <p:nvSpPr>
          <p:cNvPr id="43" name="TextBox 43"/>
          <p:cNvSpPr txBox="1"/>
          <p:nvPr/>
        </p:nvSpPr>
        <p:spPr>
          <a:xfrm>
            <a:off x="9795158" y="2933995"/>
            <a:ext cx="873036" cy="410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92.46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948003" y="2990439"/>
            <a:ext cx="901258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92.25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2245078" y="3070511"/>
            <a:ext cx="887147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90.85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3482924" y="3139874"/>
            <a:ext cx="887147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90.43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687963" y="3272864"/>
            <a:ext cx="915369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88.63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5955778" y="3532354"/>
            <a:ext cx="887147" cy="410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83.80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4711997" y="1766026"/>
            <a:ext cx="208859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Cenário 0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8744640" y="493008"/>
            <a:ext cx="440263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69798"/>
                </a:solidFill>
                <a:latin typeface="IBM Plex Sans Bold"/>
              </a:rPr>
              <a:t>PROBLEMA DE CLASSIFICAÇÃO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59300" y="355820"/>
            <a:ext cx="672880" cy="67288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556528" y="1265092"/>
            <a:ext cx="7757686" cy="7721097"/>
            <a:chOff x="0" y="-47625"/>
            <a:chExt cx="10343581" cy="10294795"/>
          </a:xfrm>
        </p:grpSpPr>
        <p:sp>
          <p:nvSpPr>
            <p:cNvPr id="4" name="TextBox 4"/>
            <p:cNvSpPr txBox="1"/>
            <p:nvPr/>
          </p:nvSpPr>
          <p:spPr>
            <a:xfrm>
              <a:off x="3561758" y="-47625"/>
              <a:ext cx="1616868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Acc (%) C0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843164" y="-47625"/>
              <a:ext cx="1615484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Acc (%) CF</a:t>
              </a:r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3295943" y="141768"/>
              <a:ext cx="2414314" cy="132908"/>
              <a:chOff x="2850843" y="-619760"/>
              <a:chExt cx="2768402" cy="152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850843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5466845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767AD5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2567256" y="9764286"/>
              <a:ext cx="1138949" cy="4828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LGBM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937354" y="9783101"/>
              <a:ext cx="403049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RF</a:t>
              </a:r>
            </a:p>
          </p:txBody>
        </p: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809732" y="682259"/>
              <a:ext cx="9533849" cy="8971258"/>
              <a:chOff x="0" y="0"/>
              <a:chExt cx="10932102" cy="10287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-63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256540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51371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770890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102806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0" y="426412"/>
              <a:ext cx="632522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100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87247" y="2669226"/>
              <a:ext cx="445275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75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87247" y="4912041"/>
              <a:ext cx="445275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50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87247" y="7154855"/>
              <a:ext cx="445275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25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74322" y="9397670"/>
              <a:ext cx="258201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0 </a:t>
              </a:r>
            </a:p>
          </p:txBody>
        </p: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809732" y="1214996"/>
              <a:ext cx="9533849" cy="8438520"/>
              <a:chOff x="0" y="610870"/>
              <a:chExt cx="10932102" cy="96761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765276"/>
                <a:ext cx="2515349" cy="9521724"/>
              </a:xfrm>
              <a:custGeom>
                <a:avLst/>
                <a:gdLst/>
                <a:ahLst/>
                <a:cxnLst/>
                <a:rect l="l" t="t" r="r" b="b"/>
                <a:pathLst>
                  <a:path w="2515349" h="9521724">
                    <a:moveTo>
                      <a:pt x="0" y="9521724"/>
                    </a:moveTo>
                    <a:lnTo>
                      <a:pt x="0" y="201228"/>
                    </a:lnTo>
                    <a:cubicBezTo>
                      <a:pt x="0" y="90093"/>
                      <a:pt x="90093" y="0"/>
                      <a:pt x="201228" y="0"/>
                    </a:cubicBezTo>
                    <a:lnTo>
                      <a:pt x="2314121" y="0"/>
                    </a:lnTo>
                    <a:cubicBezTo>
                      <a:pt x="2425256" y="0"/>
                      <a:pt x="2515349" y="90093"/>
                      <a:pt x="2515349" y="201228"/>
                    </a:cubicBezTo>
                    <a:lnTo>
                      <a:pt x="2515349" y="9521724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5876005" y="785850"/>
                <a:ext cx="2515349" cy="9501150"/>
              </a:xfrm>
              <a:custGeom>
                <a:avLst/>
                <a:gdLst/>
                <a:ahLst/>
                <a:cxnLst/>
                <a:rect l="l" t="t" r="r" b="b"/>
                <a:pathLst>
                  <a:path w="2515349" h="9501150">
                    <a:moveTo>
                      <a:pt x="0" y="9501150"/>
                    </a:moveTo>
                    <a:lnTo>
                      <a:pt x="0" y="201228"/>
                    </a:lnTo>
                    <a:cubicBezTo>
                      <a:pt x="0" y="147859"/>
                      <a:pt x="21201" y="96676"/>
                      <a:pt x="58938" y="58939"/>
                    </a:cubicBezTo>
                    <a:cubicBezTo>
                      <a:pt x="96676" y="21201"/>
                      <a:pt x="147859" y="0"/>
                      <a:pt x="201228" y="1"/>
                    </a:cubicBezTo>
                    <a:lnTo>
                      <a:pt x="2314121" y="1"/>
                    </a:lnTo>
                    <a:cubicBezTo>
                      <a:pt x="2367490" y="0"/>
                      <a:pt x="2418672" y="21201"/>
                      <a:pt x="2456410" y="58939"/>
                    </a:cubicBezTo>
                    <a:cubicBezTo>
                      <a:pt x="2494148" y="96676"/>
                      <a:pt x="2515349" y="147859"/>
                      <a:pt x="2515349" y="201228"/>
                    </a:cubicBezTo>
                    <a:lnTo>
                      <a:pt x="2515349" y="9501150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540749" y="610870"/>
                <a:ext cx="2515349" cy="9676130"/>
              </a:xfrm>
              <a:custGeom>
                <a:avLst/>
                <a:gdLst/>
                <a:ahLst/>
                <a:cxnLst/>
                <a:rect l="l" t="t" r="r" b="b"/>
                <a:pathLst>
                  <a:path w="2515349" h="9676130">
                    <a:moveTo>
                      <a:pt x="0" y="9676130"/>
                    </a:moveTo>
                    <a:lnTo>
                      <a:pt x="0" y="201228"/>
                    </a:lnTo>
                    <a:cubicBezTo>
                      <a:pt x="0" y="147859"/>
                      <a:pt x="21200" y="96676"/>
                      <a:pt x="58938" y="58938"/>
                    </a:cubicBezTo>
                    <a:cubicBezTo>
                      <a:pt x="96675" y="21201"/>
                      <a:pt x="147859" y="0"/>
                      <a:pt x="201228" y="0"/>
                    </a:cubicBezTo>
                    <a:lnTo>
                      <a:pt x="2314121" y="0"/>
                    </a:lnTo>
                    <a:cubicBezTo>
                      <a:pt x="2425256" y="0"/>
                      <a:pt x="2515348" y="90093"/>
                      <a:pt x="2515348" y="201228"/>
                    </a:cubicBezTo>
                    <a:lnTo>
                      <a:pt x="2515348" y="9676130"/>
                    </a:lnTo>
                    <a:close/>
                  </a:path>
                </a:pathLst>
              </a:custGeom>
              <a:solidFill>
                <a:srgbClr val="767AD5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8416754" y="631444"/>
                <a:ext cx="2515349" cy="9655556"/>
              </a:xfrm>
              <a:custGeom>
                <a:avLst/>
                <a:gdLst/>
                <a:ahLst/>
                <a:cxnLst/>
                <a:rect l="l" t="t" r="r" b="b"/>
                <a:pathLst>
                  <a:path w="2515349" h="9655556">
                    <a:moveTo>
                      <a:pt x="0" y="9655556"/>
                    </a:moveTo>
                    <a:lnTo>
                      <a:pt x="0" y="201228"/>
                    </a:lnTo>
                    <a:cubicBezTo>
                      <a:pt x="0" y="147859"/>
                      <a:pt x="21201" y="96676"/>
                      <a:pt x="58938" y="58938"/>
                    </a:cubicBezTo>
                    <a:cubicBezTo>
                      <a:pt x="96676" y="21201"/>
                      <a:pt x="147859" y="0"/>
                      <a:pt x="201228" y="0"/>
                    </a:cubicBezTo>
                    <a:lnTo>
                      <a:pt x="2314120" y="0"/>
                    </a:lnTo>
                    <a:cubicBezTo>
                      <a:pt x="2367489" y="0"/>
                      <a:pt x="2418672" y="21201"/>
                      <a:pt x="2456410" y="58938"/>
                    </a:cubicBezTo>
                    <a:cubicBezTo>
                      <a:pt x="2494147" y="96676"/>
                      <a:pt x="2515348" y="147859"/>
                      <a:pt x="2515348" y="201228"/>
                    </a:cubicBezTo>
                    <a:lnTo>
                      <a:pt x="2515348" y="9655556"/>
                    </a:lnTo>
                    <a:close/>
                  </a:path>
                </a:pathLst>
              </a:custGeom>
              <a:solidFill>
                <a:srgbClr val="767AD5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12297562" y="1085850"/>
            <a:ext cx="4728274" cy="37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6"/>
              </a:lnSpc>
            </a:pPr>
            <a:r>
              <a:rPr lang="en-US" sz="2885">
                <a:solidFill>
                  <a:srgbClr val="000000"/>
                </a:solidFill>
                <a:latin typeface="IBM Plex Sans Bold"/>
              </a:rPr>
              <a:t>MODELING &amp; EVALUATION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252676" y="454631"/>
            <a:ext cx="3742196" cy="427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000000"/>
                </a:solidFill>
                <a:latin typeface="Open Sans Bold"/>
              </a:rPr>
              <a:t>Dataset de Competição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54616" y="1663440"/>
            <a:ext cx="5604684" cy="37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6"/>
              </a:lnSpc>
            </a:pPr>
            <a:r>
              <a:rPr lang="en-US" sz="2885">
                <a:solidFill>
                  <a:srgbClr val="000000"/>
                </a:solidFill>
                <a:latin typeface="IBM Plex Sans Bold"/>
              </a:rPr>
              <a:t>CENÁRIO 0 VS CENÁRIO FINAL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371887" y="2002906"/>
            <a:ext cx="1192060" cy="35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C0 - 92.5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263524" y="2002906"/>
            <a:ext cx="1192060" cy="35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C0 - 92.3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14731" y="1877167"/>
            <a:ext cx="1192060" cy="35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CF - 94.0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951940" y="1877167"/>
            <a:ext cx="1192060" cy="35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CF - 93.8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130482" y="3527557"/>
            <a:ext cx="7195520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33302F"/>
                </a:solidFill>
                <a:latin typeface="IBM Plex Sans Bold"/>
              </a:rPr>
              <a:t>RANDOMFORESTCLASSIFIER(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64B5F6"/>
                </a:solidFill>
                <a:latin typeface="IBM Plex Sans Bold"/>
              </a:rPr>
              <a:t>N_ESTIMATORS</a:t>
            </a:r>
            <a:r>
              <a:rPr lang="en-US" sz="2299">
                <a:solidFill>
                  <a:srgbClr val="33302F"/>
                </a:solidFill>
                <a:latin typeface="IBM Plex Sans Bold"/>
              </a:rPr>
              <a:t>=100, 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64B5F6"/>
                </a:solidFill>
                <a:latin typeface="IBM Plex Sans Bold"/>
              </a:rPr>
              <a:t>MAX_FEATURES</a:t>
            </a:r>
            <a:r>
              <a:rPr lang="en-US" sz="2299">
                <a:solidFill>
                  <a:srgbClr val="33302F"/>
                </a:solidFill>
                <a:latin typeface="IBM Plex Sans Bold"/>
              </a:rPr>
              <a:t>="SQRT", 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64B5F6"/>
                </a:solidFill>
                <a:latin typeface="IBM Plex Sans Bold"/>
              </a:rPr>
              <a:t>RANDOM_STATE</a:t>
            </a:r>
            <a:r>
              <a:rPr lang="en-US" sz="2299">
                <a:solidFill>
                  <a:srgbClr val="33302F"/>
                </a:solidFill>
                <a:latin typeface="IBM Plex Sans Bold"/>
              </a:rPr>
              <a:t>=42)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97185" y="6594645"/>
            <a:ext cx="7062115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33302F"/>
                </a:solidFill>
                <a:latin typeface="IBM Plex Sans Bold"/>
              </a:rPr>
              <a:t>LGBMCLASSIFIER(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64B5F6"/>
                </a:solidFill>
                <a:latin typeface="IBM Plex Sans Bold"/>
              </a:rPr>
              <a:t>BOOSTING_TYPE</a:t>
            </a:r>
            <a:r>
              <a:rPr lang="en-US" sz="2299">
                <a:solidFill>
                  <a:srgbClr val="33302F"/>
                </a:solidFill>
                <a:latin typeface="IBM Plex Sans Bold"/>
              </a:rPr>
              <a:t>='GBDT', 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64B5F6"/>
                </a:solidFill>
                <a:latin typeface="IBM Plex Sans Bold"/>
              </a:rPr>
              <a:t>LEARNING_RATE</a:t>
            </a:r>
            <a:r>
              <a:rPr lang="en-US" sz="2299">
                <a:solidFill>
                  <a:srgbClr val="33302F"/>
                </a:solidFill>
                <a:latin typeface="IBM Plex Sans Bold"/>
              </a:rPr>
              <a:t>=0.1, 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64B5F6"/>
                </a:solidFill>
                <a:latin typeface="IBM Plex Sans Bold"/>
              </a:rPr>
              <a:t>N_ESTIMATORS</a:t>
            </a:r>
            <a:r>
              <a:rPr lang="en-US" sz="2299">
                <a:solidFill>
                  <a:srgbClr val="33302F"/>
                </a:solidFill>
                <a:latin typeface="IBM Plex Sans Bold"/>
              </a:rPr>
              <a:t>=100, 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64B5F6"/>
                </a:solidFill>
                <a:latin typeface="IBM Plex Sans Bold"/>
              </a:rPr>
              <a:t>RANDOM_STATE</a:t>
            </a:r>
            <a:r>
              <a:rPr lang="en-US" sz="2299">
                <a:solidFill>
                  <a:srgbClr val="33302F"/>
                </a:solidFill>
                <a:latin typeface="IBM Plex Sans Bold"/>
              </a:rPr>
              <a:t>=42)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300436" y="2359440"/>
            <a:ext cx="869724" cy="963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2"/>
              </a:lnSpc>
            </a:pPr>
            <a:r>
              <a:rPr lang="en-US" sz="5573">
                <a:solidFill>
                  <a:srgbClr val="1E88E5"/>
                </a:solidFill>
                <a:latin typeface="Open Sans Light Bold"/>
              </a:rPr>
              <a:t>RF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802251" y="5431287"/>
            <a:ext cx="2139685" cy="963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2"/>
              </a:lnSpc>
            </a:pPr>
            <a:r>
              <a:rPr lang="en-US" sz="5573">
                <a:solidFill>
                  <a:srgbClr val="1E88E5"/>
                </a:solidFill>
                <a:latin typeface="Open Sans Light Bold"/>
              </a:rPr>
              <a:t>LGBM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156049" y="2860157"/>
            <a:ext cx="505650" cy="35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CF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4857269" y="5932003"/>
            <a:ext cx="1013239" cy="35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0">
                <a:solidFill>
                  <a:srgbClr val="000000"/>
                </a:solidFill>
                <a:latin typeface="Open Sans Bold"/>
              </a:rPr>
              <a:t>CF (CV)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744640" y="493008"/>
            <a:ext cx="440263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69798"/>
                </a:solidFill>
                <a:latin typeface="IBM Plex Sans Bold"/>
              </a:rPr>
              <a:t>PROBLEMA DE CLASSIFICAÇÃO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15848" y="3720340"/>
            <a:ext cx="5532951" cy="660456"/>
            <a:chOff x="0" y="0"/>
            <a:chExt cx="5532478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32478" cy="660400"/>
            </a:xfrm>
            <a:custGeom>
              <a:avLst/>
              <a:gdLst/>
              <a:ahLst/>
              <a:cxnLst/>
              <a:rect l="l" t="t" r="r" b="b"/>
              <a:pathLst>
                <a:path w="5532478" h="660400">
                  <a:moveTo>
                    <a:pt x="540801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08018" y="0"/>
                  </a:lnTo>
                  <a:cubicBezTo>
                    <a:pt x="5476598" y="0"/>
                    <a:pt x="5532478" y="55880"/>
                    <a:pt x="5532478" y="124460"/>
                  </a:cubicBezTo>
                  <a:lnTo>
                    <a:pt x="5532478" y="535940"/>
                  </a:lnTo>
                  <a:cubicBezTo>
                    <a:pt x="5532478" y="604520"/>
                    <a:pt x="5476598" y="660400"/>
                    <a:pt x="5408018" y="660400"/>
                  </a:cubicBezTo>
                  <a:close/>
                </a:path>
              </a:pathLst>
            </a:custGeom>
            <a:solidFill>
              <a:srgbClr val="DADBD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400876" y="3163901"/>
            <a:ext cx="1788712" cy="501160"/>
            <a:chOff x="0" y="0"/>
            <a:chExt cx="2357064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7064" cy="660400"/>
            </a:xfrm>
            <a:custGeom>
              <a:avLst/>
              <a:gdLst/>
              <a:ahLst/>
              <a:cxnLst/>
              <a:rect l="l" t="t" r="r" b="b"/>
              <a:pathLst>
                <a:path w="2357064" h="660400">
                  <a:moveTo>
                    <a:pt x="223260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535940"/>
                  </a:lnTo>
                  <a:cubicBezTo>
                    <a:pt x="2357064" y="604520"/>
                    <a:pt x="2301184" y="660400"/>
                    <a:pt x="2232604" y="66040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64832" y="3163901"/>
            <a:ext cx="1788712" cy="501160"/>
            <a:chOff x="0" y="0"/>
            <a:chExt cx="2357064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7064" cy="660400"/>
            </a:xfrm>
            <a:custGeom>
              <a:avLst/>
              <a:gdLst/>
              <a:ahLst/>
              <a:cxnLst/>
              <a:rect l="l" t="t" r="r" b="b"/>
              <a:pathLst>
                <a:path w="2357064" h="660400">
                  <a:moveTo>
                    <a:pt x="223260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535940"/>
                  </a:lnTo>
                  <a:cubicBezTo>
                    <a:pt x="2357064" y="604520"/>
                    <a:pt x="2301184" y="660400"/>
                    <a:pt x="2232604" y="66040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5145115" y="3163901"/>
            <a:ext cx="1788712" cy="501160"/>
            <a:chOff x="0" y="0"/>
            <a:chExt cx="2357064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57064" cy="660400"/>
            </a:xfrm>
            <a:custGeom>
              <a:avLst/>
              <a:gdLst/>
              <a:ahLst/>
              <a:cxnLst/>
              <a:rect l="l" t="t" r="r" b="b"/>
              <a:pathLst>
                <a:path w="2357064" h="660400">
                  <a:moveTo>
                    <a:pt x="223260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32604" y="0"/>
                  </a:lnTo>
                  <a:cubicBezTo>
                    <a:pt x="2301184" y="0"/>
                    <a:pt x="2357064" y="55880"/>
                    <a:pt x="2357064" y="124460"/>
                  </a:cubicBezTo>
                  <a:lnTo>
                    <a:pt x="2357064" y="535940"/>
                  </a:lnTo>
                  <a:cubicBezTo>
                    <a:pt x="2357064" y="604520"/>
                    <a:pt x="2301184" y="660400"/>
                    <a:pt x="2232604" y="66040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400876" y="5014331"/>
            <a:ext cx="5532951" cy="660456"/>
            <a:chOff x="0" y="0"/>
            <a:chExt cx="5532478" cy="660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32478" cy="660400"/>
            </a:xfrm>
            <a:custGeom>
              <a:avLst/>
              <a:gdLst/>
              <a:ahLst/>
              <a:cxnLst/>
              <a:rect l="l" t="t" r="r" b="b"/>
              <a:pathLst>
                <a:path w="5532478" h="660400">
                  <a:moveTo>
                    <a:pt x="540801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08018" y="0"/>
                  </a:lnTo>
                  <a:cubicBezTo>
                    <a:pt x="5476598" y="0"/>
                    <a:pt x="5532478" y="55880"/>
                    <a:pt x="5532478" y="124460"/>
                  </a:cubicBezTo>
                  <a:lnTo>
                    <a:pt x="5532478" y="535940"/>
                  </a:lnTo>
                  <a:cubicBezTo>
                    <a:pt x="5532478" y="604520"/>
                    <a:pt x="5476598" y="660400"/>
                    <a:pt x="5408018" y="660400"/>
                  </a:cubicBezTo>
                  <a:close/>
                </a:path>
              </a:pathLst>
            </a:custGeom>
            <a:solidFill>
              <a:srgbClr val="90CAF9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59300" y="359074"/>
            <a:ext cx="735335" cy="7353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 l="400" t="639" b="2940"/>
          <a:stretch>
            <a:fillRect/>
          </a:stretch>
        </p:blipFill>
        <p:spPr>
          <a:xfrm>
            <a:off x="9307652" y="5914862"/>
            <a:ext cx="7763873" cy="3920201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567660" y="4514146"/>
            <a:ext cx="162192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Now"/>
              </a:rPr>
              <a:t>S2_Light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09324" y="3523363"/>
            <a:ext cx="8424487" cy="43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75" lvl="1" indent="-28068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info(), describe(), value counts, head());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70277" y="1742182"/>
            <a:ext cx="8480133" cy="73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IBM Plex Sans Bold"/>
              </a:rPr>
              <a:t>DATA UNDERSTANDING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26638" y="2862188"/>
            <a:ext cx="397623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466C8"/>
                </a:solidFill>
                <a:latin typeface="IBM Plex Sans Bold"/>
              </a:rPr>
              <a:t>DESCRIBE DATA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6638" y="5405548"/>
            <a:ext cx="375215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88E5"/>
                </a:solidFill>
                <a:latin typeface="IBM Plex Sans Bold"/>
              </a:rPr>
              <a:t>EXPLORE DATA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171664" y="489113"/>
            <a:ext cx="2824560" cy="419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000000"/>
                </a:solidFill>
                <a:latin typeface="Open Sans Bold"/>
              </a:rPr>
              <a:t>Dataset de Grupo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09324" y="4124182"/>
            <a:ext cx="8424487" cy="89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75" lvl="1" indent="-280687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As features ambientais da sala (luz, movimento, etc), já o target é o número de pessoas dentro da sala;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0887" y="6067853"/>
            <a:ext cx="6366549" cy="363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75" lvl="1" indent="-280687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Analisou-se e concluíram-se várias coisas:</a:t>
            </a:r>
          </a:p>
          <a:p>
            <a:pPr marL="1122749" lvl="2" indent="-374250" algn="just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Desbalanceamento do target: classe 0 é maioritária;</a:t>
            </a:r>
          </a:p>
          <a:p>
            <a:pPr marL="1122749" lvl="2" indent="-374250" algn="just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Ocupação ao longo do dia, para cada feature;</a:t>
            </a:r>
          </a:p>
          <a:p>
            <a:pPr marL="1122749" lvl="2" indent="-374250" algn="just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Dados distribuidos anormalmente;</a:t>
            </a:r>
          </a:p>
          <a:p>
            <a:pPr marL="1122749" lvl="2" indent="-374250" algn="just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Muitos outliers;</a:t>
            </a:r>
          </a:p>
          <a:p>
            <a:pPr marL="1122749" lvl="2" indent="-374250" algn="just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Source Sans Pro"/>
              </a:rPr>
              <a:t>Multicolinearidade;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17776" y="3242078"/>
            <a:ext cx="155491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53">
                <a:solidFill>
                  <a:srgbClr val="FFFFFF"/>
                </a:solidFill>
                <a:latin typeface="Garet Bold"/>
              </a:rPr>
              <a:t>ATRIBUTO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658740" y="3242078"/>
            <a:ext cx="100089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53">
                <a:solidFill>
                  <a:srgbClr val="FFFFFF"/>
                </a:solidFill>
                <a:latin typeface="Garet Bold"/>
              </a:rPr>
              <a:t>TIPO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567660" y="3851123"/>
            <a:ext cx="14551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Now"/>
              </a:rPr>
              <a:t>S1_Temp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431617" y="3851123"/>
            <a:ext cx="14551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Now"/>
              </a:rPr>
              <a:t>Numério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053545" y="3242078"/>
            <a:ext cx="2001796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53">
                <a:solidFill>
                  <a:srgbClr val="FFFFFF"/>
                </a:solidFill>
                <a:latin typeface="Garet Bold"/>
              </a:rPr>
              <a:t>EXEMPLO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326871" y="3846361"/>
            <a:ext cx="14551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Now"/>
              </a:rPr>
              <a:t>24.94, ...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431617" y="4459979"/>
            <a:ext cx="14551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Now"/>
              </a:rPr>
              <a:t>Numérico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326871" y="4504621"/>
            <a:ext cx="14551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Now"/>
              </a:rPr>
              <a:t>121, ...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567660" y="4970711"/>
            <a:ext cx="1455143" cy="65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Now"/>
              </a:rPr>
              <a:t>Room_occupancy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431617" y="5166643"/>
            <a:ext cx="14551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Now"/>
              </a:rPr>
              <a:t>Numérico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416398" y="5141219"/>
            <a:ext cx="124614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Now"/>
              </a:rPr>
              <a:t>0, 1, 2, ...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276252" y="541600"/>
            <a:ext cx="3882936" cy="382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69798"/>
                </a:solidFill>
                <a:latin typeface="IBM Plex Sans Bold"/>
              </a:rPr>
              <a:t>PROBLEMA DE REGRESSÃO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071524" y="5176603"/>
            <a:ext cx="819262" cy="339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0"/>
              </a:lnSpc>
            </a:pPr>
            <a:r>
              <a:rPr lang="en-US" sz="1993">
                <a:solidFill>
                  <a:srgbClr val="000000"/>
                </a:solidFill>
                <a:latin typeface="Open Sans Extra Bold"/>
              </a:rPr>
              <a:t>target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107676"/>
            <a:ext cx="1258804" cy="125880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3887790"/>
            <a:ext cx="1258804" cy="125880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5856585"/>
            <a:ext cx="1258804" cy="125880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7958828"/>
            <a:ext cx="1258804" cy="1258804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542556" y="7997224"/>
            <a:ext cx="1015292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CONSTRUCT - FEATURE ENGENEERING - TRATAMENTO DE DATAS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42556" y="8540605"/>
            <a:ext cx="6339894" cy="40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Separação em dia, mês, ano, hora e minutos.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77750" y="2600097"/>
            <a:ext cx="1258804" cy="1258804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0475" y="8203794"/>
            <a:ext cx="816371" cy="76887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4412" y="2754235"/>
            <a:ext cx="746596" cy="950527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9377750" y="5217031"/>
            <a:ext cx="1258804" cy="1258804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66C8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849632" y="5308229"/>
            <a:ext cx="3150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691329" y="5469456"/>
            <a:ext cx="631646" cy="75395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259300" y="359074"/>
            <a:ext cx="735335" cy="735335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238230" y="2335354"/>
            <a:ext cx="880860" cy="761944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370449" y="4215926"/>
            <a:ext cx="575306" cy="5638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674326" y="825748"/>
            <a:ext cx="8480133" cy="73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IBM Plex Sans Bold"/>
              </a:rPr>
              <a:t>DATA PREPARATION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42556" y="2146072"/>
            <a:ext cx="565230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DESBALANCEAMENTO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542556" y="2642586"/>
            <a:ext cx="6339894" cy="40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SMOGN, CV com STK, métricas específicas.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542556" y="3914222"/>
            <a:ext cx="620208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FEATURE SELECTION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542556" y="4373965"/>
            <a:ext cx="6202084" cy="40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Wrapper methods &amp; Teste de hipóteses.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42556" y="5883017"/>
            <a:ext cx="6202084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CONSTRUCT, FORMAT - MISSING DATA DUPLICADOS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42556" y="6791067"/>
            <a:ext cx="6339894" cy="40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Não existia.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00582" y="5947783"/>
            <a:ext cx="3150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?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893729" y="2642586"/>
            <a:ext cx="933029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TRANSFORM -  TRATAMENTO DE OUTLIERS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893729" y="3181874"/>
            <a:ext cx="6705325" cy="40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Análise bivariada, de acordo com o target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891605" y="5243463"/>
            <a:ext cx="1172591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466C8"/>
                </a:solidFill>
                <a:latin typeface="IBM Plex Sans Bold"/>
              </a:rPr>
              <a:t>TRANSFORM - NORMALIZAÇÃO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891605" y="5819393"/>
            <a:ext cx="6910801" cy="824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Source Sans Pro"/>
              </a:rPr>
              <a:t> Experimentação com diferentes tipos de normalização (0-1).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157553" y="489113"/>
            <a:ext cx="2838671" cy="427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000000"/>
                </a:solidFill>
                <a:latin typeface="Open Sans Bold"/>
              </a:rPr>
              <a:t>Dataset de Grupo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33919" y="527489"/>
            <a:ext cx="3925269" cy="382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69798"/>
                </a:solidFill>
                <a:latin typeface="IBM Plex Sans Bold"/>
              </a:rPr>
              <a:t>PROBLEMA DE REGRESSÃO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59300" y="355820"/>
            <a:ext cx="672880" cy="6728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52845" y="1225259"/>
            <a:ext cx="8685886" cy="69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7"/>
              </a:lnSpc>
            </a:pPr>
            <a:r>
              <a:rPr lang="en-US" sz="5300">
                <a:solidFill>
                  <a:srgbClr val="000000"/>
                </a:solidFill>
                <a:latin typeface="IBM Plex Sans Bold"/>
              </a:rPr>
              <a:t>MODELING &amp; EVALUATION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24454" y="454631"/>
            <a:ext cx="3826862" cy="427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495">
                <a:solidFill>
                  <a:srgbClr val="000000"/>
                </a:solidFill>
                <a:latin typeface="Open Sans Bold"/>
              </a:rPr>
              <a:t>Dataset de Competição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76488" y="2504908"/>
            <a:ext cx="244246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466C8"/>
                </a:solidFill>
                <a:latin typeface="IBM Plex Sans Bold"/>
              </a:rPr>
              <a:t>CENÁRIOS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6963" y="2938581"/>
            <a:ext cx="6028897" cy="78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Diferentes cenários, sempre que se introduzia uma nova alteração.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66963" y="3947290"/>
            <a:ext cx="477072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2196F3"/>
                </a:solidFill>
                <a:latin typeface="IBM Plex Sans Bold"/>
              </a:rPr>
              <a:t>TRATAMENTO ESPECÍFICO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66963" y="4526850"/>
            <a:ext cx="6140394" cy="384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Processamento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 individual para </a:t>
            </a: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os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 top-1 </a:t>
            </a:r>
            <a:r>
              <a:rPr lang="en-US" sz="2300" dirty="0" err="1">
                <a:solidFill>
                  <a:srgbClr val="000000"/>
                </a:solidFill>
                <a:latin typeface="Source Sans Pro"/>
              </a:rPr>
              <a:t>modelo</a:t>
            </a:r>
            <a:r>
              <a:rPr lang="en-US" sz="2300" dirty="0">
                <a:solidFill>
                  <a:srgbClr val="000000"/>
                </a:solidFill>
                <a:latin typeface="Source Sans Pro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57438" y="5573326"/>
            <a:ext cx="3431751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196F3"/>
                </a:solidFill>
                <a:latin typeface="IBM Plex Sans Bold"/>
              </a:rPr>
              <a:t>MODEL TECHNIQUE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57438" y="6188751"/>
            <a:ext cx="5589552" cy="78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Abordagem com AutoML, para ganhar uma primeira ideia.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73691" y="7235227"/>
            <a:ext cx="194475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196F3"/>
                </a:solidFill>
                <a:latin typeface="IBM Plex Sans Bold"/>
              </a:rPr>
              <a:t>MÉTRICAS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06636" y="7849907"/>
            <a:ext cx="5910908" cy="389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6606" lvl="1" indent="-248303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Source Sans Pro"/>
              </a:rPr>
              <a:t>MAE, MSE, RMSE, R2 SCORE, RMSLE, com CV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039413" y="1883342"/>
            <a:ext cx="7837379" cy="7749319"/>
            <a:chOff x="0" y="-47625"/>
            <a:chExt cx="10449838" cy="10332424"/>
          </a:xfrm>
        </p:grpSpPr>
        <p:sp>
          <p:nvSpPr>
            <p:cNvPr id="14" name="TextBox 14"/>
            <p:cNvSpPr txBox="1"/>
            <p:nvPr/>
          </p:nvSpPr>
          <p:spPr>
            <a:xfrm>
              <a:off x="4550863" y="-47625"/>
              <a:ext cx="404433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R2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582205" y="-47625"/>
              <a:ext cx="1231555" cy="4640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RMSLE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4285048" y="141768"/>
              <a:ext cx="1201879" cy="132908"/>
              <a:chOff x="3863172" y="-619760"/>
              <a:chExt cx="1378148" cy="152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863172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5088921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767AD5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2001535" y="9783100"/>
              <a:ext cx="760531" cy="4651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RF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5471784" y="9820730"/>
              <a:ext cx="666851" cy="4640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DT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967127" y="9783101"/>
              <a:ext cx="598244" cy="4828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ET</a:t>
              </a:r>
            </a:p>
          </p:txBody>
        </p: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15989" y="682259"/>
              <a:ext cx="9533849" cy="8971258"/>
              <a:chOff x="0" y="0"/>
              <a:chExt cx="10932102" cy="10287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-63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256540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51371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770890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10280650"/>
                <a:ext cx="10932102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32102" h="12700">
                    <a:moveTo>
                      <a:pt x="0" y="0"/>
                    </a:moveTo>
                    <a:lnTo>
                      <a:pt x="10932102" y="0"/>
                    </a:lnTo>
                    <a:lnTo>
                      <a:pt x="10932102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480578" y="426412"/>
              <a:ext cx="258201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1 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2669226"/>
              <a:ext cx="738779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0,75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87074" y="4912041"/>
              <a:ext cx="551705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0,5 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7154855"/>
              <a:ext cx="738779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0,25 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480578" y="9397670"/>
              <a:ext cx="258201" cy="46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Source Sans Pro Bold"/>
                </a:rPr>
                <a:t>0 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915989" y="730548"/>
              <a:ext cx="9533849" cy="8922968"/>
              <a:chOff x="0" y="55372"/>
              <a:chExt cx="10932102" cy="10231628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57429"/>
                <a:ext cx="1463134" cy="10229571"/>
              </a:xfrm>
              <a:custGeom>
                <a:avLst/>
                <a:gdLst/>
                <a:ahLst/>
                <a:cxnLst/>
                <a:rect l="l" t="t" r="r" b="b"/>
                <a:pathLst>
                  <a:path w="1463134" h="10229571">
                    <a:moveTo>
                      <a:pt x="0" y="10229571"/>
                    </a:moveTo>
                    <a:lnTo>
                      <a:pt x="0" y="175576"/>
                    </a:lnTo>
                    <a:cubicBezTo>
                      <a:pt x="0" y="78608"/>
                      <a:pt x="78608" y="0"/>
                      <a:pt x="175576" y="0"/>
                    </a:cubicBezTo>
                    <a:lnTo>
                      <a:pt x="1287558" y="0"/>
                    </a:lnTo>
                    <a:cubicBezTo>
                      <a:pt x="1384526" y="0"/>
                      <a:pt x="1463134" y="78608"/>
                      <a:pt x="1463134" y="175576"/>
                    </a:cubicBezTo>
                    <a:lnTo>
                      <a:pt x="1463134" y="10229571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3990217" y="123266"/>
                <a:ext cx="1463134" cy="10163734"/>
              </a:xfrm>
              <a:custGeom>
                <a:avLst/>
                <a:gdLst/>
                <a:ahLst/>
                <a:cxnLst/>
                <a:rect l="l" t="t" r="r" b="b"/>
                <a:pathLst>
                  <a:path w="1463134" h="10163734">
                    <a:moveTo>
                      <a:pt x="0" y="10163734"/>
                    </a:moveTo>
                    <a:lnTo>
                      <a:pt x="0" y="175576"/>
                    </a:lnTo>
                    <a:cubicBezTo>
                      <a:pt x="0" y="129011"/>
                      <a:pt x="18498" y="84352"/>
                      <a:pt x="51425" y="51425"/>
                    </a:cubicBezTo>
                    <a:cubicBezTo>
                      <a:pt x="84352" y="18498"/>
                      <a:pt x="129011" y="0"/>
                      <a:pt x="175576" y="0"/>
                    </a:cubicBezTo>
                    <a:lnTo>
                      <a:pt x="1287558" y="0"/>
                    </a:lnTo>
                    <a:cubicBezTo>
                      <a:pt x="1334124" y="0"/>
                      <a:pt x="1378782" y="18498"/>
                      <a:pt x="1411709" y="51425"/>
                    </a:cubicBezTo>
                    <a:cubicBezTo>
                      <a:pt x="1444636" y="84352"/>
                      <a:pt x="1463134" y="129011"/>
                      <a:pt x="1463134" y="175576"/>
                    </a:cubicBezTo>
                    <a:lnTo>
                      <a:pt x="1463134" y="10163734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7980435" y="55372"/>
                <a:ext cx="1463134" cy="10231628"/>
              </a:xfrm>
              <a:custGeom>
                <a:avLst/>
                <a:gdLst/>
                <a:ahLst/>
                <a:cxnLst/>
                <a:rect l="l" t="t" r="r" b="b"/>
                <a:pathLst>
                  <a:path w="1463134" h="10231628">
                    <a:moveTo>
                      <a:pt x="0" y="10231628"/>
                    </a:moveTo>
                    <a:lnTo>
                      <a:pt x="0" y="175576"/>
                    </a:lnTo>
                    <a:cubicBezTo>
                      <a:pt x="0" y="129010"/>
                      <a:pt x="18498" y="84352"/>
                      <a:pt x="51424" y="51425"/>
                    </a:cubicBezTo>
                    <a:cubicBezTo>
                      <a:pt x="84352" y="18498"/>
                      <a:pt x="129010" y="0"/>
                      <a:pt x="175576" y="0"/>
                    </a:cubicBezTo>
                    <a:lnTo>
                      <a:pt x="1287557" y="0"/>
                    </a:lnTo>
                    <a:cubicBezTo>
                      <a:pt x="1334123" y="0"/>
                      <a:pt x="1378781" y="18498"/>
                      <a:pt x="1411709" y="51425"/>
                    </a:cubicBezTo>
                    <a:cubicBezTo>
                      <a:pt x="1444635" y="84352"/>
                      <a:pt x="1463134" y="129010"/>
                      <a:pt x="1463134" y="175576"/>
                    </a:cubicBezTo>
                    <a:lnTo>
                      <a:pt x="1463134" y="10231628"/>
                    </a:lnTo>
                    <a:close/>
                  </a:path>
                </a:pathLst>
              </a:custGeom>
              <a:solidFill>
                <a:srgbClr val="0466C8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1488534" y="9998785"/>
                <a:ext cx="1463134" cy="288215"/>
              </a:xfrm>
              <a:custGeom>
                <a:avLst/>
                <a:gdLst/>
                <a:ahLst/>
                <a:cxnLst/>
                <a:rect l="l" t="t" r="r" b="b"/>
                <a:pathLst>
                  <a:path w="1463134" h="288215">
                    <a:moveTo>
                      <a:pt x="0" y="288215"/>
                    </a:moveTo>
                    <a:lnTo>
                      <a:pt x="0" y="175576"/>
                    </a:lnTo>
                    <a:cubicBezTo>
                      <a:pt x="0" y="129011"/>
                      <a:pt x="18498" y="84352"/>
                      <a:pt x="51425" y="51425"/>
                    </a:cubicBezTo>
                    <a:cubicBezTo>
                      <a:pt x="84352" y="18498"/>
                      <a:pt x="129010" y="0"/>
                      <a:pt x="175576" y="0"/>
                    </a:cubicBezTo>
                    <a:lnTo>
                      <a:pt x="1287558" y="0"/>
                    </a:lnTo>
                    <a:cubicBezTo>
                      <a:pt x="1384526" y="0"/>
                      <a:pt x="1463134" y="78608"/>
                      <a:pt x="1463134" y="175576"/>
                    </a:cubicBezTo>
                    <a:lnTo>
                      <a:pt x="1463134" y="288215"/>
                    </a:lnTo>
                    <a:close/>
                  </a:path>
                </a:pathLst>
              </a:custGeom>
              <a:solidFill>
                <a:srgbClr val="767AD5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5478751" y="9941140"/>
                <a:ext cx="1463134" cy="345860"/>
              </a:xfrm>
              <a:custGeom>
                <a:avLst/>
                <a:gdLst/>
                <a:ahLst/>
                <a:cxnLst/>
                <a:rect l="l" t="t" r="r" b="b"/>
                <a:pathLst>
                  <a:path w="1463134" h="345860">
                    <a:moveTo>
                      <a:pt x="0" y="345860"/>
                    </a:moveTo>
                    <a:lnTo>
                      <a:pt x="0" y="175577"/>
                    </a:lnTo>
                    <a:cubicBezTo>
                      <a:pt x="0" y="129011"/>
                      <a:pt x="18498" y="84353"/>
                      <a:pt x="51425" y="51425"/>
                    </a:cubicBezTo>
                    <a:cubicBezTo>
                      <a:pt x="84352" y="18499"/>
                      <a:pt x="129011" y="0"/>
                      <a:pt x="175576" y="0"/>
                    </a:cubicBezTo>
                    <a:lnTo>
                      <a:pt x="1287558" y="0"/>
                    </a:lnTo>
                    <a:cubicBezTo>
                      <a:pt x="1334123" y="0"/>
                      <a:pt x="1378782" y="18499"/>
                      <a:pt x="1411709" y="51425"/>
                    </a:cubicBezTo>
                    <a:cubicBezTo>
                      <a:pt x="1444636" y="84353"/>
                      <a:pt x="1463134" y="129011"/>
                      <a:pt x="1463134" y="175577"/>
                    </a:cubicBezTo>
                    <a:lnTo>
                      <a:pt x="1463134" y="345860"/>
                    </a:lnTo>
                    <a:close/>
                  </a:path>
                </a:pathLst>
              </a:custGeom>
              <a:solidFill>
                <a:srgbClr val="767AD5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9468969" y="10034812"/>
                <a:ext cx="1463134" cy="252188"/>
              </a:xfrm>
              <a:custGeom>
                <a:avLst/>
                <a:gdLst/>
                <a:ahLst/>
                <a:cxnLst/>
                <a:rect l="l" t="t" r="r" b="b"/>
                <a:pathLst>
                  <a:path w="1463134" h="252188">
                    <a:moveTo>
                      <a:pt x="0" y="252188"/>
                    </a:moveTo>
                    <a:lnTo>
                      <a:pt x="0" y="175576"/>
                    </a:lnTo>
                    <a:cubicBezTo>
                      <a:pt x="0" y="129011"/>
                      <a:pt x="18498" y="84353"/>
                      <a:pt x="51424" y="51425"/>
                    </a:cubicBezTo>
                    <a:cubicBezTo>
                      <a:pt x="84352" y="18498"/>
                      <a:pt x="129010" y="0"/>
                      <a:pt x="175576" y="0"/>
                    </a:cubicBezTo>
                    <a:lnTo>
                      <a:pt x="1287557" y="0"/>
                    </a:lnTo>
                    <a:cubicBezTo>
                      <a:pt x="1334123" y="0"/>
                      <a:pt x="1378781" y="18498"/>
                      <a:pt x="1411709" y="51425"/>
                    </a:cubicBezTo>
                    <a:cubicBezTo>
                      <a:pt x="1444635" y="84353"/>
                      <a:pt x="1463133" y="129011"/>
                      <a:pt x="1463133" y="175576"/>
                    </a:cubicBezTo>
                    <a:lnTo>
                      <a:pt x="1463133" y="252188"/>
                    </a:lnTo>
                    <a:close/>
                  </a:path>
                </a:pathLst>
              </a:custGeom>
              <a:solidFill>
                <a:srgbClr val="767AD5"/>
              </a:solidFill>
            </p:spPr>
          </p:sp>
        </p:grpSp>
      </p:grpSp>
      <p:sp>
        <p:nvSpPr>
          <p:cNvPr id="40" name="TextBox 40"/>
          <p:cNvSpPr txBox="1"/>
          <p:nvPr/>
        </p:nvSpPr>
        <p:spPr>
          <a:xfrm>
            <a:off x="9733775" y="2509847"/>
            <a:ext cx="887147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99.38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046780" y="2948106"/>
            <a:ext cx="802481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92.25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369879" y="2589999"/>
            <a:ext cx="873036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98.74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511146" y="3139874"/>
            <a:ext cx="802481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90.43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4982346" y="2575888"/>
            <a:ext cx="901258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99.40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5998111" y="3560576"/>
            <a:ext cx="802481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83.80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835723" y="1595528"/>
            <a:ext cx="208859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Cenário 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744640" y="493008"/>
            <a:ext cx="4402634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969798"/>
                </a:solidFill>
                <a:latin typeface="IBM Plex Sans Bold"/>
              </a:rPr>
              <a:t>PROBLEMA DE CLASSIFICAÇÃO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371136" y="8495072"/>
            <a:ext cx="901258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Open Sans Extra Bold"/>
              </a:rPr>
              <a:t>0.034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5998111" y="8561747"/>
            <a:ext cx="873036" cy="410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Open Sans Extra Bold"/>
              </a:rPr>
              <a:t>0.030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777955" y="8566686"/>
            <a:ext cx="887147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Open Sans Extra Bold"/>
              </a:rPr>
              <a:t>0.028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5460970" y="1350555"/>
            <a:ext cx="1415822" cy="30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6"/>
              </a:lnSpc>
            </a:pPr>
            <a:r>
              <a:rPr lang="en-US" sz="1847">
                <a:solidFill>
                  <a:srgbClr val="000000"/>
                </a:solidFill>
                <a:latin typeface="Open Sans Bold"/>
              </a:rPr>
              <a:t>Overfitting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Personalizados</PresentationFormat>
  <Paragraphs>0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Gold and Grey Elevator pitch infographic</dc:title>
  <cp:revision>52</cp:revision>
  <dcterms:created xsi:type="dcterms:W3CDTF">2006-08-16T00:00:00Z</dcterms:created>
  <dcterms:modified xsi:type="dcterms:W3CDTF">2023-01-19T19:35:32Z</dcterms:modified>
  <dc:identifier>DAFYDnO6vkk</dc:identifier>
</cp:coreProperties>
</file>