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7" r:id="rId3"/>
    <p:sldId id="278" r:id="rId4"/>
    <p:sldId id="279" r:id="rId5"/>
    <p:sldId id="282" r:id="rId6"/>
    <p:sldId id="281" r:id="rId7"/>
    <p:sldId id="283" r:id="rId8"/>
    <p:sldId id="284" r:id="rId9"/>
    <p:sldId id="280" r:id="rId10"/>
    <p:sldId id="285" r:id="rId11"/>
    <p:sldId id="300" r:id="rId12"/>
    <p:sldId id="301" r:id="rId13"/>
    <p:sldId id="262" r:id="rId14"/>
    <p:sldId id="302" r:id="rId15"/>
    <p:sldId id="303" r:id="rId16"/>
    <p:sldId id="304" r:id="rId17"/>
    <p:sldId id="305" r:id="rId18"/>
    <p:sldId id="306" r:id="rId19"/>
    <p:sldId id="307" r:id="rId20"/>
    <p:sldId id="261" r:id="rId21"/>
    <p:sldId id="263" r:id="rId22"/>
    <p:sldId id="310" r:id="rId23"/>
    <p:sldId id="311" r:id="rId24"/>
    <p:sldId id="308" r:id="rId25"/>
    <p:sldId id="264" r:id="rId26"/>
    <p:sldId id="265" r:id="rId27"/>
    <p:sldId id="312" r:id="rId28"/>
    <p:sldId id="313" r:id="rId29"/>
    <p:sldId id="314" r:id="rId30"/>
    <p:sldId id="286" r:id="rId31"/>
    <p:sldId id="291" r:id="rId32"/>
    <p:sldId id="292" r:id="rId33"/>
    <p:sldId id="288" r:id="rId34"/>
    <p:sldId id="289" r:id="rId35"/>
    <p:sldId id="290" r:id="rId36"/>
    <p:sldId id="270" r:id="rId37"/>
    <p:sldId id="293" r:id="rId38"/>
    <p:sldId id="294" r:id="rId39"/>
    <p:sldId id="295" r:id="rId40"/>
    <p:sldId id="296" r:id="rId41"/>
    <p:sldId id="297" r:id="rId42"/>
    <p:sldId id="266" r:id="rId43"/>
    <p:sldId id="315" r:id="rId44"/>
    <p:sldId id="316" r:id="rId45"/>
    <p:sldId id="319" r:id="rId46"/>
    <p:sldId id="320" r:id="rId47"/>
    <p:sldId id="321" r:id="rId48"/>
    <p:sldId id="322" r:id="rId49"/>
    <p:sldId id="323" r:id="rId50"/>
    <p:sldId id="267" r:id="rId51"/>
    <p:sldId id="324" r:id="rId52"/>
    <p:sldId id="268" r:id="rId53"/>
    <p:sldId id="325" r:id="rId54"/>
    <p:sldId id="269" r:id="rId55"/>
    <p:sldId id="326" r:id="rId56"/>
    <p:sldId id="271" r:id="rId57"/>
    <p:sldId id="27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2"/>
    <p:restoredTop sz="93446"/>
  </p:normalViewPr>
  <p:slideViewPr>
    <p:cSldViewPr snapToGrid="0" snapToObjects="1">
      <p:cViewPr varScale="1">
        <p:scale>
          <a:sx n="144" d="100"/>
          <a:sy n="144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25E-126D-1240-B7D1-9E00A78C3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B20D-72D4-9E41-A4C7-06DC899D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2F02-86C1-D448-97FF-B9827050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231E-008D-1246-B6E0-18BBF76F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8ABE-1F52-5A41-AD69-4748B712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414-6CA6-8A48-BEA5-A316C761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447C-A2E3-5E4D-9A4E-E0CD1B9EE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DC3E-2577-B848-BF89-02FDC12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A828-C1E2-2442-A59B-09874BCF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6CAE-99E9-B64B-81F5-3678BBC2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BABAD-41F6-2E45-BA0F-D18918E6E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6A3CC-CCC2-7440-BD2C-0F8B44043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46C8-516F-5741-88FB-087E225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36C5-5441-FD4C-887E-872282B4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0A77-5E50-F74E-9949-20991F1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4E3E-F71B-0E4C-A19C-3C5F9152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CD2F-D0A8-444A-A583-643C1806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056E-7B24-B440-BF84-9F9AA618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6053-5F92-1543-B6DE-7B31A6F0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A1E8-6281-6D41-913E-895D34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BE95-28D4-A545-B6F6-ADD45815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2169-5DEE-8B4F-933C-2DBAFA1D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56A0-EC10-4E44-AF4F-6F79CCBB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0F78-F544-B049-B72A-39E5B798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E609-D113-3840-8E96-3DE1EA54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9AE9-870A-704E-AAC6-4964EB03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B16-4211-4F4D-A4E1-57A39865C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EED4E-3B28-DC4E-9A65-B339A953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23626-CDB5-E149-8903-46F9125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ACDD-DE4F-A248-BF22-61FB0356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23D7-65EB-4E4D-90B8-0C8654F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A76-13B1-A24B-B7C5-6D349C75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3793-8F14-8D4C-8C11-EC641DE0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5B638-B0B9-B648-8963-2EAFC9533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547C2-C549-3440-88DE-4428226EF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B05FE-3D7D-1642-A7CD-3928C74EB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D16B8-22C5-B34F-B43B-6411DC19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E72F9-4595-F642-80D3-C04B2030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D1261-DD67-4945-8B71-8A2C4A6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BFC-87AB-604D-B6F6-851DD7D4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C407-7706-0444-9220-1EA572E7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57A-233D-2748-960E-94611044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8FF7-EBA1-5A47-8703-476B2725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BF3C8-581F-234E-87CC-0001E208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6C27D-7EC3-6546-8157-0E478F99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CEDB-E610-BD4D-9BD0-16DD412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4059-ECCE-FC4F-98F3-541918A2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37AC-91F8-1745-B825-82ADD683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22EFC-3897-0B44-8F49-0CC7A425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88CCB-D8B6-3542-B1A4-EFBE1506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C912-B6BD-634B-8F2B-1025F0CB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2C06-56B3-BE41-B865-F41C0E21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59BF-D43B-8945-9531-27957A91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D86A5-47BB-324E-BFD6-E77032D7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9651-162B-CC47-81CD-DF62AF35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7A2A7-A81D-ED40-91FC-2E3EF62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B503-CFB6-5345-805D-CBE5F3F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FAFC0-C621-B249-9AE9-3005602A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F321-4582-7E45-A1C4-BDED06F2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20F2-3BA1-114B-ADEE-50EF5DD6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03D1-9FBF-AD45-9894-9B982AAC1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1A25-B1EC-1A44-BE82-AD70F375101F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EB2-735D-854F-985B-D9B0B9B5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A908-49C1-6943-ACFF-FF9EC97A5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14FF-2AED-7749-90E5-99C92539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8459"/>
          </a:xfrm>
        </p:spPr>
        <p:txBody>
          <a:bodyPr>
            <a:normAutofit/>
          </a:bodyPr>
          <a:lstStyle/>
          <a:p>
            <a:r>
              <a:rPr lang="en-US" dirty="0"/>
              <a:t>Week 13</a:t>
            </a:r>
          </a:p>
          <a:p>
            <a:r>
              <a:rPr lang="en-US" dirty="0"/>
              <a:t>– </a:t>
            </a:r>
          </a:p>
          <a:p>
            <a:r>
              <a:rPr lang="en-US" dirty="0"/>
              <a:t>Project 4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FF0916-5E77-4EA3-B140-5BF3BB567D0C}"/>
              </a:ext>
            </a:extLst>
          </p:cNvPr>
          <p:cNvSpPr/>
          <p:nvPr/>
        </p:nvSpPr>
        <p:spPr>
          <a:xfrm>
            <a:off x="2525597" y="2492604"/>
            <a:ext cx="158370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  <a:p>
            <a:pPr algn="ctr"/>
            <a:r>
              <a:rPr lang="en-US" dirty="0"/>
              <a:t>cat</a:t>
            </a:r>
          </a:p>
          <a:p>
            <a:pPr algn="ctr"/>
            <a:r>
              <a:rPr lang="en-US" dirty="0"/>
              <a:t>echo 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D32DD7-E85D-4FB6-A753-2EBCB9B80AD6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290954" y="3844662"/>
            <a:ext cx="1581705" cy="15287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0056C4-06DD-47C3-87F6-D25DB16576B9}"/>
              </a:ext>
            </a:extLst>
          </p:cNvPr>
          <p:cNvSpPr txBox="1"/>
          <p:nvPr/>
        </p:nvSpPr>
        <p:spPr>
          <a:xfrm>
            <a:off x="3506378" y="5453074"/>
            <a:ext cx="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2D6C3-D7EE-47BD-8E52-0FD38DB3371E}"/>
              </a:ext>
            </a:extLst>
          </p:cNvPr>
          <p:cNvSpPr txBox="1"/>
          <p:nvPr/>
        </p:nvSpPr>
        <p:spPr>
          <a:xfrm>
            <a:off x="4456129" y="2766442"/>
            <a:ext cx="264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only work within </a:t>
            </a:r>
            <a:r>
              <a:rPr lang="en-US" b="1" dirty="0"/>
              <a:t>the mount point folder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43A4E1-1359-450A-9B0F-CFE4405B20A1}"/>
              </a:ext>
            </a:extLst>
          </p:cNvPr>
          <p:cNvCxnSpPr>
            <a:cxnSpLocks/>
            <a:stCxn id="9" idx="3"/>
            <a:endCxn id="13" idx="4"/>
          </p:cNvCxnSpPr>
          <p:nvPr/>
        </p:nvCxnSpPr>
        <p:spPr>
          <a:xfrm flipV="1">
            <a:off x="7843886" y="3695946"/>
            <a:ext cx="1224699" cy="170392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6E1654-D8D5-46C8-AC8D-8CBEC8936FAF}"/>
              </a:ext>
            </a:extLst>
          </p:cNvPr>
          <p:cNvSpPr txBox="1"/>
          <p:nvPr/>
        </p:nvSpPr>
        <p:spPr>
          <a:xfrm>
            <a:off x="8936608" y="4767627"/>
            <a:ext cx="249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Redirects to your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4788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44DA-E61A-E44B-98E9-75B17F9D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51DB-3BEF-0B47-B254-B718F2DF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7018"/>
          </a:xfrm>
        </p:spPr>
        <p:txBody>
          <a:bodyPr>
            <a:normAutofit/>
          </a:bodyPr>
          <a:lstStyle/>
          <a:p>
            <a:r>
              <a:rPr lang="en-US" dirty="0"/>
              <a:t>Kernel is installed</a:t>
            </a:r>
          </a:p>
          <a:p>
            <a:r>
              <a:rPr lang="en-US" dirty="0"/>
              <a:t>Install libraries and example programs</a:t>
            </a:r>
          </a:p>
          <a:p>
            <a:pPr marL="457200" lvl="1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 </a:t>
            </a:r>
          </a:p>
          <a:p>
            <a:pPr marL="457200" lvl="1" indent="0">
              <a:buNone/>
            </a:pPr>
            <a:r>
              <a:rPr lang="en-US" dirty="0" err="1"/>
              <a:t>cp</a:t>
            </a:r>
            <a:r>
              <a:rPr lang="en-US" dirty="0"/>
              <a:t> /u/</a:t>
            </a:r>
            <a:r>
              <a:rPr lang="en-US" dirty="0" err="1"/>
              <a:t>OSLab</a:t>
            </a:r>
            <a:r>
              <a:rPr lang="en-US" dirty="0"/>
              <a:t>/original/fuse-2.7.0.tar.gz . </a:t>
            </a:r>
          </a:p>
          <a:p>
            <a:pPr marL="457200" lvl="1" indent="0">
              <a:buNone/>
            </a:pPr>
            <a:r>
              <a:rPr lang="en-US" dirty="0"/>
              <a:t>tar </a:t>
            </a:r>
            <a:r>
              <a:rPr lang="en-US" dirty="0" err="1"/>
              <a:t>xvfz</a:t>
            </a:r>
            <a:r>
              <a:rPr lang="en-US" dirty="0"/>
              <a:t> fuse-2.7.0.tar.gz </a:t>
            </a:r>
          </a:p>
          <a:p>
            <a:pPr marL="457200" lvl="1" indent="0">
              <a:buNone/>
            </a:pPr>
            <a:r>
              <a:rPr lang="en-US" dirty="0"/>
              <a:t>cd fuse-2.7.0 </a:t>
            </a:r>
          </a:p>
          <a:p>
            <a:pPr marL="457200" lvl="1" indent="0">
              <a:buNone/>
            </a:pPr>
            <a:r>
              <a:rPr lang="en-US" dirty="0"/>
              <a:t>./configure </a:t>
            </a:r>
          </a:p>
          <a:p>
            <a:pPr marL="457200" lvl="1" indent="0">
              <a:buNone/>
            </a:pPr>
            <a:r>
              <a:rPr lang="en-US" dirty="0"/>
              <a:t>make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A77B4-D21E-49B5-92E9-FAA15EA849B2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44DA-E61A-E44B-98E9-75B17F9D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51DB-3BEF-0B47-B254-B718F2DF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7018"/>
          </a:xfrm>
        </p:spPr>
        <p:txBody>
          <a:bodyPr>
            <a:normAutofit/>
          </a:bodyPr>
          <a:lstStyle/>
          <a:p>
            <a:r>
              <a:rPr lang="en-US" dirty="0"/>
              <a:t>Kernel is installed</a:t>
            </a:r>
          </a:p>
          <a:p>
            <a:r>
              <a:rPr lang="en-US" dirty="0"/>
              <a:t>Install libraries and example programs</a:t>
            </a:r>
          </a:p>
          <a:p>
            <a:pPr marL="457200" lvl="1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 </a:t>
            </a:r>
          </a:p>
          <a:p>
            <a:pPr marL="457200" lvl="1" indent="0">
              <a:buNone/>
            </a:pPr>
            <a:r>
              <a:rPr lang="en-US" dirty="0" err="1"/>
              <a:t>cp</a:t>
            </a:r>
            <a:r>
              <a:rPr lang="en-US" dirty="0"/>
              <a:t> /u/</a:t>
            </a:r>
            <a:r>
              <a:rPr lang="en-US" dirty="0" err="1"/>
              <a:t>OSLab</a:t>
            </a:r>
            <a:r>
              <a:rPr lang="en-US" dirty="0"/>
              <a:t>/original/fuse-2.7.0.tar.gz . </a:t>
            </a:r>
          </a:p>
          <a:p>
            <a:pPr marL="457200" lvl="1" indent="0">
              <a:buNone/>
            </a:pPr>
            <a:r>
              <a:rPr lang="en-US" dirty="0"/>
              <a:t>tar </a:t>
            </a:r>
            <a:r>
              <a:rPr lang="en-US" dirty="0" err="1"/>
              <a:t>xvfz</a:t>
            </a:r>
            <a:r>
              <a:rPr lang="en-US" dirty="0"/>
              <a:t> fuse-2.7.0.tar.gz </a:t>
            </a:r>
          </a:p>
          <a:p>
            <a:pPr marL="457200" lvl="1" indent="0">
              <a:buNone/>
            </a:pPr>
            <a:r>
              <a:rPr lang="en-US" dirty="0"/>
              <a:t>cd fuse-2.7.0 </a:t>
            </a:r>
          </a:p>
          <a:p>
            <a:pPr marL="457200" lvl="1" indent="0">
              <a:buNone/>
            </a:pPr>
            <a:r>
              <a:rPr lang="en-US" dirty="0"/>
              <a:t>./configure </a:t>
            </a:r>
          </a:p>
          <a:p>
            <a:pPr marL="457200" lvl="1" indent="0">
              <a:buNone/>
            </a:pPr>
            <a:r>
              <a:rPr lang="en-US" b="1" dirty="0"/>
              <a:t>make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A77B4-D21E-49B5-92E9-FAA15EA849B2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AB4F4B22-3CC6-4881-8887-941DF99E4C4F}"/>
              </a:ext>
            </a:extLst>
          </p:cNvPr>
          <p:cNvSpPr/>
          <p:nvPr/>
        </p:nvSpPr>
        <p:spPr>
          <a:xfrm rot="5400000">
            <a:off x="3379509" y="4352827"/>
            <a:ext cx="702296" cy="85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ABD5B-2385-4316-A168-B053912ED0ED}"/>
              </a:ext>
            </a:extLst>
          </p:cNvPr>
          <p:cNvSpPr txBox="1"/>
          <p:nvPr/>
        </p:nvSpPr>
        <p:spPr>
          <a:xfrm>
            <a:off x="4223209" y="4593879"/>
            <a:ext cx="289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compiles the examples. </a:t>
            </a:r>
          </a:p>
        </p:txBody>
      </p:sp>
    </p:spTree>
    <p:extLst>
      <p:ext uri="{BB962C8B-B14F-4D97-AF65-F5344CB8AC3E}">
        <p14:creationId xmlns:p14="http://schemas.microsoft.com/office/powerpoint/2010/main" val="253067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7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r>
              <a:rPr lang="en-US" dirty="0"/>
              <a:t>cd fuse-2.7.0/example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r>
              <a:rPr lang="en-US" dirty="0"/>
              <a:t>cd fuse-2.7.0/example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testmount</a:t>
            </a:r>
            <a:r>
              <a:rPr lang="en-US" dirty="0"/>
              <a:t> (create mount point)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mount point is a location in the UNIX hierarchical file system where a new 	device or file system is located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4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r>
              <a:rPr lang="en-US" dirty="0"/>
              <a:t>cd fuse-2.7.0/example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testmount</a:t>
            </a:r>
            <a:r>
              <a:rPr lang="en-US" dirty="0"/>
              <a:t> (create mount point)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mount point is a location in the UNIX hierarchical file system where a new 	device or file system is located </a:t>
            </a:r>
          </a:p>
          <a:p>
            <a:pPr marL="0" indent="0">
              <a:buNone/>
            </a:pPr>
            <a:r>
              <a:rPr lang="en-US" dirty="0"/>
              <a:t>ls -al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3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r>
              <a:rPr lang="en-US" dirty="0"/>
              <a:t>cd fuse-2.7.0/example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testmount</a:t>
            </a:r>
            <a:r>
              <a:rPr lang="en-US" dirty="0"/>
              <a:t> (create mount point)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mount point is a location in the UNIX hierarchical file system where a new 	device or file system is located </a:t>
            </a:r>
          </a:p>
          <a:p>
            <a:pPr marL="0" indent="0">
              <a:buNone/>
            </a:pPr>
            <a:r>
              <a:rPr lang="en-US" dirty="0"/>
              <a:t>ls -al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./hello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6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2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r>
              <a:rPr lang="en-US" dirty="0"/>
              <a:t>cd fuse-2.7.0/example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testmount</a:t>
            </a:r>
            <a:r>
              <a:rPr lang="en-US" dirty="0"/>
              <a:t> (create mount point)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mount point is a location in the UNIX hierarchical file system where a new 	device or file system is located </a:t>
            </a:r>
          </a:p>
          <a:p>
            <a:pPr marL="0" indent="0">
              <a:buNone/>
            </a:pPr>
            <a:r>
              <a:rPr lang="en-US" dirty="0"/>
              <a:t>ls -al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./hello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ls -al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EB5-0D49-8E4A-B542-9467AFF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678-2688-6D42-AE49-20B791E7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6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cd /u/</a:t>
            </a:r>
            <a:r>
              <a:rPr lang="en-US" dirty="0" err="1"/>
              <a:t>OSLab</a:t>
            </a:r>
            <a:r>
              <a:rPr lang="en-US" dirty="0"/>
              <a:t>/USERNAME/ </a:t>
            </a:r>
          </a:p>
          <a:p>
            <a:pPr marL="0" indent="0">
              <a:buNone/>
            </a:pPr>
            <a:r>
              <a:rPr lang="en-US" dirty="0"/>
              <a:t>cd fuse-2.7.0/example 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testmount</a:t>
            </a:r>
            <a:r>
              <a:rPr lang="en-US" dirty="0"/>
              <a:t> (create mount point)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mount point is a location in the UNIX hierarchical file system where a new 	device or file system is located </a:t>
            </a:r>
          </a:p>
          <a:p>
            <a:pPr marL="0" indent="0">
              <a:buNone/>
            </a:pPr>
            <a:r>
              <a:rPr lang="en-US" dirty="0"/>
              <a:t>ls -al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./hello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ls -al </a:t>
            </a:r>
            <a:r>
              <a:rPr lang="en-US" dirty="0" err="1"/>
              <a:t>testmount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Should see . , .., hello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5B733A-E82C-42D7-853B-EC2034C214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78E-2B34-624C-9973-B72CF8A5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FUSE is a </a:t>
            </a:r>
            <a:r>
              <a:rPr lang="en-US" b="1" dirty="0"/>
              <a:t>Linux kernel extension </a:t>
            </a:r>
            <a:r>
              <a:rPr lang="en-US" dirty="0"/>
              <a:t>that allows for a user space program to provide the implementations for the various file-related </a:t>
            </a:r>
            <a:r>
              <a:rPr lang="en-US" dirty="0" err="1"/>
              <a:t>syscalls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Use FUSE to create our own file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5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E026-B45F-FC4F-A50A-8CDB5DF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permission deny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1788-65FE-F646-BACC-E09E895B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825625"/>
            <a:ext cx="1205059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the instruction in the 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Alternatively, add /u/fuse/bin into PATH </a:t>
            </a:r>
            <a:r>
              <a:rPr lang="en-US" dirty="0" err="1"/>
              <a:t>env</a:t>
            </a:r>
            <a:r>
              <a:rPr lang="en-US" dirty="0"/>
              <a:t> by typing the following 2 commands:</a:t>
            </a:r>
          </a:p>
          <a:p>
            <a:pPr marL="457200" lvl="1" indent="0">
              <a:buNone/>
            </a:pPr>
            <a:r>
              <a:rPr lang="en-US" dirty="0"/>
              <a:t>echo  "export PATH=\"$PATH:/u/fuse/bin\""  &gt;&gt;  ~/.</a:t>
            </a:r>
            <a:r>
              <a:rPr lang="en-US" dirty="0" err="1"/>
              <a:t>bash_profile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source  ~/.</a:t>
            </a:r>
            <a:r>
              <a:rPr lang="en-US" dirty="0" err="1"/>
              <a:t>bash_profile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Alternatively, add an alias:</a:t>
            </a:r>
          </a:p>
          <a:p>
            <a:pPr marL="457200" lvl="1" indent="0">
              <a:buNone/>
            </a:pPr>
            <a:r>
              <a:rPr lang="en-US" dirty="0"/>
              <a:t>echo  "alias </a:t>
            </a:r>
            <a:r>
              <a:rPr lang="en-US" dirty="0" err="1"/>
              <a:t>fusermount</a:t>
            </a:r>
            <a:r>
              <a:rPr lang="en-US" dirty="0"/>
              <a:t>='/u/fuse/bin/</a:t>
            </a:r>
            <a:r>
              <a:rPr lang="en-US" dirty="0" err="1"/>
              <a:t>fusermount</a:t>
            </a:r>
            <a:r>
              <a:rPr lang="en-US" dirty="0"/>
              <a:t>'"  &gt;&gt;  ~/.</a:t>
            </a:r>
            <a:r>
              <a:rPr lang="en-US" dirty="0" err="1"/>
              <a:t>bash_profile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source  ~/.</a:t>
            </a:r>
            <a:r>
              <a:rPr lang="en-US" dirty="0" err="1"/>
              <a:t>bash_profile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56FE-6469-40CF-A2A4-CE1BA29DD4AB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3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5AF-66B7-BF48-822B-35BC5CB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A22A-DDAC-4A45-8C57-CF85AEC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2"/>
            <a:ext cx="10515600" cy="5388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cat </a:t>
            </a:r>
            <a:r>
              <a:rPr lang="en-US" sz="2600" dirty="0" err="1"/>
              <a:t>testmount</a:t>
            </a:r>
            <a:r>
              <a:rPr lang="en-US" sz="2600" dirty="0"/>
              <a:t>/hello </a:t>
            </a:r>
          </a:p>
          <a:p>
            <a:pPr lvl="1"/>
            <a:r>
              <a:rPr lang="en-US" sz="2200" dirty="0"/>
              <a:t>Hello world</a:t>
            </a:r>
          </a:p>
          <a:p>
            <a:r>
              <a:rPr lang="en-US" sz="2600" dirty="0"/>
              <a:t>If we cat a file that doesn’t really exist, how do we get meaningful output? </a:t>
            </a:r>
            <a:br>
              <a:rPr lang="en-US" sz="2600" dirty="0"/>
            </a:br>
            <a:endParaRPr lang="en-US" sz="2600" dirty="0"/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A3429-A6AB-4F45-A2FA-BA82964CC29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2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5AF-66B7-BF48-822B-35BC5CB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A22A-DDAC-4A45-8C57-CF85AEC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2"/>
            <a:ext cx="10515600" cy="5388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cat </a:t>
            </a:r>
            <a:r>
              <a:rPr lang="en-US" sz="2600" dirty="0" err="1"/>
              <a:t>testmount</a:t>
            </a:r>
            <a:r>
              <a:rPr lang="en-US" sz="2600" dirty="0"/>
              <a:t>/hello </a:t>
            </a:r>
          </a:p>
          <a:p>
            <a:pPr lvl="1"/>
            <a:r>
              <a:rPr lang="en-US" sz="2200" dirty="0"/>
              <a:t>Hello world</a:t>
            </a:r>
          </a:p>
          <a:p>
            <a:r>
              <a:rPr lang="en-US" sz="2600" dirty="0"/>
              <a:t>If we cat a file that doesn’t really exist, how do we get meaningful output? </a:t>
            </a:r>
            <a:br>
              <a:rPr lang="en-US" sz="2600" dirty="0"/>
            </a:br>
            <a:endParaRPr lang="en-US" sz="2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F56C66-4C0B-4876-AB58-DEC3519296C5}"/>
              </a:ext>
            </a:extLst>
          </p:cNvPr>
          <p:cNvSpPr/>
          <p:nvPr/>
        </p:nvSpPr>
        <p:spPr>
          <a:xfrm>
            <a:off x="2562516" y="3204796"/>
            <a:ext cx="158370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  <a:p>
            <a:pPr algn="ctr"/>
            <a:r>
              <a:rPr lang="en-US" dirty="0"/>
              <a:t>cat</a:t>
            </a:r>
          </a:p>
          <a:p>
            <a:pPr algn="ctr"/>
            <a:r>
              <a:rPr lang="en-US" dirty="0"/>
              <a:t>echo 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651A6-AA0B-4ED7-8401-32D854CEBD6F}"/>
              </a:ext>
            </a:extLst>
          </p:cNvPr>
          <p:cNvSpPr/>
          <p:nvPr/>
        </p:nvSpPr>
        <p:spPr>
          <a:xfrm>
            <a:off x="4883082" y="5584163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5FDBF-BA93-4258-8E93-1F475933019C}"/>
              </a:ext>
            </a:extLst>
          </p:cNvPr>
          <p:cNvSpPr/>
          <p:nvPr/>
        </p:nvSpPr>
        <p:spPr>
          <a:xfrm>
            <a:off x="1912066" y="4925449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59F45-E83E-45C1-9F54-6F4946049622}"/>
              </a:ext>
            </a:extLst>
          </p:cNvPr>
          <p:cNvSpPr txBox="1"/>
          <p:nvPr/>
        </p:nvSpPr>
        <p:spPr>
          <a:xfrm>
            <a:off x="1233335" y="4299329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EB626-1586-4E5C-BCB5-613B99CBC6D3}"/>
              </a:ext>
            </a:extLst>
          </p:cNvPr>
          <p:cNvSpPr txBox="1"/>
          <p:nvPr/>
        </p:nvSpPr>
        <p:spPr>
          <a:xfrm>
            <a:off x="1196416" y="5260101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5C3209-834D-4C3C-85BB-4318A84D6A6D}"/>
              </a:ext>
            </a:extLst>
          </p:cNvPr>
          <p:cNvSpPr/>
          <p:nvPr/>
        </p:nvSpPr>
        <p:spPr>
          <a:xfrm>
            <a:off x="8107049" y="3267743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72BCA91-EE4C-4EEA-8E07-33D36F2D1FD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3327873" y="4556854"/>
            <a:ext cx="1581705" cy="15287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AAD36F-4651-4F72-BD87-E66EC3521259}"/>
              </a:ext>
            </a:extLst>
          </p:cNvPr>
          <p:cNvSpPr txBox="1"/>
          <p:nvPr/>
        </p:nvSpPr>
        <p:spPr>
          <a:xfrm>
            <a:off x="3543297" y="6165266"/>
            <a:ext cx="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calls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5BD6A49-1EFC-4FA9-BE5B-0E10D651A427}"/>
              </a:ext>
            </a:extLst>
          </p:cNvPr>
          <p:cNvCxnSpPr>
            <a:cxnSpLocks/>
            <a:stCxn id="5" idx="3"/>
            <a:endCxn id="9" idx="4"/>
          </p:cNvCxnSpPr>
          <p:nvPr/>
        </p:nvCxnSpPr>
        <p:spPr>
          <a:xfrm flipV="1">
            <a:off x="7880805" y="4408138"/>
            <a:ext cx="1224699" cy="170392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C2D19D-1D15-40C1-A8F6-402F03BB107F}"/>
              </a:ext>
            </a:extLst>
          </p:cNvPr>
          <p:cNvSpPr txBox="1"/>
          <p:nvPr/>
        </p:nvSpPr>
        <p:spPr>
          <a:xfrm>
            <a:off x="8973527" y="5479819"/>
            <a:ext cx="249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Redirects to your own implementation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FF822-5E04-40BF-A9F6-2AFDDCC65719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3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5AF-66B7-BF48-822B-35BC5CB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A22A-DDAC-4A45-8C57-CF85AEC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2"/>
            <a:ext cx="10515600" cy="53884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static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hello_read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const</a:t>
            </a:r>
            <a:r>
              <a:rPr lang="en-US" sz="2600" dirty="0">
                <a:latin typeface="Consolas" panose="020B0609020204030204" pitchFamily="49" charset="0"/>
              </a:rPr>
              <a:t> char *path, char *</a:t>
            </a:r>
            <a:r>
              <a:rPr lang="en-US" sz="2600" dirty="0" err="1">
                <a:latin typeface="Consolas" panose="020B0609020204030204" pitchFamily="49" charset="0"/>
              </a:rPr>
              <a:t>buf</a:t>
            </a:r>
            <a:r>
              <a:rPr lang="en-US" sz="2600" dirty="0">
                <a:latin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</a:rPr>
              <a:t>size_t</a:t>
            </a:r>
            <a:r>
              <a:rPr lang="en-US" sz="2600" dirty="0">
                <a:latin typeface="Consolas" panose="020B0609020204030204" pitchFamily="49" charset="0"/>
              </a:rPr>
              <a:t> size, </a:t>
            </a:r>
            <a:r>
              <a:rPr lang="en-US" sz="2600" dirty="0" err="1">
                <a:latin typeface="Consolas" panose="020B0609020204030204" pitchFamily="49" charset="0"/>
              </a:rPr>
              <a:t>off_t</a:t>
            </a:r>
            <a:r>
              <a:rPr lang="en-US" sz="2600" dirty="0">
                <a:latin typeface="Consolas" panose="020B0609020204030204" pitchFamily="49" charset="0"/>
              </a:rPr>
              <a:t> offset, struct </a:t>
            </a:r>
            <a:r>
              <a:rPr lang="en-US" sz="2600" dirty="0" err="1">
                <a:latin typeface="Consolas" panose="020B0609020204030204" pitchFamily="49" charset="0"/>
              </a:rPr>
              <a:t>fuse_file_info</a:t>
            </a:r>
            <a:r>
              <a:rPr lang="en-US" sz="2600" dirty="0">
                <a:latin typeface="Consolas" panose="020B0609020204030204" pitchFamily="49" charset="0"/>
              </a:rPr>
              <a:t> *fi)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37AEB4-1420-4171-BDD7-CD349724D78C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4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5AF-66B7-BF48-822B-35BC5CB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A22A-DDAC-4A45-8C57-CF85AEC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2"/>
            <a:ext cx="10515600" cy="5388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static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hello_read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const</a:t>
            </a:r>
            <a:r>
              <a:rPr lang="en-US" sz="2600" dirty="0">
                <a:latin typeface="Consolas" panose="020B0609020204030204" pitchFamily="49" charset="0"/>
              </a:rPr>
              <a:t> char *path, char *</a:t>
            </a:r>
            <a:r>
              <a:rPr lang="en-US" sz="2600" b="1" dirty="0" err="1">
                <a:latin typeface="Consolas" panose="020B0609020204030204" pitchFamily="49" charset="0"/>
              </a:rPr>
              <a:t>buf</a:t>
            </a:r>
            <a:r>
              <a:rPr lang="en-US" sz="2600" dirty="0">
                <a:latin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</a:rPr>
              <a:t>size_t</a:t>
            </a:r>
            <a:r>
              <a:rPr lang="en-US" sz="2600" dirty="0">
                <a:latin typeface="Consolas" panose="020B0609020204030204" pitchFamily="49" charset="0"/>
              </a:rPr>
              <a:t> size, </a:t>
            </a:r>
            <a:r>
              <a:rPr lang="en-US" sz="2600" dirty="0" err="1">
                <a:latin typeface="Consolas" panose="020B0609020204030204" pitchFamily="49" charset="0"/>
              </a:rPr>
              <a:t>off_t</a:t>
            </a:r>
            <a:r>
              <a:rPr lang="en-US" sz="2600" dirty="0">
                <a:latin typeface="Consolas" panose="020B0609020204030204" pitchFamily="49" charset="0"/>
              </a:rPr>
              <a:t> offset, struct </a:t>
            </a:r>
            <a:r>
              <a:rPr lang="en-US" sz="2600" dirty="0" err="1">
                <a:latin typeface="Consolas" panose="020B0609020204030204" pitchFamily="49" charset="0"/>
              </a:rPr>
              <a:t>fuse_file_info</a:t>
            </a:r>
            <a:r>
              <a:rPr lang="en-US" sz="2600" dirty="0">
                <a:latin typeface="Consolas" panose="020B0609020204030204" pitchFamily="49" charset="0"/>
              </a:rPr>
              <a:t> *fi)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if (offset &lt; </a:t>
            </a:r>
            <a:r>
              <a:rPr lang="en-US" sz="2600" dirty="0" err="1">
                <a:latin typeface="Consolas" panose="020B0609020204030204" pitchFamily="49" charset="0"/>
              </a:rPr>
              <a:t>len</a:t>
            </a:r>
            <a:r>
              <a:rPr lang="en-US" sz="2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   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   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memcpy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hello_str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 + offset, size);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}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    size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    return 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59574-6F87-4835-803B-5E15D0DA3AD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79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5AF-66B7-BF48-822B-35BC5CB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 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A22A-DDAC-4A45-8C57-CF85AEC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2"/>
            <a:ext cx="10515600" cy="5388428"/>
          </a:xfrm>
        </p:spPr>
        <p:txBody>
          <a:bodyPr>
            <a:normAutofit/>
          </a:bodyPr>
          <a:lstStyle/>
          <a:p>
            <a:r>
              <a:rPr lang="en-US" dirty="0"/>
              <a:t>Unmount the file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fusermount</a:t>
            </a:r>
            <a:r>
              <a:rPr lang="en-US" b="1" dirty="0"/>
              <a:t> -u </a:t>
            </a:r>
            <a:r>
              <a:rPr lang="en-US" b="1" dirty="0" err="1"/>
              <a:t>testmount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08C501-FD1C-4C5F-8852-EB351605A646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3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C6FC-B2EA-994F-9028-18F96F6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9172-B11A-BB42-A376-5C607747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b="1" dirty="0"/>
              <a:t>cs1550 file system </a:t>
            </a:r>
            <a:r>
              <a:rPr lang="en-US" dirty="0"/>
              <a:t>as a </a:t>
            </a:r>
            <a:r>
              <a:rPr lang="en-US" b="1" dirty="0"/>
              <a:t>FUSE application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62638-DE62-4ED9-9251-2917F0212EEF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0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C6FC-B2EA-994F-9028-18F96F6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9172-B11A-BB42-A376-5C607747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cs1550 file system as a FUSE application </a:t>
            </a:r>
          </a:p>
          <a:p>
            <a:r>
              <a:rPr lang="en-US" dirty="0"/>
              <a:t>A code skeleton has been provided </a:t>
            </a:r>
            <a:r>
              <a:rPr lang="en-US" b="1" dirty="0"/>
              <a:t>under the FUSE zip examples </a:t>
            </a:r>
            <a:r>
              <a:rPr lang="en-US" dirty="0"/>
              <a:t>directory as cs1550.c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62638-DE62-4ED9-9251-2917F0212EEF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1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C6FC-B2EA-994F-9028-18F96F6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9172-B11A-BB42-A376-5C607747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cs1550 file system as a FUSE application </a:t>
            </a:r>
          </a:p>
          <a:p>
            <a:r>
              <a:rPr lang="en-US" dirty="0"/>
              <a:t>A code skeleton has been provided under the FUSE zip examples directory as cs1550.c </a:t>
            </a:r>
          </a:p>
          <a:p>
            <a:r>
              <a:rPr lang="en-US" b="1" dirty="0"/>
              <a:t>Automatically built </a:t>
            </a:r>
            <a:r>
              <a:rPr lang="en-US" dirty="0"/>
              <a:t>when make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62638-DE62-4ED9-9251-2917F0212EEF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9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C6FC-B2EA-994F-9028-18F96F6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9172-B11A-BB42-A376-5C607747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cs1550 file system as a FUSE application </a:t>
            </a:r>
          </a:p>
          <a:p>
            <a:r>
              <a:rPr lang="en-US" dirty="0"/>
              <a:t>A code skeleton has been provided under the FUSE zip examples directory as cs1550.c </a:t>
            </a:r>
          </a:p>
          <a:p>
            <a:r>
              <a:rPr lang="en-US" dirty="0"/>
              <a:t>Automatically built when make</a:t>
            </a:r>
          </a:p>
          <a:p>
            <a:r>
              <a:rPr lang="en-US" dirty="0"/>
              <a:t>Implement </a:t>
            </a:r>
            <a:r>
              <a:rPr lang="en-US" b="1" dirty="0"/>
              <a:t>using a single file</a:t>
            </a:r>
            <a:r>
              <a:rPr lang="en-US" dirty="0"/>
              <a:t>, named .</a:t>
            </a:r>
            <a:r>
              <a:rPr lang="en-US" b="1" dirty="0"/>
              <a:t>disk  512-byte blocks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62638-DE62-4ED9-9251-2917F0212EEF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7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</p:spTree>
    <p:extLst>
      <p:ext uri="{BB962C8B-B14F-4D97-AF65-F5344CB8AC3E}">
        <p14:creationId xmlns:p14="http://schemas.microsoft.com/office/powerpoint/2010/main" val="426146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DF-DC36-7540-975E-F302686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10C-EE05-B04E-BF17-35BD8D26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directory system</a:t>
            </a:r>
          </a:p>
          <a:p>
            <a:pPr lvl="1"/>
            <a:r>
              <a:rPr lang="en-US" dirty="0"/>
              <a:t>The root directory “\” will only contain other subdirectories, and no regular files. 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1DC57-BAB3-4962-A974-01074E1203CD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03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DF-DC36-7540-975E-F302686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10C-EE05-B04E-BF17-35BD8D26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directory system</a:t>
            </a:r>
          </a:p>
          <a:p>
            <a:pPr lvl="1"/>
            <a:r>
              <a:rPr lang="en-US" dirty="0"/>
              <a:t>The root directory “\” </a:t>
            </a:r>
            <a:r>
              <a:rPr lang="en-US" b="1" dirty="0"/>
              <a:t>will only contain other subdirectories</a:t>
            </a:r>
            <a:r>
              <a:rPr lang="en-US" dirty="0"/>
              <a:t>, and no regular files. 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1DC57-BAB3-4962-A974-01074E1203CD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56CC9-603A-4B5E-938D-A54BAB0E88C1}"/>
              </a:ext>
            </a:extLst>
          </p:cNvPr>
          <p:cNvSpPr/>
          <p:nvPr/>
        </p:nvSpPr>
        <p:spPr>
          <a:xfrm>
            <a:off x="3545260" y="3770504"/>
            <a:ext cx="1102937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9EFC-3B53-4AC3-B277-178F7F13A674}"/>
              </a:ext>
            </a:extLst>
          </p:cNvPr>
          <p:cNvSpPr/>
          <p:nvPr/>
        </p:nvSpPr>
        <p:spPr>
          <a:xfrm>
            <a:off x="4464373" y="4419585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E91DD3-FD09-4081-A102-6B66E8D3CED6}"/>
              </a:ext>
            </a:extLst>
          </p:cNvPr>
          <p:cNvSpPr/>
          <p:nvPr/>
        </p:nvSpPr>
        <p:spPr>
          <a:xfrm>
            <a:off x="4464374" y="4893886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C3631B-6FAC-423B-86A0-9F0A9A7FC2C5}"/>
              </a:ext>
            </a:extLst>
          </p:cNvPr>
          <p:cNvSpPr/>
          <p:nvPr/>
        </p:nvSpPr>
        <p:spPr>
          <a:xfrm>
            <a:off x="4464371" y="5374109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90D802-ED8B-46E6-A8BC-1F6A3A577109}"/>
              </a:ext>
            </a:extLst>
          </p:cNvPr>
          <p:cNvSpPr/>
          <p:nvPr/>
        </p:nvSpPr>
        <p:spPr>
          <a:xfrm>
            <a:off x="4464373" y="5891496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4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4D8D1C5-55EF-40DA-9D48-20202935D700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4066775" y="4243517"/>
            <a:ext cx="427552" cy="3676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3C7943-6CF6-4F96-96C1-2E67D8341324}"/>
              </a:ext>
            </a:extLst>
          </p:cNvPr>
          <p:cNvCxnSpPr>
            <a:cxnSpLocks/>
            <a:stCxn id="39" idx="2"/>
            <a:endCxn id="41" idx="1"/>
          </p:cNvCxnSpPr>
          <p:nvPr/>
        </p:nvCxnSpPr>
        <p:spPr>
          <a:xfrm rot="16200000" flipH="1">
            <a:off x="3829625" y="4480666"/>
            <a:ext cx="901853" cy="36764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6D2DB70-FB05-4749-828A-A791523168E4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3589512" y="4720780"/>
            <a:ext cx="1382076" cy="36764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550697-2637-453E-9C5C-DFFD8404F9F9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3330820" y="4979472"/>
            <a:ext cx="1899463" cy="3676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B627CF-8C87-4AD6-A2AD-FD8F142A60DF}"/>
              </a:ext>
            </a:extLst>
          </p:cNvPr>
          <p:cNvSpPr txBox="1"/>
          <p:nvPr/>
        </p:nvSpPr>
        <p:spPr>
          <a:xfrm>
            <a:off x="4639553" y="6169347"/>
            <a:ext cx="98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76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DF-DC36-7540-975E-F302686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10C-EE05-B04E-BF17-35BD8D26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directory system</a:t>
            </a:r>
          </a:p>
          <a:p>
            <a:pPr lvl="1"/>
            <a:r>
              <a:rPr lang="en-US" dirty="0"/>
              <a:t>The root directory “\” will only contain other subdirectories, and no regular files. </a:t>
            </a:r>
          </a:p>
          <a:p>
            <a:pPr lvl="1"/>
            <a:r>
              <a:rPr lang="en-US" dirty="0"/>
              <a:t>The subdirectories </a:t>
            </a:r>
            <a:r>
              <a:rPr lang="en-US" b="1" dirty="0"/>
              <a:t>will only contain regular files</a:t>
            </a:r>
            <a:r>
              <a:rPr lang="en-US" dirty="0"/>
              <a:t>, and no subdirectories of their own.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1DC57-BAB3-4962-A974-01074E1203CD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90C03C-8F44-4854-B5D3-09C626022502}"/>
              </a:ext>
            </a:extLst>
          </p:cNvPr>
          <p:cNvSpPr/>
          <p:nvPr/>
        </p:nvSpPr>
        <p:spPr>
          <a:xfrm>
            <a:off x="3545260" y="3770504"/>
            <a:ext cx="1102937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B8C66-8D6D-4BFC-B842-85B5D853E48B}"/>
              </a:ext>
            </a:extLst>
          </p:cNvPr>
          <p:cNvSpPr/>
          <p:nvPr/>
        </p:nvSpPr>
        <p:spPr>
          <a:xfrm>
            <a:off x="4464373" y="4419585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96B8A-D3DA-473C-A516-8180D667074B}"/>
              </a:ext>
            </a:extLst>
          </p:cNvPr>
          <p:cNvSpPr/>
          <p:nvPr/>
        </p:nvSpPr>
        <p:spPr>
          <a:xfrm>
            <a:off x="6312026" y="4896847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D9466-74C3-4625-A0E0-CA1C5FE5EBB3}"/>
              </a:ext>
            </a:extLst>
          </p:cNvPr>
          <p:cNvSpPr/>
          <p:nvPr/>
        </p:nvSpPr>
        <p:spPr>
          <a:xfrm>
            <a:off x="4464371" y="5374109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56F5A-C3A0-4ED4-A899-5D6029F32866}"/>
              </a:ext>
            </a:extLst>
          </p:cNvPr>
          <p:cNvSpPr/>
          <p:nvPr/>
        </p:nvSpPr>
        <p:spPr>
          <a:xfrm>
            <a:off x="4464373" y="5891496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4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ED7F94-EAC5-4523-A7B4-22469A9DEEC9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4066775" y="4243517"/>
            <a:ext cx="427552" cy="3676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F98520-3A4C-4FDF-817F-6B7064DFABC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4751970" y="3558321"/>
            <a:ext cx="904814" cy="221529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329418-1D88-456A-81EB-91788D9AE4DF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589512" y="4720780"/>
            <a:ext cx="1382076" cy="36764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714817-46C0-4E23-A7A2-123CEE4131C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3330820" y="4979472"/>
            <a:ext cx="1899463" cy="3676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28ABFE-C23C-4FDE-A1ED-4001DA710471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7014512" y="5303581"/>
            <a:ext cx="334352" cy="40700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62DAA-5A76-45AF-AE88-CB71C373BDE7}"/>
              </a:ext>
            </a:extLst>
          </p:cNvPr>
          <p:cNvSpPr/>
          <p:nvPr/>
        </p:nvSpPr>
        <p:spPr>
          <a:xfrm>
            <a:off x="7385189" y="5452728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59EF3-2ACA-4F00-BE29-F826BDFD5189}"/>
              </a:ext>
            </a:extLst>
          </p:cNvPr>
          <p:cNvSpPr/>
          <p:nvPr/>
        </p:nvSpPr>
        <p:spPr>
          <a:xfrm>
            <a:off x="7372698" y="5975377"/>
            <a:ext cx="1332323" cy="4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342AF-710B-4817-9710-97688D48B877}"/>
              </a:ext>
            </a:extLst>
          </p:cNvPr>
          <p:cNvSpPr txBox="1"/>
          <p:nvPr/>
        </p:nvSpPr>
        <p:spPr>
          <a:xfrm>
            <a:off x="4639553" y="6169347"/>
            <a:ext cx="98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609AA-11BF-437F-864B-C905A295C4F0}"/>
              </a:ext>
            </a:extLst>
          </p:cNvPr>
          <p:cNvSpPr txBox="1"/>
          <p:nvPr/>
        </p:nvSpPr>
        <p:spPr>
          <a:xfrm>
            <a:off x="7560371" y="6226539"/>
            <a:ext cx="98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10DD70-4B35-4FD1-AD82-8FCA582E1B0A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 rot="16200000" flipH="1">
            <a:off x="6746943" y="5571151"/>
            <a:ext cx="857001" cy="39451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10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DF-DC36-7540-975E-F302686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10C-EE05-B04E-BF17-35BD8D26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directory system</a:t>
            </a:r>
          </a:p>
          <a:p>
            <a:pPr lvl="1"/>
            <a:r>
              <a:rPr lang="en-US" dirty="0"/>
              <a:t>The root directory “\” will only contain other subdirectories, and no regular files. </a:t>
            </a:r>
          </a:p>
          <a:p>
            <a:pPr lvl="1"/>
            <a:r>
              <a:rPr lang="en-US" dirty="0"/>
              <a:t>The subdirectories will only contain regular files, and no subdirectories of their own. </a:t>
            </a:r>
          </a:p>
          <a:p>
            <a:pPr lvl="1"/>
            <a:r>
              <a:rPr lang="en-US" dirty="0"/>
              <a:t>All files </a:t>
            </a:r>
            <a:r>
              <a:rPr lang="en-US" b="1" dirty="0"/>
              <a:t>will be full access </a:t>
            </a:r>
            <a:r>
              <a:rPr lang="en-US" dirty="0"/>
              <a:t>with permissions to be mainly ignored. 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1DC57-BAB3-4962-A974-01074E1203CD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8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DF-DC36-7540-975E-F302686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10C-EE05-B04E-BF17-35BD8D26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directory system</a:t>
            </a:r>
          </a:p>
          <a:p>
            <a:pPr lvl="1"/>
            <a:r>
              <a:rPr lang="en-US" dirty="0"/>
              <a:t>The root directory “\” will only contain other subdirectories, and no regular files. </a:t>
            </a:r>
          </a:p>
          <a:p>
            <a:pPr lvl="1"/>
            <a:r>
              <a:rPr lang="en-US" dirty="0"/>
              <a:t>The subdirectories will only contain regular files, and no subdirectories of their own. </a:t>
            </a:r>
          </a:p>
          <a:p>
            <a:pPr lvl="1"/>
            <a:r>
              <a:rPr lang="en-US" dirty="0"/>
              <a:t>All files will be full access with permissions to be mainly ignored. </a:t>
            </a:r>
          </a:p>
          <a:p>
            <a:pPr lvl="1"/>
            <a:r>
              <a:rPr lang="en-US" dirty="0"/>
              <a:t>Many file attributes such as creation and modification times </a:t>
            </a:r>
            <a:r>
              <a:rPr lang="en-US" b="1" dirty="0"/>
              <a:t>will not be accurately stored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1DC57-BAB3-4962-A974-01074E1203CD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99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DF-DC36-7540-975E-F302686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F10C-EE05-B04E-BF17-35BD8D26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Two-level directory system</a:t>
            </a:r>
          </a:p>
          <a:p>
            <a:pPr lvl="1"/>
            <a:r>
              <a:rPr lang="en-US" dirty="0"/>
              <a:t>The root directory “\” will only contain other subdirectories, and no regular files. </a:t>
            </a:r>
          </a:p>
          <a:p>
            <a:pPr lvl="1"/>
            <a:r>
              <a:rPr lang="en-US" dirty="0"/>
              <a:t>The subdirectories will only contain regular files, and no subdirectories of their own. </a:t>
            </a:r>
          </a:p>
          <a:p>
            <a:pPr lvl="1"/>
            <a:r>
              <a:rPr lang="en-US" dirty="0"/>
              <a:t>All files will be full access with permissions to be mainly ignored. </a:t>
            </a:r>
          </a:p>
          <a:p>
            <a:pPr lvl="1"/>
            <a:r>
              <a:rPr lang="en-US" dirty="0"/>
              <a:t>Many file attributes such as creation and modification times will not be accurately stored. </a:t>
            </a:r>
          </a:p>
          <a:p>
            <a:pPr lvl="1"/>
            <a:r>
              <a:rPr lang="en-US" b="1" dirty="0"/>
              <a:t>Files cannot be truncated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1DC57-BAB3-4962-A974-01074E1203CD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84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8224-BBF6-9044-B70E-7A422FC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D25E-B167-0F40-B43B-8C302AF8F8C4}"/>
              </a:ext>
            </a:extLst>
          </p:cNvPr>
          <p:cNvGrpSpPr/>
          <p:nvPr/>
        </p:nvGrpSpPr>
        <p:grpSpPr>
          <a:xfrm>
            <a:off x="434067" y="2775857"/>
            <a:ext cx="1191986" cy="1306285"/>
            <a:chOff x="587828" y="2759528"/>
            <a:chExt cx="1191986" cy="13062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E004D1-B0F9-A045-A0D5-F4E6B7313E2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4C8FF4-5483-9F43-9DB9-15A81051C8A8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39B17-40CC-C846-B41A-D0FECE91D3AC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F3EC8-3558-4E7D-9C59-8EF55BD7C0FA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FDB457-96DC-4340-88F2-AD85544FB6DD}"/>
              </a:ext>
            </a:extLst>
          </p:cNvPr>
          <p:cNvSpPr/>
          <p:nvPr/>
        </p:nvSpPr>
        <p:spPr>
          <a:xfrm>
            <a:off x="434067" y="2775859"/>
            <a:ext cx="11323866" cy="1306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62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8224-BBF6-9044-B70E-7A422FC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D25E-B167-0F40-B43B-8C302AF8F8C4}"/>
              </a:ext>
            </a:extLst>
          </p:cNvPr>
          <p:cNvGrpSpPr/>
          <p:nvPr/>
        </p:nvGrpSpPr>
        <p:grpSpPr>
          <a:xfrm>
            <a:off x="434067" y="2775857"/>
            <a:ext cx="2383972" cy="1306286"/>
            <a:chOff x="587828" y="2759528"/>
            <a:chExt cx="2383972" cy="1306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9764C-0AAF-8844-BA05-393528708693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E004D1-B0F9-A045-A0D5-F4E6B7313E2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4C8FF4-5483-9F43-9DB9-15A81051C8A8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39B17-40CC-C846-B41A-D0FECE91D3AC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17B4D-5DE0-1C43-95C2-731B5ADECC84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C1B850-4206-A145-BFFA-3ACE78DAED39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3B93E89A-6617-3D40-8380-B283FC1906B8}"/>
                </a:ext>
              </a:extLst>
            </p:cNvPr>
            <p:cNvCxnSpPr>
              <a:stCxn id="15" idx="3"/>
              <a:endCxn id="4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F3EC8-3558-4E7D-9C59-8EF55BD7C0FA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17A58B-AFAC-45D4-AA97-A06A6B919F20}"/>
              </a:ext>
            </a:extLst>
          </p:cNvPr>
          <p:cNvSpPr/>
          <p:nvPr/>
        </p:nvSpPr>
        <p:spPr>
          <a:xfrm>
            <a:off x="434067" y="2775859"/>
            <a:ext cx="11323866" cy="1306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8224-BBF6-9044-B70E-7A422FC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D25E-B167-0F40-B43B-8C302AF8F8C4}"/>
              </a:ext>
            </a:extLst>
          </p:cNvPr>
          <p:cNvGrpSpPr/>
          <p:nvPr/>
        </p:nvGrpSpPr>
        <p:grpSpPr>
          <a:xfrm>
            <a:off x="434067" y="2775857"/>
            <a:ext cx="4767944" cy="1306286"/>
            <a:chOff x="587828" y="2759528"/>
            <a:chExt cx="4767944" cy="1306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9764C-0AAF-8844-BA05-393528708693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0AEB1C-C89B-0140-8C2A-1BB6ACFBF46A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A16C9F-6367-E440-B73A-503CD5E810A6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E004D1-B0F9-A045-A0D5-F4E6B7313E2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4C8FF4-5483-9F43-9DB9-15A81051C8A8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39B17-40CC-C846-B41A-D0FECE91D3AC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17B4D-5DE0-1C43-95C2-731B5ADECC84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C1B850-4206-A145-BFFA-3ACE78DAED39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3B93E89A-6617-3D40-8380-B283FC1906B8}"/>
                </a:ext>
              </a:extLst>
            </p:cNvPr>
            <p:cNvCxnSpPr>
              <a:stCxn id="15" idx="3"/>
              <a:endCxn id="4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84844D3C-2F77-DC44-9377-3C8258BD7725}"/>
                </a:ext>
              </a:extLst>
            </p:cNvPr>
            <p:cNvCxnSpPr>
              <a:cxnSpLocks/>
              <a:stCxn id="17" idx="3"/>
              <a:endCxn id="6" idx="2"/>
            </p:cNvCxnSpPr>
            <p:nvPr/>
          </p:nvCxnSpPr>
          <p:spPr>
            <a:xfrm>
              <a:off x="2789465" y="3268435"/>
              <a:ext cx="1970314" cy="797379"/>
            </a:xfrm>
            <a:prstGeom prst="curvedConnector4">
              <a:avLst>
                <a:gd name="adj1" fmla="val 34876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F3EC8-3558-4E7D-9C59-8EF55BD7C0FA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E1CD4E-8371-4191-818A-D317DC62CC0E}"/>
              </a:ext>
            </a:extLst>
          </p:cNvPr>
          <p:cNvSpPr/>
          <p:nvPr/>
        </p:nvSpPr>
        <p:spPr>
          <a:xfrm>
            <a:off x="434067" y="2775859"/>
            <a:ext cx="11323866" cy="1306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96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8224-BBF6-9044-B70E-7A422FC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D25E-B167-0F40-B43B-8C302AF8F8C4}"/>
              </a:ext>
            </a:extLst>
          </p:cNvPr>
          <p:cNvGrpSpPr/>
          <p:nvPr/>
        </p:nvGrpSpPr>
        <p:grpSpPr>
          <a:xfrm>
            <a:off x="434067" y="2775857"/>
            <a:ext cx="7151916" cy="1306286"/>
            <a:chOff x="587828" y="2759528"/>
            <a:chExt cx="7151916" cy="1306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9764C-0AAF-8844-BA05-393528708693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0AEB1C-C89B-0140-8C2A-1BB6ACFBF46A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A16C9F-6367-E440-B73A-503CD5E810A6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148DBB-7F88-E247-A960-B9BB7A1BB6C0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E1BACD-CB40-A14C-9CC2-4DBFD561739B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E004D1-B0F9-A045-A0D5-F4E6B7313E2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4C8FF4-5483-9F43-9DB9-15A81051C8A8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39B17-40CC-C846-B41A-D0FECE91D3AC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17B4D-5DE0-1C43-95C2-731B5ADECC84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C1B850-4206-A145-BFFA-3ACE78DAED39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3B93E89A-6617-3D40-8380-B283FC1906B8}"/>
                </a:ext>
              </a:extLst>
            </p:cNvPr>
            <p:cNvCxnSpPr>
              <a:stCxn id="15" idx="3"/>
              <a:endCxn id="4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84844D3C-2F77-DC44-9377-3C8258BD7725}"/>
                </a:ext>
              </a:extLst>
            </p:cNvPr>
            <p:cNvCxnSpPr>
              <a:cxnSpLocks/>
              <a:stCxn id="17" idx="3"/>
              <a:endCxn id="6" idx="2"/>
            </p:cNvCxnSpPr>
            <p:nvPr/>
          </p:nvCxnSpPr>
          <p:spPr>
            <a:xfrm>
              <a:off x="2789465" y="3268435"/>
              <a:ext cx="1970314" cy="797379"/>
            </a:xfrm>
            <a:prstGeom prst="curvedConnector4">
              <a:avLst>
                <a:gd name="adj1" fmla="val 34876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1C9C6D6-7751-D543-8F6C-19E2A2BD1E9D}"/>
                </a:ext>
              </a:extLst>
            </p:cNvPr>
            <p:cNvCxnSpPr>
              <a:cxnSpLocks/>
              <a:stCxn id="18" idx="3"/>
              <a:endCxn id="7" idx="2"/>
            </p:cNvCxnSpPr>
            <p:nvPr/>
          </p:nvCxnSpPr>
          <p:spPr>
            <a:xfrm>
              <a:off x="2789464" y="3556906"/>
              <a:ext cx="3162301" cy="508908"/>
            </a:xfrm>
            <a:prstGeom prst="curvedConnector4">
              <a:avLst>
                <a:gd name="adj1" fmla="val 40577"/>
                <a:gd name="adj2" fmla="val 14492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F3EC8-3558-4E7D-9C59-8EF55BD7C0FA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B451F-08B9-4C8C-A47F-390BEF54AEBF}"/>
              </a:ext>
            </a:extLst>
          </p:cNvPr>
          <p:cNvSpPr/>
          <p:nvPr/>
        </p:nvSpPr>
        <p:spPr>
          <a:xfrm>
            <a:off x="434067" y="2775859"/>
            <a:ext cx="11323866" cy="1306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84D75-3228-4F71-96A7-44DB70E83B45}"/>
              </a:ext>
            </a:extLst>
          </p:cNvPr>
          <p:cNvSpPr txBox="1"/>
          <p:nvPr/>
        </p:nvSpPr>
        <p:spPr>
          <a:xfrm>
            <a:off x="6358379" y="3184944"/>
            <a:ext cx="138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Hook points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3758E2-2103-49DC-A3DE-759F42EA79B2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6345026" y="3125749"/>
            <a:ext cx="1725105" cy="1746222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03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8224-BBF6-9044-B70E-7A422FC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D25E-B167-0F40-B43B-8C302AF8F8C4}"/>
              </a:ext>
            </a:extLst>
          </p:cNvPr>
          <p:cNvGrpSpPr/>
          <p:nvPr/>
        </p:nvGrpSpPr>
        <p:grpSpPr>
          <a:xfrm>
            <a:off x="434067" y="2775857"/>
            <a:ext cx="9535888" cy="1306286"/>
            <a:chOff x="587828" y="2759528"/>
            <a:chExt cx="9535888" cy="1306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9764C-0AAF-8844-BA05-393528708693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0AEB1C-C89B-0140-8C2A-1BB6ACFBF46A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A16C9F-6367-E440-B73A-503CD5E810A6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148DBB-7F88-E247-A960-B9BB7A1BB6C0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E1BACD-CB40-A14C-9CC2-4DBFD561739B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C5D0E-8938-194F-8A34-80C125DD3DDB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C81ED6-AD06-BC46-B258-336B43A7A6C9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E004D1-B0F9-A045-A0D5-F4E6B7313E2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4C8FF4-5483-9F43-9DB9-15A81051C8A8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39B17-40CC-C846-B41A-D0FECE91D3AC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17B4D-5DE0-1C43-95C2-731B5ADECC84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C1B850-4206-A145-BFFA-3ACE78DAED39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3B93E89A-6617-3D40-8380-B283FC1906B8}"/>
                </a:ext>
              </a:extLst>
            </p:cNvPr>
            <p:cNvCxnSpPr>
              <a:stCxn id="15" idx="3"/>
              <a:endCxn id="4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84844D3C-2F77-DC44-9377-3C8258BD7725}"/>
                </a:ext>
              </a:extLst>
            </p:cNvPr>
            <p:cNvCxnSpPr>
              <a:cxnSpLocks/>
              <a:stCxn id="17" idx="3"/>
              <a:endCxn id="6" idx="2"/>
            </p:cNvCxnSpPr>
            <p:nvPr/>
          </p:nvCxnSpPr>
          <p:spPr>
            <a:xfrm>
              <a:off x="2789465" y="3268435"/>
              <a:ext cx="1970314" cy="797379"/>
            </a:xfrm>
            <a:prstGeom prst="curvedConnector4">
              <a:avLst>
                <a:gd name="adj1" fmla="val 34876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1C9C6D6-7751-D543-8F6C-19E2A2BD1E9D}"/>
                </a:ext>
              </a:extLst>
            </p:cNvPr>
            <p:cNvCxnSpPr>
              <a:cxnSpLocks/>
              <a:stCxn id="18" idx="3"/>
              <a:endCxn id="7" idx="2"/>
            </p:cNvCxnSpPr>
            <p:nvPr/>
          </p:nvCxnSpPr>
          <p:spPr>
            <a:xfrm>
              <a:off x="2789464" y="3556906"/>
              <a:ext cx="3162301" cy="508908"/>
            </a:xfrm>
            <a:prstGeom prst="curvedConnector4">
              <a:avLst>
                <a:gd name="adj1" fmla="val 40577"/>
                <a:gd name="adj2" fmla="val 14492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F3EC8-3558-4E7D-9C59-8EF55BD7C0FA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1">
            <a:extLst>
              <a:ext uri="{FF2B5EF4-FFF2-40B4-BE49-F238E27FC236}">
                <a16:creationId xmlns:a16="http://schemas.microsoft.com/office/drawing/2014/main" id="{D8A67037-B54B-4184-9B51-4A5951A7DB21}"/>
              </a:ext>
            </a:extLst>
          </p:cNvPr>
          <p:cNvCxnSpPr>
            <a:cxnSpLocks/>
            <a:stCxn id="16" idx="3"/>
            <a:endCxn id="10" idx="2"/>
          </p:cNvCxnSpPr>
          <p:nvPr/>
        </p:nvCxnSpPr>
        <p:spPr>
          <a:xfrm>
            <a:off x="1443717" y="3573235"/>
            <a:ext cx="6738259" cy="508908"/>
          </a:xfrm>
          <a:prstGeom prst="curvedConnector4">
            <a:avLst>
              <a:gd name="adj1" fmla="val 19836"/>
              <a:gd name="adj2" fmla="val 23753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1BC2B-4942-4F67-9EE2-6666CAA4771C}"/>
              </a:ext>
            </a:extLst>
          </p:cNvPr>
          <p:cNvSpPr/>
          <p:nvPr/>
        </p:nvSpPr>
        <p:spPr>
          <a:xfrm>
            <a:off x="434067" y="2775859"/>
            <a:ext cx="11323866" cy="13062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1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8224-BBF6-9044-B70E-7A422FC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D25E-B167-0F40-B43B-8C302AF8F8C4}"/>
              </a:ext>
            </a:extLst>
          </p:cNvPr>
          <p:cNvGrpSpPr/>
          <p:nvPr/>
        </p:nvGrpSpPr>
        <p:grpSpPr>
          <a:xfrm>
            <a:off x="434067" y="2775857"/>
            <a:ext cx="11323866" cy="1306286"/>
            <a:chOff x="587828" y="2759528"/>
            <a:chExt cx="11323866" cy="1306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9764C-0AAF-8844-BA05-393528708693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0AEB1C-C89B-0140-8C2A-1BB6ACFBF46A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A16C9F-6367-E440-B73A-503CD5E810A6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148DBB-7F88-E247-A960-B9BB7A1BB6C0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E1BACD-CB40-A14C-9CC2-4DBFD561739B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C5D0E-8938-194F-8A34-80C125DD3DDB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C81ED6-AD06-BC46-B258-336B43A7A6C9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E004D1-B0F9-A045-A0D5-F4E6B7313E2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FC6C29-D96F-F14B-B7AF-EFA3C96995DF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4C8FF4-5483-9F43-9DB9-15A81051C8A8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39B17-40CC-C846-B41A-D0FECE91D3AC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17B4D-5DE0-1C43-95C2-731B5ADECC84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C1B850-4206-A145-BFFA-3ACE78DAED39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3B93E89A-6617-3D40-8380-B283FC1906B8}"/>
                </a:ext>
              </a:extLst>
            </p:cNvPr>
            <p:cNvCxnSpPr>
              <a:stCxn id="15" idx="3"/>
              <a:endCxn id="4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84844D3C-2F77-DC44-9377-3C8258BD7725}"/>
                </a:ext>
              </a:extLst>
            </p:cNvPr>
            <p:cNvCxnSpPr>
              <a:cxnSpLocks/>
              <a:stCxn id="17" idx="3"/>
              <a:endCxn id="6" idx="2"/>
            </p:cNvCxnSpPr>
            <p:nvPr/>
          </p:nvCxnSpPr>
          <p:spPr>
            <a:xfrm>
              <a:off x="2789465" y="3268435"/>
              <a:ext cx="1970314" cy="797379"/>
            </a:xfrm>
            <a:prstGeom prst="curvedConnector4">
              <a:avLst>
                <a:gd name="adj1" fmla="val 34876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1C9C6D6-7751-D543-8F6C-19E2A2BD1E9D}"/>
                </a:ext>
              </a:extLst>
            </p:cNvPr>
            <p:cNvCxnSpPr>
              <a:cxnSpLocks/>
              <a:stCxn id="18" idx="3"/>
              <a:endCxn id="7" idx="2"/>
            </p:cNvCxnSpPr>
            <p:nvPr/>
          </p:nvCxnSpPr>
          <p:spPr>
            <a:xfrm>
              <a:off x="2789464" y="3556906"/>
              <a:ext cx="3162301" cy="508908"/>
            </a:xfrm>
            <a:prstGeom prst="curvedConnector4">
              <a:avLst>
                <a:gd name="adj1" fmla="val 40577"/>
                <a:gd name="adj2" fmla="val 14492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F3EC8-3558-4E7D-9C59-8EF55BD7C0FA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1">
            <a:extLst>
              <a:ext uri="{FF2B5EF4-FFF2-40B4-BE49-F238E27FC236}">
                <a16:creationId xmlns:a16="http://schemas.microsoft.com/office/drawing/2014/main" id="{D8A67037-B54B-4184-9B51-4A5951A7DB21}"/>
              </a:ext>
            </a:extLst>
          </p:cNvPr>
          <p:cNvCxnSpPr>
            <a:cxnSpLocks/>
            <a:stCxn id="16" idx="3"/>
            <a:endCxn id="10" idx="2"/>
          </p:cNvCxnSpPr>
          <p:nvPr/>
        </p:nvCxnSpPr>
        <p:spPr>
          <a:xfrm>
            <a:off x="1443717" y="3573235"/>
            <a:ext cx="6738259" cy="508908"/>
          </a:xfrm>
          <a:prstGeom prst="curvedConnector4">
            <a:avLst>
              <a:gd name="adj1" fmla="val 19836"/>
              <a:gd name="adj2" fmla="val 23753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34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C420-FC7C-1745-B4AC-D227D3EA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7468"/>
          </a:xfrm>
        </p:spPr>
        <p:txBody>
          <a:bodyPr>
            <a:normAutofit/>
          </a:bodyPr>
          <a:lstStyle/>
          <a:p>
            <a:r>
              <a:rPr lang="en-US" dirty="0"/>
              <a:t>Manage free (or empty) space using </a:t>
            </a:r>
            <a:r>
              <a:rPr lang="en-US" b="1" dirty="0"/>
              <a:t>bitmap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47A6B-D64D-DC4E-87EF-FC2A46DB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96" y="2718519"/>
            <a:ext cx="8436435" cy="2154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7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C420-FC7C-1745-B4AC-D227D3EA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Manage free (or empty) space using bitmap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Create</a:t>
            </a:r>
            <a:r>
              <a:rPr lang="en-US" dirty="0"/>
              <a:t> a 5MB disk image</a:t>
            </a:r>
          </a:p>
          <a:p>
            <a:pPr marL="0" indent="0" algn="ctr">
              <a:buNone/>
            </a:pP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=1K count=5K if=/dev/zero of=.disk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47A6B-D64D-DC4E-87EF-FC2A46DB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96" y="2718519"/>
            <a:ext cx="8436435" cy="2154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02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5EE545-D566-4F7D-93B3-159653F084F3}"/>
              </a:ext>
            </a:extLst>
          </p:cNvPr>
          <p:cNvGrpSpPr/>
          <p:nvPr/>
        </p:nvGrpSpPr>
        <p:grpSpPr>
          <a:xfrm>
            <a:off x="434067" y="2122713"/>
            <a:ext cx="11323866" cy="1306286"/>
            <a:chOff x="587828" y="2759528"/>
            <a:chExt cx="11323866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C2E-2B69-4557-BF7B-B8D14998DFB8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E336-0AB7-4D54-98A7-F2A88CBFD914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1B77B-10CC-47A1-A475-41B86E55FB3E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D2D571-C256-420E-9369-AE7F95A7748D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552C94-5853-4B1B-A345-59B2F9456CA0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54664-F958-487B-BB20-A47B8AFE50F4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01462-9045-4C40-9FD0-D6AD3E12A7C5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98EB8-B225-4F10-BBDD-EA817875D24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10A303-4CD0-494D-8475-FE6876DCF611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880523-6D7C-4758-97F1-7C95F31A9704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8041B1-F511-4FF0-9F08-3B72A8186FFB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A4D43A-3166-4EFE-8CBF-731AB441BCA8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CAC2F0-CB4F-4430-A623-02C626207180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6E18512-9726-43CB-B47E-3D71D0074BCC}"/>
                </a:ext>
              </a:extLst>
            </p:cNvPr>
            <p:cNvCxnSpPr>
              <a:stCxn id="18" idx="3"/>
              <a:endCxn id="9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9DBCCE7-F471-45D0-BF15-5297057AA2E2}"/>
                </a:ext>
              </a:extLst>
            </p:cNvPr>
            <p:cNvCxnSpPr>
              <a:cxnSpLocks/>
              <a:stCxn id="20" idx="3"/>
              <a:endCxn id="11" idx="2"/>
            </p:cNvCxnSpPr>
            <p:nvPr/>
          </p:nvCxnSpPr>
          <p:spPr>
            <a:xfrm>
              <a:off x="2789465" y="3268435"/>
              <a:ext cx="1970314" cy="797379"/>
            </a:xfrm>
            <a:prstGeom prst="curvedConnector4">
              <a:avLst>
                <a:gd name="adj1" fmla="val 34876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5">
              <a:extLst>
                <a:ext uri="{FF2B5EF4-FFF2-40B4-BE49-F238E27FC236}">
                  <a16:creationId xmlns:a16="http://schemas.microsoft.com/office/drawing/2014/main" id="{493E36C7-2CB3-4E99-AF7F-EEC60D163174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>
              <a:off x="2789464" y="3556906"/>
              <a:ext cx="3162301" cy="508908"/>
            </a:xfrm>
            <a:prstGeom prst="curvedConnector4">
              <a:avLst>
                <a:gd name="adj1" fmla="val 40577"/>
                <a:gd name="adj2" fmla="val 14492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urved Connector 21">
            <a:extLst>
              <a:ext uri="{FF2B5EF4-FFF2-40B4-BE49-F238E27FC236}">
                <a16:creationId xmlns:a16="http://schemas.microsoft.com/office/drawing/2014/main" id="{D491F115-355E-4BB4-A56F-73E6CB817FD8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>
            <a:off x="1443717" y="2920091"/>
            <a:ext cx="6738259" cy="508908"/>
          </a:xfrm>
          <a:prstGeom prst="curvedConnector4">
            <a:avLst>
              <a:gd name="adj1" fmla="val 19836"/>
              <a:gd name="adj2" fmla="val 23753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61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5EE545-D566-4F7D-93B3-159653F084F3}"/>
              </a:ext>
            </a:extLst>
          </p:cNvPr>
          <p:cNvGrpSpPr/>
          <p:nvPr/>
        </p:nvGrpSpPr>
        <p:grpSpPr>
          <a:xfrm>
            <a:off x="434067" y="2122713"/>
            <a:ext cx="11323866" cy="1306286"/>
            <a:chOff x="587828" y="2759528"/>
            <a:chExt cx="11323866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C2E-2B69-4557-BF7B-B8D14998DFB8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E336-0AB7-4D54-98A7-F2A88CBFD914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1B77B-10CC-47A1-A475-41B86E55FB3E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D2D571-C256-420E-9369-AE7F95A7748D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552C94-5853-4B1B-A345-59B2F9456CA0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54664-F958-487B-BB20-A47B8AFE50F4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01462-9045-4C40-9FD0-D6AD3E12A7C5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98EB8-B225-4F10-BBDD-EA817875D24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10A303-4CD0-494D-8475-FE6876DCF611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880523-6D7C-4758-97F1-7C95F31A9704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8041B1-F511-4FF0-9F08-3B72A8186FFB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A4D43A-3166-4EFE-8CBF-731AB441BCA8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CAC2F0-CB4F-4430-A623-02C626207180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6E18512-9726-43CB-B47E-3D71D0074BCC}"/>
                </a:ext>
              </a:extLst>
            </p:cNvPr>
            <p:cNvCxnSpPr>
              <a:stCxn id="18" idx="3"/>
              <a:endCxn id="9" idx="2"/>
            </p:cNvCxnSpPr>
            <p:nvPr/>
          </p:nvCxnSpPr>
          <p:spPr>
            <a:xfrm>
              <a:off x="1597479" y="3268435"/>
              <a:ext cx="778328" cy="797379"/>
            </a:xfrm>
            <a:prstGeom prst="curvedConnector4">
              <a:avLst>
                <a:gd name="adj1" fmla="val 11713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9DBCCE7-F471-45D0-BF15-5297057AA2E2}"/>
                </a:ext>
              </a:extLst>
            </p:cNvPr>
            <p:cNvCxnSpPr>
              <a:cxnSpLocks/>
              <a:stCxn id="20" idx="3"/>
              <a:endCxn id="11" idx="2"/>
            </p:cNvCxnSpPr>
            <p:nvPr/>
          </p:nvCxnSpPr>
          <p:spPr>
            <a:xfrm>
              <a:off x="2789465" y="3268435"/>
              <a:ext cx="1970314" cy="797379"/>
            </a:xfrm>
            <a:prstGeom prst="curvedConnector4">
              <a:avLst>
                <a:gd name="adj1" fmla="val 34876"/>
                <a:gd name="adj2" fmla="val 12866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5">
              <a:extLst>
                <a:ext uri="{FF2B5EF4-FFF2-40B4-BE49-F238E27FC236}">
                  <a16:creationId xmlns:a16="http://schemas.microsoft.com/office/drawing/2014/main" id="{493E36C7-2CB3-4E99-AF7F-EEC60D163174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>
              <a:off x="2789464" y="3556906"/>
              <a:ext cx="3162301" cy="508908"/>
            </a:xfrm>
            <a:prstGeom prst="curvedConnector4">
              <a:avLst>
                <a:gd name="adj1" fmla="val 40577"/>
                <a:gd name="adj2" fmla="val 14492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urved Connector 21">
            <a:extLst>
              <a:ext uri="{FF2B5EF4-FFF2-40B4-BE49-F238E27FC236}">
                <a16:creationId xmlns:a16="http://schemas.microsoft.com/office/drawing/2014/main" id="{D491F115-355E-4BB4-A56F-73E6CB817FD8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>
            <a:off x="1443717" y="2920091"/>
            <a:ext cx="6738259" cy="508908"/>
          </a:xfrm>
          <a:prstGeom prst="curvedConnector4">
            <a:avLst>
              <a:gd name="adj1" fmla="val 19836"/>
              <a:gd name="adj2" fmla="val 23753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CC4055-EA61-4C4C-89E9-AD769619C3A4}"/>
              </a:ext>
            </a:extLst>
          </p:cNvPr>
          <p:cNvSpPr/>
          <p:nvPr/>
        </p:nvSpPr>
        <p:spPr>
          <a:xfrm>
            <a:off x="8473579" y="2726232"/>
            <a:ext cx="2367246" cy="19609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8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4C10FB-25B7-441E-907F-6CFD49A6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67322"/>
              </p:ext>
            </p:extLst>
          </p:nvPr>
        </p:nvGraphicFramePr>
        <p:xfrm>
          <a:off x="8473578" y="4687361"/>
          <a:ext cx="2339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062975219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2902902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9760823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3527640227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2970774880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66088315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7258049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162069002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856970874"/>
                    </a:ext>
                  </a:extLst>
                </a:gridCol>
              </a:tblGrid>
              <a:tr h="2357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6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751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5EE545-D566-4F7D-93B3-159653F084F3}"/>
              </a:ext>
            </a:extLst>
          </p:cNvPr>
          <p:cNvGrpSpPr/>
          <p:nvPr/>
        </p:nvGrpSpPr>
        <p:grpSpPr>
          <a:xfrm>
            <a:off x="434067" y="2122713"/>
            <a:ext cx="11323866" cy="1306286"/>
            <a:chOff x="587828" y="2759528"/>
            <a:chExt cx="11323866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C2E-2B69-4557-BF7B-B8D14998DFB8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E336-0AB7-4D54-98A7-F2A88CBFD914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1B77B-10CC-47A1-A475-41B86E55FB3E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D2D571-C256-420E-9369-AE7F95A7748D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552C94-5853-4B1B-A345-59B2F9456CA0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54664-F958-487B-BB20-A47B8AFE50F4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01462-9045-4C40-9FD0-D6AD3E12A7C5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98EB8-B225-4F10-BBDD-EA817875D24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10A303-4CD0-494D-8475-FE6876DCF611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CC4055-EA61-4C4C-89E9-AD769619C3A4}"/>
              </a:ext>
            </a:extLst>
          </p:cNvPr>
          <p:cNvSpPr/>
          <p:nvPr/>
        </p:nvSpPr>
        <p:spPr>
          <a:xfrm>
            <a:off x="8473579" y="2726232"/>
            <a:ext cx="2367246" cy="19609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8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4C10FB-25B7-441E-907F-6CFD49A6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19359"/>
              </p:ext>
            </p:extLst>
          </p:nvPr>
        </p:nvGraphicFramePr>
        <p:xfrm>
          <a:off x="8473578" y="4687361"/>
          <a:ext cx="2339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062975219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2902902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9760823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3527640227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2970774880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66088315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7258049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162069002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856970874"/>
                    </a:ext>
                  </a:extLst>
                </a:gridCol>
              </a:tblGrid>
              <a:tr h="2357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6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4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5EE545-D566-4F7D-93B3-159653F084F3}"/>
              </a:ext>
            </a:extLst>
          </p:cNvPr>
          <p:cNvGrpSpPr/>
          <p:nvPr/>
        </p:nvGrpSpPr>
        <p:grpSpPr>
          <a:xfrm>
            <a:off x="434067" y="2122713"/>
            <a:ext cx="11323866" cy="1306286"/>
            <a:chOff x="587828" y="2759528"/>
            <a:chExt cx="11323866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C2E-2B69-4557-BF7B-B8D14998DFB8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E336-0AB7-4D54-98A7-F2A88CBFD914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1B77B-10CC-47A1-A475-41B86E55FB3E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D2D571-C256-420E-9369-AE7F95A7748D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552C94-5853-4B1B-A345-59B2F9456CA0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54664-F958-487B-BB20-A47B8AFE50F4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01462-9045-4C40-9FD0-D6AD3E12A7C5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98EB8-B225-4F10-BBDD-EA817875D24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10A303-4CD0-494D-8475-FE6876DCF611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880523-6D7C-4758-97F1-7C95F31A9704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8041B1-F511-4FF0-9F08-3B72A8186FFB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CC4055-EA61-4C4C-89E9-AD769619C3A4}"/>
              </a:ext>
            </a:extLst>
          </p:cNvPr>
          <p:cNvSpPr/>
          <p:nvPr/>
        </p:nvSpPr>
        <p:spPr>
          <a:xfrm>
            <a:off x="8473579" y="2726232"/>
            <a:ext cx="2367246" cy="19609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8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4C10FB-25B7-441E-907F-6CFD49A6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46508"/>
              </p:ext>
            </p:extLst>
          </p:nvPr>
        </p:nvGraphicFramePr>
        <p:xfrm>
          <a:off x="8473578" y="4687361"/>
          <a:ext cx="2339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062975219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2902902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9760823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3527640227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2970774880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66088315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7258049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162069002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856970874"/>
                    </a:ext>
                  </a:extLst>
                </a:gridCol>
              </a:tblGrid>
              <a:tr h="2357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68816"/>
                  </a:ext>
                </a:extLst>
              </a:tr>
            </a:tbl>
          </a:graphicData>
        </a:graphic>
      </p:graphicFrame>
      <p:cxnSp>
        <p:nvCxnSpPr>
          <p:cNvPr id="28" name="Curved Connector 21">
            <a:extLst>
              <a:ext uri="{FF2B5EF4-FFF2-40B4-BE49-F238E27FC236}">
                <a16:creationId xmlns:a16="http://schemas.microsoft.com/office/drawing/2014/main" id="{FDF67E78-607F-469C-B634-E901B647635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1030060" y="3428999"/>
            <a:ext cx="7586040" cy="125836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17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5EE545-D566-4F7D-93B3-159653F084F3}"/>
              </a:ext>
            </a:extLst>
          </p:cNvPr>
          <p:cNvGrpSpPr/>
          <p:nvPr/>
        </p:nvGrpSpPr>
        <p:grpSpPr>
          <a:xfrm>
            <a:off x="434067" y="2122713"/>
            <a:ext cx="11323866" cy="1306286"/>
            <a:chOff x="587828" y="2759528"/>
            <a:chExt cx="11323866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C2E-2B69-4557-BF7B-B8D14998DFB8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E336-0AB7-4D54-98A7-F2A88CBFD914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1B77B-10CC-47A1-A475-41B86E55FB3E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D2D571-C256-420E-9369-AE7F95A7748D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552C94-5853-4B1B-A345-59B2F9456CA0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54664-F958-487B-BB20-A47B8AFE50F4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01462-9045-4C40-9FD0-D6AD3E12A7C5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98EB8-B225-4F10-BBDD-EA817875D24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10A303-4CD0-494D-8475-FE6876DCF611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880523-6D7C-4758-97F1-7C95F31A9704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8041B1-F511-4FF0-9F08-3B72A8186FFB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A4D43A-3166-4EFE-8CBF-731AB441BCA8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CAC2F0-CB4F-4430-A623-02C626207180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CC4055-EA61-4C4C-89E9-AD769619C3A4}"/>
              </a:ext>
            </a:extLst>
          </p:cNvPr>
          <p:cNvSpPr/>
          <p:nvPr/>
        </p:nvSpPr>
        <p:spPr>
          <a:xfrm>
            <a:off x="8473579" y="2726232"/>
            <a:ext cx="2367246" cy="19609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8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4C10FB-25B7-441E-907F-6CFD49A6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17065"/>
              </p:ext>
            </p:extLst>
          </p:nvPr>
        </p:nvGraphicFramePr>
        <p:xfrm>
          <a:off x="8473578" y="4687361"/>
          <a:ext cx="2339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062975219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2902902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9760823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3527640227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2970774880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66088315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7258049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162069002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856970874"/>
                    </a:ext>
                  </a:extLst>
                </a:gridCol>
              </a:tblGrid>
              <a:tr h="2357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68816"/>
                  </a:ext>
                </a:extLst>
              </a:tr>
            </a:tbl>
          </a:graphicData>
        </a:graphic>
      </p:graphicFrame>
      <p:cxnSp>
        <p:nvCxnSpPr>
          <p:cNvPr id="28" name="Curved Connector 21">
            <a:extLst>
              <a:ext uri="{FF2B5EF4-FFF2-40B4-BE49-F238E27FC236}">
                <a16:creationId xmlns:a16="http://schemas.microsoft.com/office/drawing/2014/main" id="{FDF67E78-607F-469C-B634-E901B647635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1030060" y="3428999"/>
            <a:ext cx="7586040" cy="125836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1">
            <a:extLst>
              <a:ext uri="{FF2B5EF4-FFF2-40B4-BE49-F238E27FC236}">
                <a16:creationId xmlns:a16="http://schemas.microsoft.com/office/drawing/2014/main" id="{F6BBCFB4-0DF4-458D-AEA6-36749069DF06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2222047" y="3428999"/>
            <a:ext cx="6629725" cy="125818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2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121B-A75B-C741-B848-55464C6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7D368-6B94-4E0D-AC02-DC42739782E7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5EE545-D566-4F7D-93B3-159653F084F3}"/>
              </a:ext>
            </a:extLst>
          </p:cNvPr>
          <p:cNvGrpSpPr/>
          <p:nvPr/>
        </p:nvGrpSpPr>
        <p:grpSpPr>
          <a:xfrm>
            <a:off x="434067" y="2122713"/>
            <a:ext cx="11323866" cy="1306286"/>
            <a:chOff x="587828" y="2759528"/>
            <a:chExt cx="11323866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A5C2E-2B69-4557-BF7B-B8D14998DFB8}"/>
                </a:ext>
              </a:extLst>
            </p:cNvPr>
            <p:cNvSpPr/>
            <p:nvPr/>
          </p:nvSpPr>
          <p:spPr>
            <a:xfrm>
              <a:off x="177981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Dir1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87E336-0AB7-4D54-98A7-F2A88CBFD914}"/>
                </a:ext>
              </a:extLst>
            </p:cNvPr>
            <p:cNvSpPr/>
            <p:nvPr/>
          </p:nvSpPr>
          <p:spPr>
            <a:xfrm>
              <a:off x="2971800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1B77B-10CC-47A1-A475-41B86E55FB3E}"/>
                </a:ext>
              </a:extLst>
            </p:cNvPr>
            <p:cNvSpPr/>
            <p:nvPr/>
          </p:nvSpPr>
          <p:spPr>
            <a:xfrm>
              <a:off x="4163786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D2D571-C256-420E-9369-AE7F95A7748D}"/>
                </a:ext>
              </a:extLst>
            </p:cNvPr>
            <p:cNvSpPr/>
            <p:nvPr/>
          </p:nvSpPr>
          <p:spPr>
            <a:xfrm>
              <a:off x="5355772" y="2759529"/>
              <a:ext cx="1191986" cy="13062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552C94-5853-4B1B-A345-59B2F9456CA0}"/>
                </a:ext>
              </a:extLst>
            </p:cNvPr>
            <p:cNvSpPr/>
            <p:nvPr/>
          </p:nvSpPr>
          <p:spPr>
            <a:xfrm>
              <a:off x="6547758" y="2759529"/>
              <a:ext cx="1191986" cy="13062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254664-F958-487B-BB20-A47B8AFE50F4}"/>
                </a:ext>
              </a:extLst>
            </p:cNvPr>
            <p:cNvSpPr/>
            <p:nvPr/>
          </p:nvSpPr>
          <p:spPr>
            <a:xfrm>
              <a:off x="7739744" y="2759529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B01462-9045-4C40-9FD0-D6AD3E12A7C5}"/>
                </a:ext>
              </a:extLst>
            </p:cNvPr>
            <p:cNvSpPr/>
            <p:nvPr/>
          </p:nvSpPr>
          <p:spPr>
            <a:xfrm>
              <a:off x="8931730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98EB8-B225-4F10-BBDD-EA817875D24D}"/>
                </a:ext>
              </a:extLst>
            </p:cNvPr>
            <p:cNvSpPr/>
            <p:nvPr/>
          </p:nvSpPr>
          <p:spPr>
            <a:xfrm>
              <a:off x="587828" y="2759528"/>
              <a:ext cx="1191986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root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10A303-4CD0-494D-8475-FE6876DCF611}"/>
                </a:ext>
              </a:extLst>
            </p:cNvPr>
            <p:cNvSpPr/>
            <p:nvPr/>
          </p:nvSpPr>
          <p:spPr>
            <a:xfrm>
              <a:off x="10123715" y="2759528"/>
              <a:ext cx="1787979" cy="13062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Bitmap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880523-6D7C-4758-97F1-7C95F31A9704}"/>
                </a:ext>
              </a:extLst>
            </p:cNvPr>
            <p:cNvSpPr/>
            <p:nvPr/>
          </p:nvSpPr>
          <p:spPr>
            <a:xfrm>
              <a:off x="770164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8041B1-F511-4FF0-9F08-3B72A8186FFB}"/>
                </a:ext>
              </a:extLst>
            </p:cNvPr>
            <p:cNvSpPr/>
            <p:nvPr/>
          </p:nvSpPr>
          <p:spPr>
            <a:xfrm>
              <a:off x="770163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A4D43A-3166-4EFE-8CBF-731AB441BCA8}"/>
                </a:ext>
              </a:extLst>
            </p:cNvPr>
            <p:cNvSpPr/>
            <p:nvPr/>
          </p:nvSpPr>
          <p:spPr>
            <a:xfrm>
              <a:off x="1962150" y="3124199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CAC2F0-CB4F-4430-A623-02C626207180}"/>
                </a:ext>
              </a:extLst>
            </p:cNvPr>
            <p:cNvSpPr/>
            <p:nvPr/>
          </p:nvSpPr>
          <p:spPr>
            <a:xfrm>
              <a:off x="1962149" y="3412670"/>
              <a:ext cx="827315" cy="288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CC4055-EA61-4C4C-89E9-AD769619C3A4}"/>
              </a:ext>
            </a:extLst>
          </p:cNvPr>
          <p:cNvSpPr/>
          <p:nvPr/>
        </p:nvSpPr>
        <p:spPr>
          <a:xfrm>
            <a:off x="8473579" y="2726232"/>
            <a:ext cx="2367246" cy="19609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8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4C10FB-25B7-441E-907F-6CFD49A6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98750"/>
              </p:ext>
            </p:extLst>
          </p:nvPr>
        </p:nvGraphicFramePr>
        <p:xfrm>
          <a:off x="8473578" y="4687361"/>
          <a:ext cx="23394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062975219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2902902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97608234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3527640227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2970774880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66088315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4172580496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162069002"/>
                    </a:ext>
                  </a:extLst>
                </a:gridCol>
                <a:gridCol w="263027">
                  <a:extLst>
                    <a:ext uri="{9D8B030D-6E8A-4147-A177-3AD203B41FA5}">
                      <a16:colId xmlns:a16="http://schemas.microsoft.com/office/drawing/2014/main" val="1856970874"/>
                    </a:ext>
                  </a:extLst>
                </a:gridCol>
              </a:tblGrid>
              <a:tr h="2357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68816"/>
                  </a:ext>
                </a:extLst>
              </a:tr>
            </a:tbl>
          </a:graphicData>
        </a:graphic>
      </p:graphicFrame>
      <p:cxnSp>
        <p:nvCxnSpPr>
          <p:cNvPr id="28" name="Curved Connector 21">
            <a:extLst>
              <a:ext uri="{FF2B5EF4-FFF2-40B4-BE49-F238E27FC236}">
                <a16:creationId xmlns:a16="http://schemas.microsoft.com/office/drawing/2014/main" id="{FDF67E78-607F-469C-B634-E901B647635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1030060" y="3428999"/>
            <a:ext cx="7586040" cy="125836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1">
            <a:extLst>
              <a:ext uri="{FF2B5EF4-FFF2-40B4-BE49-F238E27FC236}">
                <a16:creationId xmlns:a16="http://schemas.microsoft.com/office/drawing/2014/main" id="{F6BBCFB4-0DF4-458D-AEA6-36749069DF06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2222047" y="3428999"/>
            <a:ext cx="6629725" cy="125818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21">
            <a:extLst>
              <a:ext uri="{FF2B5EF4-FFF2-40B4-BE49-F238E27FC236}">
                <a16:creationId xmlns:a16="http://schemas.microsoft.com/office/drawing/2014/main" id="{0CBD413E-1BC7-4AB4-8DFF-55166F64C280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3414032" y="3428999"/>
            <a:ext cx="5701688" cy="125818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2E4FD6-A74F-44E3-BEE2-2EEFDDF18877}"/>
              </a:ext>
            </a:extLst>
          </p:cNvPr>
          <p:cNvSpPr txBox="1"/>
          <p:nvPr/>
        </p:nvSpPr>
        <p:spPr>
          <a:xfrm>
            <a:off x="4662361" y="3638746"/>
            <a:ext cx="16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32018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894F37-9EF8-43C3-9BB8-F9F7DDC91988}"/>
              </a:ext>
            </a:extLst>
          </p:cNvPr>
          <p:cNvSpPr/>
          <p:nvPr/>
        </p:nvSpPr>
        <p:spPr>
          <a:xfrm>
            <a:off x="1516143" y="3286125"/>
            <a:ext cx="9563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static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fuse_operations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hello_oper</a:t>
            </a:r>
            <a:r>
              <a:rPr lang="en-US" sz="2800" dirty="0">
                <a:latin typeface="Consolas" panose="020B0609020204030204" pitchFamily="49" charset="0"/>
              </a:rPr>
              <a:t> = {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dirty="0" err="1">
                <a:latin typeface="Consolas" panose="020B0609020204030204" pitchFamily="49" charset="0"/>
              </a:rPr>
              <a:t>getattr</a:t>
            </a:r>
            <a:r>
              <a:rPr lang="en-US" sz="2800" dirty="0">
                <a:latin typeface="Consolas" panose="020B0609020204030204" pitchFamily="49" charset="0"/>
              </a:rPr>
              <a:t>	= </a:t>
            </a:r>
            <a:r>
              <a:rPr lang="en-US" sz="2800" dirty="0" err="1">
                <a:latin typeface="Consolas" panose="020B0609020204030204" pitchFamily="49" charset="0"/>
              </a:rPr>
              <a:t>hello_getattr</a:t>
            </a:r>
            <a:r>
              <a:rPr lang="en-US" sz="2800" dirty="0">
                <a:latin typeface="Consolas" panose="020B0609020204030204" pitchFamily="49" charset="0"/>
              </a:rPr>
              <a:t>,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dirty="0" err="1">
                <a:latin typeface="Consolas" panose="020B0609020204030204" pitchFamily="49" charset="0"/>
              </a:rPr>
              <a:t>readdir</a:t>
            </a:r>
            <a:r>
              <a:rPr lang="en-US" sz="2800" dirty="0">
                <a:latin typeface="Consolas" panose="020B0609020204030204" pitchFamily="49" charset="0"/>
              </a:rPr>
              <a:t>	= </a:t>
            </a:r>
            <a:r>
              <a:rPr lang="en-US" sz="2800" dirty="0" err="1">
                <a:latin typeface="Consolas" panose="020B0609020204030204" pitchFamily="49" charset="0"/>
              </a:rPr>
              <a:t>hello_readdir</a:t>
            </a:r>
            <a:r>
              <a:rPr lang="en-US" sz="2800" dirty="0">
                <a:latin typeface="Consolas" panose="020B0609020204030204" pitchFamily="49" charset="0"/>
              </a:rPr>
              <a:t>,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.open	= </a:t>
            </a:r>
            <a:r>
              <a:rPr lang="en-US" sz="2800" dirty="0" err="1">
                <a:latin typeface="Consolas" panose="020B0609020204030204" pitchFamily="49" charset="0"/>
              </a:rPr>
              <a:t>hello_open</a:t>
            </a:r>
            <a:r>
              <a:rPr lang="en-US" sz="2800" dirty="0">
                <a:latin typeface="Consolas" panose="020B0609020204030204" pitchFamily="49" charset="0"/>
              </a:rPr>
              <a:t>,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.read	= </a:t>
            </a:r>
            <a:r>
              <a:rPr lang="en-US" sz="2800" dirty="0" err="1">
                <a:latin typeface="Consolas" panose="020B0609020204030204" pitchFamily="49" charset="0"/>
              </a:rPr>
              <a:t>hello_read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8F7B87-0239-4DE1-93FE-80009A5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8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6CE9-3834-9C4A-8F61-77D347D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BB17-A3E7-A741-8F9D-B3EFCA41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89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cs1550_root_directory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nDirectories</a:t>
            </a:r>
            <a:r>
              <a:rPr lang="en-US" dirty="0"/>
              <a:t>; 	</a:t>
            </a:r>
            <a:r>
              <a:rPr lang="en-US" dirty="0">
                <a:solidFill>
                  <a:schemeClr val="accent6"/>
                </a:solidFill>
              </a:rPr>
              <a:t>//How many subdirectories are in the root 					//Needs to be less than MAX_DIRS_IN_ROOT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cs1550_directory 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dname</a:t>
            </a:r>
            <a:r>
              <a:rPr lang="en-US" dirty="0"/>
              <a:t>[MAX_FILENAME + 1]; </a:t>
            </a:r>
            <a:r>
              <a:rPr lang="en-US" dirty="0">
                <a:solidFill>
                  <a:schemeClr val="accent6"/>
                </a:solidFill>
              </a:rPr>
              <a:t>//directory name (plus space for </a:t>
            </a:r>
            <a:r>
              <a:rPr lang="en-US" dirty="0" err="1">
                <a:solidFill>
                  <a:schemeClr val="accent6"/>
                </a:solidFill>
              </a:rPr>
              <a:t>nul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nStartBlock</a:t>
            </a:r>
            <a:r>
              <a:rPr lang="en-US" dirty="0"/>
              <a:t>; </a:t>
            </a:r>
            <a:r>
              <a:rPr lang="en-US" dirty="0">
                <a:solidFill>
                  <a:schemeClr val="accent6"/>
                </a:solidFill>
              </a:rPr>
              <a:t>//where the directory block is on disk </a:t>
            </a:r>
          </a:p>
          <a:p>
            <a:pPr marL="0" indent="0">
              <a:buNone/>
            </a:pPr>
            <a:r>
              <a:rPr lang="en-US" dirty="0"/>
              <a:t>	} directories[MAX_DIRS_IN_ROOT]; </a:t>
            </a:r>
            <a:r>
              <a:rPr lang="en-US" dirty="0">
                <a:solidFill>
                  <a:schemeClr val="accent6"/>
                </a:solidFill>
              </a:rPr>
              <a:t>//There is an array of these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1CB222-38DD-4A65-931A-0C1F1599304C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31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6CE9-3834-9C4A-8F61-77D347DE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BB17-A3E7-A741-8F9D-B3EFCA41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89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cs1550_root_directory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nDirectories</a:t>
            </a:r>
            <a:r>
              <a:rPr lang="en-US" dirty="0"/>
              <a:t>; 	</a:t>
            </a:r>
            <a:r>
              <a:rPr lang="en-US" dirty="0">
                <a:solidFill>
                  <a:schemeClr val="accent6"/>
                </a:solidFill>
              </a:rPr>
              <a:t>//How many subdirectories are in the root 					//Needs to be less than MAX_DIRS_IN_ROOT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cs1550_directory </a:t>
            </a:r>
          </a:p>
          <a:p>
            <a:pPr marL="0" indent="0">
              <a:buNone/>
            </a:pPr>
            <a:r>
              <a:rPr lang="en-US" dirty="0"/>
              <a:t>	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dname</a:t>
            </a:r>
            <a:r>
              <a:rPr lang="en-US" dirty="0"/>
              <a:t>[MAX_FILENAME + 1]; </a:t>
            </a:r>
            <a:r>
              <a:rPr lang="en-US" dirty="0">
                <a:solidFill>
                  <a:schemeClr val="accent6"/>
                </a:solidFill>
              </a:rPr>
              <a:t>//directory name (plus space for </a:t>
            </a:r>
            <a:r>
              <a:rPr lang="en-US" dirty="0" err="1">
                <a:solidFill>
                  <a:schemeClr val="accent6"/>
                </a:solidFill>
              </a:rPr>
              <a:t>nul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accent5"/>
                </a:solidFill>
              </a:rPr>
              <a:t>long</a:t>
            </a:r>
            <a:r>
              <a:rPr lang="en-US" b="1" dirty="0"/>
              <a:t> </a:t>
            </a:r>
            <a:r>
              <a:rPr lang="en-US" b="1" dirty="0" err="1"/>
              <a:t>nStartBlock</a:t>
            </a:r>
            <a:r>
              <a:rPr lang="en-US" b="1" dirty="0"/>
              <a:t>; </a:t>
            </a:r>
            <a:r>
              <a:rPr lang="en-US" dirty="0">
                <a:solidFill>
                  <a:schemeClr val="accent6"/>
                </a:solidFill>
              </a:rPr>
              <a:t>//where the directory block is on disk </a:t>
            </a:r>
          </a:p>
          <a:p>
            <a:pPr marL="0" indent="0">
              <a:buNone/>
            </a:pPr>
            <a:r>
              <a:rPr lang="en-US" dirty="0"/>
              <a:t>	} directories[MAX_DIRS_IN_ROOT]; </a:t>
            </a:r>
            <a:r>
              <a:rPr lang="en-US" dirty="0">
                <a:solidFill>
                  <a:schemeClr val="accent6"/>
                </a:solidFill>
              </a:rPr>
              <a:t>//There is an array of these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1CB222-38DD-4A65-931A-0C1F1599304C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64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733-E8E9-9540-9126-B707A337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9C86-5D13-9A45-A328-D5587D74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cs1550_directory_entry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nFiles</a:t>
            </a:r>
            <a:r>
              <a:rPr lang="en-US" dirty="0"/>
              <a:t>; 	</a:t>
            </a:r>
            <a:r>
              <a:rPr lang="en-US" dirty="0">
                <a:solidFill>
                  <a:schemeClr val="accent6"/>
                </a:solidFill>
              </a:rPr>
              <a:t>//How many files are in this directory.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//Needs to be less than MAX_FILES_IN_DIR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cs1550_file_directory </a:t>
            </a:r>
          </a:p>
          <a:p>
            <a:pPr marL="0" indent="0">
              <a:buNone/>
            </a:pPr>
            <a:r>
              <a:rPr lang="en-US" dirty="0"/>
              <a:t>	{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[MAX_FILENAME + 1];	</a:t>
            </a:r>
            <a:r>
              <a:rPr lang="en-US" dirty="0">
                <a:solidFill>
                  <a:schemeClr val="accent6"/>
                </a:solidFill>
              </a:rPr>
              <a:t>//filename (plus space for </a:t>
            </a:r>
            <a:r>
              <a:rPr lang="en-US" dirty="0" err="1">
                <a:solidFill>
                  <a:schemeClr val="accent6"/>
                </a:solidFill>
              </a:rPr>
              <a:t>nul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fext</a:t>
            </a:r>
            <a:r>
              <a:rPr lang="en-US" dirty="0"/>
              <a:t>[MAX_EXTENSION + 1];		</a:t>
            </a:r>
            <a:r>
              <a:rPr lang="en-US" dirty="0">
                <a:solidFill>
                  <a:schemeClr val="accent6"/>
                </a:solidFill>
              </a:rPr>
              <a:t>//extension (plus space for </a:t>
            </a:r>
            <a:r>
              <a:rPr lang="en-US" dirty="0" err="1">
                <a:solidFill>
                  <a:schemeClr val="accent6"/>
                </a:solidFill>
              </a:rPr>
              <a:t>nul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fsize</a:t>
            </a:r>
            <a:r>
              <a:rPr lang="en-US" dirty="0"/>
              <a:t>;				</a:t>
            </a:r>
            <a:r>
              <a:rPr lang="en-US" dirty="0">
                <a:solidFill>
                  <a:schemeClr val="accent6"/>
                </a:solidFill>
              </a:rPr>
              <a:t>//file size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nStartBlock</a:t>
            </a:r>
            <a:r>
              <a:rPr lang="en-US" dirty="0"/>
              <a:t>;			</a:t>
            </a:r>
            <a:r>
              <a:rPr lang="en-US" dirty="0">
                <a:solidFill>
                  <a:schemeClr val="accent6"/>
                </a:solidFill>
              </a:rPr>
              <a:t>//where the first block is on disk </a:t>
            </a:r>
          </a:p>
          <a:p>
            <a:pPr marL="0" indent="0">
              <a:buNone/>
            </a:pPr>
            <a:r>
              <a:rPr lang="en-US" dirty="0"/>
              <a:t>	} files[MAX_FILES_IN_DIR]; 			</a:t>
            </a:r>
            <a:r>
              <a:rPr lang="en-US" dirty="0">
                <a:solidFill>
                  <a:schemeClr val="accent6"/>
                </a:solidFill>
              </a:rPr>
              <a:t>//There is an array of these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A1BA1-D7A0-4E32-954F-25E17CC8FF8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23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733-E8E9-9540-9126-B707A337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9C86-5D13-9A45-A328-D5587D74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cs1550_directory_entry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nFiles</a:t>
            </a:r>
            <a:r>
              <a:rPr lang="en-US" dirty="0"/>
              <a:t>; 	</a:t>
            </a:r>
            <a:r>
              <a:rPr lang="en-US" dirty="0">
                <a:solidFill>
                  <a:schemeClr val="accent6"/>
                </a:solidFill>
              </a:rPr>
              <a:t>//How many files are in this directory.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	//Needs to be less than MAX_FILES_IN_DIR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cs1550_file_directory </a:t>
            </a:r>
          </a:p>
          <a:p>
            <a:pPr marL="0" indent="0">
              <a:buNone/>
            </a:pPr>
            <a:r>
              <a:rPr lang="en-US" dirty="0"/>
              <a:t>	{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[MAX_FILENAME + 1];	</a:t>
            </a:r>
            <a:r>
              <a:rPr lang="en-US" dirty="0">
                <a:solidFill>
                  <a:schemeClr val="accent6"/>
                </a:solidFill>
              </a:rPr>
              <a:t>//filename (plus space for </a:t>
            </a:r>
            <a:r>
              <a:rPr lang="en-US" dirty="0" err="1">
                <a:solidFill>
                  <a:schemeClr val="accent6"/>
                </a:solidFill>
              </a:rPr>
              <a:t>nul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fext</a:t>
            </a:r>
            <a:r>
              <a:rPr lang="en-US" dirty="0"/>
              <a:t>[MAX_EXTENSION + 1];		</a:t>
            </a:r>
            <a:r>
              <a:rPr lang="en-US" dirty="0">
                <a:solidFill>
                  <a:schemeClr val="accent6"/>
                </a:solidFill>
              </a:rPr>
              <a:t>//extension (plus space for </a:t>
            </a:r>
            <a:r>
              <a:rPr lang="en-US" dirty="0" err="1">
                <a:solidFill>
                  <a:schemeClr val="accent6"/>
                </a:solidFill>
              </a:rPr>
              <a:t>nul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fsize</a:t>
            </a:r>
            <a:r>
              <a:rPr lang="en-US" dirty="0"/>
              <a:t>;				</a:t>
            </a:r>
            <a:r>
              <a:rPr lang="en-US" dirty="0">
                <a:solidFill>
                  <a:schemeClr val="accent6"/>
                </a:solidFill>
              </a:rPr>
              <a:t>//file size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accent5"/>
                </a:solidFill>
              </a:rPr>
              <a:t>long</a:t>
            </a:r>
            <a:r>
              <a:rPr lang="en-US" b="1" dirty="0"/>
              <a:t> </a:t>
            </a:r>
            <a:r>
              <a:rPr lang="en-US" b="1" dirty="0" err="1"/>
              <a:t>nStartBlock</a:t>
            </a:r>
            <a:r>
              <a:rPr lang="en-US" b="1" dirty="0"/>
              <a:t>;</a:t>
            </a:r>
            <a:r>
              <a:rPr lang="en-US" dirty="0"/>
              <a:t>			</a:t>
            </a:r>
            <a:r>
              <a:rPr lang="en-US" dirty="0">
                <a:solidFill>
                  <a:schemeClr val="accent6"/>
                </a:solidFill>
              </a:rPr>
              <a:t>//where the first block is on disk </a:t>
            </a:r>
          </a:p>
          <a:p>
            <a:pPr marL="0" indent="0">
              <a:buNone/>
            </a:pPr>
            <a:r>
              <a:rPr lang="en-US" dirty="0"/>
              <a:t>	} files[MAX_FILES_IN_DIR]; 			</a:t>
            </a:r>
            <a:r>
              <a:rPr lang="en-US" dirty="0">
                <a:solidFill>
                  <a:schemeClr val="accent6"/>
                </a:solidFill>
              </a:rPr>
              <a:t>//There is an array of these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A1BA1-D7A0-4E32-954F-25E17CC8FF80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8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6B1E-7624-CA45-A112-4822A305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A656-BC4E-D249-AAF9-0A4014AF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struct</a:t>
            </a:r>
            <a:r>
              <a:rPr lang="en-US" dirty="0"/>
              <a:t> cs1550_disk_block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//All the space in the block can be used for actual 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//storage.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char</a:t>
            </a:r>
            <a:r>
              <a:rPr lang="en-US" dirty="0"/>
              <a:t> data[MAX_DATA_IN_BLOCK];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F969D-6554-4F5B-950B-6C8C3D72412C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23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0911-1E53-7E4B-84D3-0EB61AE5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D3F7-E3E6-2146-A4C6-DB150919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cs1550_getattr</a:t>
            </a:r>
          </a:p>
          <a:p>
            <a:r>
              <a:rPr lang="en-US" b="1" dirty="0"/>
              <a:t>cs1550_mkdir </a:t>
            </a:r>
          </a:p>
          <a:p>
            <a:r>
              <a:rPr lang="en-US" b="1" dirty="0"/>
              <a:t>cs1550_readdir </a:t>
            </a:r>
          </a:p>
          <a:p>
            <a:r>
              <a:rPr lang="en-US" dirty="0"/>
              <a:t>cs1550_rmdir </a:t>
            </a:r>
          </a:p>
          <a:p>
            <a:r>
              <a:rPr lang="en-US" b="1" dirty="0"/>
              <a:t>cs1550_mknod </a:t>
            </a:r>
          </a:p>
          <a:p>
            <a:r>
              <a:rPr lang="en-US" b="1" dirty="0"/>
              <a:t>cs1550_write </a:t>
            </a:r>
          </a:p>
          <a:p>
            <a:r>
              <a:rPr lang="en-US" b="1" dirty="0"/>
              <a:t>cs1550_read </a:t>
            </a:r>
          </a:p>
          <a:p>
            <a:r>
              <a:rPr lang="en-US" dirty="0"/>
              <a:t>cs1550_unlink </a:t>
            </a:r>
          </a:p>
          <a:p>
            <a:r>
              <a:rPr lang="en-US" dirty="0"/>
              <a:t>cs1550_truncate </a:t>
            </a:r>
          </a:p>
          <a:p>
            <a:r>
              <a:rPr lang="en-US" dirty="0"/>
              <a:t>cs1550_open </a:t>
            </a:r>
          </a:p>
          <a:p>
            <a:r>
              <a:rPr lang="en-US" dirty="0"/>
              <a:t>cs1550_flush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EF73A-D2B6-4D82-9402-E080F52A521B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0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0911-1E53-7E4B-84D3-0EB61AE5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D3F7-E3E6-2146-A4C6-DB150919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cs1550_getattr</a:t>
            </a:r>
          </a:p>
          <a:p>
            <a:r>
              <a:rPr lang="en-US" b="1" dirty="0"/>
              <a:t>cs1550_mkdir </a:t>
            </a:r>
          </a:p>
          <a:p>
            <a:r>
              <a:rPr lang="en-US" b="1" dirty="0"/>
              <a:t>cs1550_readdir </a:t>
            </a:r>
          </a:p>
          <a:p>
            <a:r>
              <a:rPr lang="en-US" dirty="0"/>
              <a:t>cs1550_rmdir </a:t>
            </a:r>
          </a:p>
          <a:p>
            <a:r>
              <a:rPr lang="en-US" b="1" dirty="0"/>
              <a:t>cs1550_mknod </a:t>
            </a:r>
          </a:p>
          <a:p>
            <a:r>
              <a:rPr lang="en-US" b="1" dirty="0"/>
              <a:t>cs1550_write </a:t>
            </a:r>
          </a:p>
          <a:p>
            <a:r>
              <a:rPr lang="en-US" b="1" dirty="0"/>
              <a:t>cs1550_read </a:t>
            </a:r>
          </a:p>
          <a:p>
            <a:r>
              <a:rPr lang="en-US" dirty="0"/>
              <a:t>cs1550_unlink </a:t>
            </a:r>
          </a:p>
          <a:p>
            <a:r>
              <a:rPr lang="en-US" dirty="0"/>
              <a:t>cs1550_truncate </a:t>
            </a:r>
          </a:p>
          <a:p>
            <a:r>
              <a:rPr lang="en-US" dirty="0"/>
              <a:t>cs1550_open </a:t>
            </a:r>
          </a:p>
          <a:p>
            <a:r>
              <a:rPr lang="en-US" dirty="0"/>
              <a:t>cs1550_flush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EF73A-D2B6-4D82-9402-E080F52A521B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69AC22-CE9B-47A4-B288-66969976E975}"/>
              </a:ext>
            </a:extLst>
          </p:cNvPr>
          <p:cNvSpPr txBox="1"/>
          <p:nvPr/>
        </p:nvSpPr>
        <p:spPr>
          <a:xfrm>
            <a:off x="6096000" y="2655704"/>
            <a:ext cx="389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delete calls need to be written so you don’t need to solve fragmentation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F91DA-6FF8-474F-96E7-612BA09BEF96}"/>
              </a:ext>
            </a:extLst>
          </p:cNvPr>
          <p:cNvSpPr txBox="1"/>
          <p:nvPr/>
        </p:nvSpPr>
        <p:spPr>
          <a:xfrm>
            <a:off x="6096000" y="3695480"/>
            <a:ext cx="44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is no space left, return an error</a:t>
            </a:r>
          </a:p>
        </p:txBody>
      </p:sp>
    </p:spTree>
    <p:extLst>
      <p:ext uri="{BB962C8B-B14F-4D97-AF65-F5344CB8AC3E}">
        <p14:creationId xmlns:p14="http://schemas.microsoft.com/office/powerpoint/2010/main" val="1593107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8C5-13F9-824B-80F7-097285F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4DF9-04B9-D649-B6B9-7BB6E490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196"/>
          </a:xfrm>
        </p:spPr>
        <p:txBody>
          <a:bodyPr/>
          <a:lstStyle/>
          <a:p>
            <a:r>
              <a:rPr lang="en-US" dirty="0"/>
              <a:t>Well-commented cs1550.c</a:t>
            </a:r>
          </a:p>
          <a:p>
            <a:r>
              <a:rPr lang="en-US" dirty="0"/>
              <a:t>Rubric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1BE45-22FE-4B4A-953E-47C8EE068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26192"/>
              </p:ext>
            </p:extLst>
          </p:nvPr>
        </p:nvGraphicFramePr>
        <p:xfrm>
          <a:off x="2645228" y="3109512"/>
          <a:ext cx="6901544" cy="3657600"/>
        </p:xfrm>
        <a:graphic>
          <a:graphicData uri="http://schemas.openxmlformats.org/drawingml/2006/table">
            <a:tbl>
              <a:tblPr/>
              <a:tblGrid>
                <a:gridCol w="5236029">
                  <a:extLst>
                    <a:ext uri="{9D8B030D-6E8A-4147-A177-3AD203B41FA5}">
                      <a16:colId xmlns:a16="http://schemas.microsoft.com/office/drawing/2014/main" val="2575381832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3785445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Grade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06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cs1550_getattr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15%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Consolas" panose="020B0609020204030204" pitchFamily="49" charset="0"/>
                        </a:rPr>
                        <a:t>cs1550_mkdir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</a:rPr>
                        <a:t>15%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9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Consolas" panose="020B0609020204030204" pitchFamily="49" charset="0"/>
                        </a:rPr>
                        <a:t>cs1550_readdir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</a:rPr>
                        <a:t>15%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60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Consolas" panose="020B0609020204030204" pitchFamily="49" charset="0"/>
                        </a:rPr>
                        <a:t>cs1550_mknod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15%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0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Consolas" panose="020B0609020204030204" pitchFamily="49" charset="0"/>
                        </a:rPr>
                        <a:t>cs1550_write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</a:rPr>
                        <a:t>15%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4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Consolas" panose="020B0609020204030204" pitchFamily="49" charset="0"/>
                        </a:rPr>
                        <a:t>cs1550_read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libri" panose="020F0502020204030204" pitchFamily="34" charset="0"/>
                        </a:rPr>
                        <a:t>15%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047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Consolas" panose="020B0609020204030204" pitchFamily="49" charset="0"/>
                        </a:rPr>
                        <a:t>File System works correctly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10%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414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36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648814"/>
                  </a:ext>
                </a:extLst>
              </a:tr>
            </a:tbl>
          </a:graphicData>
        </a:graphic>
      </p:graphicFrame>
      <p:pic>
        <p:nvPicPr>
          <p:cNvPr id="1025" name="Picture 1" descr="page9image16585792">
            <a:extLst>
              <a:ext uri="{FF2B5EF4-FFF2-40B4-BE49-F238E27FC236}">
                <a16:creationId xmlns:a16="http://schemas.microsoft.com/office/drawing/2014/main" id="{551D520C-1E9F-1248-8839-83CB8ADC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9image18202736">
            <a:extLst>
              <a:ext uri="{FF2B5EF4-FFF2-40B4-BE49-F238E27FC236}">
                <a16:creationId xmlns:a16="http://schemas.microsoft.com/office/drawing/2014/main" id="{B4CA813B-EC68-844A-86EC-47623AC3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9image16712832">
            <a:extLst>
              <a:ext uri="{FF2B5EF4-FFF2-40B4-BE49-F238E27FC236}">
                <a16:creationId xmlns:a16="http://schemas.microsoft.com/office/drawing/2014/main" id="{2BFF2241-B0B4-FA46-8999-05354163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9image16761216">
            <a:extLst>
              <a:ext uri="{FF2B5EF4-FFF2-40B4-BE49-F238E27FC236}">
                <a16:creationId xmlns:a16="http://schemas.microsoft.com/office/drawing/2014/main" id="{77F50E9E-4623-5F4F-9169-B978AFCF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9image16654208">
            <a:extLst>
              <a:ext uri="{FF2B5EF4-FFF2-40B4-BE49-F238E27FC236}">
                <a16:creationId xmlns:a16="http://schemas.microsoft.com/office/drawing/2014/main" id="{86558811-58E6-2041-B56C-846548DF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9image16650944">
            <a:extLst>
              <a:ext uri="{FF2B5EF4-FFF2-40B4-BE49-F238E27FC236}">
                <a16:creationId xmlns:a16="http://schemas.microsoft.com/office/drawing/2014/main" id="{785E6030-D4EC-9A46-918C-9C043C7D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9image16662272">
            <a:extLst>
              <a:ext uri="{FF2B5EF4-FFF2-40B4-BE49-F238E27FC236}">
                <a16:creationId xmlns:a16="http://schemas.microsoft.com/office/drawing/2014/main" id="{EF338259-A578-EB4E-9098-99849D44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9image16647872">
            <a:extLst>
              <a:ext uri="{FF2B5EF4-FFF2-40B4-BE49-F238E27FC236}">
                <a16:creationId xmlns:a16="http://schemas.microsoft.com/office/drawing/2014/main" id="{EF3C5AFF-39CE-4E45-A59F-55BBBD23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9image16704128">
            <a:extLst>
              <a:ext uri="{FF2B5EF4-FFF2-40B4-BE49-F238E27FC236}">
                <a16:creationId xmlns:a16="http://schemas.microsoft.com/office/drawing/2014/main" id="{781E4B5C-0627-D348-ADAB-7CF05136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9image16689856">
            <a:extLst>
              <a:ext uri="{FF2B5EF4-FFF2-40B4-BE49-F238E27FC236}">
                <a16:creationId xmlns:a16="http://schemas.microsoft.com/office/drawing/2014/main" id="{752A951D-2624-8F4C-9ABF-ED386D5D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9image16730368">
            <a:extLst>
              <a:ext uri="{FF2B5EF4-FFF2-40B4-BE49-F238E27FC236}">
                <a16:creationId xmlns:a16="http://schemas.microsoft.com/office/drawing/2014/main" id="{7C87F627-8D23-094C-A5EF-C06F529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9image16453184">
            <a:extLst>
              <a:ext uri="{FF2B5EF4-FFF2-40B4-BE49-F238E27FC236}">
                <a16:creationId xmlns:a16="http://schemas.microsoft.com/office/drawing/2014/main" id="{95564AFE-629D-FE4C-868A-E64E9E4E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9image16464128">
            <a:extLst>
              <a:ext uri="{FF2B5EF4-FFF2-40B4-BE49-F238E27FC236}">
                <a16:creationId xmlns:a16="http://schemas.microsoft.com/office/drawing/2014/main" id="{4C998FB7-E10C-4144-9CCB-1414A40C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9image16459328">
            <a:extLst>
              <a:ext uri="{FF2B5EF4-FFF2-40B4-BE49-F238E27FC236}">
                <a16:creationId xmlns:a16="http://schemas.microsoft.com/office/drawing/2014/main" id="{981FD145-78C9-394A-B309-6F700356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ge9image16452032">
            <a:extLst>
              <a:ext uri="{FF2B5EF4-FFF2-40B4-BE49-F238E27FC236}">
                <a16:creationId xmlns:a16="http://schemas.microsoft.com/office/drawing/2014/main" id="{85560E3B-9A19-DF4F-8D6F-598ED0BB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9image16449536">
            <a:extLst>
              <a:ext uri="{FF2B5EF4-FFF2-40B4-BE49-F238E27FC236}">
                <a16:creationId xmlns:a16="http://schemas.microsoft.com/office/drawing/2014/main" id="{2B38B4E0-8A2B-A14F-9A1D-A648E272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age9image16463168">
            <a:extLst>
              <a:ext uri="{FF2B5EF4-FFF2-40B4-BE49-F238E27FC236}">
                <a16:creationId xmlns:a16="http://schemas.microsoft.com/office/drawing/2014/main" id="{16D3B9D7-4001-7140-ACAF-66154319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ge9image16463936">
            <a:extLst>
              <a:ext uri="{FF2B5EF4-FFF2-40B4-BE49-F238E27FC236}">
                <a16:creationId xmlns:a16="http://schemas.microsoft.com/office/drawing/2014/main" id="{2FBB0CD4-8A8A-F44F-A9B6-4828B768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9image16402688">
            <a:extLst>
              <a:ext uri="{FF2B5EF4-FFF2-40B4-BE49-F238E27FC236}">
                <a16:creationId xmlns:a16="http://schemas.microsoft.com/office/drawing/2014/main" id="{5C17EE76-BE89-A84E-9728-A75CC149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9image16409792">
            <a:extLst>
              <a:ext uri="{FF2B5EF4-FFF2-40B4-BE49-F238E27FC236}">
                <a16:creationId xmlns:a16="http://schemas.microsoft.com/office/drawing/2014/main" id="{2D30BF95-6952-114B-B675-00391906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age9image16401536">
            <a:extLst>
              <a:ext uri="{FF2B5EF4-FFF2-40B4-BE49-F238E27FC236}">
                <a16:creationId xmlns:a16="http://schemas.microsoft.com/office/drawing/2014/main" id="{5951B906-B091-1F46-AE47-A615A2380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ge9image16404032">
            <a:extLst>
              <a:ext uri="{FF2B5EF4-FFF2-40B4-BE49-F238E27FC236}">
                <a16:creationId xmlns:a16="http://schemas.microsoft.com/office/drawing/2014/main" id="{35CCD6D1-3BF5-294C-9367-4CFBBF3F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age9image16406336">
            <a:extLst>
              <a:ext uri="{FF2B5EF4-FFF2-40B4-BE49-F238E27FC236}">
                <a16:creationId xmlns:a16="http://schemas.microsoft.com/office/drawing/2014/main" id="{367FE91A-111E-C74E-A7FE-A063DAEA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ge9image16402880">
            <a:extLst>
              <a:ext uri="{FF2B5EF4-FFF2-40B4-BE49-F238E27FC236}">
                <a16:creationId xmlns:a16="http://schemas.microsoft.com/office/drawing/2014/main" id="{1004D8C3-1AB9-934F-99FD-EB3D32AC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age9image18213936">
            <a:extLst>
              <a:ext uri="{FF2B5EF4-FFF2-40B4-BE49-F238E27FC236}">
                <a16:creationId xmlns:a16="http://schemas.microsoft.com/office/drawing/2014/main" id="{45F2CF68-C719-3C4C-8033-BA556A0D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3537"/>
            <a:ext cx="127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B52AC9-ADBE-4847-A520-A249033BB9D8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6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84D75-3228-4F71-96A7-44DB70E83B45}"/>
              </a:ext>
            </a:extLst>
          </p:cNvPr>
          <p:cNvSpPr txBox="1"/>
          <p:nvPr/>
        </p:nvSpPr>
        <p:spPr>
          <a:xfrm>
            <a:off x="6358379" y="3184944"/>
            <a:ext cx="138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Hook points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3758E2-2103-49DC-A3DE-759F42EA79B2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6345026" y="3125749"/>
            <a:ext cx="1725105" cy="1746222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C2DDFE-4957-4F9F-B6E9-F179FE610538}"/>
              </a:ext>
            </a:extLst>
          </p:cNvPr>
          <p:cNvSpPr txBox="1"/>
          <p:nvPr/>
        </p:nvSpPr>
        <p:spPr>
          <a:xfrm>
            <a:off x="5655293" y="2080536"/>
            <a:ext cx="2645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 passed as parameter is the mount point</a:t>
            </a:r>
          </a:p>
        </p:txBody>
      </p:sp>
    </p:spTree>
    <p:extLst>
      <p:ext uri="{BB962C8B-B14F-4D97-AF65-F5344CB8AC3E}">
        <p14:creationId xmlns:p14="http://schemas.microsoft.com/office/powerpoint/2010/main" val="32910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84D75-3228-4F71-96A7-44DB70E83B45}"/>
              </a:ext>
            </a:extLst>
          </p:cNvPr>
          <p:cNvSpPr txBox="1"/>
          <p:nvPr/>
        </p:nvSpPr>
        <p:spPr>
          <a:xfrm>
            <a:off x="6358379" y="3184944"/>
            <a:ext cx="138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Hook points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3758E2-2103-49DC-A3DE-759F42EA79B2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6345026" y="3125749"/>
            <a:ext cx="1725105" cy="1746222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C2DDFE-4957-4F9F-B6E9-F179FE610538}"/>
              </a:ext>
            </a:extLst>
          </p:cNvPr>
          <p:cNvSpPr txBox="1"/>
          <p:nvPr/>
        </p:nvSpPr>
        <p:spPr>
          <a:xfrm>
            <a:off x="5655293" y="2080536"/>
            <a:ext cx="2645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 passed as parameter is the </a:t>
            </a:r>
            <a:r>
              <a:rPr lang="en-US" b="1" dirty="0"/>
              <a:t>mount point</a:t>
            </a:r>
          </a:p>
        </p:txBody>
      </p:sp>
    </p:spTree>
    <p:extLst>
      <p:ext uri="{BB962C8B-B14F-4D97-AF65-F5344CB8AC3E}">
        <p14:creationId xmlns:p14="http://schemas.microsoft.com/office/powerpoint/2010/main" val="353009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FF0916-5E77-4EA3-B140-5BF3BB567D0C}"/>
              </a:ext>
            </a:extLst>
          </p:cNvPr>
          <p:cNvSpPr/>
          <p:nvPr/>
        </p:nvSpPr>
        <p:spPr>
          <a:xfrm>
            <a:off x="2525597" y="2492604"/>
            <a:ext cx="158370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  <a:p>
            <a:pPr algn="ctr"/>
            <a:r>
              <a:rPr lang="en-US" dirty="0"/>
              <a:t>cat</a:t>
            </a:r>
          </a:p>
          <a:p>
            <a:pPr algn="ctr"/>
            <a:r>
              <a:rPr lang="en-US" dirty="0"/>
              <a:t>echo 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2D6C3-D7EE-47BD-8E52-0FD38DB3371E}"/>
              </a:ext>
            </a:extLst>
          </p:cNvPr>
          <p:cNvSpPr txBox="1"/>
          <p:nvPr/>
        </p:nvSpPr>
        <p:spPr>
          <a:xfrm>
            <a:off x="4456129" y="2766442"/>
            <a:ext cx="264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only work within </a:t>
            </a:r>
            <a:r>
              <a:rPr lang="en-US" b="1" dirty="0"/>
              <a:t>the mount point folder</a:t>
            </a:r>
          </a:p>
        </p:txBody>
      </p:sp>
    </p:spTree>
    <p:extLst>
      <p:ext uri="{BB962C8B-B14F-4D97-AF65-F5344CB8AC3E}">
        <p14:creationId xmlns:p14="http://schemas.microsoft.com/office/powerpoint/2010/main" val="410264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AD8A-0765-D84E-8D0B-71A26E88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827D4-62DC-4DC8-AD2D-29783FC6B845}"/>
              </a:ext>
            </a:extLst>
          </p:cNvPr>
          <p:cNvCxnSpPr>
            <a:cxnSpLocks/>
          </p:cNvCxnSpPr>
          <p:nvPr/>
        </p:nvCxnSpPr>
        <p:spPr>
          <a:xfrm>
            <a:off x="83820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FF0916-5E77-4EA3-B140-5BF3BB567D0C}"/>
              </a:ext>
            </a:extLst>
          </p:cNvPr>
          <p:cNvSpPr/>
          <p:nvPr/>
        </p:nvSpPr>
        <p:spPr>
          <a:xfrm>
            <a:off x="2525597" y="2492604"/>
            <a:ext cx="158370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  <a:p>
            <a:pPr algn="ctr"/>
            <a:r>
              <a:rPr lang="en-US" dirty="0"/>
              <a:t>cat</a:t>
            </a:r>
          </a:p>
          <a:p>
            <a:pPr algn="ctr"/>
            <a:r>
              <a:rPr lang="en-US" dirty="0"/>
              <a:t>echo 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33D693-1D09-4A70-9DA9-CABBB2EA1A76}"/>
              </a:ext>
            </a:extLst>
          </p:cNvPr>
          <p:cNvSpPr/>
          <p:nvPr/>
        </p:nvSpPr>
        <p:spPr>
          <a:xfrm>
            <a:off x="4846163" y="4871971"/>
            <a:ext cx="2997723" cy="1055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05DEE-70C4-4426-98BF-951BC2986849}"/>
              </a:ext>
            </a:extLst>
          </p:cNvPr>
          <p:cNvSpPr/>
          <p:nvPr/>
        </p:nvSpPr>
        <p:spPr>
          <a:xfrm>
            <a:off x="1875147" y="4213257"/>
            <a:ext cx="8785781" cy="141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67B8-A9F7-46CD-8157-13C54810B5F2}"/>
              </a:ext>
            </a:extLst>
          </p:cNvPr>
          <p:cNvSpPr txBox="1"/>
          <p:nvPr/>
        </p:nvSpPr>
        <p:spPr>
          <a:xfrm>
            <a:off x="1196416" y="3587137"/>
            <a:ext cx="88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23C1E-2C17-45EF-9F48-C832CC0FB297}"/>
              </a:ext>
            </a:extLst>
          </p:cNvPr>
          <p:cNvSpPr txBox="1"/>
          <p:nvPr/>
        </p:nvSpPr>
        <p:spPr>
          <a:xfrm>
            <a:off x="1159497" y="4547909"/>
            <a:ext cx="113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806C00-23D9-474C-BF4D-9014D920A0BD}"/>
              </a:ext>
            </a:extLst>
          </p:cNvPr>
          <p:cNvSpPr/>
          <p:nvPr/>
        </p:nvSpPr>
        <p:spPr>
          <a:xfrm>
            <a:off x="8070130" y="2555551"/>
            <a:ext cx="1996910" cy="11403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CS1550.c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D32DD7-E85D-4FB6-A753-2EBCB9B80AD6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290954" y="3844662"/>
            <a:ext cx="1581705" cy="15287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0056C4-06DD-47C3-87F6-D25DB16576B9}"/>
              </a:ext>
            </a:extLst>
          </p:cNvPr>
          <p:cNvSpPr txBox="1"/>
          <p:nvPr/>
        </p:nvSpPr>
        <p:spPr>
          <a:xfrm>
            <a:off x="3506378" y="5471796"/>
            <a:ext cx="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2D6C3-D7EE-47BD-8E52-0FD38DB3371E}"/>
              </a:ext>
            </a:extLst>
          </p:cNvPr>
          <p:cNvSpPr txBox="1"/>
          <p:nvPr/>
        </p:nvSpPr>
        <p:spPr>
          <a:xfrm>
            <a:off x="4456129" y="2766442"/>
            <a:ext cx="264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only work within </a:t>
            </a:r>
            <a:r>
              <a:rPr lang="en-US" b="1" dirty="0"/>
              <a:t>the mount point folder</a:t>
            </a:r>
          </a:p>
        </p:txBody>
      </p:sp>
    </p:spTree>
    <p:extLst>
      <p:ext uri="{BB962C8B-B14F-4D97-AF65-F5344CB8AC3E}">
        <p14:creationId xmlns:p14="http://schemas.microsoft.com/office/powerpoint/2010/main" val="383305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1343</Words>
  <Application>Microsoft Macintosh PowerPoint</Application>
  <PresentationFormat>Widescreen</PresentationFormat>
  <Paragraphs>476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CS 1550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Installation of FUSE</vt:lpstr>
      <vt:lpstr>Installation of FUSE</vt:lpstr>
      <vt:lpstr>FUSE Example</vt:lpstr>
      <vt:lpstr>FUSE Example</vt:lpstr>
      <vt:lpstr>FUSE Example</vt:lpstr>
      <vt:lpstr>FUSE Example</vt:lpstr>
      <vt:lpstr>FUSE Example</vt:lpstr>
      <vt:lpstr>FUSE Example</vt:lpstr>
      <vt:lpstr>FUSE Example</vt:lpstr>
      <vt:lpstr>Solve the permission deny</vt:lpstr>
      <vt:lpstr>FUSE Example cont.</vt:lpstr>
      <vt:lpstr>FUSE Example cont.</vt:lpstr>
      <vt:lpstr>FUSE Example cont.</vt:lpstr>
      <vt:lpstr>FUSE Example cont.</vt:lpstr>
      <vt:lpstr>FUSE Example cont.</vt:lpstr>
      <vt:lpstr>What You Need To Do</vt:lpstr>
      <vt:lpstr>What You Need To Do</vt:lpstr>
      <vt:lpstr>What You Need To Do</vt:lpstr>
      <vt:lpstr>What You Need To Do</vt:lpstr>
      <vt:lpstr>File System</vt:lpstr>
      <vt:lpstr>File System</vt:lpstr>
      <vt:lpstr>File System</vt:lpstr>
      <vt:lpstr>File System</vt:lpstr>
      <vt:lpstr>File System</vt:lpstr>
      <vt:lpstr>File System</vt:lpstr>
      <vt:lpstr>Structure</vt:lpstr>
      <vt:lpstr>Structure</vt:lpstr>
      <vt:lpstr>Structure</vt:lpstr>
      <vt:lpstr>Structure</vt:lpstr>
      <vt:lpstr>Structure</vt:lpstr>
      <vt:lpstr>Structure</vt:lpstr>
      <vt:lpstr>Disk Management</vt:lpstr>
      <vt:lpstr>Disk Management</vt:lpstr>
      <vt:lpstr>Disk Management</vt:lpstr>
      <vt:lpstr>Disk Management</vt:lpstr>
      <vt:lpstr>Disk Management</vt:lpstr>
      <vt:lpstr>Disk Management</vt:lpstr>
      <vt:lpstr>Disk Management</vt:lpstr>
      <vt:lpstr>Disk Management</vt:lpstr>
      <vt:lpstr>Root Directory</vt:lpstr>
      <vt:lpstr>Root Directory</vt:lpstr>
      <vt:lpstr>Subdirectories</vt:lpstr>
      <vt:lpstr>Subdirectories</vt:lpstr>
      <vt:lpstr>Files</vt:lpstr>
      <vt:lpstr>Syscalls</vt:lpstr>
      <vt:lpstr>Syscalls</vt:lpstr>
      <vt:lpstr>Requirements and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Project 4</dc:title>
  <dc:creator>Victor Li</dc:creator>
  <cp:lastModifiedBy>Khan, Maher Hassan</cp:lastModifiedBy>
  <cp:revision>26</cp:revision>
  <dcterms:created xsi:type="dcterms:W3CDTF">2018-12-03T01:11:31Z</dcterms:created>
  <dcterms:modified xsi:type="dcterms:W3CDTF">2019-04-09T11:51:19Z</dcterms:modified>
</cp:coreProperties>
</file>