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490" r:id="rId2"/>
    <p:sldId id="596" r:id="rId3"/>
    <p:sldId id="599" r:id="rId4"/>
    <p:sldId id="601" r:id="rId5"/>
    <p:sldId id="603" r:id="rId6"/>
    <p:sldId id="544" r:id="rId7"/>
    <p:sldId id="545" r:id="rId8"/>
    <p:sldId id="546" r:id="rId9"/>
    <p:sldId id="394" r:id="rId10"/>
    <p:sldId id="597" r:id="rId11"/>
    <p:sldId id="396" r:id="rId12"/>
    <p:sldId id="289" r:id="rId13"/>
    <p:sldId id="363" r:id="rId14"/>
    <p:sldId id="606" r:id="rId15"/>
    <p:sldId id="302" r:id="rId16"/>
    <p:sldId id="514" r:id="rId17"/>
    <p:sldId id="607" r:id="rId18"/>
    <p:sldId id="395" r:id="rId19"/>
    <p:sldId id="517" r:id="rId20"/>
    <p:sldId id="511" r:id="rId21"/>
    <p:sldId id="506" r:id="rId22"/>
    <p:sldId id="500" r:id="rId23"/>
    <p:sldId id="613" r:id="rId24"/>
    <p:sldId id="508" r:id="rId25"/>
    <p:sldId id="547" r:id="rId26"/>
    <p:sldId id="507" r:id="rId27"/>
    <p:sldId id="610" r:id="rId28"/>
    <p:sldId id="612" r:id="rId29"/>
    <p:sldId id="611" r:id="rId30"/>
    <p:sldId id="609" r:id="rId31"/>
    <p:sldId id="501" r:id="rId32"/>
    <p:sldId id="505" r:id="rId33"/>
    <p:sldId id="608" r:id="rId34"/>
    <p:sldId id="272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41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F0407-3893-4C9F-A4BA-9D057E9BD58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9E19D-0897-450A-A6B9-B612D7564A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30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>
            <a:extLst>
              <a:ext uri="{FF2B5EF4-FFF2-40B4-BE49-F238E27FC236}">
                <a16:creationId xmlns:a16="http://schemas.microsoft.com/office/drawing/2014/main" id="{375ECBA6-A921-CA0A-33BD-BB0B296F93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>
            <a:extLst>
              <a:ext uri="{FF2B5EF4-FFF2-40B4-BE49-F238E27FC236}">
                <a16:creationId xmlns:a16="http://schemas.microsoft.com/office/drawing/2014/main" id="{D04E6543-E1FF-BD18-C8CE-A8AEF6690B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FC22E553-FFA4-8900-DA7F-08DBBA720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789F34-1C12-4AE2-AB22-8D7427078E96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6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492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>
            <a:extLst>
              <a:ext uri="{FF2B5EF4-FFF2-40B4-BE49-F238E27FC236}">
                <a16:creationId xmlns:a16="http://schemas.microsoft.com/office/drawing/2014/main" id="{AB611076-871A-590B-3A17-CF33971A46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Espaço Reservado para Anotações 2">
            <a:extLst>
              <a:ext uri="{FF2B5EF4-FFF2-40B4-BE49-F238E27FC236}">
                <a16:creationId xmlns:a16="http://schemas.microsoft.com/office/drawing/2014/main" id="{31A2A861-E7EC-CDF8-E873-653887C90F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7892" name="Espaço Reservado para Número de Slide 3">
            <a:extLst>
              <a:ext uri="{FF2B5EF4-FFF2-40B4-BE49-F238E27FC236}">
                <a16:creationId xmlns:a16="http://schemas.microsoft.com/office/drawing/2014/main" id="{42F852F4-A3A8-4D41-7060-FB414E1E9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E9560B-AE7B-4ED6-A1CB-24CF9E8C15CE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20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5047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>
            <a:extLst>
              <a:ext uri="{FF2B5EF4-FFF2-40B4-BE49-F238E27FC236}">
                <a16:creationId xmlns:a16="http://schemas.microsoft.com/office/drawing/2014/main" id="{42052E04-E549-D3DE-B947-26766CA846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Espaço Reservado para Anotações 2">
            <a:extLst>
              <a:ext uri="{FF2B5EF4-FFF2-40B4-BE49-F238E27FC236}">
                <a16:creationId xmlns:a16="http://schemas.microsoft.com/office/drawing/2014/main" id="{BA99D54A-E509-9548-9141-CABB5ED670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1748" name="Espaço Reservado para Número de Slide 3">
            <a:extLst>
              <a:ext uri="{FF2B5EF4-FFF2-40B4-BE49-F238E27FC236}">
                <a16:creationId xmlns:a16="http://schemas.microsoft.com/office/drawing/2014/main" id="{FD0E382B-1D74-D14F-8A90-057D0258C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413E25-513B-4397-B9D9-C59B073DEC23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21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9842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>
            <a:extLst>
              <a:ext uri="{FF2B5EF4-FFF2-40B4-BE49-F238E27FC236}">
                <a16:creationId xmlns:a16="http://schemas.microsoft.com/office/drawing/2014/main" id="{3DA89444-9902-0C5D-E947-63FC3DE3C1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Espaço Reservado para Anotações 2">
            <a:extLst>
              <a:ext uri="{FF2B5EF4-FFF2-40B4-BE49-F238E27FC236}">
                <a16:creationId xmlns:a16="http://schemas.microsoft.com/office/drawing/2014/main" id="{29CDFF7C-76DB-6915-4C3D-0702B6CCC4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7652" name="Espaço Reservado para Número de Slide 3">
            <a:extLst>
              <a:ext uri="{FF2B5EF4-FFF2-40B4-BE49-F238E27FC236}">
                <a16:creationId xmlns:a16="http://schemas.microsoft.com/office/drawing/2014/main" id="{EAF3A6B6-DEFE-37CD-8EB5-452F07D4D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FAF927-6486-49C1-8335-88186C8B938E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22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>
            <a:extLst>
              <a:ext uri="{FF2B5EF4-FFF2-40B4-BE49-F238E27FC236}">
                <a16:creationId xmlns:a16="http://schemas.microsoft.com/office/drawing/2014/main" id="{3DA89444-9902-0C5D-E947-63FC3DE3C1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Espaço Reservado para Anotações 2">
            <a:extLst>
              <a:ext uri="{FF2B5EF4-FFF2-40B4-BE49-F238E27FC236}">
                <a16:creationId xmlns:a16="http://schemas.microsoft.com/office/drawing/2014/main" id="{29CDFF7C-76DB-6915-4C3D-0702B6CCC4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7652" name="Espaço Reservado para Número de Slide 3">
            <a:extLst>
              <a:ext uri="{FF2B5EF4-FFF2-40B4-BE49-F238E27FC236}">
                <a16:creationId xmlns:a16="http://schemas.microsoft.com/office/drawing/2014/main" id="{EAF3A6B6-DEFE-37CD-8EB5-452F07D4D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FAF927-6486-49C1-8335-88186C8B938E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23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7232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>
            <a:extLst>
              <a:ext uri="{FF2B5EF4-FFF2-40B4-BE49-F238E27FC236}">
                <a16:creationId xmlns:a16="http://schemas.microsoft.com/office/drawing/2014/main" id="{83D9DDF1-E41F-FDA4-BEBD-576E3AD1E6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>
            <a:extLst>
              <a:ext uri="{FF2B5EF4-FFF2-40B4-BE49-F238E27FC236}">
                <a16:creationId xmlns:a16="http://schemas.microsoft.com/office/drawing/2014/main" id="{113DD38C-E4D6-324C-815E-D18E365600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5844" name="Espaço Reservado para Número de Slide 3">
            <a:extLst>
              <a:ext uri="{FF2B5EF4-FFF2-40B4-BE49-F238E27FC236}">
                <a16:creationId xmlns:a16="http://schemas.microsoft.com/office/drawing/2014/main" id="{1126DAAA-3BA0-04A3-419A-611188E10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0C7B1E-FF6F-410F-94C5-3E48090B815D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24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3985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>
            <a:extLst>
              <a:ext uri="{FF2B5EF4-FFF2-40B4-BE49-F238E27FC236}">
                <a16:creationId xmlns:a16="http://schemas.microsoft.com/office/drawing/2014/main" id="{2597629F-A9AA-72AC-96F2-B18C504D51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Espaço Reservado para Anotações 2">
            <a:extLst>
              <a:ext uri="{FF2B5EF4-FFF2-40B4-BE49-F238E27FC236}">
                <a16:creationId xmlns:a16="http://schemas.microsoft.com/office/drawing/2014/main" id="{54A5828F-8998-F01A-BDD6-37F71E8CAE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9700" name="Espaço Reservado para Número de Slide 3">
            <a:extLst>
              <a:ext uri="{FF2B5EF4-FFF2-40B4-BE49-F238E27FC236}">
                <a16:creationId xmlns:a16="http://schemas.microsoft.com/office/drawing/2014/main" id="{C4A9988F-808F-DD3B-DD81-718D0FCA5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BA4EE83-1AC5-4F86-9B38-2B53059A8A20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25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>
            <a:extLst>
              <a:ext uri="{FF2B5EF4-FFF2-40B4-BE49-F238E27FC236}">
                <a16:creationId xmlns:a16="http://schemas.microsoft.com/office/drawing/2014/main" id="{6281BC06-F6CF-3664-D6C1-7DD9203F2D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Espaço Reservado para Anotações 2">
            <a:extLst>
              <a:ext uri="{FF2B5EF4-FFF2-40B4-BE49-F238E27FC236}">
                <a16:creationId xmlns:a16="http://schemas.microsoft.com/office/drawing/2014/main" id="{E8854AE2-E334-D37A-48BA-A8E8C6C5D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3796" name="Espaço Reservado para Número de Slide 3">
            <a:extLst>
              <a:ext uri="{FF2B5EF4-FFF2-40B4-BE49-F238E27FC236}">
                <a16:creationId xmlns:a16="http://schemas.microsoft.com/office/drawing/2014/main" id="{6B41347E-FA3A-6FBD-31A5-3A4E548CF4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FDA68F-8B4B-4B63-BC7D-990F02603361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26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>
            <a:extLst>
              <a:ext uri="{FF2B5EF4-FFF2-40B4-BE49-F238E27FC236}">
                <a16:creationId xmlns:a16="http://schemas.microsoft.com/office/drawing/2014/main" id="{6281BC06-F6CF-3664-D6C1-7DD9203F2D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Espaço Reservado para Anotações 2">
            <a:extLst>
              <a:ext uri="{FF2B5EF4-FFF2-40B4-BE49-F238E27FC236}">
                <a16:creationId xmlns:a16="http://schemas.microsoft.com/office/drawing/2014/main" id="{E8854AE2-E334-D37A-48BA-A8E8C6C5D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3796" name="Espaço Reservado para Número de Slide 3">
            <a:extLst>
              <a:ext uri="{FF2B5EF4-FFF2-40B4-BE49-F238E27FC236}">
                <a16:creationId xmlns:a16="http://schemas.microsoft.com/office/drawing/2014/main" id="{6B41347E-FA3A-6FBD-31A5-3A4E548CF4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FDA68F-8B4B-4B63-BC7D-990F02603361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27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814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>
            <a:extLst>
              <a:ext uri="{FF2B5EF4-FFF2-40B4-BE49-F238E27FC236}">
                <a16:creationId xmlns:a16="http://schemas.microsoft.com/office/drawing/2014/main" id="{6281BC06-F6CF-3664-D6C1-7DD9203F2D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Espaço Reservado para Anotações 2">
            <a:extLst>
              <a:ext uri="{FF2B5EF4-FFF2-40B4-BE49-F238E27FC236}">
                <a16:creationId xmlns:a16="http://schemas.microsoft.com/office/drawing/2014/main" id="{E8854AE2-E334-D37A-48BA-A8E8C6C5D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3796" name="Espaço Reservado para Número de Slide 3">
            <a:extLst>
              <a:ext uri="{FF2B5EF4-FFF2-40B4-BE49-F238E27FC236}">
                <a16:creationId xmlns:a16="http://schemas.microsoft.com/office/drawing/2014/main" id="{6B41347E-FA3A-6FBD-31A5-3A4E548CF4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FDA68F-8B4B-4B63-BC7D-990F02603361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28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166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>
            <a:extLst>
              <a:ext uri="{FF2B5EF4-FFF2-40B4-BE49-F238E27FC236}">
                <a16:creationId xmlns:a16="http://schemas.microsoft.com/office/drawing/2014/main" id="{83D9DDF1-E41F-FDA4-BEBD-576E3AD1E6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>
            <a:extLst>
              <a:ext uri="{FF2B5EF4-FFF2-40B4-BE49-F238E27FC236}">
                <a16:creationId xmlns:a16="http://schemas.microsoft.com/office/drawing/2014/main" id="{113DD38C-E4D6-324C-815E-D18E365600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5844" name="Espaço Reservado para Número de Slide 3">
            <a:extLst>
              <a:ext uri="{FF2B5EF4-FFF2-40B4-BE49-F238E27FC236}">
                <a16:creationId xmlns:a16="http://schemas.microsoft.com/office/drawing/2014/main" id="{1126DAAA-3BA0-04A3-419A-611188E10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0C7B1E-FF6F-410F-94C5-3E48090B815D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29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340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>
            <a:extLst>
              <a:ext uri="{FF2B5EF4-FFF2-40B4-BE49-F238E27FC236}">
                <a16:creationId xmlns:a16="http://schemas.microsoft.com/office/drawing/2014/main" id="{AC31182D-7FC0-3A37-6D8B-53A190553C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>
            <a:extLst>
              <a:ext uri="{FF2B5EF4-FFF2-40B4-BE49-F238E27FC236}">
                <a16:creationId xmlns:a16="http://schemas.microsoft.com/office/drawing/2014/main" id="{BDCD0967-F141-E506-6ABB-8DF3F595E1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104BD7C3-67FD-BED9-2C75-FC3C162F8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CFAA77-E738-451A-BD4F-09ADB0978FF2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7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795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>
            <a:extLst>
              <a:ext uri="{FF2B5EF4-FFF2-40B4-BE49-F238E27FC236}">
                <a16:creationId xmlns:a16="http://schemas.microsoft.com/office/drawing/2014/main" id="{AB611076-871A-590B-3A17-CF33971A46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Espaço Reservado para Anotações 2">
            <a:extLst>
              <a:ext uri="{FF2B5EF4-FFF2-40B4-BE49-F238E27FC236}">
                <a16:creationId xmlns:a16="http://schemas.microsoft.com/office/drawing/2014/main" id="{31A2A861-E7EC-CDF8-E873-653887C90F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7892" name="Espaço Reservado para Número de Slide 3">
            <a:extLst>
              <a:ext uri="{FF2B5EF4-FFF2-40B4-BE49-F238E27FC236}">
                <a16:creationId xmlns:a16="http://schemas.microsoft.com/office/drawing/2014/main" id="{42F852F4-A3A8-4D41-7060-FB414E1E9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E9560B-AE7B-4ED6-A1CB-24CF9E8C15CE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30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04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>
            <a:extLst>
              <a:ext uri="{FF2B5EF4-FFF2-40B4-BE49-F238E27FC236}">
                <a16:creationId xmlns:a16="http://schemas.microsoft.com/office/drawing/2014/main" id="{36FEB6C2-83DD-4718-2687-79B09C6E37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>
            <a:extLst>
              <a:ext uri="{FF2B5EF4-FFF2-40B4-BE49-F238E27FC236}">
                <a16:creationId xmlns:a16="http://schemas.microsoft.com/office/drawing/2014/main" id="{E06537A7-F200-9CE3-531C-42633C007B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3131415C-FA69-5294-BB2A-54381D271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0FCEDC-A466-4DD3-979F-E3C00FC69EAE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31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>
            <a:extLst>
              <a:ext uri="{FF2B5EF4-FFF2-40B4-BE49-F238E27FC236}">
                <a16:creationId xmlns:a16="http://schemas.microsoft.com/office/drawing/2014/main" id="{A188C5CC-5C5C-AA8D-F552-A24D606EB9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>
            <a:extLst>
              <a:ext uri="{FF2B5EF4-FFF2-40B4-BE49-F238E27FC236}">
                <a16:creationId xmlns:a16="http://schemas.microsoft.com/office/drawing/2014/main" id="{CA14B789-9254-0778-43AD-D5521528B7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1508" name="Espaço Reservado para Número de Slide 3">
            <a:extLst>
              <a:ext uri="{FF2B5EF4-FFF2-40B4-BE49-F238E27FC236}">
                <a16:creationId xmlns:a16="http://schemas.microsoft.com/office/drawing/2014/main" id="{6BA79AB4-4BD1-DAA5-FA59-A1FACAA29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BC789B4-13F6-4BC9-B111-4AA5C773A3E3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32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>
            <a:extLst>
              <a:ext uri="{FF2B5EF4-FFF2-40B4-BE49-F238E27FC236}">
                <a16:creationId xmlns:a16="http://schemas.microsoft.com/office/drawing/2014/main" id="{A188C5CC-5C5C-AA8D-F552-A24D606EB9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>
            <a:extLst>
              <a:ext uri="{FF2B5EF4-FFF2-40B4-BE49-F238E27FC236}">
                <a16:creationId xmlns:a16="http://schemas.microsoft.com/office/drawing/2014/main" id="{CA14B789-9254-0778-43AD-D5521528B7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1508" name="Espaço Reservado para Número de Slide 3">
            <a:extLst>
              <a:ext uri="{FF2B5EF4-FFF2-40B4-BE49-F238E27FC236}">
                <a16:creationId xmlns:a16="http://schemas.microsoft.com/office/drawing/2014/main" id="{6BA79AB4-4BD1-DAA5-FA59-A1FACAA29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BC789B4-13F6-4BC9-B111-4AA5C773A3E3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33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326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>
            <a:extLst>
              <a:ext uri="{FF2B5EF4-FFF2-40B4-BE49-F238E27FC236}">
                <a16:creationId xmlns:a16="http://schemas.microsoft.com/office/drawing/2014/main" id="{3DC65117-FB12-29F5-976F-808F6EC288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>
            <a:extLst>
              <a:ext uri="{FF2B5EF4-FFF2-40B4-BE49-F238E27FC236}">
                <a16:creationId xmlns:a16="http://schemas.microsoft.com/office/drawing/2014/main" id="{FBAA129B-17B0-D794-F68E-2B1C659A0E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E5DD9E73-B752-4A9B-2841-274EA2A2F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2BDD3A-D02E-4276-A16D-13F6B7DC383D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8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13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5037D357-F88E-9BB5-D4B9-684F635BD4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658905-A630-48E2-84F9-45E0B2A81C5A}" type="slidenum">
              <a:rPr lang="pt-BR" altLang="pt-BR" smtClean="0"/>
              <a:pPr/>
              <a:t>9</a:t>
            </a:fld>
            <a:endParaRPr lang="pt-BR" altLang="pt-BR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1131BDA-BE48-D6F9-D3A4-B55F0EE500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F8A0EC5-F21C-E09C-C7FE-5B11FF2D91E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>
            <a:extLst>
              <a:ext uri="{FF2B5EF4-FFF2-40B4-BE49-F238E27FC236}">
                <a16:creationId xmlns:a16="http://schemas.microsoft.com/office/drawing/2014/main" id="{5836BFD0-B4EE-914F-7CF0-A8A0CA55B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>
            <a:extLst>
              <a:ext uri="{FF2B5EF4-FFF2-40B4-BE49-F238E27FC236}">
                <a16:creationId xmlns:a16="http://schemas.microsoft.com/office/drawing/2014/main" id="{28285384-42B2-A124-CADF-26F1271DF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/>
              <a:t>Supply Chain Management</a:t>
            </a:r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8D7501C9-2463-5E51-A071-ABB8A8FC6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E341ED1-8275-47D2-8991-ECE3400A441E}" type="slidenum">
              <a:rPr lang="pt-BR" altLang="pt-BR" smtClean="0">
                <a:latin typeface="Calibri" panose="020F0502020204030204" pitchFamily="34" charset="0"/>
              </a:rPr>
              <a:pPr/>
              <a:t>11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>
            <a:extLst>
              <a:ext uri="{FF2B5EF4-FFF2-40B4-BE49-F238E27FC236}">
                <a16:creationId xmlns:a16="http://schemas.microsoft.com/office/drawing/2014/main" id="{AF7730D8-413B-B958-F310-F61B059EF2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Espaço Reservado para Anotações 2">
            <a:extLst>
              <a:ext uri="{FF2B5EF4-FFF2-40B4-BE49-F238E27FC236}">
                <a16:creationId xmlns:a16="http://schemas.microsoft.com/office/drawing/2014/main" id="{4331FB2A-BF59-FE4E-2AFD-C6E1604627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/>
              <a:t>Supply Chain Management</a:t>
            </a:r>
          </a:p>
        </p:txBody>
      </p:sp>
      <p:sp>
        <p:nvSpPr>
          <p:cNvPr id="23556" name="Espaço Reservado para Número de Slide 3">
            <a:extLst>
              <a:ext uri="{FF2B5EF4-FFF2-40B4-BE49-F238E27FC236}">
                <a16:creationId xmlns:a16="http://schemas.microsoft.com/office/drawing/2014/main" id="{4FEA6BAD-9750-B9EB-4243-76EF3041EA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CA416F-AD5F-4368-BFBE-C3A328D97A4D}" type="slidenum">
              <a:rPr lang="pt-BR" altLang="pt-BR" smtClean="0"/>
              <a:pPr>
                <a:spcBef>
                  <a:spcPct val="0"/>
                </a:spcBef>
              </a:pPr>
              <a:t>13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>
            <a:extLst>
              <a:ext uri="{FF2B5EF4-FFF2-40B4-BE49-F238E27FC236}">
                <a16:creationId xmlns:a16="http://schemas.microsoft.com/office/drawing/2014/main" id="{45A7146E-B6E4-4310-D683-6CEF8E938C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Espaço Reservado para Anotações 2">
            <a:extLst>
              <a:ext uri="{FF2B5EF4-FFF2-40B4-BE49-F238E27FC236}">
                <a16:creationId xmlns:a16="http://schemas.microsoft.com/office/drawing/2014/main" id="{566A8F9E-9414-6EA4-381A-1751EA3648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7CFCB3D0-5006-BFE7-8BCE-77B69C5CB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646683-FC12-4C98-AA6D-EF70F86157D2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16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>
            <a:extLst>
              <a:ext uri="{FF2B5EF4-FFF2-40B4-BE49-F238E27FC236}">
                <a16:creationId xmlns:a16="http://schemas.microsoft.com/office/drawing/2014/main" id="{47F41C98-859B-CFBB-AD7B-BADBC78239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Espaço Reservado para Anotações 2">
            <a:extLst>
              <a:ext uri="{FF2B5EF4-FFF2-40B4-BE49-F238E27FC236}">
                <a16:creationId xmlns:a16="http://schemas.microsoft.com/office/drawing/2014/main" id="{C5738EE8-1235-7661-4CD8-A0E2A83B93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39940" name="Espaço Reservado para Número de Slide 3">
            <a:extLst>
              <a:ext uri="{FF2B5EF4-FFF2-40B4-BE49-F238E27FC236}">
                <a16:creationId xmlns:a16="http://schemas.microsoft.com/office/drawing/2014/main" id="{60242244-95AB-64B3-322B-7B9274632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B68BFD-C21B-428A-BB70-DCA8C1D21C22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17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038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>
            <a:extLst>
              <a:ext uri="{FF2B5EF4-FFF2-40B4-BE49-F238E27FC236}">
                <a16:creationId xmlns:a16="http://schemas.microsoft.com/office/drawing/2014/main" id="{BE383F26-FC83-48E3-200E-18CC880916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>
            <a:extLst>
              <a:ext uri="{FF2B5EF4-FFF2-40B4-BE49-F238E27FC236}">
                <a16:creationId xmlns:a16="http://schemas.microsoft.com/office/drawing/2014/main" id="{DDA9FED9-D639-38BD-EF58-B9E2260C0D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888CE040-B2ED-8C27-FD4D-F18DD3A97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0BA290-B1A8-4D20-B778-AB471CF3CA40}" type="slidenum">
              <a:rPr lang="pt-BR" altLang="pt-BR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19</a:t>
            </a:fld>
            <a:endParaRPr lang="pt-BR" altLang="pt-BR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915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AF252A3-1592-A843-A030-F32824EFE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4F9715-F53F-044B-BDC6-5EA5FDC31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0E96D3-5E1A-6149-8F63-2DDAD55A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CACE2D-127A-4346-AE5C-FB889662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84B-3C60-9940-91F1-994BD93DF0EF}" type="datetimeFigureOut">
              <a:rPr lang="pt-BR" smtClean="0"/>
              <a:pPr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56065-2D31-7048-9AED-5B0403D6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D93EAF-8EE2-9146-9E84-5076FEF8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A65A-99C2-6D49-9298-461C84EA93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56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5F9C9-CB3A-2348-A964-A653F953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729EC7-43CB-A146-B8B2-3558D6786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DC9CC-AB18-8040-8844-1977E3E1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84B-3C60-9940-91F1-994BD93DF0EF}" type="datetimeFigureOut">
              <a:rPr lang="pt-BR" smtClean="0"/>
              <a:pPr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374A92-9007-0647-ACB5-86DE0732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62EC7B-52A8-724F-86B3-B0401BA0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A65A-99C2-6D49-9298-461C84EA93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62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A434BC-CC63-BA49-A1FD-C8B81E734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304569-BDAC-5D4A-B8CF-2A6C25E25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93249B-6318-474D-8E42-0AE24A5C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84B-3C60-9940-91F1-994BD93DF0EF}" type="datetimeFigureOut">
              <a:rPr lang="pt-BR" smtClean="0"/>
              <a:pPr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602E1D-E80E-9C4B-9834-7F1D5C80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2E244E-2BBE-9043-84AD-DAB8B717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A65A-99C2-6D49-9298-461C84EA93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AC142-0274-0F47-918C-1F13A810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78640A-6760-B445-822D-78D4118E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3AA59-B812-4A41-B084-187A6648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84B-3C60-9940-91F1-994BD93DF0EF}" type="datetimeFigureOut">
              <a:rPr lang="pt-BR" smtClean="0"/>
              <a:pPr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59270-30CD-0D42-99EC-88EB6793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D67C2-30C4-FA48-A228-76D6B03D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A65A-99C2-6D49-9298-461C84EA93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52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8C8D-2BA8-BA46-BE5F-36557497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3A951D-A95B-1A49-BB2F-545D9207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D5979-6CFF-174F-A62F-5CE8C3E6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84B-3C60-9940-91F1-994BD93DF0EF}" type="datetimeFigureOut">
              <a:rPr lang="pt-BR" smtClean="0"/>
              <a:pPr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BF24E-93C7-5143-BADF-B75EB4B3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197042-14D2-6B47-A933-FE86F574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A65A-99C2-6D49-9298-461C84EA93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0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D633C-A18B-0340-82B8-3033589D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63534-6A54-F045-A7E9-9900FE242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DDEFD4-9953-FA41-9C84-1354CDD78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D9F6AB-D781-4147-A087-6E024CFF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84B-3C60-9940-91F1-994BD93DF0EF}" type="datetimeFigureOut">
              <a:rPr lang="pt-BR" smtClean="0"/>
              <a:pPr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511205-DAA3-ED4F-ABA3-B332D9BC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5D75B7-37AF-784D-BF57-A905E70E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A65A-99C2-6D49-9298-461C84EA93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83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E4B02-B2E9-8942-BF7A-4C0B0128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0DBABD-1564-CF40-A669-44013EA2D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86ECD2-66EF-344B-A0F9-5DD263E3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8D7AD4-018F-6249-B8CF-6979EBBDF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E1C29-4062-044B-B2EE-75BBB130A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1ED1AE-3073-F442-8AA8-5E3C52C9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84B-3C60-9940-91F1-994BD93DF0EF}" type="datetimeFigureOut">
              <a:rPr lang="pt-BR" smtClean="0"/>
              <a:pPr/>
              <a:t>29/03/2023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BC6B5D-DF46-F148-AAC6-160F48B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221272-2E19-0546-8B56-52330450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A65A-99C2-6D49-9298-461C84EA93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68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03DA6-7499-1F41-A428-C2C1B927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E46C-BC2E-114B-91CD-B75B2EC2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84B-3C60-9940-91F1-994BD93DF0EF}" type="datetimeFigureOut">
              <a:rPr lang="pt-BR" smtClean="0"/>
              <a:pPr/>
              <a:t>29/03/2023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48152D-E8F6-294D-A25E-D1BCAF7E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46136B-C2FC-CD48-9AAB-4CB128F3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A65A-99C2-6D49-9298-461C84EA93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8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A264B8-D914-7B46-987C-262D79DB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84B-3C60-9940-91F1-994BD93DF0EF}" type="datetimeFigureOut">
              <a:rPr lang="pt-BR" smtClean="0"/>
              <a:pPr/>
              <a:t>29/03/2023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878623-0C39-8744-A80A-0719D775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002E85-9129-284E-9952-A8C855C8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A65A-99C2-6D49-9298-461C84EA93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87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0AB94-DA38-594F-8867-8C39A282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AD4899-5552-6647-AC2B-257BD2EC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D1FE4C-CA62-0348-94A6-555C57325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5AF43-BA51-444F-B04F-EA55EF45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84B-3C60-9940-91F1-994BD93DF0EF}" type="datetimeFigureOut">
              <a:rPr lang="pt-BR" smtClean="0"/>
              <a:pPr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56C90F-1884-E04D-891B-892FC692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D00A1E-7A1E-9242-993C-8BCA7C0D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A65A-99C2-6D49-9298-461C84EA93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2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FC9A-82EA-AE41-8C5A-2ADA8495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BA5A01-556A-E246-9DD2-26D82EFF6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914035-9BE6-E042-95E3-10381A4FF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7F65F4-422F-7549-8083-2DF1065B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784B-3C60-9940-91F1-994BD93DF0EF}" type="datetimeFigureOut">
              <a:rPr lang="pt-BR" smtClean="0"/>
              <a:pPr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549771-CC01-E94E-9C15-279181DA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873FA8-6B2F-F64E-B94D-96F81944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A65A-99C2-6D49-9298-461C84EA93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8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AF252A3-1592-A843-A030-F32824EFE4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0906AE-9C3B-C249-AE97-FFB3C892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EF292A-5377-0244-86B8-F6667599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DF478-2133-D141-8F95-0CE5F41F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784B-3C60-9940-91F1-994BD93DF0EF}" type="datetimeFigureOut">
              <a:rPr lang="pt-BR" smtClean="0"/>
              <a:pPr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3E3BE8-96F9-7A4E-B97B-4EF852CF7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059F0-21A3-0040-A506-C1039F5C7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A65A-99C2-6D49-9298-461C84EA93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85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YOqM9_YkD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6BC57-7265-452C-9429-96BDBC011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243" y="527739"/>
            <a:ext cx="8755161" cy="270579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b="1" dirty="0"/>
              <a:t>Aula de Revisão – 1ª Prova</a:t>
            </a:r>
          </a:p>
        </p:txBody>
      </p:sp>
      <p:sp>
        <p:nvSpPr>
          <p:cNvPr id="10243" name="Espaço Reservado para Número de Slide 3">
            <a:extLst>
              <a:ext uri="{FF2B5EF4-FFF2-40B4-BE49-F238E27FC236}">
                <a16:creationId xmlns:a16="http://schemas.microsoft.com/office/drawing/2014/main" id="{32875A2F-50DF-471C-9C3C-AAF51E88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8D8A53-31EC-4995-9539-E5C017CABA4A}" type="slidenum">
              <a:rPr lang="pt-BR" altLang="pt-BR">
                <a:solidFill>
                  <a:srgbClr val="FFFFFF"/>
                </a:solidFill>
              </a:rPr>
              <a:pPr/>
              <a:t>1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0244" name="CaixaDeTexto 5">
            <a:extLst>
              <a:ext uri="{FF2B5EF4-FFF2-40B4-BE49-F238E27FC236}">
                <a16:creationId xmlns:a16="http://schemas.microsoft.com/office/drawing/2014/main" id="{5B70F9FF-E6CE-40DF-972F-EAE9EBA4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261" y="4452732"/>
            <a:ext cx="607736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dirty="0"/>
              <a:t>Teoria Geral da Administração</a:t>
            </a:r>
          </a:p>
          <a:p>
            <a:endParaRPr lang="pt-BR" altLang="pt-BR" dirty="0"/>
          </a:p>
          <a:p>
            <a:r>
              <a:rPr lang="pt-BR" altLang="pt-BR" sz="2400" dirty="0" err="1"/>
              <a:t>Profª</a:t>
            </a:r>
            <a:r>
              <a:rPr lang="pt-BR" altLang="pt-BR" sz="2400" dirty="0"/>
              <a:t>: Gislaine Fernandes Guimarães</a:t>
            </a:r>
          </a:p>
        </p:txBody>
      </p:sp>
      <p:sp>
        <p:nvSpPr>
          <p:cNvPr id="10245" name="CaixaDeTexto 6">
            <a:extLst>
              <a:ext uri="{FF2B5EF4-FFF2-40B4-BE49-F238E27FC236}">
                <a16:creationId xmlns:a16="http://schemas.microsoft.com/office/drawing/2014/main" id="{E21D3862-5FB9-4835-B380-AA6AFAE97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314" y="5531748"/>
            <a:ext cx="2071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FAGAMMON</a:t>
            </a:r>
          </a:p>
          <a:p>
            <a:endParaRPr lang="pt-BR" altLang="pt-BR"/>
          </a:p>
        </p:txBody>
      </p:sp>
      <p:sp>
        <p:nvSpPr>
          <p:cNvPr id="10246" name="CaixaDeTexto 7">
            <a:extLst>
              <a:ext uri="{FF2B5EF4-FFF2-40B4-BE49-F238E27FC236}">
                <a16:creationId xmlns:a16="http://schemas.microsoft.com/office/drawing/2014/main" id="{33F8268F-223A-4F57-B2A0-470BA776E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5960374"/>
            <a:ext cx="3714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1º Período – Administração e BSI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aixaDeTexto 6">
            <a:extLst>
              <a:ext uri="{FF2B5EF4-FFF2-40B4-BE49-F238E27FC236}">
                <a16:creationId xmlns:a16="http://schemas.microsoft.com/office/drawing/2014/main" id="{60B155D5-272C-FE0A-FD2B-211B6C3E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07988"/>
            <a:ext cx="1041241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700" b="1">
                <a:solidFill>
                  <a:schemeClr val="tx1"/>
                </a:solidFill>
                <a:latin typeface="Times New Roman" panose="02020603050405020304" pitchFamily="18" charset="0"/>
              </a:rPr>
              <a:t>Para se ter um desempenho eficiente e efetivo, as organizações empregam três tipos de gerentes, gerentes de primeiro nível ou de nível operacional, gerentes de nível médio ou de nível tático e a diretoria ou gerente de terceiro nível ou de nível estratégico. </a:t>
            </a:r>
          </a:p>
        </p:txBody>
      </p:sp>
      <p:pic>
        <p:nvPicPr>
          <p:cNvPr id="15363" name="Imagem 4">
            <a:extLst>
              <a:ext uri="{FF2B5EF4-FFF2-40B4-BE49-F238E27FC236}">
                <a16:creationId xmlns:a16="http://schemas.microsoft.com/office/drawing/2014/main" id="{B3ED9581-465F-8FCD-3944-0A42F7A75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2384425"/>
            <a:ext cx="4738688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>
            <a:extLst>
              <a:ext uri="{FF2B5EF4-FFF2-40B4-BE49-F238E27FC236}">
                <a16:creationId xmlns:a16="http://schemas.microsoft.com/office/drawing/2014/main" id="{FD989B48-B687-AEB2-9A51-249CC2F2A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268413"/>
            <a:ext cx="8439150" cy="5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tângulo 7">
            <a:extLst>
              <a:ext uri="{FF2B5EF4-FFF2-40B4-BE49-F238E27FC236}">
                <a16:creationId xmlns:a16="http://schemas.microsoft.com/office/drawing/2014/main" id="{6F9150FC-1D45-2C5F-E2BA-BDF8F5025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122238"/>
            <a:ext cx="8850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000" i="1" u="sng">
                <a:solidFill>
                  <a:srgbClr val="002060"/>
                </a:solidFill>
                <a:latin typeface="Arial" panose="020B0604020202020204" pitchFamily="34" charset="0"/>
              </a:rPr>
              <a:t>Níveis Hierárquicos nas Organizações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3">
            <a:extLst>
              <a:ext uri="{FF2B5EF4-FFF2-40B4-BE49-F238E27FC236}">
                <a16:creationId xmlns:a16="http://schemas.microsoft.com/office/drawing/2014/main" id="{8CE611BB-4804-D53A-9739-288143499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879475"/>
            <a:ext cx="7358062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tângulo 4">
            <a:extLst>
              <a:ext uri="{FF2B5EF4-FFF2-40B4-BE49-F238E27FC236}">
                <a16:creationId xmlns:a16="http://schemas.microsoft.com/office/drawing/2014/main" id="{A99BF485-B514-8696-C60B-CA9E031D6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115888"/>
            <a:ext cx="4289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 i="1" u="sng">
                <a:solidFill>
                  <a:srgbClr val="0070C0"/>
                </a:solidFill>
                <a:latin typeface="Arial" panose="020B0604020202020204" pitchFamily="34" charset="0"/>
              </a:rPr>
              <a:t>Tipos de Gerentes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AE35992B-B11F-1441-0E58-5784DC9FEDA3}"/>
              </a:ext>
            </a:extLst>
          </p:cNvPr>
          <p:cNvSpPr/>
          <p:nvPr/>
        </p:nvSpPr>
        <p:spPr>
          <a:xfrm>
            <a:off x="8101013" y="4765675"/>
            <a:ext cx="9271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2C928488-5B8D-A35D-5EF9-79CCB7C2D0A5}"/>
              </a:ext>
            </a:extLst>
          </p:cNvPr>
          <p:cNvSpPr/>
          <p:nvPr/>
        </p:nvSpPr>
        <p:spPr>
          <a:xfrm>
            <a:off x="7572375" y="3476625"/>
            <a:ext cx="528638" cy="992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FA36523D-05AE-DDD1-CD47-E7ABA60FB9B5}"/>
              </a:ext>
            </a:extLst>
          </p:cNvPr>
          <p:cNvSpPr/>
          <p:nvPr/>
        </p:nvSpPr>
        <p:spPr>
          <a:xfrm>
            <a:off x="7161213" y="1236663"/>
            <a:ext cx="811212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439" name="CaixaDeTexto 7">
            <a:extLst>
              <a:ext uri="{FF2B5EF4-FFF2-40B4-BE49-F238E27FC236}">
                <a16:creationId xmlns:a16="http://schemas.microsoft.com/office/drawing/2014/main" id="{D917F0BF-71AE-CF1F-3C43-1BAF8A572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0" y="1879600"/>
            <a:ext cx="1868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>
                <a:solidFill>
                  <a:schemeClr val="tx1"/>
                </a:solidFill>
                <a:latin typeface="Arial" panose="020B0604020202020204" pitchFamily="34" charset="0"/>
              </a:rPr>
              <a:t>Estratégias</a:t>
            </a:r>
          </a:p>
        </p:txBody>
      </p:sp>
      <p:sp>
        <p:nvSpPr>
          <p:cNvPr id="18440" name="CaixaDeTexto 8">
            <a:extLst>
              <a:ext uri="{FF2B5EF4-FFF2-40B4-BE49-F238E27FC236}">
                <a16:creationId xmlns:a16="http://schemas.microsoft.com/office/drawing/2014/main" id="{77799F27-9603-001B-D7BE-377F4557F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371951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>
                <a:solidFill>
                  <a:schemeClr val="tx1"/>
                </a:solidFill>
                <a:latin typeface="Arial" panose="020B0604020202020204" pitchFamily="34" charset="0"/>
              </a:rPr>
              <a:t>Captação de Recursos</a:t>
            </a:r>
          </a:p>
        </p:txBody>
      </p:sp>
      <p:sp>
        <p:nvSpPr>
          <p:cNvPr id="18441" name="CaixaDeTexto 9">
            <a:extLst>
              <a:ext uri="{FF2B5EF4-FFF2-40B4-BE49-F238E27FC236}">
                <a16:creationId xmlns:a16="http://schemas.microsoft.com/office/drawing/2014/main" id="{005FF03E-6551-5A12-2A74-AD90ABDCE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8438" y="5030788"/>
            <a:ext cx="2270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>
                <a:solidFill>
                  <a:schemeClr val="tx1"/>
                </a:solidFill>
                <a:latin typeface="Arial" panose="020B0604020202020204" pitchFamily="34" charset="0"/>
              </a:rPr>
              <a:t>Supervisão das Operações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2">
            <a:extLst>
              <a:ext uri="{FF2B5EF4-FFF2-40B4-BE49-F238E27FC236}">
                <a16:creationId xmlns:a16="http://schemas.microsoft.com/office/drawing/2014/main" id="{3799833F-0E5D-7E9C-FFFA-0F5C81B2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888" y="225425"/>
            <a:ext cx="4567237" cy="884238"/>
          </a:xfrm>
        </p:spPr>
        <p:txBody>
          <a:bodyPr/>
          <a:lstStyle/>
          <a:p>
            <a:pPr marL="514350" indent="-514350" algn="just" eaLnBrk="1" hangingPunct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pt-BR" altLang="pt-BR" sz="2400" b="1">
                <a:solidFill>
                  <a:schemeClr val="tx1"/>
                </a:solidFill>
                <a:latin typeface="Calibri" panose="020F0502020204030204" pitchFamily="34" charset="0"/>
              </a:rPr>
              <a:t>Marque a sequência correta.</a:t>
            </a:r>
          </a:p>
        </p:txBody>
      </p:sp>
      <p:sp>
        <p:nvSpPr>
          <p:cNvPr id="22531" name="CaixaDeTexto 7">
            <a:extLst>
              <a:ext uri="{FF2B5EF4-FFF2-40B4-BE49-F238E27FC236}">
                <a16:creationId xmlns:a16="http://schemas.microsoft.com/office/drawing/2014/main" id="{E4A47892-889F-DEAA-9AD8-60C254265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1928813"/>
            <a:ext cx="3429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ts val="360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pt-BR" altLang="pt-BR" sz="2400">
                <a:solidFill>
                  <a:schemeClr val="tx1"/>
                </a:solidFill>
                <a:latin typeface="Calibri" panose="020F0502020204030204" pitchFamily="34" charset="0"/>
              </a:rPr>
              <a:t>a) Habilidade Técnica</a:t>
            </a:r>
          </a:p>
          <a:p>
            <a:pPr eaLnBrk="1" hangingPunct="1">
              <a:spcBef>
                <a:spcPts val="360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pt-BR" altLang="pt-BR" sz="2400">
                <a:solidFill>
                  <a:schemeClr val="tx1"/>
                </a:solidFill>
                <a:latin typeface="Calibri" panose="020F0502020204030204" pitchFamily="34" charset="0"/>
              </a:rPr>
              <a:t>b) Habilidade Humana</a:t>
            </a:r>
          </a:p>
          <a:p>
            <a:pPr eaLnBrk="1" hangingPunct="1">
              <a:spcBef>
                <a:spcPts val="360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pt-BR" altLang="pt-BR" sz="2400">
                <a:solidFill>
                  <a:schemeClr val="tx1"/>
                </a:solidFill>
                <a:latin typeface="Calibri" panose="020F0502020204030204" pitchFamily="34" charset="0"/>
              </a:rPr>
              <a:t>c) Habilidade conceitual </a:t>
            </a:r>
          </a:p>
        </p:txBody>
      </p:sp>
      <p:sp>
        <p:nvSpPr>
          <p:cNvPr id="22532" name="CaixaDeTexto 9">
            <a:extLst>
              <a:ext uri="{FF2B5EF4-FFF2-40B4-BE49-F238E27FC236}">
                <a16:creationId xmlns:a16="http://schemas.microsoft.com/office/drawing/2014/main" id="{C5C22BC0-208E-DD20-E6C6-97743565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1452563"/>
            <a:ext cx="52673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ts val="360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pt-BR" altLang="pt-BR" sz="2400">
                <a:solidFill>
                  <a:schemeClr val="tx1"/>
                </a:solidFill>
                <a:latin typeface="Calibri" panose="020F0502020204030204" pitchFamily="34" charset="0"/>
              </a:rPr>
              <a:t>(   ) habilidade para visualizar a organização como um conjunto integrado. </a:t>
            </a:r>
          </a:p>
          <a:p>
            <a:pPr algn="just" eaLnBrk="1" hangingPunct="1">
              <a:spcBef>
                <a:spcPts val="300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pt-BR" altLang="pt-BR" sz="2400">
                <a:solidFill>
                  <a:schemeClr val="tx1"/>
                </a:solidFill>
                <a:latin typeface="Calibri" panose="020F0502020204030204" pitchFamily="34" charset="0"/>
              </a:rPr>
              <a:t>(    ) é a compreensão e domínio de determinado tipo de atividade. Envolve conhecimento especializado;</a:t>
            </a:r>
          </a:p>
          <a:p>
            <a:pPr eaLnBrk="1" hangingPunct="1">
              <a:spcBef>
                <a:spcPts val="3600"/>
              </a:spcBef>
              <a:buClrTx/>
              <a:buSzTx/>
              <a:buFont typeface="Wingdings 3" panose="05040102010807070707" pitchFamily="18" charset="2"/>
              <a:buNone/>
            </a:pPr>
            <a:r>
              <a:rPr lang="pt-BR" altLang="pt-BR" sz="2400">
                <a:solidFill>
                  <a:schemeClr val="tx1"/>
                </a:solidFill>
                <a:latin typeface="Calibri" panose="020F0502020204030204" pitchFamily="34" charset="0"/>
              </a:rPr>
              <a:t>(    ) é a capacidade de trabalhar com eficácia como membro de um grupo e de conseguir esforços cooperativos nesse grupo na direção dos objetivos estabelecidos;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aixaDeTexto 6">
            <a:extLst>
              <a:ext uri="{FF2B5EF4-FFF2-40B4-BE49-F238E27FC236}">
                <a16:creationId xmlns:a16="http://schemas.microsoft.com/office/drawing/2014/main" id="{83849CDA-5999-D7BE-EF84-434D5B3AF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07988"/>
            <a:ext cx="10412413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700" b="1">
                <a:solidFill>
                  <a:schemeClr val="tx1"/>
                </a:solidFill>
                <a:latin typeface="Times New Roman" panose="02020603050405020304" pitchFamily="18" charset="0"/>
              </a:rPr>
              <a:t>Quanto mais próximo da base da pirâmide organizacional estiver sendo desempenhada a função do administrador, maior a necessidade de habilidades humana e conceitual e menos habilidades técnicas.</a:t>
            </a:r>
          </a:p>
        </p:txBody>
      </p:sp>
      <p:pic>
        <p:nvPicPr>
          <p:cNvPr id="24579" name="Imagem 4">
            <a:extLst>
              <a:ext uri="{FF2B5EF4-FFF2-40B4-BE49-F238E27FC236}">
                <a16:creationId xmlns:a16="http://schemas.microsoft.com/office/drawing/2014/main" id="{C02E9DA7-61FC-6E12-4A7E-2F1EC3C63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2384425"/>
            <a:ext cx="4738688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85217-855F-DB7F-2367-9748E76B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" y="193675"/>
            <a:ext cx="10388600" cy="695325"/>
          </a:xfrm>
        </p:spPr>
        <p:txBody>
          <a:bodyPr>
            <a:normAutofit/>
          </a:bodyPr>
          <a:lstStyle/>
          <a:p>
            <a:pPr marL="0" indent="0" algn="ctr">
              <a:buFont typeface="Wingdings 3" panose="05040102010807070707" pitchFamily="18" charset="2"/>
              <a:buNone/>
              <a:defRPr/>
            </a:pPr>
            <a:r>
              <a:rPr lang="pt-BR" sz="3200" b="1" i="1" u="sng" dirty="0">
                <a:solidFill>
                  <a:srgbClr val="002060"/>
                </a:solidFill>
              </a:rPr>
              <a:t>Habilidades do Administrador e Níveis Gerenciais </a:t>
            </a:r>
          </a:p>
          <a:p>
            <a:pPr algn="ctr">
              <a:defRPr/>
            </a:pPr>
            <a:endParaRPr lang="pt-BR" sz="2800" b="1" dirty="0">
              <a:solidFill>
                <a:schemeClr val="tx1"/>
              </a:solidFill>
            </a:endParaRPr>
          </a:p>
          <a:p>
            <a:pPr marL="365760" indent="-256032" algn="just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sz="2800" b="1" dirty="0">
              <a:latin typeface="Calibri" pitchFamily="34" charset="0"/>
            </a:endParaRPr>
          </a:p>
          <a:p>
            <a:pPr>
              <a:defRPr/>
            </a:pPr>
            <a:endParaRPr lang="pt-BR" sz="2400" b="1" dirty="0">
              <a:solidFill>
                <a:schemeClr val="tx1"/>
              </a:solidFill>
            </a:endParaRPr>
          </a:p>
          <a:p>
            <a:pPr>
              <a:defRPr/>
            </a:pPr>
            <a:endParaRPr lang="pt-BR" sz="2400" b="1" dirty="0">
              <a:solidFill>
                <a:schemeClr val="tx1"/>
              </a:solidFill>
            </a:endParaRPr>
          </a:p>
          <a:p>
            <a:pPr>
              <a:defRPr/>
            </a:pPr>
            <a:endParaRPr lang="pt-BR" sz="2400" b="1" dirty="0">
              <a:solidFill>
                <a:schemeClr val="tx1"/>
              </a:solidFill>
            </a:endParaRPr>
          </a:p>
          <a:p>
            <a:pPr>
              <a:defRPr/>
            </a:pPr>
            <a:endParaRPr lang="pt-BR" b="1" dirty="0"/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64B33C73-D804-9530-6228-C3CBA5DDA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2305050"/>
            <a:ext cx="3435350" cy="4572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Habilidades Necessárias</a:t>
            </a: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0D27879F-FB51-EBFA-3ACA-A7AA5DDEF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2305050"/>
            <a:ext cx="3352800" cy="4572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Níveis Administrativos</a:t>
            </a:r>
          </a:p>
        </p:txBody>
      </p:sp>
      <p:sp>
        <p:nvSpPr>
          <p:cNvPr id="25605" name="Text Box 21">
            <a:extLst>
              <a:ext uri="{FF2B5EF4-FFF2-40B4-BE49-F238E27FC236}">
                <a16:creationId xmlns:a16="http://schemas.microsoft.com/office/drawing/2014/main" id="{BE5F9CE2-80DE-B05F-7DAB-3A935F8DB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4964113"/>
            <a:ext cx="1524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2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Técnicas</a:t>
            </a:r>
          </a:p>
        </p:txBody>
      </p:sp>
      <p:sp>
        <p:nvSpPr>
          <p:cNvPr id="25606" name="Rectangle 27">
            <a:extLst>
              <a:ext uri="{FF2B5EF4-FFF2-40B4-BE49-F238E27FC236}">
                <a16:creationId xmlns:a16="http://schemas.microsoft.com/office/drawing/2014/main" id="{A943972F-397C-2C16-A610-EB5FCF879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39115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300">
                <a:solidFill>
                  <a:srgbClr val="000000"/>
                </a:solidFill>
                <a:latin typeface="Arial" panose="020B0604020202020204" pitchFamily="34" charset="0"/>
              </a:rPr>
              <a:t>(Manuseio de coisas físicas) </a:t>
            </a:r>
            <a:endParaRPr lang="pt-BR" altLang="pt-B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607" name="Rectangle 8">
            <a:extLst>
              <a:ext uri="{FF2B5EF4-FFF2-40B4-BE49-F238E27FC236}">
                <a16:creationId xmlns:a16="http://schemas.microsoft.com/office/drawing/2014/main" id="{ACCB7B1B-7609-F08A-789D-CF6A021F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2876550"/>
            <a:ext cx="3733800" cy="29718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608" name="Text Box 9">
            <a:extLst>
              <a:ext uri="{FF2B5EF4-FFF2-40B4-BE49-F238E27FC236}">
                <a16:creationId xmlns:a16="http://schemas.microsoft.com/office/drawing/2014/main" id="{0B7922E3-1661-84C7-FF0F-B249D9E4F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4316413"/>
            <a:ext cx="19923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200">
                <a:solidFill>
                  <a:srgbClr val="FF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Intermediário</a:t>
            </a:r>
          </a:p>
        </p:txBody>
      </p:sp>
      <p:sp>
        <p:nvSpPr>
          <p:cNvPr id="25609" name="Line 10">
            <a:extLst>
              <a:ext uri="{FF2B5EF4-FFF2-40B4-BE49-F238E27FC236}">
                <a16:creationId xmlns:a16="http://schemas.microsoft.com/office/drawing/2014/main" id="{E0FEAF8B-EE65-DC53-23BC-7434B107F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575" y="3943350"/>
            <a:ext cx="8305800" cy="381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0" name="Line 11">
            <a:extLst>
              <a:ext uri="{FF2B5EF4-FFF2-40B4-BE49-F238E27FC236}">
                <a16:creationId xmlns:a16="http://schemas.microsoft.com/office/drawing/2014/main" id="{F69AA66A-5D25-1F51-1A75-3D3AD90FE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8" y="4857750"/>
            <a:ext cx="8466137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1" name="Text Box 12">
            <a:extLst>
              <a:ext uri="{FF2B5EF4-FFF2-40B4-BE49-F238E27FC236}">
                <a16:creationId xmlns:a16="http://schemas.microsoft.com/office/drawing/2014/main" id="{EB6EAB61-B7F7-C6A6-D060-007B117DC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3181350"/>
            <a:ext cx="1752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Alta Direção</a:t>
            </a:r>
          </a:p>
        </p:txBody>
      </p:sp>
      <p:sp>
        <p:nvSpPr>
          <p:cNvPr id="25612" name="Text Box 13">
            <a:extLst>
              <a:ext uri="{FF2B5EF4-FFF2-40B4-BE49-F238E27FC236}">
                <a16:creationId xmlns:a16="http://schemas.microsoft.com/office/drawing/2014/main" id="{E1A63CAD-3685-9916-ACE1-A8B2EA263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005138"/>
            <a:ext cx="1066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Ins-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titu-cional</a:t>
            </a:r>
          </a:p>
        </p:txBody>
      </p:sp>
      <p:sp>
        <p:nvSpPr>
          <p:cNvPr id="25613" name="Text Box 14">
            <a:extLst>
              <a:ext uri="{FF2B5EF4-FFF2-40B4-BE49-F238E27FC236}">
                <a16:creationId xmlns:a16="http://schemas.microsoft.com/office/drawing/2014/main" id="{AB174A49-FF30-29CF-76B4-F2169E5B4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4125913"/>
            <a:ext cx="1524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Gerência</a:t>
            </a:r>
          </a:p>
        </p:txBody>
      </p:sp>
      <p:sp>
        <p:nvSpPr>
          <p:cNvPr id="25614" name="Text Box 15">
            <a:extLst>
              <a:ext uri="{FF2B5EF4-FFF2-40B4-BE49-F238E27FC236}">
                <a16:creationId xmlns:a16="http://schemas.microsoft.com/office/drawing/2014/main" id="{B07D9902-F2B8-DB50-7E8C-1FA4F3F26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5116513"/>
            <a:ext cx="1905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200">
                <a:solidFill>
                  <a:srgbClr val="FF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Operacional</a:t>
            </a:r>
          </a:p>
        </p:txBody>
      </p:sp>
      <p:sp>
        <p:nvSpPr>
          <p:cNvPr id="25615" name="Text Box 16">
            <a:extLst>
              <a:ext uri="{FF2B5EF4-FFF2-40B4-BE49-F238E27FC236}">
                <a16:creationId xmlns:a16="http://schemas.microsoft.com/office/drawing/2014/main" id="{B83B1BED-CF2B-1DF9-F6FA-2C21735C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5238750"/>
            <a:ext cx="1593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Supervisão</a:t>
            </a:r>
          </a:p>
        </p:txBody>
      </p:sp>
      <p:sp>
        <p:nvSpPr>
          <p:cNvPr id="25616" name="Line 17">
            <a:extLst>
              <a:ext uri="{FF2B5EF4-FFF2-40B4-BE49-F238E27FC236}">
                <a16:creationId xmlns:a16="http://schemas.microsoft.com/office/drawing/2014/main" id="{5F48819C-949C-983D-DE3E-CD07B272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4175" y="2876550"/>
            <a:ext cx="3200400" cy="2286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7" name="Line 18">
            <a:extLst>
              <a:ext uri="{FF2B5EF4-FFF2-40B4-BE49-F238E27FC236}">
                <a16:creationId xmlns:a16="http://schemas.microsoft.com/office/drawing/2014/main" id="{388AFBD6-B9F9-B1F9-95F5-C496938AD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0775" y="3943350"/>
            <a:ext cx="2743200" cy="1905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18" name="Text Box 19">
            <a:extLst>
              <a:ext uri="{FF2B5EF4-FFF2-40B4-BE49-F238E27FC236}">
                <a16:creationId xmlns:a16="http://schemas.microsoft.com/office/drawing/2014/main" id="{26CC7455-DAF5-AEBE-A32E-1F88CEB50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5" y="3028950"/>
            <a:ext cx="1905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2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Conceituais</a:t>
            </a:r>
          </a:p>
        </p:txBody>
      </p:sp>
      <p:sp>
        <p:nvSpPr>
          <p:cNvPr id="25619" name="Text Box 20">
            <a:extLst>
              <a:ext uri="{FF2B5EF4-FFF2-40B4-BE49-F238E27FC236}">
                <a16:creationId xmlns:a16="http://schemas.microsoft.com/office/drawing/2014/main" id="{27B582E8-657D-32B4-1E2D-719DFFC57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175" y="4049713"/>
            <a:ext cx="17145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2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Humanas</a:t>
            </a:r>
          </a:p>
        </p:txBody>
      </p:sp>
      <p:sp>
        <p:nvSpPr>
          <p:cNvPr id="25620" name="Rectangle 25">
            <a:extLst>
              <a:ext uri="{FF2B5EF4-FFF2-40B4-BE49-F238E27FC236}">
                <a16:creationId xmlns:a16="http://schemas.microsoft.com/office/drawing/2014/main" id="{527E6D2E-550A-4CBF-25FD-6D7545866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3508375"/>
            <a:ext cx="16367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300">
                <a:solidFill>
                  <a:srgbClr val="000000"/>
                </a:solidFill>
                <a:latin typeface="Arial" panose="020B0604020202020204" pitchFamily="34" charset="0"/>
              </a:rPr>
              <a:t>(Idéias e conceitos abstratos)</a:t>
            </a:r>
            <a:endParaRPr lang="pt-BR" altLang="pt-B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621" name="Rectangle 26">
            <a:extLst>
              <a:ext uri="{FF2B5EF4-FFF2-40B4-BE49-F238E27FC236}">
                <a16:creationId xmlns:a16="http://schemas.microsoft.com/office/drawing/2014/main" id="{147D3DF0-2606-6685-6579-17DC0C7C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4400550"/>
            <a:ext cx="1563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300">
                <a:solidFill>
                  <a:srgbClr val="000000"/>
                </a:solidFill>
                <a:latin typeface="Arial" panose="020B0604020202020204" pitchFamily="34" charset="0"/>
              </a:rPr>
              <a:t>(Relacionamento Interpessoal)</a:t>
            </a:r>
            <a:endParaRPr lang="pt-BR" altLang="pt-B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622" name="Freeform 28">
            <a:extLst>
              <a:ext uri="{FF2B5EF4-FFF2-40B4-BE49-F238E27FC236}">
                <a16:creationId xmlns:a16="http://schemas.microsoft.com/office/drawing/2014/main" id="{272CE3AC-9475-F048-30F4-688CCA320655}"/>
              </a:ext>
            </a:extLst>
          </p:cNvPr>
          <p:cNvSpPr>
            <a:spLocks/>
          </p:cNvSpPr>
          <p:nvPr/>
        </p:nvSpPr>
        <p:spPr bwMode="auto">
          <a:xfrm>
            <a:off x="274638" y="2667000"/>
            <a:ext cx="3124200" cy="3200400"/>
          </a:xfrm>
          <a:custGeom>
            <a:avLst/>
            <a:gdLst>
              <a:gd name="T0" fmla="*/ 479402205 w 2038"/>
              <a:gd name="T1" fmla="*/ 0 h 2776"/>
              <a:gd name="T2" fmla="*/ 0 w 2038"/>
              <a:gd name="T3" fmla="*/ 1329273 h 2776"/>
              <a:gd name="T4" fmla="*/ 958802877 w 2038"/>
              <a:gd name="T5" fmla="*/ 1329273 h 2776"/>
              <a:gd name="T6" fmla="*/ 479402205 w 2038"/>
              <a:gd name="T7" fmla="*/ 0 h 2776"/>
              <a:gd name="T8" fmla="*/ 0 60000 65536"/>
              <a:gd name="T9" fmla="*/ 0 60000 65536"/>
              <a:gd name="T10" fmla="*/ 0 60000 65536"/>
              <a:gd name="T11" fmla="*/ 0 60000 65536"/>
              <a:gd name="T12" fmla="*/ 0 w 2038"/>
              <a:gd name="T13" fmla="*/ 0 h 2776"/>
              <a:gd name="T14" fmla="*/ 2038 w 2038"/>
              <a:gd name="T15" fmla="*/ 2776 h 2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8" h="2776">
                <a:moveTo>
                  <a:pt x="1018" y="0"/>
                </a:moveTo>
                <a:lnTo>
                  <a:pt x="0" y="2776"/>
                </a:lnTo>
                <a:lnTo>
                  <a:pt x="2038" y="2776"/>
                </a:lnTo>
                <a:lnTo>
                  <a:pt x="1018" y="0"/>
                </a:lnTo>
                <a:close/>
              </a:path>
            </a:pathLst>
          </a:custGeom>
          <a:noFill/>
          <a:ln w="476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 advTm="22573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>
            <a:extLst>
              <a:ext uri="{FF2B5EF4-FFF2-40B4-BE49-F238E27FC236}">
                <a16:creationId xmlns:a16="http://schemas.microsoft.com/office/drawing/2014/main" id="{488CBE6C-C7C7-39F1-49C0-5EAA49E95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70" y="225286"/>
            <a:ext cx="11701671" cy="6541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Relacione as seguintes ações organizacionais com as principais habilidades requeridas do Administrador: </a:t>
            </a:r>
          </a:p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Habilidade Técnica</a:t>
            </a:r>
          </a:p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Habilidade Conceitual</a:t>
            </a:r>
          </a:p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Habilidade Humana</a:t>
            </a:r>
          </a:p>
          <a:p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) Organização de produtos no estoque (Nível operacional)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) Gerenciamento de funcionários (Nível tático)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) Supervisão departamental (Nível tático)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) Definição de missão, visão e valores organizacionais (Nível estratégico).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)  Realização do planejamento estratégico (Nível estratégico).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)  Decisão sobre investimentos de alto impacto organizacional (Nível estratégico).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)  Montagem de produtos (Nível operacional).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6">
            <a:extLst>
              <a:ext uri="{FF2B5EF4-FFF2-40B4-BE49-F238E27FC236}">
                <a16:creationId xmlns:a16="http://schemas.microsoft.com/office/drawing/2014/main" id="{63FD9446-A8D8-A31B-8031-7D43FD3B2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83" y="53007"/>
            <a:ext cx="11370365" cy="61199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administradores em uma empresa desempenham diferentes papéis. São considerados papéis de um administrador: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– Papel 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decisional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– Papel informacional 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Papel interpessoal 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correto o que se afirma em: 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I, apenas. 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II, apenas.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 e II, apenas.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II e III, apenas.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I, II e III.</a:t>
            </a:r>
          </a:p>
        </p:txBody>
      </p:sp>
    </p:spTree>
    <p:extLst>
      <p:ext uri="{BB962C8B-B14F-4D97-AF65-F5344CB8AC3E}">
        <p14:creationId xmlns:p14="http://schemas.microsoft.com/office/powerpoint/2010/main" val="164295613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3">
            <a:extLst>
              <a:ext uri="{FF2B5EF4-FFF2-40B4-BE49-F238E27FC236}">
                <a16:creationId xmlns:a16="http://schemas.microsoft.com/office/drawing/2014/main" id="{39FED554-050D-0334-6A09-5EF7D160D4B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03313" y="765175"/>
          <a:ext cx="7521575" cy="564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2" imgW="4468813" imgH="3351213" progId="PowerPoint.Slide.8">
                  <p:embed/>
                </p:oleObj>
              </mc:Choice>
              <mc:Fallback>
                <p:oleObj name="Slide" r:id="rId2" imgW="4468813" imgH="3351213" progId="PowerPoint.Slide.8">
                  <p:embed/>
                  <p:pic>
                    <p:nvPicPr>
                      <p:cNvPr id="28674" name="Object 3">
                        <a:extLst>
                          <a:ext uri="{FF2B5EF4-FFF2-40B4-BE49-F238E27FC236}">
                            <a16:creationId xmlns:a16="http://schemas.microsoft.com/office/drawing/2014/main" id="{39FED554-050D-0334-6A09-5EF7D160D4B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765175"/>
                        <a:ext cx="7521575" cy="56403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tângulo 3">
            <a:extLst>
              <a:ext uri="{FF2B5EF4-FFF2-40B4-BE49-F238E27FC236}">
                <a16:creationId xmlns:a16="http://schemas.microsoft.com/office/drawing/2014/main" id="{5DDDB321-B61B-2D2B-C608-78EB71F98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3" y="115888"/>
            <a:ext cx="8805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000" i="1" u="sng">
                <a:solidFill>
                  <a:srgbClr val="002060"/>
                </a:solidFill>
                <a:latin typeface="Arial" panose="020B0604020202020204" pitchFamily="34" charset="0"/>
              </a:rPr>
              <a:t>Os Papéis do Administrador</a:t>
            </a:r>
          </a:p>
        </p:txBody>
      </p:sp>
      <p:sp>
        <p:nvSpPr>
          <p:cNvPr id="28676" name="Retângulo 1">
            <a:extLst>
              <a:ext uri="{FF2B5EF4-FFF2-40B4-BE49-F238E27FC236}">
                <a16:creationId xmlns:a16="http://schemas.microsoft.com/office/drawing/2014/main" id="{977AFB26-657C-6C8D-35A0-49EA7CC02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6381750"/>
            <a:ext cx="5095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u="sng">
                <a:solidFill>
                  <a:srgbClr val="0000FF"/>
                </a:solidFill>
                <a:latin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https://www.youtube.com/watch?v=iYOqM9_YkDA</a:t>
            </a:r>
            <a:endParaRPr lang="pt-BR" altLang="pt-B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B04FAC7-BA0A-CDAC-EDB3-9005A3E65B5D}"/>
              </a:ext>
            </a:extLst>
          </p:cNvPr>
          <p:cNvSpPr txBox="1"/>
          <p:nvPr/>
        </p:nvSpPr>
        <p:spPr>
          <a:xfrm>
            <a:off x="503581" y="397567"/>
            <a:ext cx="11224591" cy="5262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consideradas influência das organizações militares, </a:t>
            </a:r>
            <a:r>
              <a:rPr lang="pt-BR" altLang="pt-B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exceto: </a:t>
            </a:r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- Princípio da Unidade de Comando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- Escala hierárquica 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- Centralização do Comando 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-Descentralização da Execução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- Especialização do trabalho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 correto o que se afirma em: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 e II apenas.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II, III e IV apenas.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I, III e IV apenas.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I, II, III e IV apenas.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I, IV e V apenas.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4264460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6">
            <a:extLst>
              <a:ext uri="{FF2B5EF4-FFF2-40B4-BE49-F238E27FC236}">
                <a16:creationId xmlns:a16="http://schemas.microsoft.com/office/drawing/2014/main" id="{D0F5594A-E4A7-D166-FE98-6EA5BECFF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07988"/>
            <a:ext cx="10412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700" b="1">
                <a:solidFill>
                  <a:schemeClr val="tx1"/>
                </a:solidFill>
                <a:latin typeface="Times New Roman" panose="02020603050405020304" pitchFamily="18" charset="0"/>
              </a:rPr>
              <a:t>As funções do administrador são planejamento, organização, direção e financeira.</a:t>
            </a:r>
          </a:p>
        </p:txBody>
      </p:sp>
      <p:pic>
        <p:nvPicPr>
          <p:cNvPr id="8195" name="Imagem 4">
            <a:extLst>
              <a:ext uri="{FF2B5EF4-FFF2-40B4-BE49-F238E27FC236}">
                <a16:creationId xmlns:a16="http://schemas.microsoft.com/office/drawing/2014/main" id="{7DC14284-FA90-7CFA-2524-094B54FC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1615798"/>
            <a:ext cx="4738688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6">
            <a:extLst>
              <a:ext uri="{FF2B5EF4-FFF2-40B4-BE49-F238E27FC236}">
                <a16:creationId xmlns:a16="http://schemas.microsoft.com/office/drawing/2014/main" id="{9DA51A8B-5A85-3313-F6F2-2C10BEDE0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22" y="768626"/>
            <a:ext cx="11423374" cy="53812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Administração Científica a padronização  passa  a  ser  uma  PREOCUPAÇÃO CONSTANTE, buscando-se, </a:t>
            </a:r>
            <a:r>
              <a:rPr lang="pt-BR" altLang="pt-BR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exceto:</a:t>
            </a:r>
          </a:p>
          <a:p>
            <a:pPr>
              <a:lnSpc>
                <a:spcPct val="20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Reduzir a variabilidade e diversidade no processo produtivo</a:t>
            </a:r>
          </a:p>
          <a:p>
            <a:pPr>
              <a:lnSpc>
                <a:spcPct val="20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Eliminar desperdício e reduzir custos</a:t>
            </a:r>
          </a:p>
          <a:p>
            <a:pPr>
              <a:lnSpc>
                <a:spcPct val="20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Reduzir custos</a:t>
            </a:r>
          </a:p>
          <a:p>
            <a:pPr>
              <a:lnSpc>
                <a:spcPct val="20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Dificultar o controle</a:t>
            </a:r>
          </a:p>
          <a:p>
            <a:pPr>
              <a:lnSpc>
                <a:spcPct val="20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Reduzir a fadiga humana</a:t>
            </a:r>
          </a:p>
          <a:p>
            <a:pPr>
              <a:lnSpc>
                <a:spcPct val="150000"/>
              </a:lnSpc>
            </a:pPr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7156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>
            <a:extLst>
              <a:ext uri="{FF2B5EF4-FFF2-40B4-BE49-F238E27FC236}">
                <a16:creationId xmlns:a16="http://schemas.microsoft.com/office/drawing/2014/main" id="{7524DBCF-4F05-7FA4-1DBC-B0AF1AE3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39" y="1073426"/>
            <a:ext cx="11118574" cy="39039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conceito de </a:t>
            </a:r>
            <a:r>
              <a:rPr lang="pt-BR" altLang="pt-B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Homos</a:t>
            </a:r>
            <a:r>
              <a:rPr lang="pt-BR" alt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Economicus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enfatizado pela Administração científica, refere-se: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ao operário que economiza seu salário ao máximo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crença que o operário trabalhava pelo dinheiro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ao patrão que sabia remunerar bem seus empregados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ao operário que desejava crescer na empresa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ao operário que trabalhava pela sua satisfação</a:t>
            </a:r>
          </a:p>
          <a:p>
            <a:pPr>
              <a:lnSpc>
                <a:spcPct val="150000"/>
              </a:lnSpc>
            </a:pPr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427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>
            <a:extLst>
              <a:ext uri="{FF2B5EF4-FFF2-40B4-BE49-F238E27FC236}">
                <a16:creationId xmlns:a16="http://schemas.microsoft.com/office/drawing/2014/main" id="{41D72584-09AB-ADE5-4AFB-755047FF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29" y="715617"/>
            <a:ext cx="10257184" cy="33338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Organização Racional do Trabalho consiste em, </a:t>
            </a:r>
            <a:r>
              <a:rPr lang="pt-BR" altLang="pt-B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exceto: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Padronização do método de trabalho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Eliminação dos movimentos desnecessários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Divisão do trabalho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Trabalho em equipe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Especialização do operário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>
            <a:extLst>
              <a:ext uri="{FF2B5EF4-FFF2-40B4-BE49-F238E27FC236}">
                <a16:creationId xmlns:a16="http://schemas.microsoft.com/office/drawing/2014/main" id="{41D72584-09AB-ADE5-4AFB-755047FF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22" y="424070"/>
            <a:ext cx="11476382" cy="52937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analisar e realizar diversas análises, Taylor, considerado o pai da Administração Científica, criou alguns princípios para ampliar a eficiência no ambiente organizacional. Um deles era, selecionar cuidadosamente os trabalhadores com habilidades e capacidades que correspondem às necessidades da tarefa e treiná-los para desempenharem a tarefa de acordo com as regras e procedimentos estabelecidos. Afinal, o que esse princípio permeia?</a:t>
            </a:r>
          </a:p>
          <a:p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Garantir maior especialização dos funcionários, fazendo com que compreendessem as tarefas a serem desempenhadas, além de treiná-los para realizá-las em um nível elevado.</a:t>
            </a:r>
          </a:p>
          <a:p>
            <a:pPr>
              <a:spcBef>
                <a:spcPts val="600"/>
              </a:spcBef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Selecionar qualquer trabalhador para realizar certa tarefa.</a:t>
            </a:r>
          </a:p>
          <a:p>
            <a:pPr>
              <a:spcBef>
                <a:spcPts val="600"/>
              </a:spcBef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Não existia uma análise de trabalhadores que deveriam desempenhar cada tarefa.</a:t>
            </a:r>
          </a:p>
          <a:p>
            <a:pPr>
              <a:spcBef>
                <a:spcPts val="600"/>
              </a:spcBef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Conforme a tarefa a ser desempenhada, verificava-se as opções de trabalhadores disponíveis.</a:t>
            </a:r>
          </a:p>
          <a:p>
            <a:pPr>
              <a:spcBef>
                <a:spcPts val="600"/>
              </a:spcBef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Garantir menor especialização dos funcionários, fazendo com que compreendessem algumas das tarefas a serem desempenhadas, além de treiná-los para caso houvesse</a:t>
            </a:r>
          </a:p>
          <a:p>
            <a:pPr>
              <a:spcBef>
                <a:spcPts val="600"/>
              </a:spcBef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necessidade.</a:t>
            </a:r>
          </a:p>
        </p:txBody>
      </p:sp>
    </p:spTree>
    <p:extLst>
      <p:ext uri="{BB962C8B-B14F-4D97-AF65-F5344CB8AC3E}">
        <p14:creationId xmlns:p14="http://schemas.microsoft.com/office/powerpoint/2010/main" val="7838668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6">
            <a:extLst>
              <a:ext uri="{FF2B5EF4-FFF2-40B4-BE49-F238E27FC236}">
                <a16:creationId xmlns:a16="http://schemas.microsoft.com/office/drawing/2014/main" id="{DCAED67C-BF33-D3F5-8CEC-9AD24704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87" y="715617"/>
            <a:ext cx="10774017" cy="55659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início do século XX alguns homens começaram a se tornar famosos pelos seus estudos da administração. É a chamada Escola Clássica da Administração desenvolvida por: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Fayol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Taylor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Ford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Weber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6035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>
            <a:extLst>
              <a:ext uri="{FF2B5EF4-FFF2-40B4-BE49-F238E27FC236}">
                <a16:creationId xmlns:a16="http://schemas.microsoft.com/office/drawing/2014/main" id="{F0B7F610-5FAE-BD20-4F9F-49E734D26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71" y="1136788"/>
            <a:ext cx="10310191" cy="27959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a Teoria Clássica, de Fayol, marque a alternativa correta: 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estruturou as funções da administração.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estudou os tempos e movimentos.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cabia ao operário a divisão do trabalho.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acreditava que os funcionários eram motivados por recompensas salariais.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>
            <a:extLst>
              <a:ext uri="{FF2B5EF4-FFF2-40B4-BE49-F238E27FC236}">
                <a16:creationId xmlns:a16="http://schemas.microsoft.com/office/drawing/2014/main" id="{E9791C67-0A69-D853-4017-1B2191DEA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61" y="477077"/>
            <a:ext cx="11118574" cy="55659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Fayol, o ato de administrar envolve cinco funções básicas, que são chamadas de elementos da administração, isso é funções de um administrador. Qual das funções abaixo, não representa a função de administrador?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Prever/Planejar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Organizar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Coordenar 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Comandar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Operacionalizar</a:t>
            </a:r>
          </a:p>
          <a:p>
            <a:pPr>
              <a:lnSpc>
                <a:spcPct val="150000"/>
              </a:lnSpc>
            </a:pPr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>
            <a:extLst>
              <a:ext uri="{FF2B5EF4-FFF2-40B4-BE49-F238E27FC236}">
                <a16:creationId xmlns:a16="http://schemas.microsoft.com/office/drawing/2014/main" id="{E9791C67-0A69-D853-4017-1B2191DEA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61" y="477077"/>
            <a:ext cx="11118574" cy="56323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Fayol, o percursor da Teoria Clássica da Administração, acreditava que as empresas eram como uma estrutura. Sendo assim, para elaborar os princípios da administração de modo a nortear as estratégias dessa estrutura organizacional, ele começou analisando as funções básicas das instituições. Assinale a alternativa que contenha essas funções.</a:t>
            </a:r>
          </a:p>
          <a:p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Comerciais, administrativas, técnicas e de segurança.</a:t>
            </a:r>
          </a:p>
          <a:p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Técnicas, comerciais, financeiras, de segurança, contábeis e administrativas.</a:t>
            </a:r>
          </a:p>
          <a:p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Comerciais, contábeis, financeiras e administrativas.</a:t>
            </a:r>
          </a:p>
          <a:p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Financeiras, contábeis e administrativas. </a:t>
            </a:r>
          </a:p>
          <a:p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Técnicas, comerciais, financeiras, de segurança e contábeis.</a:t>
            </a:r>
          </a:p>
          <a:p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52481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>
            <a:extLst>
              <a:ext uri="{FF2B5EF4-FFF2-40B4-BE49-F238E27FC236}">
                <a16:creationId xmlns:a16="http://schemas.microsoft.com/office/drawing/2014/main" id="{E9791C67-0A69-D853-4017-1B2191DEA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39" y="662609"/>
            <a:ext cx="11251096" cy="43704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pt-BR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melhorar os processos gerenciais, os administradores sempre estão tomando</a:t>
            </a:r>
          </a:p>
          <a:p>
            <a:pPr algn="l"/>
            <a:r>
              <a:rPr lang="pt-BR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decisões. Com relação ao processo decisório, dentro das empresas Fayol, apontou-se um formato que deveria ser utilizado: o da centralização. Nesses termos, centralizar significa: </a:t>
            </a:r>
          </a:p>
          <a:p>
            <a:pPr algn="l"/>
            <a:endParaRPr lang="pt-BR" sz="23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pt-BR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Unir todas as operações de uma empresa em somente um setor ou departamento.</a:t>
            </a:r>
          </a:p>
          <a:p>
            <a:pPr algn="l">
              <a:spcBef>
                <a:spcPts val="600"/>
              </a:spcBef>
            </a:pPr>
            <a:r>
              <a:rPr lang="pt-BR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Reunir os melhores profissionais em uma só área, para que eles possam cooperar juntos para um objetivo.</a:t>
            </a:r>
          </a:p>
          <a:p>
            <a:pPr algn="l">
              <a:spcBef>
                <a:spcPts val="600"/>
              </a:spcBef>
            </a:pPr>
            <a:r>
              <a:rPr lang="pt-BR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As atividades essenciais e a autoridade devem ser centralizadas.</a:t>
            </a:r>
          </a:p>
          <a:p>
            <a:pPr algn="l">
              <a:spcBef>
                <a:spcPts val="600"/>
              </a:spcBef>
            </a:pPr>
            <a:r>
              <a:rPr lang="pt-BR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Que todos os gerentes estão decidindo sobre as mesmas questões de uma certa empresa.</a:t>
            </a:r>
          </a:p>
          <a:p>
            <a:pPr algn="l">
              <a:spcBef>
                <a:spcPts val="600"/>
              </a:spcBef>
            </a:pPr>
            <a:r>
              <a:rPr lang="pt-BR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e) Que os gerentes são os profissionais com maiores responsabilidades em uma empresa.</a:t>
            </a:r>
          </a:p>
          <a:p>
            <a:endParaRPr lang="pt-BR" altLang="pt-BR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898017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6">
            <a:extLst>
              <a:ext uri="{FF2B5EF4-FFF2-40B4-BE49-F238E27FC236}">
                <a16:creationId xmlns:a16="http://schemas.microsoft.com/office/drawing/2014/main" id="{DCAED67C-BF33-D3F5-8CEC-9AD24704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79" y="198784"/>
            <a:ext cx="11926956" cy="6125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princípios clássicos da administração são largamente utilizados até hoje para melhorar o desenvolvimento dos processos gerenciais e dos demais processos que ocorrem dentro de uma empresa de forma geral. Dentre estes princípios destaca-se o Princípio da Unidade de Comando, que é muito importante para que as ordens possam ser obedecidas. Deste modo, pode-se atestar que o Princípio da Unidade de Comando quer dizer que:</a:t>
            </a:r>
          </a:p>
          <a:p>
            <a:pPr>
              <a:lnSpc>
                <a:spcPct val="150000"/>
              </a:lnSpc>
            </a:pPr>
            <a:endParaRPr lang="pt-BR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os trabalhadores, em seus cargos, possuem condições de comandar todas as tarefas que desenvolvem.</a:t>
            </a:r>
          </a:p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os trabalhadores deveriam obedecer ordens de apenas um superior.</a:t>
            </a:r>
          </a:p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havia comandantes na empresa e os trabalhadores deveriam obedecer a todos eles.</a:t>
            </a:r>
          </a:p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os trabalhadores são comandados pelos gerentes e estes, por sua vez, são comandados por diretores, independente da hierarquia que exista na empresa.</a:t>
            </a:r>
          </a:p>
          <a:p>
            <a:pPr>
              <a:lnSpc>
                <a:spcPct val="150000"/>
              </a:lnSpc>
            </a:pPr>
            <a:endParaRPr lang="pt-BR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1747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6">
            <a:extLst>
              <a:ext uri="{FF2B5EF4-FFF2-40B4-BE49-F238E27FC236}">
                <a16:creationId xmlns:a16="http://schemas.microsoft.com/office/drawing/2014/main" id="{C76EEB3B-A89A-6B6B-4392-627993832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07988"/>
            <a:ext cx="10412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700" b="1">
                <a:solidFill>
                  <a:schemeClr val="tx1"/>
                </a:solidFill>
                <a:latin typeface="Times New Roman" panose="02020603050405020304" pitchFamily="18" charset="0"/>
              </a:rPr>
              <a:t>A função de controlar é a responsável pela distribuição de tarefas e dos recursos entre os membros organizacionais. </a:t>
            </a:r>
          </a:p>
        </p:txBody>
      </p:sp>
      <p:pic>
        <p:nvPicPr>
          <p:cNvPr id="9219" name="Imagem 4">
            <a:extLst>
              <a:ext uri="{FF2B5EF4-FFF2-40B4-BE49-F238E27FC236}">
                <a16:creationId xmlns:a16="http://schemas.microsoft.com/office/drawing/2014/main" id="{E8974FD6-D4E5-F763-D735-1108DEF5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1841085"/>
            <a:ext cx="4738688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6">
            <a:extLst>
              <a:ext uri="{FF2B5EF4-FFF2-40B4-BE49-F238E27FC236}">
                <a16:creationId xmlns:a16="http://schemas.microsoft.com/office/drawing/2014/main" id="{9DA51A8B-5A85-3313-F6F2-2C10BEDE0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75" y="344556"/>
            <a:ext cx="11714922" cy="6125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fatores contribuíram para o surgimento da Teoria das Relações Humanas?</a:t>
            </a:r>
          </a:p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As insalubridades, bem como as inúmeras paradas realizadas pela linha de produção, motivaram o início da teoria. ​​​​​​​</a:t>
            </a:r>
          </a:p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falta de domínio técnico dos operários, assim como a falta de comunicação, contribuíram para o surgimento da Teoria das Relações Humanas.</a:t>
            </a:r>
          </a:p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 alto índice de rotatividade e absenteísmo foram os principais motivadores para o surgimento da Teoria das Relações Humanas.</a:t>
            </a:r>
          </a:p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O relacionamento interpessoal, bem como as ausências dos operários em seus postos de trabalho, culminou com o início da teoria.</a:t>
            </a:r>
          </a:p>
          <a:p>
            <a:pPr>
              <a:lnSpc>
                <a:spcPct val="150000"/>
              </a:lnSpc>
            </a:pPr>
            <a:r>
              <a:rPr lang="pt-BR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 busca pela maior produtividade deu origem a essas novas percepções, nas quais os operários começavam a ser vistos como homens sociais em vez de homens econômicos, percebendo que era necessário dar mais valor às pessoas e às relações humanas.</a:t>
            </a:r>
          </a:p>
        </p:txBody>
      </p:sp>
    </p:spTree>
    <p:extLst>
      <p:ext uri="{BB962C8B-B14F-4D97-AF65-F5344CB8AC3E}">
        <p14:creationId xmlns:p14="http://schemas.microsoft.com/office/powerpoint/2010/main" val="3115535817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>
            <a:extLst>
              <a:ext uri="{FF2B5EF4-FFF2-40B4-BE49-F238E27FC236}">
                <a16:creationId xmlns:a16="http://schemas.microsoft.com/office/drawing/2014/main" id="{40E0684C-74C4-ACB5-E5DD-4C25EE669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09" y="755373"/>
            <a:ext cx="11092069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experiência de Hawthorne verificou que, </a:t>
            </a:r>
            <a:r>
              <a:rPr lang="pt-BR" sz="2400" i="1" u="sng" dirty="0">
                <a:latin typeface="Times New Roman" pitchFamily="18" charset="0"/>
                <a:cs typeface="Times New Roman" pitchFamily="18" charset="0"/>
              </a:rPr>
              <a:t>exceto: 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o nível de produção é determinado pela integração “social” e não pela capacidade física dos operários.</a:t>
            </a:r>
          </a:p>
          <a:p>
            <a:pPr marL="457200" indent="-457200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o comportamento do grupo se apóia na estrutura formal.</a:t>
            </a:r>
          </a:p>
          <a:p>
            <a:pPr marL="457200" indent="-457200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o comportamento dos trabalhadores está condicionado a normas e padrões sociais.</a:t>
            </a:r>
          </a:p>
          <a:p>
            <a:pPr marL="457200" indent="-457200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 empresa passou a ser vista como um conjunto de grupos sociais informais, cuja estrutura nem sempre coincide com a organização formal.</a:t>
            </a:r>
          </a:p>
          <a:p>
            <a:pPr marL="457200" indent="-457200">
              <a:lnSpc>
                <a:spcPct val="150000"/>
              </a:lnSpc>
              <a:buFontTx/>
              <a:buAutoNum type="alphaLcParenR"/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O comportamento do indivíduo se apóia totalmente no grupo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>
            <a:extLst>
              <a:ext uri="{FF2B5EF4-FFF2-40B4-BE49-F238E27FC236}">
                <a16:creationId xmlns:a16="http://schemas.microsoft.com/office/drawing/2014/main" id="{54298F98-F1DA-00F8-C375-E3996A3B1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39" y="911502"/>
            <a:ext cx="9833113" cy="392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Teoria das Relações Humanas se caracteriza, </a:t>
            </a:r>
            <a:r>
              <a:rPr lang="pt-BR" altLang="pt-BR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exceto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por se preocupar com o fator humano no trabalho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por contrariar os pressupostos defendidos por Taylor de que a organização era uma máquina desprovida de valores humanos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impulsionada pelos resultados da experiência de Hawthorne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devido à necessidade de estabelecer padrões de produção </a:t>
            </a:r>
          </a:p>
          <a:p>
            <a:pPr>
              <a:lnSpc>
                <a:spcPct val="150000"/>
              </a:lnSpc>
            </a:pPr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>
            <a:extLst>
              <a:ext uri="{FF2B5EF4-FFF2-40B4-BE49-F238E27FC236}">
                <a16:creationId xmlns:a16="http://schemas.microsoft.com/office/drawing/2014/main" id="{54298F98-F1DA-00F8-C375-E3996A3B1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39" y="911502"/>
            <a:ext cx="9833113" cy="445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Dentre as principais críticas que a Escola das Relações Humanas recebeu, podemos citar: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querer transformar o homem em uma máquina.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redução da satisfação do trabalhador.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sua formulação foi baseada no conhecimento empírico.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não respeitar o lado humano e social do operário.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enfoque manipulativo das relações humanas e a ênfase nos grupos informais.</a:t>
            </a:r>
          </a:p>
        </p:txBody>
      </p:sp>
    </p:spTree>
    <p:extLst>
      <p:ext uri="{BB962C8B-B14F-4D97-AF65-F5344CB8AC3E}">
        <p14:creationId xmlns:p14="http://schemas.microsoft.com/office/powerpoint/2010/main" val="3543918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tângulo 1"/>
          <p:cNvSpPr>
            <a:spLocks noChangeArrowheads="1"/>
          </p:cNvSpPr>
          <p:nvPr/>
        </p:nvSpPr>
        <p:spPr bwMode="auto">
          <a:xfrm>
            <a:off x="2570163" y="836613"/>
            <a:ext cx="73421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000" dirty="0">
                <a:solidFill>
                  <a:schemeClr val="tx1"/>
                </a:solidFill>
                <a:latin typeface="Monotype Corsiva" panose="03010101010201010101" pitchFamily="66" charset="0"/>
              </a:rPr>
              <a:t>Obrigada e um bom estudo à todos!</a:t>
            </a:r>
          </a:p>
        </p:txBody>
      </p:sp>
      <p:pic>
        <p:nvPicPr>
          <p:cNvPr id="1945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14" y="2191422"/>
            <a:ext cx="5545138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12588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6">
            <a:extLst>
              <a:ext uri="{FF2B5EF4-FFF2-40B4-BE49-F238E27FC236}">
                <a16:creationId xmlns:a16="http://schemas.microsoft.com/office/drawing/2014/main" id="{31360D72-FD92-0D3A-7044-752101DED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07988"/>
            <a:ext cx="1041241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700" b="1">
                <a:solidFill>
                  <a:schemeClr val="tx1"/>
                </a:solidFill>
                <a:latin typeface="Times New Roman" panose="02020603050405020304" pitchFamily="18" charset="0"/>
              </a:rPr>
              <a:t>A função de organização diz respeito a garantir o funcionamento da organização, por meio das pessoas. Liderar, motivar, coordenar os trabalhadores, comunicar, gerir conflitos, reconhecer e recompensar são algumas de suas atividades.</a:t>
            </a:r>
          </a:p>
        </p:txBody>
      </p:sp>
      <p:pic>
        <p:nvPicPr>
          <p:cNvPr id="10243" name="Imagem 4">
            <a:extLst>
              <a:ext uri="{FF2B5EF4-FFF2-40B4-BE49-F238E27FC236}">
                <a16:creationId xmlns:a16="http://schemas.microsoft.com/office/drawing/2014/main" id="{B7C4DDDB-94EF-105D-7CE8-51A49D0B7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2384425"/>
            <a:ext cx="4738688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6">
            <a:extLst>
              <a:ext uri="{FF2B5EF4-FFF2-40B4-BE49-F238E27FC236}">
                <a16:creationId xmlns:a16="http://schemas.microsoft.com/office/drawing/2014/main" id="{6FF1E10F-96F3-2803-B365-77DE7EA4C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07988"/>
            <a:ext cx="10412413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700" b="1">
                <a:solidFill>
                  <a:schemeClr val="tx1"/>
                </a:solidFill>
                <a:latin typeface="Times New Roman" panose="02020603050405020304" pitchFamily="18" charset="0"/>
              </a:rPr>
              <a:t>A função controle é responsável por estabelecer padrões e medidas de desempenho que permitam assegurar que as atitudes empregadas são as mais compatíveis com o que a empresa espera.</a:t>
            </a:r>
          </a:p>
        </p:txBody>
      </p:sp>
      <p:pic>
        <p:nvPicPr>
          <p:cNvPr id="12291" name="Imagem 4">
            <a:extLst>
              <a:ext uri="{FF2B5EF4-FFF2-40B4-BE49-F238E27FC236}">
                <a16:creationId xmlns:a16="http://schemas.microsoft.com/office/drawing/2014/main" id="{97C68C66-AD71-A042-0028-9F3199CD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2384425"/>
            <a:ext cx="4738688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297B7AD-B336-5A2F-B4C3-35873C371514}"/>
              </a:ext>
            </a:extLst>
          </p:cNvPr>
          <p:cNvSpPr txBox="1"/>
          <p:nvPr/>
        </p:nvSpPr>
        <p:spPr>
          <a:xfrm>
            <a:off x="503583" y="980662"/>
            <a:ext cx="1069450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função administrativa que determina, antecipadamente, o que se deve fazer,  quais  os objetivos a serem atingidos, quais controles serão adotados e que tipo de gerenciamento será pertinente para alcançar resultados satisfatórios é denominada: </a:t>
            </a:r>
          </a:p>
          <a:p>
            <a:pPr algn="just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planejamento</a:t>
            </a:r>
          </a:p>
          <a:p>
            <a:pPr algn="just">
              <a:spcBef>
                <a:spcPts val="1200"/>
              </a:spcBef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organização</a:t>
            </a:r>
          </a:p>
          <a:p>
            <a:pPr algn="just">
              <a:spcBef>
                <a:spcPts val="1200"/>
              </a:spcBef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controle</a:t>
            </a:r>
          </a:p>
          <a:p>
            <a:pPr algn="just">
              <a:spcBef>
                <a:spcPts val="1200"/>
              </a:spcBef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direção/liderança</a:t>
            </a:r>
          </a:p>
          <a:p>
            <a:pPr algn="just">
              <a:spcBef>
                <a:spcPts val="1200"/>
              </a:spcBef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avaliação </a:t>
            </a:r>
          </a:p>
        </p:txBody>
      </p:sp>
    </p:spTree>
    <p:extLst>
      <p:ext uri="{BB962C8B-B14F-4D97-AF65-F5344CB8AC3E}">
        <p14:creationId xmlns:p14="http://schemas.microsoft.com/office/powerpoint/2010/main" val="119649073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7B7EA98-586E-DA77-4565-ADC602E77D9C}"/>
              </a:ext>
            </a:extLst>
          </p:cNvPr>
          <p:cNvSpPr txBox="1"/>
          <p:nvPr/>
        </p:nvSpPr>
        <p:spPr>
          <a:xfrm>
            <a:off x="530087" y="384314"/>
            <a:ext cx="11171583" cy="4964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Associação Nacional de Hospitais Privados, via Projeto Melhores Práticas Assistenciais, monitora indicadores de qualidade, segurança e de conformidade com boas práticas de protocolos clínicos selecionados. Os dados e indicadores foram escolhidos a partir dos critérios, padrões e recomendações estabelecidos nas principais diretrizes para prática clínica da literatura nacional e internacional orientada à patologias determinadas. O uso desses indicadores está relacionado ao processo de:</a:t>
            </a:r>
          </a:p>
          <a:p>
            <a:pPr algn="just">
              <a:spcBef>
                <a:spcPts val="1200"/>
              </a:spcBef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planejamento</a:t>
            </a:r>
          </a:p>
          <a:p>
            <a:pPr algn="just">
              <a:spcBef>
                <a:spcPts val="1200"/>
              </a:spcBef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direção</a:t>
            </a:r>
          </a:p>
          <a:p>
            <a:pPr algn="just">
              <a:spcBef>
                <a:spcPts val="1200"/>
              </a:spcBef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comunicação</a:t>
            </a:r>
          </a:p>
          <a:p>
            <a:pPr algn="just">
              <a:spcBef>
                <a:spcPts val="1200"/>
              </a:spcBef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controle. </a:t>
            </a:r>
          </a:p>
          <a:p>
            <a:pPr algn="just">
              <a:spcBef>
                <a:spcPts val="1200"/>
              </a:spcBef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organização e coordenação.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7696602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D258D7E-A329-83B5-4EB0-69FA7DCF752C}"/>
              </a:ext>
            </a:extLst>
          </p:cNvPr>
          <p:cNvSpPr txBox="1"/>
          <p:nvPr/>
        </p:nvSpPr>
        <p:spPr>
          <a:xfrm>
            <a:off x="198783" y="198782"/>
            <a:ext cx="11834191" cy="571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Administrar não é ter modelos prontos e teorias mirabolantes. Administrar é ver e agir com base em teorias e experiências sobre o cenário atual, com os recursos físicos, humanos e de tempo disponíveis, para se chegar a melhor solução possível.  O administrador é alguém que trabalha em equipe, ele é capaz de gerir pessoas diferentes, com modelos mentais diferentes, e criar uma visão compartilhada onde todos estejam dispostos a ajudar em busca do bem coletivo. É capaz de conciliar interesses, gerenciar conflitos e aproveitar estes conflitos para gerar sinergia.</a:t>
            </a:r>
          </a:p>
          <a:p>
            <a:pPr algn="r"/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http://www.efetividade.blog.br/o-que-e-administrar-e-a-</a:t>
            </a:r>
            <a:r>
              <a:rPr lang="pt-BR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funcao</a:t>
            </a: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-do-administrador/. Acesso 03 agosto 2017</a:t>
            </a:r>
          </a:p>
          <a:p>
            <a:pPr algn="r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relação à funções gerenciais julgue a alternativa abaixo como verdadeira ou falsa: </a:t>
            </a:r>
          </a:p>
          <a:p>
            <a:pPr algn="just"/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função de direção tem como função conduzir e motivar os empregados na realização das metas; estabelecer comunicação com os trabalhadores; apresentar solução dos conflitos; gerenciar mudanças e medir o desempenho das pessoas.</a:t>
            </a:r>
          </a:p>
          <a:p>
            <a:pPr algn="just"/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) verdadeiro</a:t>
            </a:r>
          </a:p>
          <a:p>
            <a:pPr algn="just"/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) falso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3874252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>
            <a:extLst>
              <a:ext uri="{FF2B5EF4-FFF2-40B4-BE49-F238E27FC236}">
                <a16:creationId xmlns:a16="http://schemas.microsoft.com/office/drawing/2014/main" id="{46E045F6-2E70-7435-9047-94A2DBE99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1266825"/>
            <a:ext cx="2465387" cy="4794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PLANEJAMENTO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4F112AB-9B7E-072A-6499-DC2B1604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1955800"/>
            <a:ext cx="2212975" cy="45688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Estabelecer objetivos e missão;</a:t>
            </a:r>
          </a:p>
          <a:p>
            <a:pPr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Examinar as alternativas;</a:t>
            </a:r>
          </a:p>
          <a:p>
            <a:pPr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Determinar as necessidades de recursos;</a:t>
            </a:r>
          </a:p>
          <a:p>
            <a:pPr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Criar estratégias para o alcance dos objetivos.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C49B914B-B6B5-0F4B-86A5-AA8C594D3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850" y="1970088"/>
            <a:ext cx="2058988" cy="455453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Desenhar cargos e tarefas específicas;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Criar estrutura organizacional;</a:t>
            </a:r>
          </a:p>
          <a:p>
            <a:pPr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Definir posições de staff;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Coordenar as atividades de trabalho;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Estabelecer políticas e procedimentos;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Definir e alocar recursos.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266E334C-F11A-5BA7-F450-650246E9E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1952625"/>
            <a:ext cx="2119312" cy="457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Conduzir e motivar os empregados na realização das metas;</a:t>
            </a:r>
          </a:p>
          <a:p>
            <a:pPr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Estabelecer comunicação com os trabalhadores;</a:t>
            </a:r>
          </a:p>
          <a:p>
            <a:pPr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Apresentar solução dos conflitos;</a:t>
            </a:r>
          </a:p>
          <a:p>
            <a:pPr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Gerenciar mudanças.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0F4E75E1-BB8F-E7D1-178D-A9260E18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998663"/>
            <a:ext cx="2228850" cy="45989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Medir o desempenho;</a:t>
            </a:r>
          </a:p>
          <a:p>
            <a:pPr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Estabelecer comparação do desempenho com os padrões;</a:t>
            </a:r>
          </a:p>
          <a:p>
            <a:pPr>
              <a:spcBef>
                <a:spcPts val="12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Tomar as ações necessárias para melhorias do desempenho.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5BDE5D57-63FE-8BD8-6A6C-075FE161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1268413"/>
            <a:ext cx="2301875" cy="4984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ORGANIZAÇÃO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CB03DA41-6C60-1361-C5C2-C28E0B676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1293813"/>
            <a:ext cx="2057400" cy="4794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altLang="pt-BR" sz="20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DIREÇÃO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26C03E78-1C76-B528-547C-FEC2C7258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1268413"/>
            <a:ext cx="2089150" cy="5048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CONTROLE</a:t>
            </a:r>
          </a:p>
        </p:txBody>
      </p:sp>
      <p:sp>
        <p:nvSpPr>
          <p:cNvPr id="13322" name="AutoShape 13">
            <a:extLst>
              <a:ext uri="{FF2B5EF4-FFF2-40B4-BE49-F238E27FC236}">
                <a16:creationId xmlns:a16="http://schemas.microsoft.com/office/drawing/2014/main" id="{A517499D-F820-E23C-091D-1FD3DE35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1341438"/>
            <a:ext cx="425450" cy="404812"/>
          </a:xfrm>
          <a:prstGeom prst="rightArrow">
            <a:avLst>
              <a:gd name="adj1" fmla="val 50000"/>
              <a:gd name="adj2" fmla="val 25151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323" name="Retângulo 13">
            <a:extLst>
              <a:ext uri="{FF2B5EF4-FFF2-40B4-BE49-F238E27FC236}">
                <a16:creationId xmlns:a16="http://schemas.microsoft.com/office/drawing/2014/main" id="{B43922C2-F142-6918-D1D9-1E113BA4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50813"/>
            <a:ext cx="87915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000" i="1" u="sng">
                <a:solidFill>
                  <a:srgbClr val="002060"/>
                </a:solidFill>
                <a:latin typeface="Arial" panose="020B0604020202020204" pitchFamily="34" charset="0"/>
              </a:rPr>
              <a:t>Funções do Administrador </a:t>
            </a:r>
          </a:p>
        </p:txBody>
      </p:sp>
      <p:sp>
        <p:nvSpPr>
          <p:cNvPr id="13324" name="AutoShape 13">
            <a:extLst>
              <a:ext uri="{FF2B5EF4-FFF2-40B4-BE49-F238E27FC236}">
                <a16:creationId xmlns:a16="http://schemas.microsoft.com/office/drawing/2014/main" id="{FC4F959B-FA64-7110-381F-E2F8C26C7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1322388"/>
            <a:ext cx="457200" cy="423862"/>
          </a:xfrm>
          <a:prstGeom prst="rightArrow">
            <a:avLst>
              <a:gd name="adj1" fmla="val 50000"/>
              <a:gd name="adj2" fmla="val 25059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325" name="AutoShape 13">
            <a:extLst>
              <a:ext uri="{FF2B5EF4-FFF2-40B4-BE49-F238E27FC236}">
                <a16:creationId xmlns:a16="http://schemas.microsoft.com/office/drawing/2014/main" id="{B672790F-5734-09DF-418D-1DB0FC99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1341438"/>
            <a:ext cx="423862" cy="404812"/>
          </a:xfrm>
          <a:prstGeom prst="rightArrow">
            <a:avLst>
              <a:gd name="adj1" fmla="val 50000"/>
              <a:gd name="adj2" fmla="val 25057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84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84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 autoUpdateAnimBg="0"/>
      <p:bldP spid="18436" grpId="0" build="p" animBg="1" autoUpdateAnimBg="0"/>
      <p:bldP spid="18437" grpId="0" build="p" animBg="1" autoUpdateAnimBg="0"/>
      <p:bldP spid="18438" grpId="0" build="p" animBg="1" autoUpdateAnimBg="0"/>
      <p:bldP spid="18439" grpId="0" build="p" animBg="1" autoUpdateAnimBg="0"/>
      <p:bldP spid="18440" grpId="0" animBg="1" autoUpdateAnimBg="0"/>
      <p:bldP spid="18441" grpId="0" animBg="1" autoUpdateAnimBg="0"/>
      <p:bldP spid="18442" grpId="0" animBg="1" autoUpdateAnimBg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2277</Words>
  <Application>Microsoft Office PowerPoint</Application>
  <PresentationFormat>Widescreen</PresentationFormat>
  <Paragraphs>241</Paragraphs>
  <Slides>34</Slides>
  <Notes>23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Monotype Corsiva</vt:lpstr>
      <vt:lpstr>Times New Roman</vt:lpstr>
      <vt:lpstr>Wingdings</vt:lpstr>
      <vt:lpstr>Wingdings 3</vt:lpstr>
      <vt:lpstr>Tema do Office</vt:lpstr>
      <vt:lpstr>Microsoft PowerPoint Slide</vt:lpstr>
      <vt:lpstr>Aula de Revisão – 1ª Prova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De Oliveira</dc:creator>
  <cp:lastModifiedBy>MEU COMPUTADOR</cp:lastModifiedBy>
  <cp:revision>73</cp:revision>
  <dcterms:created xsi:type="dcterms:W3CDTF">2020-11-05T12:24:09Z</dcterms:created>
  <dcterms:modified xsi:type="dcterms:W3CDTF">2023-03-29T13:45:52Z</dcterms:modified>
</cp:coreProperties>
</file>