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T Sans Narrow"/>
      <p:regular r:id="rId30"/>
      <p:bold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Narrow-bold.fntdata"/><Relationship Id="rId30" Type="http://schemas.openxmlformats.org/officeDocument/2006/relationships/font" Target="fonts/PTSansNarrow-regular.fntdata"/><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98310b7a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98310b7a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980828cd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980828cd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980828cd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980828cd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98310b7a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98310b7a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980828cd5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980828cd5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980828cd5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980828cd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98310b7a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98310b7a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980828cd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980828cd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980828cd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980828cd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980828cd5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980828cd5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980828cd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980828cd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980828cd5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980828cd5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980828cd5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980828cd5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980828cd5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980828cd5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980828cd5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980828cd5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980828cd5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980828cd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980828cd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980828cd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98310b7a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98310b7a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980828cd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980828cd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980828cd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980828cd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98310b7a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98310b7a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980828cd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980828cd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980828cd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980828cd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173600" y="1725075"/>
            <a:ext cx="6796800" cy="189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t>Laboratório de Banco de Dados - Astronomia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idx="1" type="body"/>
          </p:nvPr>
        </p:nvSpPr>
        <p:spPr>
          <a:xfrm>
            <a:off x="311700" y="272150"/>
            <a:ext cx="8520600" cy="4296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pt-BR" sz="1400">
                <a:solidFill>
                  <a:srgbClr val="000000"/>
                </a:solidFill>
                <a:latin typeface="Arial"/>
                <a:ea typeface="Arial"/>
                <a:cs typeface="Arial"/>
                <a:sym typeface="Arial"/>
              </a:rPr>
              <a:t>A tabela CONSTELAÇÕES  possui 5 atributos, dentre eles, um sendo sua PK  (Cod_Id)  e outro chamado Galaxia que faz referência a PK da tabela GALAXIAS. Dentre todas as tabelas, esta é de longe a mais criativa no no que diz respeito aos nomes. O ser humano desde a antiguidade possui curiosidade a respeito do céu estrelado. Isto é evidenciado em inscrições e construções antigas. O céu era visto com certo espanto, receio, admiração e respeito. O desconhecimento das causas científicas dos fenômenos astronômicos instigava o ser humano a destinar valores divinos aos astros celestes.</a:t>
            </a:r>
            <a:endParaRPr sz="1400">
              <a:solidFill>
                <a:srgbClr val="000000"/>
              </a:solidFill>
              <a:latin typeface="Arial"/>
              <a:ea typeface="Arial"/>
              <a:cs typeface="Arial"/>
              <a:sym typeface="Arial"/>
            </a:endParaRPr>
          </a:p>
          <a:p>
            <a:pPr indent="444500" lvl="0" marL="0" rtl="0" algn="just">
              <a:lnSpc>
                <a:spcPct val="150000"/>
              </a:lnSpc>
              <a:spcBef>
                <a:spcPts val="0"/>
              </a:spcBef>
              <a:spcAft>
                <a:spcPts val="0"/>
              </a:spcAft>
              <a:buClr>
                <a:srgbClr val="000000"/>
              </a:buClr>
              <a:buSzPts val="1100"/>
              <a:buFont typeface="Arial"/>
              <a:buNone/>
            </a:pPr>
            <a:r>
              <a:rPr lang="pt-BR" sz="1400">
                <a:solidFill>
                  <a:srgbClr val="000000"/>
                </a:solidFill>
                <a:latin typeface="Arial"/>
                <a:ea typeface="Arial"/>
                <a:cs typeface="Arial"/>
                <a:sym typeface="Arial"/>
              </a:rPr>
              <a:t>Algumas constelações só podem ser vistas completamente por alguém que se encontra num hemisfério terrestre. Por exemplo, a Ursa Menor, por quem está no Hemisfério Norte, e o Octante, por quem está no Hemisfério Sul.</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635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Tabela Galáxias</a:t>
            </a:r>
            <a:endParaRPr/>
          </a:p>
        </p:txBody>
      </p:sp>
      <p:pic>
        <p:nvPicPr>
          <p:cNvPr descr="Resultado de imagem para via lactea" id="126" name="Google Shape;126;p23"/>
          <p:cNvPicPr preferRelativeResize="0"/>
          <p:nvPr/>
        </p:nvPicPr>
        <p:blipFill>
          <a:blip r:embed="rId3">
            <a:alphaModFix/>
          </a:blip>
          <a:stretch>
            <a:fillRect/>
          </a:stretch>
        </p:blipFill>
        <p:spPr>
          <a:xfrm>
            <a:off x="955738" y="770900"/>
            <a:ext cx="7232518" cy="4067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idx="1" type="body"/>
          </p:nvPr>
        </p:nvSpPr>
        <p:spPr>
          <a:xfrm>
            <a:off x="311700" y="1266325"/>
            <a:ext cx="41334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pt-BR"/>
              <a:t>Cod_Id</a:t>
            </a:r>
            <a:endParaRPr/>
          </a:p>
          <a:p>
            <a:pPr indent="0" lvl="0" marL="0" rtl="0" algn="l">
              <a:lnSpc>
                <a:spcPct val="100000"/>
              </a:lnSpc>
              <a:spcBef>
                <a:spcPts val="1600"/>
              </a:spcBef>
              <a:spcAft>
                <a:spcPts val="0"/>
              </a:spcAft>
              <a:buNone/>
            </a:pPr>
            <a:r>
              <a:rPr lang="pt-BR"/>
              <a:t>Nome</a:t>
            </a:r>
            <a:endParaRPr/>
          </a:p>
          <a:p>
            <a:pPr indent="0" lvl="0" marL="0" rtl="0" algn="l">
              <a:lnSpc>
                <a:spcPct val="100000"/>
              </a:lnSpc>
              <a:spcBef>
                <a:spcPts val="1600"/>
              </a:spcBef>
              <a:spcAft>
                <a:spcPts val="0"/>
              </a:spcAft>
              <a:buNone/>
            </a:pPr>
            <a:r>
              <a:rPr lang="pt-BR"/>
              <a:t>Significado</a:t>
            </a:r>
            <a:endParaRPr/>
          </a:p>
          <a:p>
            <a:pPr indent="0" lvl="0" marL="0" rtl="0" algn="l">
              <a:lnSpc>
                <a:spcPct val="100000"/>
              </a:lnSpc>
              <a:spcBef>
                <a:spcPts val="1600"/>
              </a:spcBef>
              <a:spcAft>
                <a:spcPts val="0"/>
              </a:spcAft>
              <a:buNone/>
            </a:pPr>
            <a:r>
              <a:rPr lang="pt-BR"/>
              <a:t>Diametro</a:t>
            </a:r>
            <a:endParaRPr/>
          </a:p>
          <a:p>
            <a:pPr indent="0" lvl="0" marL="0" rtl="0" algn="l">
              <a:lnSpc>
                <a:spcPct val="100000"/>
              </a:lnSpc>
              <a:spcBef>
                <a:spcPts val="1600"/>
              </a:spcBef>
              <a:spcAft>
                <a:spcPts val="0"/>
              </a:spcAft>
              <a:buNone/>
            </a:pPr>
            <a:r>
              <a:rPr lang="pt-BR"/>
              <a:t>Imagem</a:t>
            </a:r>
            <a:endParaRPr/>
          </a:p>
          <a:p>
            <a:pPr indent="0" lvl="0" marL="0" rtl="0" algn="l">
              <a:lnSpc>
                <a:spcPct val="100000"/>
              </a:lnSpc>
              <a:spcBef>
                <a:spcPts val="1600"/>
              </a:spcBef>
              <a:spcAft>
                <a:spcPts val="0"/>
              </a:spcAft>
              <a:buNone/>
            </a:pPr>
            <a:r>
              <a:rPr lang="pt-BR"/>
              <a:t>Aglomerado</a:t>
            </a:r>
            <a:endParaRPr/>
          </a:p>
          <a:p>
            <a:pPr indent="0" lvl="0" marL="0" rtl="0" algn="l">
              <a:lnSpc>
                <a:spcPct val="100000"/>
              </a:lnSpc>
              <a:spcBef>
                <a:spcPts val="1600"/>
              </a:spcBef>
              <a:spcAft>
                <a:spcPts val="1600"/>
              </a:spcAft>
              <a:buNone/>
            </a:pPr>
            <a:r>
              <a:t/>
            </a:r>
            <a:endParaRPr/>
          </a:p>
        </p:txBody>
      </p:sp>
      <p:sp>
        <p:nvSpPr>
          <p:cNvPr id="132" name="Google Shape;132;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Tabela Constelações - Atributos</a:t>
            </a:r>
            <a:endParaRPr/>
          </a:p>
        </p:txBody>
      </p:sp>
      <p:sp>
        <p:nvSpPr>
          <p:cNvPr id="133" name="Google Shape;133;p24"/>
          <p:cNvSpPr txBox="1"/>
          <p:nvPr/>
        </p:nvSpPr>
        <p:spPr>
          <a:xfrm>
            <a:off x="4572000" y="1152425"/>
            <a:ext cx="4362600" cy="3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idx="1" type="body"/>
          </p:nvPr>
        </p:nvSpPr>
        <p:spPr>
          <a:xfrm>
            <a:off x="311700" y="299350"/>
            <a:ext cx="8520600" cy="44631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Clr>
                <a:srgbClr val="000000"/>
              </a:buClr>
              <a:buSzPts val="1100"/>
              <a:buFont typeface="Arial"/>
              <a:buNone/>
            </a:pPr>
            <a:r>
              <a:rPr lang="pt-BR" sz="1400">
                <a:solidFill>
                  <a:srgbClr val="000000"/>
                </a:solidFill>
                <a:latin typeface="Arial"/>
                <a:ea typeface="Arial"/>
                <a:cs typeface="Arial"/>
                <a:sym typeface="Arial"/>
              </a:rPr>
              <a:t>A tabela GALÁXIAS possui 7 atributos, dentre elas, uma sendo uma PK (Cod_Id) e outra chamado Aglomerado que faz referência a PK da tabela AGLOMERADOS. As galáxias são os núcleos do sistema estelar, composto de um centro brilhante e braços em espiral. Algumas galáxias foram nomeadas de acordo com a posição no céu em que se encontrava uma determinada constelação conhecida, como a Galáxia de Andrômeda, que foi nomeada com este nome por causa  da  constelação de Andrômeda, que fica na mesma direção. </a:t>
            </a:r>
            <a:r>
              <a:rPr lang="pt-BR" sz="1400">
                <a:solidFill>
                  <a:srgbClr val="222222"/>
                </a:solidFill>
                <a:latin typeface="Arial"/>
                <a:ea typeface="Arial"/>
                <a:cs typeface="Arial"/>
                <a:sym typeface="Arial"/>
              </a:rPr>
              <a:t>Uma galáxia é um grande sistema, gravitacionalmente ligado, que consiste de estrelas, remanescentes de estrelas, um meio interestelar de gás e poeira, e um importante mas insuficientemente conhecido componente apelidado de matéria escura.</a:t>
            </a:r>
            <a:r>
              <a:rPr baseline="30000" lang="pt-BR" sz="1400">
                <a:solidFill>
                  <a:srgbClr val="222222"/>
                </a:solidFill>
                <a:latin typeface="Arial"/>
                <a:ea typeface="Arial"/>
                <a:cs typeface="Arial"/>
                <a:sym typeface="Arial"/>
              </a:rPr>
              <a:t> </a:t>
            </a:r>
            <a:r>
              <a:rPr lang="pt-BR" sz="1400">
                <a:solidFill>
                  <a:srgbClr val="222222"/>
                </a:solidFill>
                <a:latin typeface="Arial"/>
                <a:ea typeface="Arial"/>
                <a:cs typeface="Arial"/>
                <a:sym typeface="Arial"/>
              </a:rPr>
              <a:t> A palavra “galáxia” deriva do grego ‘’galaxias’’ (γαλαξίας), literalmente "leitoso", numa referência à nossa galáxia, a Via Láctea</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635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Tabela Aglomerado</a:t>
            </a:r>
            <a:endParaRPr/>
          </a:p>
        </p:txBody>
      </p:sp>
      <p:pic>
        <p:nvPicPr>
          <p:cNvPr id="144" name="Google Shape;144;p26"/>
          <p:cNvPicPr preferRelativeResize="0"/>
          <p:nvPr/>
        </p:nvPicPr>
        <p:blipFill>
          <a:blip r:embed="rId3">
            <a:alphaModFix/>
          </a:blip>
          <a:stretch>
            <a:fillRect/>
          </a:stretch>
        </p:blipFill>
        <p:spPr>
          <a:xfrm>
            <a:off x="764700" y="841650"/>
            <a:ext cx="7345150" cy="3960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7"/>
          <p:cNvSpPr txBox="1"/>
          <p:nvPr>
            <p:ph idx="1" type="body"/>
          </p:nvPr>
        </p:nvSpPr>
        <p:spPr>
          <a:xfrm>
            <a:off x="311700" y="1266325"/>
            <a:ext cx="41334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pt-BR"/>
              <a:t>Cod_Id</a:t>
            </a:r>
            <a:endParaRPr/>
          </a:p>
          <a:p>
            <a:pPr indent="0" lvl="0" marL="0" rtl="0" algn="l">
              <a:lnSpc>
                <a:spcPct val="100000"/>
              </a:lnSpc>
              <a:spcBef>
                <a:spcPts val="1600"/>
              </a:spcBef>
              <a:spcAft>
                <a:spcPts val="0"/>
              </a:spcAft>
              <a:buNone/>
            </a:pPr>
            <a:r>
              <a:rPr lang="pt-BR"/>
              <a:t>Nome</a:t>
            </a:r>
            <a:endParaRPr/>
          </a:p>
          <a:p>
            <a:pPr indent="0" lvl="0" marL="0" rtl="0" algn="l">
              <a:lnSpc>
                <a:spcPct val="100000"/>
              </a:lnSpc>
              <a:spcBef>
                <a:spcPts val="1600"/>
              </a:spcBef>
              <a:spcAft>
                <a:spcPts val="0"/>
              </a:spcAft>
              <a:buNone/>
            </a:pPr>
            <a:r>
              <a:rPr lang="pt-BR"/>
              <a:t>Distancia_terra</a:t>
            </a:r>
            <a:endParaRPr/>
          </a:p>
          <a:p>
            <a:pPr indent="0" lvl="0" marL="0" rtl="0" algn="l">
              <a:lnSpc>
                <a:spcPct val="100000"/>
              </a:lnSpc>
              <a:spcBef>
                <a:spcPts val="1600"/>
              </a:spcBef>
              <a:spcAft>
                <a:spcPts val="0"/>
              </a:spcAft>
              <a:buNone/>
            </a:pPr>
            <a:r>
              <a:rPr lang="pt-BR"/>
              <a:t>Declinacao</a:t>
            </a:r>
            <a:endParaRPr/>
          </a:p>
          <a:p>
            <a:pPr indent="0" lvl="0" marL="0" rtl="0" algn="l">
              <a:lnSpc>
                <a:spcPct val="100000"/>
              </a:lnSpc>
              <a:spcBef>
                <a:spcPts val="1600"/>
              </a:spcBef>
              <a:spcAft>
                <a:spcPts val="0"/>
              </a:spcAft>
              <a:buNone/>
            </a:pPr>
            <a:r>
              <a:rPr lang="pt-BR"/>
              <a:t>Asc_reta</a:t>
            </a:r>
            <a:endParaRPr/>
          </a:p>
          <a:p>
            <a:pPr indent="0" lvl="0" marL="0" rtl="0" algn="l">
              <a:lnSpc>
                <a:spcPct val="100000"/>
              </a:lnSpc>
              <a:spcBef>
                <a:spcPts val="1600"/>
              </a:spcBef>
              <a:spcAft>
                <a:spcPts val="0"/>
              </a:spcAft>
              <a:buNone/>
            </a:pPr>
            <a:r>
              <a:rPr lang="pt-BR"/>
              <a:t>idade</a:t>
            </a:r>
            <a:endParaRPr/>
          </a:p>
          <a:p>
            <a:pPr indent="0" lvl="0" marL="0" rtl="0" algn="l">
              <a:lnSpc>
                <a:spcPct val="100000"/>
              </a:lnSpc>
              <a:spcBef>
                <a:spcPts val="1600"/>
              </a:spcBef>
              <a:spcAft>
                <a:spcPts val="0"/>
              </a:spcAft>
              <a:buNone/>
            </a:pPr>
            <a:r>
              <a:rPr lang="pt-BR"/>
              <a:t>Membros_grupo</a:t>
            </a:r>
            <a:endParaRPr/>
          </a:p>
          <a:p>
            <a:pPr indent="0" lvl="0" marL="0" rtl="0" algn="l">
              <a:lnSpc>
                <a:spcPct val="100000"/>
              </a:lnSpc>
              <a:spcBef>
                <a:spcPts val="1600"/>
              </a:spcBef>
              <a:spcAft>
                <a:spcPts val="1600"/>
              </a:spcAft>
              <a:buNone/>
            </a:pPr>
            <a:r>
              <a:t/>
            </a:r>
            <a:endParaRPr/>
          </a:p>
        </p:txBody>
      </p:sp>
      <p:sp>
        <p:nvSpPr>
          <p:cNvPr id="150" name="Google Shape;150;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Tabela Aglomerado - Atributos</a:t>
            </a:r>
            <a:endParaRPr/>
          </a:p>
        </p:txBody>
      </p:sp>
      <p:sp>
        <p:nvSpPr>
          <p:cNvPr id="151" name="Google Shape;151;p27"/>
          <p:cNvSpPr txBox="1"/>
          <p:nvPr/>
        </p:nvSpPr>
        <p:spPr>
          <a:xfrm>
            <a:off x="4572000" y="1152425"/>
            <a:ext cx="4362600" cy="3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rgbClr val="666666"/>
                </a:solidFill>
                <a:latin typeface="Open Sans"/>
                <a:ea typeface="Open Sans"/>
                <a:cs typeface="Open Sans"/>
                <a:sym typeface="Open Sans"/>
              </a:rPr>
              <a:t>Imagem</a:t>
            </a:r>
            <a:endParaRPr sz="1800">
              <a:solidFill>
                <a:srgbClr val="666666"/>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8"/>
          <p:cNvSpPr txBox="1"/>
          <p:nvPr>
            <p:ph idx="1" type="body"/>
          </p:nvPr>
        </p:nvSpPr>
        <p:spPr>
          <a:xfrm>
            <a:off x="311700" y="312975"/>
            <a:ext cx="8520600" cy="45855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Clr>
                <a:srgbClr val="000000"/>
              </a:buClr>
              <a:buSzPts val="1100"/>
              <a:buFont typeface="Arial"/>
              <a:buNone/>
            </a:pPr>
            <a:r>
              <a:rPr lang="pt-BR">
                <a:solidFill>
                  <a:srgbClr val="000000"/>
                </a:solidFill>
                <a:latin typeface="Arial"/>
                <a:ea typeface="Arial"/>
                <a:cs typeface="Arial"/>
                <a:sym typeface="Arial"/>
              </a:rPr>
              <a:t>A tabela AGLOMERADOS  possui 8 atributos, sendo sua PK  o  Cod_Id, no qual serve de referência para a tabela Galáxias . </a:t>
            </a:r>
            <a:r>
              <a:rPr lang="pt-BR">
                <a:solidFill>
                  <a:srgbClr val="222222"/>
                </a:solidFill>
                <a:highlight>
                  <a:srgbClr val="FFFFFF"/>
                </a:highlight>
                <a:latin typeface="Arial"/>
                <a:ea typeface="Arial"/>
                <a:cs typeface="Arial"/>
                <a:sym typeface="Arial"/>
              </a:rPr>
              <a:t>Aglomerados de galáxias são as maiores estruturas do nosso universo observável. Eles consistem de centenas de galáxias, ligados entre si por sua própria força de gravitação. Entre as galáxias, há material consiste de gás quente, formando um plasma, onde a temperatura atinge 10 a 100 milhões de graus.  A nossa galáxia, a Via Láctea, faz parte do grupo local do grande aglomerado de Virgem.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Esquema lógico</a:t>
            </a:r>
            <a:endParaRPr/>
          </a:p>
        </p:txBody>
      </p:sp>
      <p:pic>
        <p:nvPicPr>
          <p:cNvPr id="162" name="Google Shape;162;p29"/>
          <p:cNvPicPr preferRelativeResize="0"/>
          <p:nvPr/>
        </p:nvPicPr>
        <p:blipFill rotWithShape="1">
          <a:blip r:embed="rId3">
            <a:alphaModFix/>
          </a:blip>
          <a:srcRect b="0" l="5370" r="2344" t="1312"/>
          <a:stretch/>
        </p:blipFill>
        <p:spPr>
          <a:xfrm>
            <a:off x="3621800" y="68425"/>
            <a:ext cx="1833150" cy="4816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---a)Consultas Básicas:</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--selecione o nome de todas as constelaçoes catalogadas por ordem alfabética</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SELECT * from constelacoes</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ORDER BY nome;</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--selecione todos os anos anteriores a 2000 em que foram descobertos planetas, sem repetições.</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SELECT DISTINCT ano_descoberta  from PLANETAS</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WHERE ano_descoberta &lt; 2000;</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--selecione o nome de todas as estrelas que começam com a letra A</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select nome, imagem from ESTRELAS</a:t>
            </a:r>
            <a:endParaRPr sz="1200">
              <a:solidFill>
                <a:srgbClr val="000000"/>
              </a:solidFill>
              <a:highlight>
                <a:srgbClr val="FFFFFF"/>
              </a:highlight>
            </a:endParaRPr>
          </a:p>
          <a:p>
            <a:pPr indent="0" lvl="0" marL="0" rtl="0" algn="l">
              <a:spcBef>
                <a:spcPts val="0"/>
              </a:spcBef>
              <a:spcAft>
                <a:spcPts val="0"/>
              </a:spcAft>
              <a:buNone/>
            </a:pPr>
            <a:r>
              <a:rPr lang="pt-BR" sz="1200">
                <a:solidFill>
                  <a:srgbClr val="000000"/>
                </a:solidFill>
                <a:highlight>
                  <a:srgbClr val="FFFFFF"/>
                </a:highlight>
              </a:rPr>
              <a:t>WHERE nome LIKe 'A%';</a:t>
            </a:r>
            <a:endParaRPr sz="1200"/>
          </a:p>
        </p:txBody>
      </p:sp>
      <p:sp>
        <p:nvSpPr>
          <p:cNvPr id="168" name="Google Shape;168;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Consultas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1"/>
          <p:cNvSpPr txBox="1"/>
          <p:nvPr>
            <p:ph idx="1" type="body"/>
          </p:nvPr>
        </p:nvSpPr>
        <p:spPr>
          <a:xfrm>
            <a:off x="311700" y="0"/>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---b)Consultas com junçoes:</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--selecione o nome de todos os planetas do sistema solar</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select p.nome, p.imagem </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from planetas p join estrelas e on (p.orbita_estelar = e.cod_id)</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where e.nome = 'Sol';</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--selecione o nome de todas as galaxias do grupo local</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select g.nome, g.imagem</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from galaxias g join aglomerados a on (g.aglomerado = a.cod_id)</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where a.nome = 'Grupo Local';</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--selecione todos os planetas e o número de Luas cuja as estrelas fazem parte da constelação de Orion</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select p.nome, p.satelites</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from planetas p join estrelas e on (p.orbita_estelar = e.cod_id)</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join constelacoes c on (e.constelacao = c.cod_id)</a:t>
            </a:r>
            <a:endParaRPr sz="1200">
              <a:solidFill>
                <a:srgbClr val="000000"/>
              </a:solidFill>
              <a:highlight>
                <a:srgbClr val="FFFFFF"/>
              </a:highlight>
            </a:endParaRPr>
          </a:p>
          <a:p>
            <a:pPr indent="0" lvl="0" marL="0" rtl="0" algn="l">
              <a:spcBef>
                <a:spcPts val="0"/>
              </a:spcBef>
              <a:spcAft>
                <a:spcPts val="0"/>
              </a:spcAft>
              <a:buNone/>
            </a:pPr>
            <a:r>
              <a:rPr lang="pt-BR" sz="1200">
                <a:solidFill>
                  <a:srgbClr val="000000"/>
                </a:solidFill>
                <a:highlight>
                  <a:srgbClr val="FFFFFF"/>
                </a:highlight>
              </a:rPr>
              <a:t>where c.nome = 'Orion';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2225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Tabela Planetas</a:t>
            </a:r>
            <a:endParaRPr/>
          </a:p>
        </p:txBody>
      </p:sp>
      <p:pic>
        <p:nvPicPr>
          <p:cNvPr descr="Ver a imagem de origem" id="72" name="Google Shape;72;p14"/>
          <p:cNvPicPr preferRelativeResize="0"/>
          <p:nvPr/>
        </p:nvPicPr>
        <p:blipFill rotWithShape="1">
          <a:blip r:embed="rId3">
            <a:alphaModFix/>
          </a:blip>
          <a:srcRect b="7917" l="3097" r="3888" t="1289"/>
          <a:stretch/>
        </p:blipFill>
        <p:spPr>
          <a:xfrm>
            <a:off x="1646275" y="1183550"/>
            <a:ext cx="5873201" cy="3532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2"/>
          <p:cNvSpPr txBox="1"/>
          <p:nvPr>
            <p:ph idx="1" type="body"/>
          </p:nvPr>
        </p:nvSpPr>
        <p:spPr>
          <a:xfrm>
            <a:off x="311700" y="49737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---c)Consultas com group by, having e funçoes de agregação:</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--qual a quantidade de planetas descobertos em cada estrela catalogada, em ordem de quantidade?</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select e.nome, count (p.nome)</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from planetas p join estrelas e on (p.orbita_estelar = e.cod_id)</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group by e.nome</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order by count(p.nome) desc;</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--qual a quantidade de estrelas catalogadas por constelação?</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select c.nome, count(e.nome),</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from estrelas e join constelacoes c on (e.constelacao = c.cod_id)</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group by c.nome;</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--qual a quantidade de galaxias catalogadas por aglomerado, em ordem de quantidade?</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select a.nome, count(g.nome)</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from galaxias g join aglomerados a on (g.aglomerado = a.cod_id)</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group by a.nome</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3"/>
          <p:cNvSpPr txBox="1"/>
          <p:nvPr>
            <p:ph idx="1" type="body"/>
          </p:nvPr>
        </p:nvSpPr>
        <p:spPr>
          <a:xfrm>
            <a:off x="311700" y="258400"/>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---c)Consultas com sub-consultas:</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--Selecione os planetas com o mesmo número de satéltes cuja a gravidade superficial sejam diferente da terra</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select nome, satelites, imagem</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from planetas</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where GRAVIDADE_SUPERFICIAL != '9,780327 m/s²' and satelites =</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    	(select max(satelites)</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      	from planetas</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      	where  categoria = 'Planeta');</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--selecione os planetas com maiores números de satélites cuja a gravidade sejam diferentes da de Júpiter</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select nome, satelites, categoria, gravidade_superficial, imagem</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from planetas</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where GRAVIDADE_SUPERFICIAL != '24,79 m/s²' and satelites &gt;</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    	(select count(satelites)</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      	from planetas</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      	where  categoria = 'Gigante Gasoso');</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		 </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pt-BR" sz="1200">
                <a:solidFill>
                  <a:srgbClr val="000000"/>
                </a:solidFill>
                <a:highlight>
                  <a:srgbClr val="FFFFFF"/>
                </a:highlight>
              </a:rPr>
              <a:t>		 </a:t>
            </a:r>
            <a:endParaRPr sz="1200">
              <a:solidFill>
                <a:srgbClr val="000000"/>
              </a:solidFill>
              <a:highlight>
                <a:srgbClr val="FFFFFF"/>
              </a:highlight>
            </a:endParaRPr>
          </a:p>
          <a:p>
            <a:pPr indent="0" lvl="0" marL="0" rtl="0" algn="l">
              <a:spcBef>
                <a:spcPts val="0"/>
              </a:spcBef>
              <a:spcAft>
                <a:spcPts val="1600"/>
              </a:spcAft>
              <a:buNone/>
            </a:pPr>
            <a:r>
              <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Print de algumas consultas</a:t>
            </a:r>
            <a:endParaRPr/>
          </a:p>
        </p:txBody>
      </p:sp>
      <p:pic>
        <p:nvPicPr>
          <p:cNvPr id="189" name="Google Shape;189;p34"/>
          <p:cNvPicPr preferRelativeResize="0"/>
          <p:nvPr/>
        </p:nvPicPr>
        <p:blipFill rotWithShape="1">
          <a:blip r:embed="rId3">
            <a:alphaModFix/>
          </a:blip>
          <a:srcRect b="19549" l="0" r="54999" t="16208"/>
          <a:stretch/>
        </p:blipFill>
        <p:spPr>
          <a:xfrm>
            <a:off x="155825" y="1266325"/>
            <a:ext cx="4114850" cy="3302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Google Shape;194;p35"/>
          <p:cNvPicPr preferRelativeResize="0"/>
          <p:nvPr/>
        </p:nvPicPr>
        <p:blipFill rotWithShape="1">
          <a:blip r:embed="rId3">
            <a:alphaModFix/>
          </a:blip>
          <a:srcRect b="31336" l="0" r="25606" t="28249"/>
          <a:stretch/>
        </p:blipFill>
        <p:spPr>
          <a:xfrm>
            <a:off x="223588" y="774125"/>
            <a:ext cx="8696823" cy="3595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pic>
        <p:nvPicPr>
          <p:cNvPr id="199" name="Google Shape;199;p36"/>
          <p:cNvPicPr preferRelativeResize="0"/>
          <p:nvPr/>
        </p:nvPicPr>
        <p:blipFill rotWithShape="1">
          <a:blip r:embed="rId3">
            <a:alphaModFix/>
          </a:blip>
          <a:srcRect b="11664" l="0" r="38263" t="27993"/>
          <a:stretch/>
        </p:blipFill>
        <p:spPr>
          <a:xfrm>
            <a:off x="1915388" y="1111825"/>
            <a:ext cx="5313224" cy="2919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idx="1" type="body"/>
          </p:nvPr>
        </p:nvSpPr>
        <p:spPr>
          <a:xfrm>
            <a:off x="311700" y="1266325"/>
            <a:ext cx="41334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pt-BR"/>
              <a:t>Cod_Id</a:t>
            </a:r>
            <a:endParaRPr/>
          </a:p>
          <a:p>
            <a:pPr indent="0" lvl="0" marL="0" rtl="0" algn="l">
              <a:lnSpc>
                <a:spcPct val="100000"/>
              </a:lnSpc>
              <a:spcBef>
                <a:spcPts val="1600"/>
              </a:spcBef>
              <a:spcAft>
                <a:spcPts val="0"/>
              </a:spcAft>
              <a:buNone/>
            </a:pPr>
            <a:r>
              <a:rPr lang="pt-BR"/>
              <a:t>Nome</a:t>
            </a:r>
            <a:endParaRPr/>
          </a:p>
          <a:p>
            <a:pPr indent="0" lvl="0" marL="0" rtl="0" algn="l">
              <a:lnSpc>
                <a:spcPct val="100000"/>
              </a:lnSpc>
              <a:spcBef>
                <a:spcPts val="1600"/>
              </a:spcBef>
              <a:spcAft>
                <a:spcPts val="0"/>
              </a:spcAft>
              <a:buNone/>
            </a:pPr>
            <a:r>
              <a:rPr lang="pt-BR"/>
              <a:t>Categoria</a:t>
            </a:r>
            <a:endParaRPr/>
          </a:p>
          <a:p>
            <a:pPr indent="0" lvl="0" marL="0" rtl="0" algn="l">
              <a:lnSpc>
                <a:spcPct val="100000"/>
              </a:lnSpc>
              <a:spcBef>
                <a:spcPts val="1600"/>
              </a:spcBef>
              <a:spcAft>
                <a:spcPts val="0"/>
              </a:spcAft>
              <a:buNone/>
            </a:pPr>
            <a:r>
              <a:rPr lang="pt-BR"/>
              <a:t>Satelites</a:t>
            </a:r>
            <a:endParaRPr/>
          </a:p>
          <a:p>
            <a:pPr indent="0" lvl="0" marL="0" rtl="0" algn="l">
              <a:lnSpc>
                <a:spcPct val="100000"/>
              </a:lnSpc>
              <a:spcBef>
                <a:spcPts val="1600"/>
              </a:spcBef>
              <a:spcAft>
                <a:spcPts val="0"/>
              </a:spcAft>
              <a:buNone/>
            </a:pPr>
            <a:r>
              <a:rPr lang="pt-BR"/>
              <a:t>Massa</a:t>
            </a:r>
            <a:endParaRPr/>
          </a:p>
          <a:p>
            <a:pPr indent="0" lvl="0" marL="0" rtl="0" algn="l">
              <a:lnSpc>
                <a:spcPct val="100000"/>
              </a:lnSpc>
              <a:spcBef>
                <a:spcPts val="1600"/>
              </a:spcBef>
              <a:spcAft>
                <a:spcPts val="1600"/>
              </a:spcAft>
              <a:buNone/>
            </a:pPr>
            <a:r>
              <a:t/>
            </a:r>
            <a:endParaRPr/>
          </a:p>
        </p:txBody>
      </p:sp>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Tabela Planetas - Atributos</a:t>
            </a:r>
            <a:endParaRPr/>
          </a:p>
        </p:txBody>
      </p:sp>
      <p:sp>
        <p:nvSpPr>
          <p:cNvPr id="79" name="Google Shape;79;p15"/>
          <p:cNvSpPr txBox="1"/>
          <p:nvPr/>
        </p:nvSpPr>
        <p:spPr>
          <a:xfrm>
            <a:off x="4445100" y="1266925"/>
            <a:ext cx="4387200" cy="33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pt-BR" sz="1800">
                <a:solidFill>
                  <a:schemeClr val="dk2"/>
                </a:solidFill>
                <a:latin typeface="Open Sans"/>
                <a:ea typeface="Open Sans"/>
                <a:cs typeface="Open Sans"/>
                <a:sym typeface="Open Sans"/>
              </a:rPr>
              <a:t>Gravidade_Superficial</a:t>
            </a:r>
            <a:endParaRPr sz="1800">
              <a:solidFill>
                <a:schemeClr val="dk2"/>
              </a:solidFill>
              <a:latin typeface="Open Sans"/>
              <a:ea typeface="Open Sans"/>
              <a:cs typeface="Open Sans"/>
              <a:sym typeface="Open Sans"/>
            </a:endParaRPr>
          </a:p>
          <a:p>
            <a:pPr indent="0" lvl="0" marL="0" rtl="0" algn="l">
              <a:spcBef>
                <a:spcPts val="1600"/>
              </a:spcBef>
              <a:spcAft>
                <a:spcPts val="0"/>
              </a:spcAft>
              <a:buClr>
                <a:srgbClr val="000000"/>
              </a:buClr>
              <a:buSzPts val="1100"/>
              <a:buFont typeface="Arial"/>
              <a:buNone/>
            </a:pPr>
            <a:r>
              <a:rPr lang="pt-BR" sz="1800">
                <a:solidFill>
                  <a:schemeClr val="dk2"/>
                </a:solidFill>
                <a:latin typeface="Open Sans"/>
                <a:ea typeface="Open Sans"/>
                <a:cs typeface="Open Sans"/>
                <a:sym typeface="Open Sans"/>
              </a:rPr>
              <a:t>Ano_Descoberta</a:t>
            </a:r>
            <a:endParaRPr sz="1800">
              <a:solidFill>
                <a:schemeClr val="dk2"/>
              </a:solidFill>
              <a:latin typeface="Open Sans"/>
              <a:ea typeface="Open Sans"/>
              <a:cs typeface="Open Sans"/>
              <a:sym typeface="Open Sans"/>
            </a:endParaRPr>
          </a:p>
          <a:p>
            <a:pPr indent="0" lvl="0" marL="0" rtl="0" algn="l">
              <a:spcBef>
                <a:spcPts val="1600"/>
              </a:spcBef>
              <a:spcAft>
                <a:spcPts val="0"/>
              </a:spcAft>
              <a:buClr>
                <a:srgbClr val="000000"/>
              </a:buClr>
              <a:buSzPts val="1100"/>
              <a:buFont typeface="Arial"/>
              <a:buNone/>
            </a:pPr>
            <a:r>
              <a:rPr lang="pt-BR" sz="1800">
                <a:solidFill>
                  <a:schemeClr val="dk2"/>
                </a:solidFill>
                <a:latin typeface="Open Sans"/>
                <a:ea typeface="Open Sans"/>
                <a:cs typeface="Open Sans"/>
                <a:sym typeface="Open Sans"/>
              </a:rPr>
              <a:t>Orbita_estelar</a:t>
            </a:r>
            <a:endParaRPr sz="1800">
              <a:solidFill>
                <a:schemeClr val="dk2"/>
              </a:solidFill>
              <a:latin typeface="Open Sans"/>
              <a:ea typeface="Open Sans"/>
              <a:cs typeface="Open Sans"/>
              <a:sym typeface="Open Sans"/>
            </a:endParaRPr>
          </a:p>
          <a:p>
            <a:pPr indent="0" lvl="0" marL="0" rtl="0" algn="l">
              <a:spcBef>
                <a:spcPts val="1600"/>
              </a:spcBef>
              <a:spcAft>
                <a:spcPts val="0"/>
              </a:spcAft>
              <a:buClr>
                <a:srgbClr val="000000"/>
              </a:buClr>
              <a:buSzPts val="1100"/>
              <a:buFont typeface="Arial"/>
              <a:buNone/>
            </a:pPr>
            <a:r>
              <a:rPr lang="pt-BR" sz="1800">
                <a:solidFill>
                  <a:schemeClr val="dk2"/>
                </a:solidFill>
                <a:latin typeface="Open Sans"/>
                <a:ea typeface="Open Sans"/>
                <a:cs typeface="Open Sans"/>
                <a:sym typeface="Open Sans"/>
              </a:rPr>
              <a:t>Imagem</a:t>
            </a:r>
            <a:endParaRPr sz="1800">
              <a:solidFill>
                <a:schemeClr val="dk2"/>
              </a:solidFill>
              <a:latin typeface="Open Sans"/>
              <a:ea typeface="Open Sans"/>
              <a:cs typeface="Open Sans"/>
              <a:sym typeface="Open Sans"/>
            </a:endParaRPr>
          </a:p>
          <a:p>
            <a:pPr indent="0" lvl="0" marL="0" rtl="0" algn="l">
              <a:spcBef>
                <a:spcPts val="16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nvSpPr>
        <p:spPr>
          <a:xfrm>
            <a:off x="311700" y="204100"/>
            <a:ext cx="8520600" cy="4364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pt-BR" sz="1800"/>
              <a:t>A tabela PLANETAS possui 9 atributos, dentre eles, um sendo PK (Cod_Id) e outro chamado Orbita_Estelar, que faz referência a PK da tabela ESTRELAS. Dentre os vários atributos em Astronomia, escolhemos os mais importantes para classificar um planeta: Categoria, Gravidade, Massa etc. Incluímos também exoplanetas, que são assim chamados por se encontrarem fora do nosso sistema solar. Infelizmente, não temos muitos dados precisos destes planetas, e ,quanto maior a distância, menor é a quantidade de informações que obtemos destes corpos celestes.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2225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Tabela Estrelas</a:t>
            </a:r>
            <a:endParaRPr/>
          </a:p>
        </p:txBody>
      </p:sp>
      <p:pic>
        <p:nvPicPr>
          <p:cNvPr id="90" name="Google Shape;90;p17"/>
          <p:cNvPicPr preferRelativeResize="0"/>
          <p:nvPr/>
        </p:nvPicPr>
        <p:blipFill>
          <a:blip r:embed="rId3">
            <a:alphaModFix/>
          </a:blip>
          <a:stretch>
            <a:fillRect/>
          </a:stretch>
        </p:blipFill>
        <p:spPr>
          <a:xfrm>
            <a:off x="1517738" y="850975"/>
            <a:ext cx="6108522" cy="3908749"/>
          </a:xfrm>
          <a:prstGeom prst="rect">
            <a:avLst/>
          </a:prstGeom>
          <a:noFill/>
          <a:ln>
            <a:noFill/>
          </a:ln>
        </p:spPr>
      </p:pic>
      <p:sp>
        <p:nvSpPr>
          <p:cNvPr id="91" name="Google Shape;91;p17"/>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idx="1" type="body"/>
          </p:nvPr>
        </p:nvSpPr>
        <p:spPr>
          <a:xfrm>
            <a:off x="311700" y="1266325"/>
            <a:ext cx="41334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pt-BR"/>
              <a:t>Cod_Id</a:t>
            </a:r>
            <a:endParaRPr/>
          </a:p>
          <a:p>
            <a:pPr indent="0" lvl="0" marL="0" rtl="0" algn="l">
              <a:lnSpc>
                <a:spcPct val="100000"/>
              </a:lnSpc>
              <a:spcBef>
                <a:spcPts val="1600"/>
              </a:spcBef>
              <a:spcAft>
                <a:spcPts val="0"/>
              </a:spcAft>
              <a:buNone/>
            </a:pPr>
            <a:r>
              <a:rPr lang="pt-BR"/>
              <a:t>Nome</a:t>
            </a:r>
            <a:endParaRPr/>
          </a:p>
          <a:p>
            <a:pPr indent="0" lvl="0" marL="0" rtl="0" algn="l">
              <a:lnSpc>
                <a:spcPct val="100000"/>
              </a:lnSpc>
              <a:spcBef>
                <a:spcPts val="1600"/>
              </a:spcBef>
              <a:spcAft>
                <a:spcPts val="0"/>
              </a:spcAft>
              <a:buNone/>
            </a:pPr>
            <a:r>
              <a:rPr lang="pt-BR"/>
              <a:t>Categoria</a:t>
            </a:r>
            <a:endParaRPr/>
          </a:p>
          <a:p>
            <a:pPr indent="0" lvl="0" marL="0" rtl="0" algn="l">
              <a:lnSpc>
                <a:spcPct val="100000"/>
              </a:lnSpc>
              <a:spcBef>
                <a:spcPts val="1600"/>
              </a:spcBef>
              <a:spcAft>
                <a:spcPts val="0"/>
              </a:spcAft>
              <a:buNone/>
            </a:pPr>
            <a:r>
              <a:rPr lang="pt-BR"/>
              <a:t>Massa</a:t>
            </a:r>
            <a:endParaRPr/>
          </a:p>
          <a:p>
            <a:pPr indent="0" lvl="0" marL="0" rtl="0" algn="l">
              <a:lnSpc>
                <a:spcPct val="100000"/>
              </a:lnSpc>
              <a:spcBef>
                <a:spcPts val="1600"/>
              </a:spcBef>
              <a:spcAft>
                <a:spcPts val="0"/>
              </a:spcAft>
              <a:buNone/>
            </a:pPr>
            <a:r>
              <a:rPr lang="pt-BR"/>
              <a:t>Ascencao</a:t>
            </a:r>
            <a:endParaRPr/>
          </a:p>
          <a:p>
            <a:pPr indent="0" lvl="0" marL="0" rtl="0" algn="l">
              <a:lnSpc>
                <a:spcPct val="100000"/>
              </a:lnSpc>
              <a:spcBef>
                <a:spcPts val="1600"/>
              </a:spcBef>
              <a:spcAft>
                <a:spcPts val="0"/>
              </a:spcAft>
              <a:buNone/>
            </a:pPr>
            <a:r>
              <a:rPr lang="pt-BR"/>
              <a:t>Declinacao</a:t>
            </a:r>
            <a:endParaRPr/>
          </a:p>
          <a:p>
            <a:pPr indent="0" lvl="0" marL="0" rtl="0" algn="l">
              <a:lnSpc>
                <a:spcPct val="100000"/>
              </a:lnSpc>
              <a:spcBef>
                <a:spcPts val="1600"/>
              </a:spcBef>
              <a:spcAft>
                <a:spcPts val="0"/>
              </a:spcAft>
              <a:buNone/>
            </a:pPr>
            <a:r>
              <a:rPr lang="pt-BR"/>
              <a:t>Mag_aparente</a:t>
            </a:r>
            <a:endParaRPr/>
          </a:p>
          <a:p>
            <a:pPr indent="0" lvl="0" marL="0" rtl="0" algn="l">
              <a:lnSpc>
                <a:spcPct val="100000"/>
              </a:lnSpc>
              <a:spcBef>
                <a:spcPts val="1600"/>
              </a:spcBef>
              <a:spcAft>
                <a:spcPts val="1600"/>
              </a:spcAft>
              <a:buNone/>
            </a:pPr>
            <a:r>
              <a:t/>
            </a:r>
            <a:endParaRPr/>
          </a:p>
        </p:txBody>
      </p:sp>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Tabela Estrelas- Atributos</a:t>
            </a:r>
            <a:endParaRPr/>
          </a:p>
        </p:txBody>
      </p:sp>
      <p:sp>
        <p:nvSpPr>
          <p:cNvPr id="98" name="Google Shape;98;p18"/>
          <p:cNvSpPr txBox="1"/>
          <p:nvPr/>
        </p:nvSpPr>
        <p:spPr>
          <a:xfrm>
            <a:off x="4445100" y="1266925"/>
            <a:ext cx="4387200" cy="33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chemeClr val="dk2"/>
                </a:solidFill>
                <a:latin typeface="Open Sans"/>
                <a:ea typeface="Open Sans"/>
                <a:cs typeface="Open Sans"/>
                <a:sym typeface="Open Sans"/>
              </a:rPr>
              <a:t>Mag_Absoluta</a:t>
            </a:r>
            <a:endParaRPr sz="1800">
              <a:solidFill>
                <a:schemeClr val="dk2"/>
              </a:solidFill>
              <a:latin typeface="Open Sans"/>
              <a:ea typeface="Open Sans"/>
              <a:cs typeface="Open Sans"/>
              <a:sym typeface="Open Sans"/>
            </a:endParaRPr>
          </a:p>
          <a:p>
            <a:pPr indent="0" lvl="0" marL="0" rtl="0" algn="l">
              <a:spcBef>
                <a:spcPts val="1600"/>
              </a:spcBef>
              <a:spcAft>
                <a:spcPts val="0"/>
              </a:spcAft>
              <a:buNone/>
            </a:pPr>
            <a:r>
              <a:rPr lang="pt-BR" sz="1800">
                <a:solidFill>
                  <a:schemeClr val="dk2"/>
                </a:solidFill>
                <a:latin typeface="Open Sans"/>
                <a:ea typeface="Open Sans"/>
                <a:cs typeface="Open Sans"/>
                <a:sym typeface="Open Sans"/>
              </a:rPr>
              <a:t>Distancia</a:t>
            </a:r>
            <a:endParaRPr sz="1800">
              <a:solidFill>
                <a:schemeClr val="dk2"/>
              </a:solidFill>
              <a:latin typeface="Open Sans"/>
              <a:ea typeface="Open Sans"/>
              <a:cs typeface="Open Sans"/>
              <a:sym typeface="Open Sans"/>
            </a:endParaRPr>
          </a:p>
          <a:p>
            <a:pPr indent="0" lvl="0" marL="0" rtl="0" algn="l">
              <a:spcBef>
                <a:spcPts val="1600"/>
              </a:spcBef>
              <a:spcAft>
                <a:spcPts val="0"/>
              </a:spcAft>
              <a:buNone/>
            </a:pPr>
            <a:r>
              <a:rPr lang="pt-BR" sz="1800">
                <a:solidFill>
                  <a:schemeClr val="dk2"/>
                </a:solidFill>
                <a:latin typeface="Open Sans"/>
                <a:ea typeface="Open Sans"/>
                <a:cs typeface="Open Sans"/>
                <a:sym typeface="Open Sans"/>
              </a:rPr>
              <a:t>Classificacao</a:t>
            </a:r>
            <a:endParaRPr sz="1800">
              <a:solidFill>
                <a:schemeClr val="dk2"/>
              </a:solidFill>
              <a:latin typeface="Open Sans"/>
              <a:ea typeface="Open Sans"/>
              <a:cs typeface="Open Sans"/>
              <a:sym typeface="Open Sans"/>
            </a:endParaRPr>
          </a:p>
          <a:p>
            <a:pPr indent="0" lvl="0" marL="0" rtl="0" algn="l">
              <a:spcBef>
                <a:spcPts val="1600"/>
              </a:spcBef>
              <a:spcAft>
                <a:spcPts val="0"/>
              </a:spcAft>
              <a:buNone/>
            </a:pPr>
            <a:r>
              <a:rPr lang="pt-BR" sz="1800">
                <a:solidFill>
                  <a:schemeClr val="dk2"/>
                </a:solidFill>
                <a:latin typeface="Open Sans"/>
                <a:ea typeface="Open Sans"/>
                <a:cs typeface="Open Sans"/>
                <a:sym typeface="Open Sans"/>
              </a:rPr>
              <a:t>Luminosidade</a:t>
            </a:r>
            <a:endParaRPr sz="1800">
              <a:solidFill>
                <a:schemeClr val="dk2"/>
              </a:solidFill>
              <a:latin typeface="Open Sans"/>
              <a:ea typeface="Open Sans"/>
              <a:cs typeface="Open Sans"/>
              <a:sym typeface="Open Sans"/>
            </a:endParaRPr>
          </a:p>
          <a:p>
            <a:pPr indent="0" lvl="0" marL="0" rtl="0" algn="l">
              <a:spcBef>
                <a:spcPts val="1600"/>
              </a:spcBef>
              <a:spcAft>
                <a:spcPts val="0"/>
              </a:spcAft>
              <a:buNone/>
            </a:pPr>
            <a:r>
              <a:rPr lang="pt-BR" sz="1800">
                <a:solidFill>
                  <a:schemeClr val="dk2"/>
                </a:solidFill>
                <a:latin typeface="Open Sans"/>
                <a:ea typeface="Open Sans"/>
                <a:cs typeface="Open Sans"/>
                <a:sym typeface="Open Sans"/>
              </a:rPr>
              <a:t>Constelacao</a:t>
            </a:r>
            <a:endParaRPr sz="1800">
              <a:solidFill>
                <a:schemeClr val="dk2"/>
              </a:solidFill>
              <a:latin typeface="Open Sans"/>
              <a:ea typeface="Open Sans"/>
              <a:cs typeface="Open Sans"/>
              <a:sym typeface="Open Sans"/>
            </a:endParaRPr>
          </a:p>
          <a:p>
            <a:pPr indent="0" lvl="0" marL="0" rtl="0" algn="l">
              <a:spcBef>
                <a:spcPts val="1600"/>
              </a:spcBef>
              <a:spcAft>
                <a:spcPts val="0"/>
              </a:spcAft>
              <a:buNone/>
            </a:pPr>
            <a:r>
              <a:rPr lang="pt-BR" sz="1800">
                <a:solidFill>
                  <a:schemeClr val="dk2"/>
                </a:solidFill>
                <a:latin typeface="Open Sans"/>
                <a:ea typeface="Open Sans"/>
                <a:cs typeface="Open Sans"/>
                <a:sym typeface="Open Sans"/>
              </a:rPr>
              <a:t>Imagem</a:t>
            </a:r>
            <a:endParaRPr sz="1800">
              <a:solidFill>
                <a:schemeClr val="dk2"/>
              </a:solidFill>
              <a:latin typeface="Open Sans"/>
              <a:ea typeface="Open Sans"/>
              <a:cs typeface="Open Sans"/>
              <a:sym typeface="Open Sans"/>
            </a:endParaRPr>
          </a:p>
          <a:p>
            <a:pPr indent="0" lvl="0" marL="0" rtl="0" algn="l">
              <a:spcBef>
                <a:spcPts val="16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idx="1" type="body"/>
          </p:nvPr>
        </p:nvSpPr>
        <p:spPr>
          <a:xfrm>
            <a:off x="311700" y="408225"/>
            <a:ext cx="8520600" cy="41607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pt-BR" sz="1400">
                <a:solidFill>
                  <a:srgbClr val="000000"/>
                </a:solidFill>
                <a:latin typeface="Arial"/>
                <a:ea typeface="Arial"/>
                <a:cs typeface="Arial"/>
                <a:sym typeface="Arial"/>
              </a:rPr>
              <a:t>A tabela ESTRELAS  possui 13 atributos, dentre eles, um sendo sua PK(Cod_Id) e outro chamado Constelacao, que faz referência  a PK da tabela CONSTELACOES. Dentre os vários atributos em Astronomia, escolhemos os mais importantes para classificar uma Estrela : Categoria, Massa, Magnitude, etc. Este último é o que define o quanto a estrela é visível a olho nu.  O astrônomo grego Hiparco definiu este sistema por volta de 150 A.C. Ele alocou às estrelas mais brilhantes do céu uma magnitude m=1, às um pouco menos brilhantes do que as primeiras uma magnitude m=2, e assim por diante, até que todas as estrelas visíveis por ele tivessem valores de magnitude de 1 a 6, sendo este último valor atribuído às estrelas menos brilhantes do céu. Portanto, o sistema de magnitude é baseado no quão brilhantes são as estrelas a olho nu. </a:t>
            </a:r>
            <a:r>
              <a:rPr lang="pt-BR" sz="1400">
                <a:solidFill>
                  <a:srgbClr val="000000"/>
                </a:solidFill>
                <a:highlight>
                  <a:srgbClr val="FFFFFF"/>
                </a:highlight>
                <a:latin typeface="Arial"/>
                <a:ea typeface="Arial"/>
                <a:cs typeface="Arial"/>
                <a:sym typeface="Arial"/>
              </a:rPr>
              <a:t>A magnitude sobre a qual falamos acima é também chamada de </a:t>
            </a:r>
            <a:r>
              <a:rPr b="1" lang="pt-BR" sz="1400">
                <a:solidFill>
                  <a:srgbClr val="000000"/>
                </a:solidFill>
                <a:highlight>
                  <a:srgbClr val="FFFFFF"/>
                </a:highlight>
                <a:latin typeface="Arial"/>
                <a:ea typeface="Arial"/>
                <a:cs typeface="Arial"/>
                <a:sym typeface="Arial"/>
              </a:rPr>
              <a:t>magnitude aparente</a:t>
            </a:r>
            <a:r>
              <a:rPr lang="pt-BR" sz="1400">
                <a:solidFill>
                  <a:srgbClr val="000000"/>
                </a:solidFill>
                <a:highlight>
                  <a:srgbClr val="FFFFFF"/>
                </a:highlight>
                <a:latin typeface="Arial"/>
                <a:ea typeface="Arial"/>
                <a:cs typeface="Arial"/>
                <a:sym typeface="Arial"/>
              </a:rPr>
              <a:t> e está relacionada ao fluxo de um objeto medido por nós. Aqui vão alguns exemplos de magnitudes aparentes: Sol = -26.7, Lua = -12.6, Vênus = -4.4, Sirius = -1.4, Vega = 0.00, estrelas mais fracas que o olho pode detectar = +6.5, quasar mais brilhante = +12.8, objetos mais tênues já observados, m = 30. </a:t>
            </a:r>
            <a:r>
              <a:rPr lang="pt-BR" sz="1400">
                <a:solidFill>
                  <a:srgbClr val="000000"/>
                </a:solidFill>
                <a:latin typeface="Arial"/>
                <a:ea typeface="Arial"/>
                <a:cs typeface="Arial"/>
                <a:sym typeface="Arial"/>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635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Tabela Constelações</a:t>
            </a:r>
            <a:endParaRPr/>
          </a:p>
        </p:txBody>
      </p:sp>
      <p:pic>
        <p:nvPicPr>
          <p:cNvPr descr="Resultado de imagem para constelação" id="109" name="Google Shape;109;p20"/>
          <p:cNvPicPr preferRelativeResize="0"/>
          <p:nvPr/>
        </p:nvPicPr>
        <p:blipFill>
          <a:blip r:embed="rId3">
            <a:alphaModFix/>
          </a:blip>
          <a:stretch>
            <a:fillRect/>
          </a:stretch>
        </p:blipFill>
        <p:spPr>
          <a:xfrm>
            <a:off x="1370650" y="706350"/>
            <a:ext cx="6402700" cy="4251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idx="1" type="body"/>
          </p:nvPr>
        </p:nvSpPr>
        <p:spPr>
          <a:xfrm>
            <a:off x="311700" y="1266325"/>
            <a:ext cx="41334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pt-BR"/>
              <a:t>Cod_Id</a:t>
            </a:r>
            <a:endParaRPr/>
          </a:p>
          <a:p>
            <a:pPr indent="0" lvl="0" marL="0" rtl="0" algn="l">
              <a:lnSpc>
                <a:spcPct val="100000"/>
              </a:lnSpc>
              <a:spcBef>
                <a:spcPts val="1600"/>
              </a:spcBef>
              <a:spcAft>
                <a:spcPts val="0"/>
              </a:spcAft>
              <a:buNone/>
            </a:pPr>
            <a:r>
              <a:rPr lang="pt-BR"/>
              <a:t>Nome</a:t>
            </a:r>
            <a:endParaRPr/>
          </a:p>
          <a:p>
            <a:pPr indent="0" lvl="0" marL="0" rtl="0" algn="l">
              <a:lnSpc>
                <a:spcPct val="100000"/>
              </a:lnSpc>
              <a:spcBef>
                <a:spcPts val="1600"/>
              </a:spcBef>
              <a:spcAft>
                <a:spcPts val="0"/>
              </a:spcAft>
              <a:buNone/>
            </a:pPr>
            <a:r>
              <a:rPr lang="pt-BR"/>
              <a:t>Significado</a:t>
            </a:r>
            <a:endParaRPr/>
          </a:p>
          <a:p>
            <a:pPr indent="0" lvl="0" marL="0" rtl="0" algn="l">
              <a:lnSpc>
                <a:spcPct val="100000"/>
              </a:lnSpc>
              <a:spcBef>
                <a:spcPts val="1600"/>
              </a:spcBef>
              <a:spcAft>
                <a:spcPts val="0"/>
              </a:spcAft>
              <a:buNone/>
            </a:pPr>
            <a:r>
              <a:rPr lang="pt-BR"/>
              <a:t>Area</a:t>
            </a:r>
            <a:endParaRPr/>
          </a:p>
          <a:p>
            <a:pPr indent="0" lvl="0" marL="0" rtl="0" algn="l">
              <a:lnSpc>
                <a:spcPct val="100000"/>
              </a:lnSpc>
              <a:spcBef>
                <a:spcPts val="1600"/>
              </a:spcBef>
              <a:spcAft>
                <a:spcPts val="0"/>
              </a:spcAft>
              <a:buNone/>
            </a:pPr>
            <a:r>
              <a:rPr lang="pt-BR"/>
              <a:t>Galaxia</a:t>
            </a:r>
            <a:endParaRPr/>
          </a:p>
          <a:p>
            <a:pPr indent="0" lvl="0" marL="0" rtl="0" algn="l">
              <a:lnSpc>
                <a:spcPct val="100000"/>
              </a:lnSpc>
              <a:spcBef>
                <a:spcPts val="1600"/>
              </a:spcBef>
              <a:spcAft>
                <a:spcPts val="1600"/>
              </a:spcAft>
              <a:buNone/>
            </a:pPr>
            <a:r>
              <a:t/>
            </a:r>
            <a:endParaRPr/>
          </a:p>
        </p:txBody>
      </p:sp>
      <p:sp>
        <p:nvSpPr>
          <p:cNvPr id="115" name="Google Shape;115;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Tabela Constelações - Atributos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