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64791-0277-0713-4F5F-B7BB4907FDDB}" v="685" dt="2025-06-05T16:48:35.433"/>
    <p1510:client id="{61ADB6FF-187A-0221-0E84-95E212DF83D0}" v="2471" dt="2025-06-06T05:58:13.434"/>
    <p1510:client id="{92F55236-7FBC-634D-7CED-2D2A34BEF786}" v="24" dt="2025-06-05T22:37:29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69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4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8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3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5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259"/>
          </a:xfrm>
        </p:spPr>
        <p:txBody>
          <a:bodyPr/>
          <a:lstStyle/>
          <a:p>
            <a:r>
              <a:rPr lang="de-DE" sz="3600" err="1"/>
              <a:t>Algoritmo</a:t>
            </a:r>
            <a:r>
              <a:rPr lang="de-DE" dirty="0">
                <a:latin typeface="Times New Roman"/>
                <a:cs typeface="Times New Roman"/>
              </a:rPr>
              <a:t> </a:t>
            </a:r>
            <a:r>
              <a:rPr lang="de-DE" err="1">
                <a:latin typeface="Times New Roman"/>
                <a:cs typeface="Times New Roman"/>
              </a:rPr>
              <a:t>QuickSort</a:t>
            </a:r>
            <a:endParaRPr lang="de-DE">
              <a:latin typeface="Times New Roman"/>
              <a:cs typeface="Times New Roman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090941"/>
            <a:ext cx="12191999" cy="34864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de-DE" sz="4000">
              <a:latin typeface="Times New Roman"/>
              <a:cs typeface="Times New Roman"/>
            </a:endParaRPr>
          </a:p>
          <a:p>
            <a:endParaRPr lang="de-DE" sz="4000" dirty="0"/>
          </a:p>
          <a:p>
            <a:pPr algn="r"/>
            <a:endParaRPr lang="de-DE" sz="2000" dirty="0">
              <a:latin typeface="Times New Roman"/>
              <a:cs typeface="Times New Roman"/>
            </a:endParaRPr>
          </a:p>
          <a:p>
            <a:pPr algn="r"/>
            <a:endParaRPr lang="de-DE" sz="2000" dirty="0">
              <a:latin typeface="Times New Roman"/>
              <a:cs typeface="Times New Roman"/>
            </a:endParaRPr>
          </a:p>
          <a:p>
            <a:pPr algn="r"/>
            <a:endParaRPr lang="de-DE" sz="2000" dirty="0">
              <a:latin typeface="Times New Roman"/>
              <a:cs typeface="Times New Roman"/>
            </a:endParaRPr>
          </a:p>
          <a:p>
            <a:pPr algn="r"/>
            <a:endParaRPr lang="de-DE" sz="2000" dirty="0">
              <a:latin typeface="Times New Roman"/>
              <a:cs typeface="Times New Roman"/>
            </a:endParaRPr>
          </a:p>
          <a:p>
            <a:pPr algn="r"/>
            <a:r>
              <a:rPr lang="de-DE" sz="2000" dirty="0">
                <a:latin typeface="Times New Roman"/>
                <a:cs typeface="Times New Roman"/>
              </a:rPr>
              <a:t>Nome: Henrique de Castro Pereira</a:t>
            </a:r>
            <a:endParaRPr lang="de-DE" dirty="0"/>
          </a:p>
          <a:p>
            <a:pPr algn="r"/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C910-FD2B-FC99-908A-95A7E7FE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900" dirty="0">
                <a:latin typeface="Times New Roman"/>
                <a:cs typeface="Times New Roman"/>
              </a:rPr>
              <a:t>Troca do pivô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BA25A5BC-7500-AFB3-4A16-C58DE548D7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6679056"/>
              </p:ext>
            </p:extLst>
          </p:nvPr>
        </p:nvGraphicFramePr>
        <p:xfrm>
          <a:off x="929267" y="3429001"/>
          <a:ext cx="4536007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6001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0833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1170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0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1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2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3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4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5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E1EC6-3E5B-A0EF-97B6-3BF15169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FA6-FC55-409B-8E9D-F864EB231A23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EB6DA-F023-5F97-5A30-8091A90D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FDDC1-7B5D-044F-7650-7329DDE1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  <p:graphicFrame>
        <p:nvGraphicFramePr>
          <p:cNvPr id="16" name="Content Placeholder 35">
            <a:extLst>
              <a:ext uri="{FF2B5EF4-FFF2-40B4-BE49-F238E27FC236}">
                <a16:creationId xmlns:a16="http://schemas.microsoft.com/office/drawing/2014/main" id="{6122DD52-0F3F-16C2-8EFC-DCF565066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890852"/>
              </p:ext>
            </p:extLst>
          </p:nvPr>
        </p:nvGraphicFramePr>
        <p:xfrm>
          <a:off x="919434" y="290357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sp>
        <p:nvSpPr>
          <p:cNvPr id="19" name="Seta: da Esquerda para a Direita 18">
            <a:extLst>
              <a:ext uri="{FF2B5EF4-FFF2-40B4-BE49-F238E27FC236}">
                <a16:creationId xmlns:a16="http://schemas.microsoft.com/office/drawing/2014/main" id="{3499F578-3694-6179-9B11-23C26D297EAD}"/>
              </a:ext>
            </a:extLst>
          </p:cNvPr>
          <p:cNvSpPr/>
          <p:nvPr/>
        </p:nvSpPr>
        <p:spPr>
          <a:xfrm flipV="1">
            <a:off x="1971597" y="2486566"/>
            <a:ext cx="3096786" cy="182497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AA468023-B7AD-2429-E938-76D2A6334B6A}"/>
              </a:ext>
            </a:extLst>
          </p:cNvPr>
          <p:cNvSpPr/>
          <p:nvPr/>
        </p:nvSpPr>
        <p:spPr>
          <a:xfrm rot="2400000">
            <a:off x="1492610" y="2468422"/>
            <a:ext cx="32782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50D8BC-E474-6A4B-3988-36F68AC1302F}"/>
              </a:ext>
            </a:extLst>
          </p:cNvPr>
          <p:cNvSpPr txBox="1"/>
          <p:nvPr/>
        </p:nvSpPr>
        <p:spPr>
          <a:xfrm>
            <a:off x="922296" y="2208819"/>
            <a:ext cx="5944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 </a:t>
            </a:r>
            <a:r>
              <a:rPr lang="pt-BR" dirty="0">
                <a:ea typeface="+mn-lt"/>
                <a:cs typeface="+mn-lt"/>
              </a:rPr>
              <a:t>i+1</a:t>
            </a:r>
            <a:endParaRPr lang="pt-BR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9FA585F6-7138-B4E9-41DD-F86FAA6D5F38}"/>
              </a:ext>
            </a:extLst>
          </p:cNvPr>
          <p:cNvSpPr/>
          <p:nvPr/>
        </p:nvSpPr>
        <p:spPr>
          <a:xfrm rot="8040000">
            <a:off x="5226002" y="2505453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989EA4-5B77-5B99-68CD-797BA2C208DB}"/>
              </a:ext>
            </a:extLst>
          </p:cNvPr>
          <p:cNvSpPr txBox="1"/>
          <p:nvPr/>
        </p:nvSpPr>
        <p:spPr>
          <a:xfrm>
            <a:off x="5066834" y="1799941"/>
            <a:ext cx="603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 </a:t>
            </a:r>
            <a:r>
              <a:rPr lang="pt-BR" dirty="0">
                <a:ea typeface="+mn-lt"/>
                <a:cs typeface="+mn-lt"/>
              </a:rPr>
              <a:t>Fim</a:t>
            </a:r>
            <a:endParaRPr lang="pt-BR" dirty="0"/>
          </a:p>
        </p:txBody>
      </p:sp>
      <p:graphicFrame>
        <p:nvGraphicFramePr>
          <p:cNvPr id="26" name="Content Placeholder 35">
            <a:extLst>
              <a:ext uri="{FF2B5EF4-FFF2-40B4-BE49-F238E27FC236}">
                <a16:creationId xmlns:a16="http://schemas.microsoft.com/office/drawing/2014/main" id="{BE22CFAD-E0F0-5252-6C71-04DF5BB4D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817417"/>
              </p:ext>
            </p:extLst>
          </p:nvPr>
        </p:nvGraphicFramePr>
        <p:xfrm>
          <a:off x="895271" y="5016733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pic>
        <p:nvPicPr>
          <p:cNvPr id="29" name="Imagem 28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BEC47DB9-6BB9-9554-9BB8-FE594F51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83" y="2254986"/>
            <a:ext cx="4876800" cy="638175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9653761D-46B7-542E-0352-09EE2C48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859" y="2829235"/>
            <a:ext cx="5246648" cy="372872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b="1">
                <a:latin typeface="Times New Roman"/>
                <a:cs typeface="Times New Roman"/>
              </a:rPr>
              <a:t>Execução: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Times New Roman"/>
                <a:cs typeface="Times New Roman"/>
              </a:rPr>
              <a:t>Troca vetor[i + 1] com vetor[fim]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Times New Roman"/>
                <a:cs typeface="Times New Roman"/>
              </a:rPr>
              <a:t>Troca vetor[1] com vetor[5]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BR" dirty="0">
                <a:latin typeface="Times New Roman"/>
                <a:cs typeface="Times New Roman"/>
              </a:rPr>
              <a:t>Troca</a:t>
            </a:r>
            <a:r>
              <a:rPr lang="pt-BR">
                <a:latin typeface="Times New Roman"/>
                <a:cs typeface="Times New Roman"/>
              </a:rPr>
              <a:t>: 7 ↔ 5</a:t>
            </a:r>
            <a:endParaRPr lang="pt-BR">
              <a:latin typeface="Neue Haas Grotesk Text Pr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pt-BR" b="1" dirty="0">
                <a:latin typeface="Times New Roman"/>
                <a:cs typeface="Times New Roman"/>
              </a:rPr>
              <a:t>Variáveis atuais:</a:t>
            </a:r>
            <a:endParaRPr lang="pt-BR" b="1">
              <a:latin typeface="Neue Haas Grotesk Text Pr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/>
                <a:cs typeface="Times New Roman"/>
              </a:rPr>
              <a:t>i = 0, então i + 1 = 1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/>
                <a:cs typeface="Times New Roman"/>
              </a:rPr>
              <a:t>TROCA: vetor[1] (7) ↔ vetor[5] (5)</a:t>
            </a:r>
          </a:p>
          <a:p>
            <a:pPr>
              <a:lnSpc>
                <a:spcPct val="100000"/>
              </a:lnSpc>
            </a:pPr>
            <a:r>
              <a:rPr lang="pt-BR" dirty="0">
                <a:latin typeface="Times New Roman"/>
                <a:cs typeface="Times New Roman"/>
              </a:rPr>
              <a:t>Retorna </a:t>
            </a:r>
            <a:r>
              <a:rPr lang="pt-BR" err="1">
                <a:latin typeface="Times New Roman"/>
                <a:cs typeface="Times New Roman"/>
              </a:rPr>
              <a:t>indicePivo</a:t>
            </a:r>
            <a:r>
              <a:rPr lang="pt-BR" dirty="0">
                <a:latin typeface="Times New Roman"/>
                <a:cs typeface="Times New Roman"/>
              </a:rPr>
              <a:t> = 1</a:t>
            </a:r>
            <a:endParaRPr lang="pt-BR">
              <a:latin typeface="Neue Haas Grotesk Text Pro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pt-BR" b="1" dirty="0">
              <a:latin typeface="Times New Roman"/>
              <a:cs typeface="Times New Roman"/>
            </a:endParaRPr>
          </a:p>
        </p:txBody>
      </p:sp>
      <p:graphicFrame>
        <p:nvGraphicFramePr>
          <p:cNvPr id="33" name="Content Placeholder 17">
            <a:extLst>
              <a:ext uri="{FF2B5EF4-FFF2-40B4-BE49-F238E27FC236}">
                <a16:creationId xmlns:a16="http://schemas.microsoft.com/office/drawing/2014/main" id="{3311A2F8-5462-9D36-CCD9-DE93CD633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267908"/>
              </p:ext>
            </p:extLst>
          </p:nvPr>
        </p:nvGraphicFramePr>
        <p:xfrm>
          <a:off x="914400" y="5700132"/>
          <a:ext cx="4536007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6001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0833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1170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0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1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2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3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4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5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35" name="CaixaDeTexto 34">
            <a:extLst>
              <a:ext uri="{FF2B5EF4-FFF2-40B4-BE49-F238E27FC236}">
                <a16:creationId xmlns:a16="http://schemas.microsoft.com/office/drawing/2014/main" id="{A02916F8-386D-CC24-2EAD-F207E75BCDA2}"/>
              </a:ext>
            </a:extLst>
          </p:cNvPr>
          <p:cNvSpPr txBox="1"/>
          <p:nvPr/>
        </p:nvSpPr>
        <p:spPr>
          <a:xfrm>
            <a:off x="899583" y="1716565"/>
            <a:ext cx="45616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cap="all" dirty="0">
                <a:latin typeface="Times New Roman"/>
                <a:cs typeface="Times New Roman"/>
              </a:rPr>
              <a:t>Vetor INICIAL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12210C5-BCA0-4DA5-0CCD-EF2B6124B0FB}"/>
              </a:ext>
            </a:extLst>
          </p:cNvPr>
          <p:cNvSpPr txBox="1"/>
          <p:nvPr/>
        </p:nvSpPr>
        <p:spPr>
          <a:xfrm>
            <a:off x="843827" y="4234881"/>
            <a:ext cx="46081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cap="all" dirty="0">
                <a:latin typeface="Times New Roman"/>
                <a:cs typeface="Times New Roman"/>
              </a:rPr>
              <a:t>Vetor final</a:t>
            </a:r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5DEE5FE-61DC-9643-4D27-7FBC1428C677}"/>
              </a:ext>
            </a:extLst>
          </p:cNvPr>
          <p:cNvSpPr txBox="1"/>
          <p:nvPr/>
        </p:nvSpPr>
        <p:spPr>
          <a:xfrm>
            <a:off x="6094192" y="1688687"/>
            <a:ext cx="48683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cap="all" dirty="0">
                <a:latin typeface="Times New Roman"/>
                <a:cs typeface="Times New Roman"/>
              </a:rPr>
              <a:t>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29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5311-86AB-B606-C0F6-98782842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Retorno para o quicksort() - Primeira Partição Completa</a:t>
            </a:r>
            <a:endParaRPr lang="pt-BR" sz="4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47C0-8464-A8B3-6C2D-B99F7C5D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332" y="4743527"/>
            <a:ext cx="5181600" cy="18887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buNone/>
            </a:pPr>
            <a:r>
              <a:rPr lang="pt-BR" b="1" dirty="0">
                <a:latin typeface="Times New Roman"/>
                <a:cs typeface="Times New Roman"/>
              </a:rPr>
              <a:t>EXECUÇÃO:</a:t>
            </a:r>
            <a:endParaRPr lang="pt-BR"/>
          </a:p>
          <a:p>
            <a:pPr>
              <a:buFont typeface="Arial"/>
              <a:buChar char="•"/>
            </a:pPr>
            <a:r>
              <a:rPr lang="pt-BR" dirty="0">
                <a:latin typeface="Times New Roman"/>
                <a:cs typeface="Times New Roman"/>
              </a:rPr>
              <a:t>particionar() retornou </a:t>
            </a:r>
            <a:r>
              <a:rPr lang="pt-BR" dirty="0" err="1">
                <a:latin typeface="Times New Roman"/>
                <a:cs typeface="Times New Roman"/>
              </a:rPr>
              <a:t>indicePivo</a:t>
            </a:r>
            <a:r>
              <a:rPr lang="pt-BR" dirty="0">
                <a:latin typeface="Times New Roman"/>
                <a:cs typeface="Times New Roman"/>
              </a:rPr>
              <a:t> = 1</a:t>
            </a:r>
          </a:p>
          <a:p>
            <a:pPr>
              <a:buFont typeface="Arial"/>
              <a:buChar char="•"/>
            </a:pPr>
            <a:r>
              <a:rPr lang="pt-BR" dirty="0">
                <a:latin typeface="Times New Roman"/>
                <a:cs typeface="Times New Roman"/>
              </a:rPr>
              <a:t>Próxima chamada: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(vetor, 0, 0)</a:t>
            </a:r>
          </a:p>
          <a:p>
            <a:pPr>
              <a:buFont typeface="Arial"/>
              <a:buChar char="•"/>
            </a:pPr>
            <a:r>
              <a:rPr lang="pt-BR" dirty="0">
                <a:latin typeface="Times New Roman"/>
                <a:cs typeface="Times New Roman"/>
              </a:rPr>
              <a:t>Processará </a:t>
            </a:r>
            <a:r>
              <a:rPr lang="pt-BR" dirty="0" err="1">
                <a:latin typeface="Times New Roman"/>
                <a:cs typeface="Times New Roman"/>
              </a:rPr>
              <a:t>subvetor</a:t>
            </a:r>
            <a:r>
              <a:rPr lang="pt-BR" dirty="0">
                <a:latin typeface="Times New Roman"/>
                <a:cs typeface="Times New Roman"/>
              </a:rPr>
              <a:t> à esquerda do pivô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4" name="Content Placeholder 13" descr="Texto&#10;&#10;O conteúdo gerado por IA pode estar incorreto.">
            <a:extLst>
              <a:ext uri="{FF2B5EF4-FFF2-40B4-BE49-F238E27FC236}">
                <a16:creationId xmlns:a16="http://schemas.microsoft.com/office/drawing/2014/main" id="{0F8C0AE3-2D16-BD9A-102A-8DD9AC212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73117"/>
            <a:ext cx="5181600" cy="215454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BB553-D823-2E66-91AE-2A78E805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68A2-7A74-434A-9E95-4575999773E3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7008-5EF4-FF45-4968-8DA24EF6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4CB1-2B43-54BE-7AD1-9455029E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  <p:graphicFrame>
        <p:nvGraphicFramePr>
          <p:cNvPr id="9" name="Content Placeholder 35">
            <a:extLst>
              <a:ext uri="{FF2B5EF4-FFF2-40B4-BE49-F238E27FC236}">
                <a16:creationId xmlns:a16="http://schemas.microsoft.com/office/drawing/2014/main" id="{DE21D96F-B0F6-4D45-C607-45FE290C6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693978"/>
              </p:ext>
            </p:extLst>
          </p:nvPr>
        </p:nvGraphicFramePr>
        <p:xfrm>
          <a:off x="1109002" y="2907294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7">
            <a:extLst>
              <a:ext uri="{FF2B5EF4-FFF2-40B4-BE49-F238E27FC236}">
                <a16:creationId xmlns:a16="http://schemas.microsoft.com/office/drawing/2014/main" id="{5680028C-A363-9A38-7659-13A0589E9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799387"/>
              </p:ext>
            </p:extLst>
          </p:nvPr>
        </p:nvGraphicFramePr>
        <p:xfrm>
          <a:off x="1128131" y="3572108"/>
          <a:ext cx="4536007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6001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0833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1170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56001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0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1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2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3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4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5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976EC947-D5DC-5219-15BE-4456E2A41480}"/>
              </a:ext>
            </a:extLst>
          </p:cNvPr>
          <p:cNvSpPr txBox="1"/>
          <p:nvPr/>
        </p:nvSpPr>
        <p:spPr>
          <a:xfrm>
            <a:off x="1073305" y="2136026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cap="all" dirty="0">
                <a:latin typeface="Times New Roman"/>
                <a:cs typeface="Times New Roman"/>
              </a:rPr>
              <a:t>ESTADO DO VETOR ATUAL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B11CE8-B961-80EE-F68B-C1D14A60B7F5}"/>
              </a:ext>
            </a:extLst>
          </p:cNvPr>
          <p:cNvSpPr txBox="1"/>
          <p:nvPr/>
        </p:nvSpPr>
        <p:spPr>
          <a:xfrm>
            <a:off x="6096000" y="2133186"/>
            <a:ext cx="51850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cap="all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0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1188-20EE-68A4-4E72-BECBF08F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latin typeface="Times New Roman"/>
                <a:cs typeface="Times New Roman"/>
              </a:rPr>
              <a:t>Chamada Recursiva Esquerda - </a:t>
            </a:r>
            <a:r>
              <a:rPr lang="pt-BR" sz="4000" dirty="0" err="1">
                <a:latin typeface="Times New Roman"/>
                <a:cs typeface="Times New Roman"/>
              </a:rPr>
              <a:t>quicksort</a:t>
            </a:r>
            <a:r>
              <a:rPr lang="pt-BR" sz="4000" dirty="0">
                <a:latin typeface="Times New Roman"/>
                <a:cs typeface="Times New Roman"/>
              </a:rPr>
              <a:t>(0, 0)</a:t>
            </a:r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D0C8D4AD-4214-B4BD-A3B0-3B67EE7931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648" y="2832115"/>
            <a:ext cx="5181600" cy="282157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EE2D4-F973-49D7-B770-FB639087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6429"/>
            <a:ext cx="5181600" cy="4230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b="1" cap="all" dirty="0">
                <a:latin typeface="Times New Roman"/>
                <a:cs typeface="Times New Roman"/>
              </a:rPr>
              <a:t>EXECUÇÃO:</a:t>
            </a:r>
          </a:p>
          <a:p>
            <a:pPr marL="0" indent="0" algn="ctr">
              <a:buNone/>
            </a:pPr>
            <a:endParaRPr lang="pt-BR" b="1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início = 0, fim = 0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Condição 0 &lt; 0 é FALSA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Função retorna imediatamente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Subvetor</a:t>
            </a:r>
            <a:r>
              <a:rPr lang="pt-BR" dirty="0">
                <a:ea typeface="+mn-lt"/>
                <a:cs typeface="+mn-lt"/>
              </a:rPr>
              <a:t> [1] já está "ordenado" (apenas 1 elemento)</a:t>
            </a:r>
            <a:endParaRPr lang="pt-BR" dirty="0"/>
          </a:p>
          <a:p>
            <a:endParaRPr lang="pt-B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E502E-A59F-97A4-1A61-C9D44C0E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262C-EA2D-45DC-9916-D5DC9524ECD9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EE1B-D654-9BD6-FA8D-A1549A9A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F20F1-47F6-F242-2A79-57680A72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F0FA96-C7B9-CDB7-DD5E-2E7DB05BE664}"/>
              </a:ext>
            </a:extLst>
          </p:cNvPr>
          <p:cNvSpPr txBox="1"/>
          <p:nvPr/>
        </p:nvSpPr>
        <p:spPr>
          <a:xfrm>
            <a:off x="613317" y="1947333"/>
            <a:ext cx="51850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cap="all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4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85BB-A106-C8D0-B907-C85B4486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Chamada Recursiva Direita - </a:t>
            </a:r>
            <a:r>
              <a:rPr lang="pt-BR" sz="4000" dirty="0" err="1">
                <a:latin typeface="Times New Roman"/>
                <a:cs typeface="Times New Roman"/>
              </a:rPr>
              <a:t>quicksort</a:t>
            </a:r>
            <a:r>
              <a:rPr lang="pt-BR" sz="4000" dirty="0">
                <a:latin typeface="Times New Roman"/>
                <a:cs typeface="Times New Roman"/>
              </a:rPr>
              <a:t>(2, 5)</a:t>
            </a:r>
            <a:endParaRPr lang="pt-BR" sz="4000">
              <a:latin typeface="Times New Roman"/>
              <a:cs typeface="Times New Roman"/>
            </a:endParaRPr>
          </a:p>
        </p:txBody>
      </p:sp>
      <p:pic>
        <p:nvPicPr>
          <p:cNvPr id="8" name="Content Placeholder 7" descr="Texto, Carta&#10;&#10;O conteúdo gerado por IA pode estar incorreto.">
            <a:extLst>
              <a:ext uri="{FF2B5EF4-FFF2-40B4-BE49-F238E27FC236}">
                <a16:creationId xmlns:a16="http://schemas.microsoft.com/office/drawing/2014/main" id="{5657133A-5388-5A37-2066-7C27C4E89E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69672" y="2189585"/>
            <a:ext cx="5181600" cy="221093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9F6CD-11BB-7F82-F910-50C78EBF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3442-9F4F-41C1-BCFE-B9B5EDB571CE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CDD7D-E2FE-B3D0-45B0-0FF5C36C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2622F-CC73-EED8-43C3-DB09F715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  <p:graphicFrame>
        <p:nvGraphicFramePr>
          <p:cNvPr id="9" name="Content Placeholder 35">
            <a:extLst>
              <a:ext uri="{FF2B5EF4-FFF2-40B4-BE49-F238E27FC236}">
                <a16:creationId xmlns:a16="http://schemas.microsoft.com/office/drawing/2014/main" id="{1EA43A91-A823-481A-666E-1AB60A953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559158"/>
              </p:ext>
            </p:extLst>
          </p:nvPr>
        </p:nvGraphicFramePr>
        <p:xfrm>
          <a:off x="1138615" y="3092404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7">
            <a:extLst>
              <a:ext uri="{FF2B5EF4-FFF2-40B4-BE49-F238E27FC236}">
                <a16:creationId xmlns:a16="http://schemas.microsoft.com/office/drawing/2014/main" id="{808C92F3-79B3-D395-ED93-44EAA1AB1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559425"/>
              </p:ext>
            </p:extLst>
          </p:nvPr>
        </p:nvGraphicFramePr>
        <p:xfrm>
          <a:off x="1130733" y="3677920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0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1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2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3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4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5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0" name="Seta: da Esquerda para a Direita 9">
            <a:extLst>
              <a:ext uri="{FF2B5EF4-FFF2-40B4-BE49-F238E27FC236}">
                <a16:creationId xmlns:a16="http://schemas.microsoft.com/office/drawing/2014/main" id="{19FF6B33-8D44-BAB1-AD40-2F8B1122DCF9}"/>
              </a:ext>
            </a:extLst>
          </p:cNvPr>
          <p:cNvSpPr/>
          <p:nvPr/>
        </p:nvSpPr>
        <p:spPr>
          <a:xfrm flipV="1">
            <a:off x="3049548" y="2641816"/>
            <a:ext cx="2213983" cy="19179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FCDED0-2979-2C14-ABB3-28C664099906}"/>
              </a:ext>
            </a:extLst>
          </p:cNvPr>
          <p:cNvSpPr txBox="1"/>
          <p:nvPr/>
        </p:nvSpPr>
        <p:spPr>
          <a:xfrm>
            <a:off x="6336371" y="4511164"/>
            <a:ext cx="50800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início = 2, fim = 5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Condição 2 &lt; 5 é VERDADEIRA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Próximo: Chamar particionar(vetor, 2, 5)</a:t>
            </a:r>
          </a:p>
          <a:p>
            <a:pPr algn="l"/>
            <a:endParaRPr lang="pt-BR" sz="2000" dirty="0">
              <a:latin typeface="Times New Roman"/>
              <a:cs typeface="Times New Roman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74B7FB-AD93-C0D7-178D-2630BBD1861D}"/>
              </a:ext>
            </a:extLst>
          </p:cNvPr>
          <p:cNvSpPr txBox="1"/>
          <p:nvPr/>
        </p:nvSpPr>
        <p:spPr>
          <a:xfrm>
            <a:off x="6173191" y="1687427"/>
            <a:ext cx="51409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46AB47-35D1-A6B5-9BD6-9974C769C18A}"/>
              </a:ext>
            </a:extLst>
          </p:cNvPr>
          <p:cNvSpPr txBox="1"/>
          <p:nvPr/>
        </p:nvSpPr>
        <p:spPr>
          <a:xfrm>
            <a:off x="1073305" y="1717855"/>
            <a:ext cx="4631884" cy="378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EB2A69-B2E5-8DC9-7C52-C4F54BB96361}"/>
              </a:ext>
            </a:extLst>
          </p:cNvPr>
          <p:cNvSpPr txBox="1"/>
          <p:nvPr/>
        </p:nvSpPr>
        <p:spPr>
          <a:xfrm>
            <a:off x="1101183" y="1717855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cap="all" dirty="0">
                <a:latin typeface="Times New Roman"/>
                <a:cs typeface="Times New Roman"/>
              </a:rPr>
              <a:t>SUBVETOR EM PROCESSAMENTO</a:t>
            </a:r>
          </a:p>
        </p:txBody>
      </p:sp>
    </p:spTree>
    <p:extLst>
      <p:ext uri="{BB962C8B-B14F-4D97-AF65-F5344CB8AC3E}">
        <p14:creationId xmlns:p14="http://schemas.microsoft.com/office/powerpoint/2010/main" val="162552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22F9-5230-CA3F-8712-7B79905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Segunda Partição - particionar(2, 5)</a:t>
            </a:r>
            <a:endParaRPr lang="pt-BR" sz="4000">
              <a:latin typeface="Times New Roman"/>
              <a:cs typeface="Times New Roman"/>
            </a:endParaRPr>
          </a:p>
        </p:txBody>
      </p:sp>
      <p:pic>
        <p:nvPicPr>
          <p:cNvPr id="18" name="Content Placeholder 17" descr="Texto&#10;&#10;O conteúdo gerado por IA pode estar incorreto.">
            <a:extLst>
              <a:ext uri="{FF2B5EF4-FFF2-40B4-BE49-F238E27FC236}">
                <a16:creationId xmlns:a16="http://schemas.microsoft.com/office/drawing/2014/main" id="{4DBF0E78-7BC1-5807-6411-F33F3FAA74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3712" y="2545153"/>
            <a:ext cx="5181600" cy="209452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43C0B-D814-0D1F-13A7-7635C851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1D2BB-7336-47B6-9D7E-1986CF7808C8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93D40-4A84-6E8F-E954-D11213DA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16A13-EB36-41AF-F815-9023449D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 dirty="0"/>
          </a:p>
        </p:txBody>
      </p:sp>
      <p:graphicFrame>
        <p:nvGraphicFramePr>
          <p:cNvPr id="9" name="Content Placeholder 35">
            <a:extLst>
              <a:ext uri="{FF2B5EF4-FFF2-40B4-BE49-F238E27FC236}">
                <a16:creationId xmlns:a16="http://schemas.microsoft.com/office/drawing/2014/main" id="{57E97F3D-36CD-DBF3-DB13-46557E766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738144"/>
              </p:ext>
            </p:extLst>
          </p:nvPr>
        </p:nvGraphicFramePr>
        <p:xfrm>
          <a:off x="1118295" y="3037392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7">
            <a:extLst>
              <a:ext uri="{FF2B5EF4-FFF2-40B4-BE49-F238E27FC236}">
                <a16:creationId xmlns:a16="http://schemas.microsoft.com/office/drawing/2014/main" id="{6F5DD3E1-288F-F179-D8B6-81A3C917E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100121"/>
              </p:ext>
            </p:extLst>
          </p:nvPr>
        </p:nvGraphicFramePr>
        <p:xfrm>
          <a:off x="1109546" y="3637156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0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1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2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3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4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5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04803A7A-70D4-A353-E8B4-CE38453F4958}"/>
              </a:ext>
            </a:extLst>
          </p:cNvPr>
          <p:cNvSpPr txBox="1"/>
          <p:nvPr/>
        </p:nvSpPr>
        <p:spPr>
          <a:xfrm>
            <a:off x="6284703" y="2003378"/>
            <a:ext cx="51409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1417AE9-346D-9133-F462-9139CB892AA1}"/>
              </a:ext>
            </a:extLst>
          </p:cNvPr>
          <p:cNvSpPr/>
          <p:nvPr/>
        </p:nvSpPr>
        <p:spPr>
          <a:xfrm rot="16200000">
            <a:off x="2902831" y="4206014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92CF625F-9450-768F-06B1-6648328E35D8}"/>
              </a:ext>
            </a:extLst>
          </p:cNvPr>
          <p:cNvSpPr/>
          <p:nvPr/>
        </p:nvSpPr>
        <p:spPr>
          <a:xfrm rot="16200000">
            <a:off x="5114489" y="4206014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BD92B2-2904-8997-FB57-5E433B2BFF56}"/>
              </a:ext>
            </a:extLst>
          </p:cNvPr>
          <p:cNvSpPr txBox="1"/>
          <p:nvPr/>
        </p:nvSpPr>
        <p:spPr>
          <a:xfrm>
            <a:off x="2462437" y="4640518"/>
            <a:ext cx="116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Inicio = 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497F58C-068B-9113-8779-E27B9487B331}"/>
              </a:ext>
            </a:extLst>
          </p:cNvPr>
          <p:cNvSpPr txBox="1"/>
          <p:nvPr/>
        </p:nvSpPr>
        <p:spPr>
          <a:xfrm>
            <a:off x="4636058" y="4637668"/>
            <a:ext cx="1249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Pivô = 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F5EFE76-CA3C-8A10-8EFC-3F82C8BCB60D}"/>
              </a:ext>
            </a:extLst>
          </p:cNvPr>
          <p:cNvSpPr txBox="1"/>
          <p:nvPr/>
        </p:nvSpPr>
        <p:spPr>
          <a:xfrm>
            <a:off x="6471920" y="4714240"/>
            <a:ext cx="509016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sz="2000" b="1">
              <a:latin typeface="Times New Roman"/>
              <a:cs typeface="Times New Roman"/>
            </a:endParaRPr>
          </a:p>
          <a:p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Pivô escolhido: vetor[5] = 7</a:t>
            </a:r>
            <a:endParaRPr lang="pt-BR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Variável i inicializada: i = 1</a:t>
            </a:r>
            <a:endParaRPr lang="pt-BR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Próximo: Loop for com j de 2 até 4</a:t>
            </a:r>
            <a:endParaRPr lang="pt-BR" sz="2000">
              <a:latin typeface="Times New Roman"/>
              <a:cs typeface="Times New Roman"/>
            </a:endParaRPr>
          </a:p>
          <a:p>
            <a:pPr algn="l"/>
            <a:endParaRPr lang="pt-BR" sz="2000" dirty="0">
              <a:latin typeface="Times New Roman"/>
              <a:cs typeface="Times New Roman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92CE11-4A09-6049-CA66-B4D9880B00C7}"/>
              </a:ext>
            </a:extLst>
          </p:cNvPr>
          <p:cNvSpPr txBox="1"/>
          <p:nvPr/>
        </p:nvSpPr>
        <p:spPr>
          <a:xfrm>
            <a:off x="1082598" y="2005929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DO VETOR ATUAL</a:t>
            </a:r>
          </a:p>
        </p:txBody>
      </p:sp>
    </p:spTree>
    <p:extLst>
      <p:ext uri="{BB962C8B-B14F-4D97-AF65-F5344CB8AC3E}">
        <p14:creationId xmlns:p14="http://schemas.microsoft.com/office/powerpoint/2010/main" val="286638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ABDB-E189-4F45-FC1C-FC850ABE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Segunda Partição - Loop j=2</a:t>
            </a:r>
            <a:endParaRPr lang="pt-BR"/>
          </a:p>
        </p:txBody>
      </p:sp>
      <p:pic>
        <p:nvPicPr>
          <p:cNvPr id="8" name="Content Placeholder 7" descr="Texto, Carta&#10;&#10;O conteúdo gerado por IA pode estar incorreto.">
            <a:extLst>
              <a:ext uri="{FF2B5EF4-FFF2-40B4-BE49-F238E27FC236}">
                <a16:creationId xmlns:a16="http://schemas.microsoft.com/office/drawing/2014/main" id="{B2009212-C164-2FB2-6EEB-D8AE5418EA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10163"/>
            <a:ext cx="5181600" cy="157865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8D08E-9FF5-754B-9FA0-CEF8BC2F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F893-D038-44C2-B7A7-812A599050BC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42F45-C9D3-ADA9-A111-3B6D6341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7283-A67F-6FCA-BB43-E1AC8EAE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3AD828-17B6-6797-0108-C77DE7477161}"/>
              </a:ext>
            </a:extLst>
          </p:cNvPr>
          <p:cNvSpPr txBox="1"/>
          <p:nvPr/>
        </p:nvSpPr>
        <p:spPr>
          <a:xfrm>
            <a:off x="6174431" y="2006228"/>
            <a:ext cx="51848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graphicFrame>
        <p:nvGraphicFramePr>
          <p:cNvPr id="11" name="Content Placeholder 35">
            <a:extLst>
              <a:ext uri="{FF2B5EF4-FFF2-40B4-BE49-F238E27FC236}">
                <a16:creationId xmlns:a16="http://schemas.microsoft.com/office/drawing/2014/main" id="{86F8570D-EB35-0825-1F60-82BEAA8C04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77364"/>
              </p:ext>
            </p:extLst>
          </p:nvPr>
        </p:nvGraphicFramePr>
        <p:xfrm>
          <a:off x="1109002" y="3111733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7">
            <a:extLst>
              <a:ext uri="{FF2B5EF4-FFF2-40B4-BE49-F238E27FC236}">
                <a16:creationId xmlns:a16="http://schemas.microsoft.com/office/drawing/2014/main" id="{C1B6ACC0-8B34-2274-3957-84C557501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43994"/>
              </p:ext>
            </p:extLst>
          </p:nvPr>
        </p:nvGraphicFramePr>
        <p:xfrm>
          <a:off x="1109546" y="3637156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0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1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2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3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4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5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0238209-2100-0966-2F28-FCDA996C03C3}"/>
              </a:ext>
            </a:extLst>
          </p:cNvPr>
          <p:cNvSpPr/>
          <p:nvPr/>
        </p:nvSpPr>
        <p:spPr>
          <a:xfrm rot="16200000">
            <a:off x="2902831" y="4206014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73EB15A4-8F84-F283-A9DF-AD557104DC42}"/>
              </a:ext>
            </a:extLst>
          </p:cNvPr>
          <p:cNvSpPr/>
          <p:nvPr/>
        </p:nvSpPr>
        <p:spPr>
          <a:xfrm rot="16200000">
            <a:off x="5114489" y="4206014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A5AC7E1-3067-4B97-5B5A-1AB7FC3421EC}"/>
              </a:ext>
            </a:extLst>
          </p:cNvPr>
          <p:cNvSpPr txBox="1"/>
          <p:nvPr/>
        </p:nvSpPr>
        <p:spPr>
          <a:xfrm>
            <a:off x="2462437" y="4640518"/>
            <a:ext cx="116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J = 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2383B88-AA17-FC02-9B19-BDCD2BECCC70}"/>
              </a:ext>
            </a:extLst>
          </p:cNvPr>
          <p:cNvSpPr txBox="1"/>
          <p:nvPr/>
        </p:nvSpPr>
        <p:spPr>
          <a:xfrm>
            <a:off x="4636058" y="4637668"/>
            <a:ext cx="1249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Pivô = 7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737C92E-444D-C29A-4B29-C0EB34DE2283}"/>
              </a:ext>
            </a:extLst>
          </p:cNvPr>
          <p:cNvSpPr txBox="1"/>
          <p:nvPr/>
        </p:nvSpPr>
        <p:spPr>
          <a:xfrm>
            <a:off x="1082598" y="2005929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DO VETOR ATUAL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9B8C13D-005A-3F90-BD76-4D8A816DAD5D}"/>
              </a:ext>
            </a:extLst>
          </p:cNvPr>
          <p:cNvSpPr txBox="1"/>
          <p:nvPr/>
        </p:nvSpPr>
        <p:spPr>
          <a:xfrm>
            <a:off x="6217920" y="4602480"/>
            <a:ext cx="529336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/>
          </a:p>
          <a:p>
            <a:endParaRPr lang="pt-BR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j = 2, vetor[2] = 8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Comparação: 8 &lt; 7? → FALSO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Não executa o bloco </a:t>
            </a:r>
            <a:r>
              <a:rPr lang="pt-BR" sz="2000" dirty="0" err="1">
                <a:latin typeface="Times New Roman"/>
                <a:cs typeface="Times New Roman"/>
              </a:rPr>
              <a:t>if</a:t>
            </a:r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j avança para 3</a:t>
            </a:r>
          </a:p>
          <a:p>
            <a:pPr algn="l"/>
            <a:endParaRPr lang="pt-BR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480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57F5-DAE3-B588-FE92-5EC18ABC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Segunda Partição - Loop j=3</a:t>
            </a:r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26CCC9-68F4-DB3A-7E11-BFD868C140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5737" y="2820787"/>
            <a:ext cx="5181600" cy="158042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FF63-43CE-3BCE-5A4D-8F541C8C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C42E-9A6C-462B-BB54-A1BA84ABA6B7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C921E-6E4B-257E-3721-E97F7D46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B69C-84C5-1664-E0F0-20DF4859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7BFE84-E421-8DAB-071E-027F0AB90737}"/>
              </a:ext>
            </a:extLst>
          </p:cNvPr>
          <p:cNvSpPr txBox="1"/>
          <p:nvPr/>
        </p:nvSpPr>
        <p:spPr>
          <a:xfrm>
            <a:off x="6080017" y="2002759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graphicFrame>
        <p:nvGraphicFramePr>
          <p:cNvPr id="11" name="Content Placeholder 35">
            <a:extLst>
              <a:ext uri="{FF2B5EF4-FFF2-40B4-BE49-F238E27FC236}">
                <a16:creationId xmlns:a16="http://schemas.microsoft.com/office/drawing/2014/main" id="{C6856A67-D146-155C-4325-ADC371A6C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777967"/>
              </p:ext>
            </p:extLst>
          </p:nvPr>
        </p:nvGraphicFramePr>
        <p:xfrm>
          <a:off x="1109002" y="3111733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7">
            <a:extLst>
              <a:ext uri="{FF2B5EF4-FFF2-40B4-BE49-F238E27FC236}">
                <a16:creationId xmlns:a16="http://schemas.microsoft.com/office/drawing/2014/main" id="{D1E46DF7-5DBB-B876-4932-EF39BD114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505114"/>
              </p:ext>
            </p:extLst>
          </p:nvPr>
        </p:nvGraphicFramePr>
        <p:xfrm>
          <a:off x="1109546" y="3637156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0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1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2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3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4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5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3004D58-3C57-8719-DFF9-4E427B874633}"/>
              </a:ext>
            </a:extLst>
          </p:cNvPr>
          <p:cNvSpPr/>
          <p:nvPr/>
        </p:nvSpPr>
        <p:spPr>
          <a:xfrm rot="16200000">
            <a:off x="3618368" y="4206014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D6DC524F-CFD3-4774-D334-53ADA969D16F}"/>
              </a:ext>
            </a:extLst>
          </p:cNvPr>
          <p:cNvSpPr/>
          <p:nvPr/>
        </p:nvSpPr>
        <p:spPr>
          <a:xfrm rot="16200000">
            <a:off x="5114489" y="4206014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5C89076-2EE8-0CA4-F882-AFB8DE5408C3}"/>
              </a:ext>
            </a:extLst>
          </p:cNvPr>
          <p:cNvSpPr txBox="1"/>
          <p:nvPr/>
        </p:nvSpPr>
        <p:spPr>
          <a:xfrm>
            <a:off x="3466047" y="4640518"/>
            <a:ext cx="116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J = 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846EB22-FCAE-0944-61B3-784E5551CFA0}"/>
              </a:ext>
            </a:extLst>
          </p:cNvPr>
          <p:cNvSpPr txBox="1"/>
          <p:nvPr/>
        </p:nvSpPr>
        <p:spPr>
          <a:xfrm>
            <a:off x="4636058" y="4637668"/>
            <a:ext cx="1249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Pivô = 7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062D351-F2B2-2E85-C084-C17A57D8C439}"/>
              </a:ext>
            </a:extLst>
          </p:cNvPr>
          <p:cNvSpPr txBox="1"/>
          <p:nvPr/>
        </p:nvSpPr>
        <p:spPr>
          <a:xfrm>
            <a:off x="1082598" y="2005929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DO VETOR ATUAL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939B983-7727-448C-6198-EA56FA885CC4}"/>
              </a:ext>
            </a:extLst>
          </p:cNvPr>
          <p:cNvSpPr txBox="1"/>
          <p:nvPr/>
        </p:nvSpPr>
        <p:spPr>
          <a:xfrm>
            <a:off x="6180501" y="4635809"/>
            <a:ext cx="5175158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/>
          </a:p>
          <a:p>
            <a:endParaRPr lang="pt-BR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j = 3, vetor[3] = 9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Comparação: 9 &lt; 7? → FALSO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Não executa o bloco </a:t>
            </a:r>
            <a:r>
              <a:rPr lang="pt-BR" sz="2000" dirty="0" err="1">
                <a:latin typeface="Times New Roman"/>
                <a:cs typeface="Times New Roman"/>
              </a:rPr>
              <a:t>if</a:t>
            </a:r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j avança para 4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20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36CB-D96E-9A07-79A2-6D74E3F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Segunda Partição - Loop j=4</a:t>
            </a:r>
            <a:endParaRPr lang="pt-BR"/>
          </a:p>
        </p:txBody>
      </p:sp>
      <p:pic>
        <p:nvPicPr>
          <p:cNvPr id="9" name="Content Placeholder 8" descr="Texto&#10;&#10;O conteúdo gerado por IA pode estar incorreto.">
            <a:extLst>
              <a:ext uri="{FF2B5EF4-FFF2-40B4-BE49-F238E27FC236}">
                <a16:creationId xmlns:a16="http://schemas.microsoft.com/office/drawing/2014/main" id="{64D95E0E-5799-441B-6296-1E4F9D73FE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5737" y="2310257"/>
            <a:ext cx="5181600" cy="2266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568E0-D617-AD05-040D-1231D52B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6870A-24F7-4A83-AA5E-5B98FA009A75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D68A-412B-19EB-03CE-B5585CE5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820B1-099D-9181-6B6B-331BC16C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A7BD5A-09FD-94CD-DD48-E5C362A8D300}"/>
              </a:ext>
            </a:extLst>
          </p:cNvPr>
          <p:cNvSpPr txBox="1"/>
          <p:nvPr/>
        </p:nvSpPr>
        <p:spPr>
          <a:xfrm>
            <a:off x="6080017" y="1789027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4AF9EA22-93C8-7ECE-0DB5-BD370B54A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578270"/>
              </p:ext>
            </p:extLst>
          </p:nvPr>
        </p:nvGraphicFramePr>
        <p:xfrm>
          <a:off x="1109002" y="3111733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FCCB180C-C2AB-84F5-EAAA-766C59F532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443706"/>
              </p:ext>
            </p:extLst>
          </p:nvPr>
        </p:nvGraphicFramePr>
        <p:xfrm>
          <a:off x="1109546" y="3637156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0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1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2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3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4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>
                          <a:solidFill>
                            <a:srgbClr val="000000"/>
                          </a:solidFill>
                          <a:effectLst/>
                          <a:latin typeface="Neue Haas Grotesk Text Pro" panose="020B0504020202020204" pitchFamily="34" charset="0"/>
                        </a:rPr>
                        <a:t>5</a:t>
                      </a:r>
                      <a:endParaRPr lang="pt-B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1F571B35-CA9E-B0FE-2FE3-F645E6EB5A23}"/>
              </a:ext>
            </a:extLst>
          </p:cNvPr>
          <p:cNvSpPr/>
          <p:nvPr/>
        </p:nvSpPr>
        <p:spPr>
          <a:xfrm rot="16200000">
            <a:off x="4361783" y="4206014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D15B35D1-A4FE-D5CF-21DB-7F72793675B9}"/>
              </a:ext>
            </a:extLst>
          </p:cNvPr>
          <p:cNvSpPr/>
          <p:nvPr/>
        </p:nvSpPr>
        <p:spPr>
          <a:xfrm rot="16200000">
            <a:off x="5114489" y="4206014"/>
            <a:ext cx="290655" cy="26200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7E4568-6162-2943-A016-566AD09F7357}"/>
              </a:ext>
            </a:extLst>
          </p:cNvPr>
          <p:cNvSpPr txBox="1"/>
          <p:nvPr/>
        </p:nvSpPr>
        <p:spPr>
          <a:xfrm>
            <a:off x="4153706" y="4640518"/>
            <a:ext cx="768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J = 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26A08B-2938-DACD-0BB4-B2E4C06B7F6F}"/>
              </a:ext>
            </a:extLst>
          </p:cNvPr>
          <p:cNvSpPr txBox="1"/>
          <p:nvPr/>
        </p:nvSpPr>
        <p:spPr>
          <a:xfrm>
            <a:off x="4831204" y="4637667"/>
            <a:ext cx="1054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Pivô = 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328B159-22B3-4D96-76D8-8B3B8DF94F66}"/>
              </a:ext>
            </a:extLst>
          </p:cNvPr>
          <p:cNvSpPr txBox="1"/>
          <p:nvPr/>
        </p:nvSpPr>
        <p:spPr>
          <a:xfrm>
            <a:off x="1082598" y="179219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DO VETOR ATUAL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9BC892D-5D2E-EDB0-9A76-D5F87FD9C860}"/>
              </a:ext>
            </a:extLst>
          </p:cNvPr>
          <p:cNvSpPr txBox="1"/>
          <p:nvPr/>
        </p:nvSpPr>
        <p:spPr>
          <a:xfrm>
            <a:off x="6154606" y="4641510"/>
            <a:ext cx="55270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/>
          </a:p>
          <a:p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j = 4, vetor[4] = 10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Comparação: 10 &lt; 7? → FALSO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Loop termina, i ainda vale 1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Próximo: trocar(&amp;vetor[2], &amp;vetor[5])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36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55C4-3DB9-E5B4-0722-E8099EF1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Segunda Troca do Pivô</a:t>
            </a:r>
          </a:p>
        </p:txBody>
      </p:sp>
      <p:pic>
        <p:nvPicPr>
          <p:cNvPr id="8" name="Content Placeholder 7" descr="Texto, Carta&#10;&#10;O conteúdo gerado por IA pode estar incorreto.">
            <a:extLst>
              <a:ext uri="{FF2B5EF4-FFF2-40B4-BE49-F238E27FC236}">
                <a16:creationId xmlns:a16="http://schemas.microsoft.com/office/drawing/2014/main" id="{B5026B87-767E-CF2F-15CB-19F321862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594" y="2224998"/>
            <a:ext cx="5067300" cy="24003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28227-CD26-9036-599A-1E94EEC9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7ACE-5B3B-4A95-90C3-3C888F5420DA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48A7F-B5E9-AFD3-3B9E-6FCF813B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6328-DC0C-0E40-2651-C802974F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18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0FD070-A734-0078-8CFB-D0C14F8AB58A}"/>
              </a:ext>
            </a:extLst>
          </p:cNvPr>
          <p:cNvSpPr txBox="1"/>
          <p:nvPr/>
        </p:nvSpPr>
        <p:spPr>
          <a:xfrm>
            <a:off x="6080017" y="1714686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BF935E-53DD-D226-3AAF-034EA2DDF16D}"/>
              </a:ext>
            </a:extLst>
          </p:cNvPr>
          <p:cNvSpPr txBox="1"/>
          <p:nvPr/>
        </p:nvSpPr>
        <p:spPr>
          <a:xfrm>
            <a:off x="6174059" y="4636305"/>
            <a:ext cx="506550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Troca vetor[2] (8) com vetor[5] (7)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Pivô 7 agora está na posição correta (índice 2)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Retorna </a:t>
            </a:r>
            <a:r>
              <a:rPr lang="pt-BR" sz="2000" dirty="0" err="1">
                <a:latin typeface="Times New Roman"/>
                <a:cs typeface="Times New Roman"/>
              </a:rPr>
              <a:t>indicePivo</a:t>
            </a:r>
            <a:r>
              <a:rPr lang="pt-BR" sz="2000" dirty="0">
                <a:latin typeface="Times New Roman"/>
                <a:cs typeface="Times New Roman"/>
              </a:rPr>
              <a:t> = 2</a:t>
            </a:r>
          </a:p>
          <a:p>
            <a:pPr algn="l"/>
            <a:endParaRPr lang="pt-BR" dirty="0"/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BEA9B370-51EA-D398-23F0-5A33E6B41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982654"/>
              </p:ext>
            </p:extLst>
          </p:nvPr>
        </p:nvGraphicFramePr>
        <p:xfrm>
          <a:off x="1118295" y="235902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D18DB907-7975-5E3A-9440-BA93F4BA3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251568"/>
              </p:ext>
            </p:extLst>
          </p:nvPr>
        </p:nvGraphicFramePr>
        <p:xfrm>
          <a:off x="1118839" y="2837985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3E2389-12CB-9F72-281A-6B77334CF812}"/>
              </a:ext>
            </a:extLst>
          </p:cNvPr>
          <p:cNvSpPr txBox="1"/>
          <p:nvPr/>
        </p:nvSpPr>
        <p:spPr>
          <a:xfrm>
            <a:off x="2323047" y="3609030"/>
            <a:ext cx="14471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vetor[2] </a:t>
            </a:r>
            <a:r>
              <a:rPr lang="pt-BR" sz="2000">
                <a:latin typeface="Times New Roman"/>
                <a:cs typeface="Times New Roman"/>
              </a:rPr>
              <a:t>= 8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D741F8E-4FA4-B284-0936-EDFE8429CF7F}"/>
              </a:ext>
            </a:extLst>
          </p:cNvPr>
          <p:cNvSpPr txBox="1"/>
          <p:nvPr/>
        </p:nvSpPr>
        <p:spPr>
          <a:xfrm>
            <a:off x="4626765" y="3606179"/>
            <a:ext cx="13611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vetor[5]= 7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1FE0D8F-0D86-1245-413C-C15F6385B145}"/>
              </a:ext>
            </a:extLst>
          </p:cNvPr>
          <p:cNvSpPr txBox="1"/>
          <p:nvPr/>
        </p:nvSpPr>
        <p:spPr>
          <a:xfrm>
            <a:off x="1082598" y="179219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ANTES DA TROCA</a:t>
            </a:r>
          </a:p>
        </p:txBody>
      </p:sp>
      <p:graphicFrame>
        <p:nvGraphicFramePr>
          <p:cNvPr id="28" name="Content Placeholder 35">
            <a:extLst>
              <a:ext uri="{FF2B5EF4-FFF2-40B4-BE49-F238E27FC236}">
                <a16:creationId xmlns:a16="http://schemas.microsoft.com/office/drawing/2014/main" id="{FEC69816-7AA7-98BC-D4EA-328A82B95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687168"/>
              </p:ext>
            </p:extLst>
          </p:nvPr>
        </p:nvGraphicFramePr>
        <p:xfrm>
          <a:off x="1155465" y="4933099"/>
          <a:ext cx="4547010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7835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7835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7835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7835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7835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7835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29" name="Content Placeholder 17">
            <a:extLst>
              <a:ext uri="{FF2B5EF4-FFF2-40B4-BE49-F238E27FC236}">
                <a16:creationId xmlns:a16="http://schemas.microsoft.com/office/drawing/2014/main" id="{C345A321-AF68-7A79-AD66-A2BDCADA3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835651"/>
              </p:ext>
            </p:extLst>
          </p:nvPr>
        </p:nvGraphicFramePr>
        <p:xfrm>
          <a:off x="1118839" y="5412058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E79FF0AA-BB3C-E476-FA98-0CB6F5BB011B}"/>
              </a:ext>
            </a:extLst>
          </p:cNvPr>
          <p:cNvSpPr/>
          <p:nvPr/>
        </p:nvSpPr>
        <p:spPr>
          <a:xfrm rot="16200000">
            <a:off x="2893539" y="5776476"/>
            <a:ext cx="234900" cy="3177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0995626-1EDA-A6B5-6497-F87BC7C4D891}"/>
              </a:ext>
            </a:extLst>
          </p:cNvPr>
          <p:cNvSpPr txBox="1"/>
          <p:nvPr/>
        </p:nvSpPr>
        <p:spPr>
          <a:xfrm>
            <a:off x="1551755" y="6173810"/>
            <a:ext cx="30733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pivô na posição correta (2)</a:t>
            </a:r>
            <a:r>
              <a:rPr lang="pt-BR" dirty="0">
                <a:ea typeface="+mn-lt"/>
                <a:cs typeface="+mn-lt"/>
              </a:rPr>
              <a:t> 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44A909A-11AB-CA69-BEFE-A08E85819F64}"/>
              </a:ext>
            </a:extLst>
          </p:cNvPr>
          <p:cNvSpPr txBox="1"/>
          <p:nvPr/>
        </p:nvSpPr>
        <p:spPr>
          <a:xfrm>
            <a:off x="4803325" y="6170960"/>
            <a:ext cx="11846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Times New Roman"/>
                <a:cs typeface="Times New Roman"/>
              </a:rPr>
              <a:t>Valor trocado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BF10EF9-5665-6D39-F04A-91CB9F90CF24}"/>
              </a:ext>
            </a:extLst>
          </p:cNvPr>
          <p:cNvSpPr txBox="1"/>
          <p:nvPr/>
        </p:nvSpPr>
        <p:spPr>
          <a:xfrm>
            <a:off x="1082598" y="435697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DEPOIS DA TROCA</a:t>
            </a: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78EF1E3B-CA9B-6FB1-41E5-DF8BC86D8D37}"/>
              </a:ext>
            </a:extLst>
          </p:cNvPr>
          <p:cNvSpPr/>
          <p:nvPr/>
        </p:nvSpPr>
        <p:spPr>
          <a:xfrm rot="16200000">
            <a:off x="5188831" y="5776476"/>
            <a:ext cx="234900" cy="3177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8D18931D-9C83-1547-2D00-6A2864B30871}"/>
              </a:ext>
            </a:extLst>
          </p:cNvPr>
          <p:cNvSpPr/>
          <p:nvPr/>
        </p:nvSpPr>
        <p:spPr>
          <a:xfrm rot="16200000">
            <a:off x="2893539" y="3165232"/>
            <a:ext cx="234900" cy="3177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4DD1A03C-4F4A-D345-EE5F-9973BD78F930}"/>
              </a:ext>
            </a:extLst>
          </p:cNvPr>
          <p:cNvSpPr/>
          <p:nvPr/>
        </p:nvSpPr>
        <p:spPr>
          <a:xfrm rot="16200000">
            <a:off x="5188831" y="3165231"/>
            <a:ext cx="234900" cy="3177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2D91-2A5C-A16A-E602-C274673F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Continuação das Chamadas Recursivas</a:t>
            </a:r>
            <a:endParaRPr lang="pt-BR"/>
          </a:p>
        </p:txBody>
      </p:sp>
      <p:pic>
        <p:nvPicPr>
          <p:cNvPr id="8" name="Content Placeholder 7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CE83E1F1-FBED-01EC-76B4-09986412E9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4686"/>
            <a:ext cx="5181600" cy="157204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11724-7856-CA28-9CD3-CA0DD4A8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2846-0B6C-41E6-8C18-28855433A8C6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D4866-D9AE-D7E7-26ED-C1B18D1C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19AED-3C9E-3DDA-763F-FEBFDE1D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19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AB9087C-546F-8A8B-C935-8C8B7D477D17}"/>
              </a:ext>
            </a:extLst>
          </p:cNvPr>
          <p:cNvSpPr txBox="1"/>
          <p:nvPr/>
        </p:nvSpPr>
        <p:spPr>
          <a:xfrm>
            <a:off x="6089310" y="182619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A0743D-AA9D-FC89-98F3-5D29BAC03BA3}"/>
              </a:ext>
            </a:extLst>
          </p:cNvPr>
          <p:cNvSpPr txBox="1"/>
          <p:nvPr/>
        </p:nvSpPr>
        <p:spPr>
          <a:xfrm>
            <a:off x="6168855" y="4059540"/>
            <a:ext cx="5184202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endParaRPr lang="pt-BR" b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Particionar() retornou </a:t>
            </a:r>
            <a:r>
              <a:rPr lang="pt-BR" sz="2000" dirty="0" err="1">
                <a:latin typeface="Times New Roman"/>
                <a:cs typeface="Times New Roman"/>
              </a:rPr>
              <a:t>indicePivo</a:t>
            </a:r>
            <a:r>
              <a:rPr lang="pt-BR" sz="2000" dirty="0">
                <a:latin typeface="Times New Roman"/>
                <a:cs typeface="Times New Roman"/>
              </a:rPr>
              <a:t> = 2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Próxima chamada: </a:t>
            </a:r>
            <a:r>
              <a:rPr lang="pt-BR" sz="2000" dirty="0" err="1">
                <a:latin typeface="Times New Roman"/>
                <a:cs typeface="Times New Roman"/>
              </a:rPr>
              <a:t>quicksort</a:t>
            </a:r>
            <a:r>
              <a:rPr lang="pt-BR" sz="2000" dirty="0">
                <a:latin typeface="Times New Roman"/>
                <a:cs typeface="Times New Roman"/>
              </a:rPr>
              <a:t>(vetor, 2, 1)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Esta chamada processará </a:t>
            </a:r>
            <a:r>
              <a:rPr lang="pt-BR" sz="2000" dirty="0" err="1">
                <a:latin typeface="Times New Roman"/>
                <a:cs typeface="Times New Roman"/>
              </a:rPr>
              <a:t>subvetor</a:t>
            </a:r>
            <a:r>
              <a:rPr lang="pt-BR" sz="2000" dirty="0">
                <a:latin typeface="Times New Roman"/>
                <a:cs typeface="Times New Roman"/>
              </a:rPr>
              <a:t> à esquerda (que está vazio)</a:t>
            </a:r>
          </a:p>
          <a:p>
            <a:pPr algn="l"/>
            <a:endParaRPr lang="pt-BR" dirty="0"/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DA775A95-B6CD-CB03-9376-1B337281F1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01977"/>
              </p:ext>
            </p:extLst>
          </p:nvPr>
        </p:nvGraphicFramePr>
        <p:xfrm>
          <a:off x="1118295" y="235902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0D86B15D-0779-4AF8-AD68-95C84A38C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174066"/>
              </p:ext>
            </p:extLst>
          </p:nvPr>
        </p:nvGraphicFramePr>
        <p:xfrm>
          <a:off x="1118839" y="2837985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4466E37B-EE01-2222-CE8C-37CB1A6C7282}"/>
              </a:ext>
            </a:extLst>
          </p:cNvPr>
          <p:cNvSpPr txBox="1"/>
          <p:nvPr/>
        </p:nvSpPr>
        <p:spPr>
          <a:xfrm>
            <a:off x="1979218" y="3562567"/>
            <a:ext cx="20604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Times New Roman"/>
                <a:cs typeface="Times New Roman"/>
              </a:rPr>
              <a:t>Pivô = 7 na posição 2</a:t>
            </a:r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17C17B-4DF0-207E-81C4-90A54D4E4D93}"/>
              </a:ext>
            </a:extLst>
          </p:cNvPr>
          <p:cNvSpPr txBox="1"/>
          <p:nvPr/>
        </p:nvSpPr>
        <p:spPr>
          <a:xfrm>
            <a:off x="1082598" y="179219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DO VETOR ATUAL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EAD5A153-C31C-F658-CFDE-DF87633B9DFC}"/>
              </a:ext>
            </a:extLst>
          </p:cNvPr>
          <p:cNvSpPr/>
          <p:nvPr/>
        </p:nvSpPr>
        <p:spPr>
          <a:xfrm rot="16200000">
            <a:off x="2893539" y="3165232"/>
            <a:ext cx="234900" cy="3177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5AD96428-690F-EE65-4372-AFD20EF7D546}"/>
              </a:ext>
            </a:extLst>
          </p:cNvPr>
          <p:cNvSpPr/>
          <p:nvPr/>
        </p:nvSpPr>
        <p:spPr>
          <a:xfrm rot="16200000">
            <a:off x="5188831" y="3165231"/>
            <a:ext cx="234900" cy="3177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83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F93D-9476-1655-8A09-58C0CCA1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Estado Inicial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88CC0-873D-D74A-2ED0-40167F81A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pt-BR" dirty="0">
                <a:latin typeface="Times New Roman"/>
                <a:ea typeface="+mj-ea"/>
                <a:cs typeface="Times New Roman"/>
              </a:rPr>
              <a:t>Código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2AE5AC-1BE9-C422-56C3-A43475E54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>
              <a:lnSpc>
                <a:spcPct val="110000"/>
              </a:lnSpc>
            </a:pPr>
            <a:r>
              <a:rPr lang="pt-BR" dirty="0"/>
              <a:t> </a:t>
            </a:r>
            <a:r>
              <a:rPr lang="pt-BR" dirty="0">
                <a:latin typeface="Times New Roman"/>
                <a:ea typeface="+mj-ea"/>
                <a:cs typeface="Times New Roman"/>
              </a:rPr>
              <a:t>Função </a:t>
            </a:r>
            <a:r>
              <a:rPr lang="pt-BR" dirty="0" err="1">
                <a:latin typeface="Times New Roman"/>
                <a:ea typeface="+mj-ea"/>
                <a:cs typeface="Times New Roman"/>
              </a:rPr>
              <a:t>main</a:t>
            </a:r>
            <a:r>
              <a:rPr lang="pt-BR" dirty="0">
                <a:latin typeface="Times New Roman"/>
                <a:ea typeface="+mj-ea"/>
                <a:cs typeface="Times New Roman"/>
              </a:rPr>
              <a:t> (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771E8B-B30B-E42F-59EB-6DDD74D7A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758601"/>
            <a:ext cx="5173897" cy="3393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Vetor utilizado: {10, 7, 8, 9, 1, 5}</a:t>
            </a:r>
          </a:p>
          <a:p>
            <a:r>
              <a:rPr lang="pt-BR" dirty="0">
                <a:latin typeface="Times New Roman"/>
                <a:cs typeface="Times New Roman"/>
              </a:rPr>
              <a:t>Tamanho do vetor: 6</a:t>
            </a:r>
          </a:p>
          <a:p>
            <a:r>
              <a:rPr lang="pt-BR" dirty="0">
                <a:latin typeface="Times New Roman"/>
                <a:cs typeface="Times New Roman"/>
              </a:rPr>
              <a:t>Chamar a função "</a:t>
            </a:r>
            <a:r>
              <a:rPr lang="pt-BR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 (0, 6-1)"</a:t>
            </a:r>
          </a:p>
        </p:txBody>
      </p:sp>
      <p:pic>
        <p:nvPicPr>
          <p:cNvPr id="8" name="Content Placeholder 7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80176C9-9E81-4ECF-4158-3A735DC957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4868" y="2760784"/>
            <a:ext cx="4667250" cy="2085975"/>
          </a:xfrm>
        </p:spPr>
      </p:pic>
    </p:spTree>
    <p:extLst>
      <p:ext uri="{BB962C8B-B14F-4D97-AF65-F5344CB8AC3E}">
        <p14:creationId xmlns:p14="http://schemas.microsoft.com/office/powerpoint/2010/main" val="123492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F6A8-904C-AAF3-B69E-EC69EB97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8" y="447040"/>
            <a:ext cx="10741152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Chamada Recursiva - </a:t>
            </a:r>
            <a:r>
              <a:rPr lang="pt-BR" sz="4000" dirty="0" err="1">
                <a:latin typeface="Times New Roman"/>
                <a:cs typeface="Times New Roman"/>
              </a:rPr>
              <a:t>quicksort</a:t>
            </a:r>
            <a:r>
              <a:rPr lang="pt-BR" sz="4000" dirty="0">
                <a:latin typeface="Times New Roman"/>
                <a:cs typeface="Times New Roman"/>
              </a:rPr>
              <a:t>(2, 1) [Retorna Imediatamente]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CE284B87-5E01-C6B8-EEFD-F66787DCDA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193" y="2698797"/>
            <a:ext cx="5181600" cy="235917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617C6-3C37-3C60-9A31-5D6F0B88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C3AC-FDA9-4FE7-8462-9AA748C0E06F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16E6-21FE-D52B-521E-8E8BEC4F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AC7E-6D0F-4A91-5CEC-B8B90745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20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0FBDD5-28B1-71D5-EDE0-24329A7CF389}"/>
              </a:ext>
            </a:extLst>
          </p:cNvPr>
          <p:cNvSpPr txBox="1"/>
          <p:nvPr/>
        </p:nvSpPr>
        <p:spPr>
          <a:xfrm>
            <a:off x="735981" y="2160487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74BBC81-0543-5D3A-8376-10D0CA7F3327}"/>
              </a:ext>
            </a:extLst>
          </p:cNvPr>
          <p:cNvSpPr txBox="1"/>
          <p:nvPr/>
        </p:nvSpPr>
        <p:spPr>
          <a:xfrm>
            <a:off x="6277021" y="2161105"/>
            <a:ext cx="519176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sz="2000" b="1">
              <a:latin typeface="Times New Roman"/>
              <a:cs typeface="Times New Roman"/>
            </a:endParaRPr>
          </a:p>
          <a:p>
            <a:endParaRPr lang="pt-BR" b="1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Início = 2, fim = 1</a:t>
            </a:r>
            <a:endParaRPr lang="pt-BR" sz="200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Condição 2 &lt; 1 é FALSA</a:t>
            </a:r>
            <a:endParaRPr lang="pt-BR" sz="200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Função retorna imediatamente</a:t>
            </a:r>
            <a:endParaRPr lang="pt-BR" sz="200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Não há </a:t>
            </a:r>
            <a:r>
              <a:rPr lang="pt-BR" sz="2000" err="1">
                <a:latin typeface="Times New Roman"/>
                <a:cs typeface="Times New Roman"/>
              </a:rPr>
              <a:t>subvetor</a:t>
            </a:r>
            <a:r>
              <a:rPr lang="pt-BR" sz="2000" dirty="0">
                <a:latin typeface="Times New Roman"/>
                <a:cs typeface="Times New Roman"/>
              </a:rPr>
              <a:t> à esquerda para processar</a:t>
            </a:r>
            <a:endParaRPr lang="pt-BR" sz="2000">
              <a:latin typeface="Times New Roman"/>
              <a:cs typeface="Times New Roman"/>
            </a:endParaRP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15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1E5B-6404-F15C-E5F0-262CCFA3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Chamada Recursiva Direita -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(3, 5)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52CF81F0-2009-DBC3-3347-FD6A895A18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493" y="2239291"/>
            <a:ext cx="5181600" cy="237815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D702F-26E9-23B0-19D8-EA158A7E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6A08-543B-4E24-A2E0-F3CAF9E3188D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F0763-6F6D-46CE-2D09-813EC1BD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3C452-CE5C-9E1C-49FB-AB5FEED7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21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A9142A-B4E9-3001-EAC0-B3F18BCD771A}"/>
              </a:ext>
            </a:extLst>
          </p:cNvPr>
          <p:cNvSpPr txBox="1"/>
          <p:nvPr/>
        </p:nvSpPr>
        <p:spPr>
          <a:xfrm>
            <a:off x="6098603" y="168680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79CDFC-457D-19EC-C94E-50A8CB78155E}"/>
              </a:ext>
            </a:extLst>
          </p:cNvPr>
          <p:cNvSpPr txBox="1"/>
          <p:nvPr/>
        </p:nvSpPr>
        <p:spPr>
          <a:xfrm>
            <a:off x="6184219" y="4595790"/>
            <a:ext cx="5188042" cy="2037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 b="1" dirty="0"/>
          </a:p>
          <a:p>
            <a:pPr algn="ctr"/>
            <a:endParaRPr lang="en-US" sz="2000" b="1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Início</a:t>
            </a:r>
            <a:r>
              <a:rPr lang="en-US" sz="2000" dirty="0">
                <a:latin typeface="Times New Roman"/>
                <a:cs typeface="Times New Roman"/>
              </a:rPr>
              <a:t> = 3, </a:t>
            </a:r>
            <a:r>
              <a:rPr lang="en-US" sz="2000" dirty="0" err="1">
                <a:latin typeface="Times New Roman"/>
                <a:cs typeface="Times New Roman"/>
              </a:rPr>
              <a:t>fim</a:t>
            </a:r>
            <a:r>
              <a:rPr lang="en-US" sz="2000" dirty="0">
                <a:latin typeface="Times New Roman"/>
                <a:cs typeface="Times New Roman"/>
              </a:rPr>
              <a:t> = 5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Condição</a:t>
            </a:r>
            <a:r>
              <a:rPr lang="en-US" sz="2000" dirty="0">
                <a:latin typeface="Times New Roman"/>
                <a:cs typeface="Times New Roman"/>
              </a:rPr>
              <a:t> 3 &lt; 5 é VERDADEIRA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Próximo</a:t>
            </a:r>
            <a:r>
              <a:rPr lang="en-US" sz="2000" dirty="0">
                <a:latin typeface="Times New Roman"/>
                <a:cs typeface="Times New Roman"/>
              </a:rPr>
              <a:t>: Chamar </a:t>
            </a:r>
            <a:r>
              <a:rPr lang="en-US" sz="2000" dirty="0" err="1">
                <a:latin typeface="Times New Roman"/>
                <a:cs typeface="Times New Roman"/>
              </a:rPr>
              <a:t>particionar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, 3, 5)</a:t>
            </a:r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3F90B3DD-209B-B8CA-74A7-F4FC7C96E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502282"/>
              </p:ext>
            </p:extLst>
          </p:nvPr>
        </p:nvGraphicFramePr>
        <p:xfrm>
          <a:off x="1108135" y="270446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43C1C22E-6657-55E3-5873-E40A96F0EE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569199"/>
              </p:ext>
            </p:extLst>
          </p:nvPr>
        </p:nvGraphicFramePr>
        <p:xfrm>
          <a:off x="1108679" y="3254545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032E12-579B-FC54-AA03-2447D0BB7138}"/>
              </a:ext>
            </a:extLst>
          </p:cNvPr>
          <p:cNvSpPr txBox="1"/>
          <p:nvPr/>
        </p:nvSpPr>
        <p:spPr>
          <a:xfrm>
            <a:off x="1082598" y="179219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SUBVETOR EM PROCESSAMENTO</a:t>
            </a:r>
          </a:p>
        </p:txBody>
      </p:sp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0D8A3338-0C48-4926-C4C1-AEDBAD239DFB}"/>
              </a:ext>
            </a:extLst>
          </p:cNvPr>
          <p:cNvSpPr/>
          <p:nvPr/>
        </p:nvSpPr>
        <p:spPr>
          <a:xfrm flipV="1">
            <a:off x="3669308" y="2326856"/>
            <a:ext cx="1726303" cy="17147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7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6DCF-177A-E7BB-E1F1-9AA03E21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Terceira Partição - particionar(3, 5)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4BE276FD-C483-B064-D6C1-D00BED4386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493" y="2326779"/>
            <a:ext cx="5181600" cy="201088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160E1-D072-FC2C-4AF4-330877C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50A74-E30C-4456-B6FF-547ECEE4189A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B01B-4B73-3070-C68C-93FFA87F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16362-3E69-A85D-C439-F56E0AF6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22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362BA-276C-A5CD-231A-3506B2560F96}"/>
              </a:ext>
            </a:extLst>
          </p:cNvPr>
          <p:cNvSpPr txBox="1"/>
          <p:nvPr/>
        </p:nvSpPr>
        <p:spPr>
          <a:xfrm>
            <a:off x="6098603" y="182619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AEDB47-CAA2-1973-9134-C75BED7A2260}"/>
              </a:ext>
            </a:extLst>
          </p:cNvPr>
          <p:cNvSpPr txBox="1"/>
          <p:nvPr/>
        </p:nvSpPr>
        <p:spPr>
          <a:xfrm>
            <a:off x="6177280" y="4364835"/>
            <a:ext cx="519089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dirty="0"/>
          </a:p>
          <a:p>
            <a:pPr algn="ctr"/>
            <a:endParaRPr lang="pt-BR" sz="2000" b="1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Pivô escolhido: vetor[5] = 8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Variável i inicializada: i = 2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Próximo: Loop for com j de 3 até 4</a:t>
            </a:r>
          </a:p>
          <a:p>
            <a:pPr algn="l"/>
            <a:endParaRPr lang="pt-BR" dirty="0"/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64509755-6106-A6F2-72DD-C9BF269B5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509234"/>
              </p:ext>
            </p:extLst>
          </p:nvPr>
        </p:nvGraphicFramePr>
        <p:xfrm>
          <a:off x="1108135" y="270446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FEE52D15-A59F-D7DF-469C-A27E593C1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775933"/>
              </p:ext>
            </p:extLst>
          </p:nvPr>
        </p:nvGraphicFramePr>
        <p:xfrm>
          <a:off x="1108679" y="3254545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55404F-DD31-00AF-0659-0F48F4DEAF9F}"/>
              </a:ext>
            </a:extLst>
          </p:cNvPr>
          <p:cNvSpPr txBox="1"/>
          <p:nvPr/>
        </p:nvSpPr>
        <p:spPr>
          <a:xfrm>
            <a:off x="1082598" y="179219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ATUAL DO VETOR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766DA6C-B037-6ABA-1C8F-4E065797470E}"/>
              </a:ext>
            </a:extLst>
          </p:cNvPr>
          <p:cNvSpPr txBox="1"/>
          <p:nvPr/>
        </p:nvSpPr>
        <p:spPr>
          <a:xfrm>
            <a:off x="3158769" y="4160396"/>
            <a:ext cx="12224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Inicio =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7EE5CCA-BD2D-EEE1-689E-D113A3AD872A}"/>
              </a:ext>
            </a:extLst>
          </p:cNvPr>
          <p:cNvSpPr txBox="1"/>
          <p:nvPr/>
        </p:nvSpPr>
        <p:spPr>
          <a:xfrm>
            <a:off x="4662325" y="4158414"/>
            <a:ext cx="13248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Pivô = 8</a:t>
            </a: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D6CA155F-FC12-A0D9-3275-5F0C79FA0C55}"/>
              </a:ext>
            </a:extLst>
          </p:cNvPr>
          <p:cNvSpPr/>
          <p:nvPr/>
        </p:nvSpPr>
        <p:spPr>
          <a:xfrm rot="16200000">
            <a:off x="5147015" y="3699562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CB3201B7-BB30-73CC-EF40-DC21EFB8F7E4}"/>
              </a:ext>
            </a:extLst>
          </p:cNvPr>
          <p:cNvSpPr/>
          <p:nvPr/>
        </p:nvSpPr>
        <p:spPr>
          <a:xfrm rot="16200000">
            <a:off x="3585844" y="3699562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02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34C1-7BB2-5911-552A-88502B40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Terceira Partição - Loop j=3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D193D3C4-CA4F-0E55-9FD2-8C28BACDC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8396"/>
            <a:ext cx="5181600" cy="147169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F301-B2A5-B3D4-A4FB-012451A0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BD85-D7B2-49D8-BE6E-D87C5865EF13}" type="datetime1">
              <a:t>05/06/2025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F4C0-6EDB-6CAC-B635-B48ACC94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BEF8-449F-0DBA-710A-27ED94A0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23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C34FE48-4934-1462-4909-126A0A585D92}"/>
              </a:ext>
            </a:extLst>
          </p:cNvPr>
          <p:cNvSpPr txBox="1"/>
          <p:nvPr/>
        </p:nvSpPr>
        <p:spPr>
          <a:xfrm>
            <a:off x="6089310" y="182619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graphicFrame>
        <p:nvGraphicFramePr>
          <p:cNvPr id="12" name="Content Placeholder 35">
            <a:extLst>
              <a:ext uri="{FF2B5EF4-FFF2-40B4-BE49-F238E27FC236}">
                <a16:creationId xmlns:a16="http://schemas.microsoft.com/office/drawing/2014/main" id="{98D049F3-2749-CF6B-B1B4-8DA901A4B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377905"/>
              </p:ext>
            </p:extLst>
          </p:nvPr>
        </p:nvGraphicFramePr>
        <p:xfrm>
          <a:off x="1108135" y="270446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7">
            <a:extLst>
              <a:ext uri="{FF2B5EF4-FFF2-40B4-BE49-F238E27FC236}">
                <a16:creationId xmlns:a16="http://schemas.microsoft.com/office/drawing/2014/main" id="{B5F74EF2-A690-87D0-85D3-BBBEFFDE7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835232"/>
              </p:ext>
            </p:extLst>
          </p:nvPr>
        </p:nvGraphicFramePr>
        <p:xfrm>
          <a:off x="1108679" y="3254545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AF6CCE-57B5-E397-AD14-6074DA574D1F}"/>
              </a:ext>
            </a:extLst>
          </p:cNvPr>
          <p:cNvSpPr txBox="1"/>
          <p:nvPr/>
        </p:nvSpPr>
        <p:spPr>
          <a:xfrm>
            <a:off x="1082598" y="179219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ATUAL DO VETOR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45C8EE-8E83-46A8-7718-6F8F2EF5F267}"/>
              </a:ext>
            </a:extLst>
          </p:cNvPr>
          <p:cNvSpPr txBox="1"/>
          <p:nvPr/>
        </p:nvSpPr>
        <p:spPr>
          <a:xfrm>
            <a:off x="3530477" y="4048884"/>
            <a:ext cx="748494" cy="409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J =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C035E2-3139-7CF9-E3E1-0E8490507FE0}"/>
              </a:ext>
            </a:extLst>
          </p:cNvPr>
          <p:cNvSpPr txBox="1"/>
          <p:nvPr/>
        </p:nvSpPr>
        <p:spPr>
          <a:xfrm>
            <a:off x="4662325" y="4046902"/>
            <a:ext cx="13248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Pivô = 8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96296A96-9E37-8AA6-FB70-D55B1756DE3D}"/>
              </a:ext>
            </a:extLst>
          </p:cNvPr>
          <p:cNvSpPr/>
          <p:nvPr/>
        </p:nvSpPr>
        <p:spPr>
          <a:xfrm rot="16200000">
            <a:off x="5174893" y="3634513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B13534EF-E63E-BE12-6034-C220C184723B}"/>
              </a:ext>
            </a:extLst>
          </p:cNvPr>
          <p:cNvSpPr/>
          <p:nvPr/>
        </p:nvSpPr>
        <p:spPr>
          <a:xfrm rot="16200000">
            <a:off x="3632307" y="3634513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077A607-E8A5-F93D-A7FC-FE4799E07B8E}"/>
              </a:ext>
            </a:extLst>
          </p:cNvPr>
          <p:cNvSpPr txBox="1"/>
          <p:nvPr/>
        </p:nvSpPr>
        <p:spPr>
          <a:xfrm>
            <a:off x="6238240" y="4338320"/>
            <a:ext cx="5151119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/>
          </a:p>
          <a:p>
            <a:pPr>
              <a:lnSpc>
                <a:spcPct val="15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Comparando vetor[3] = 9 com pivô = 8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9 NÃO é menor que 8, então não troca</a:t>
            </a:r>
            <a:endParaRPr lang="pt-BR" sz="200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i permanece = 2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45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67F5-CF93-1EB1-39AB-D7C1D9D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Terceira Partição - Loop j=4</a:t>
            </a:r>
            <a:endParaRPr lang="pt-BR"/>
          </a:p>
        </p:txBody>
      </p:sp>
      <p:pic>
        <p:nvPicPr>
          <p:cNvPr id="8" name="Content Placeholder 7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28B035E1-89D0-7801-0EC7-1A2572FC2C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8193"/>
            <a:ext cx="5181600" cy="150483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112C4-3608-7B63-AF4B-DAEF13E8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3EA1-9DEE-4E0A-87F5-1D4961032FDB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19E3-4676-71B4-176D-30397A64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54BE-3AB8-9EBF-5AE1-350F8ADE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24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CC7F05-9EDB-C384-4DCC-F6B2A7C3F52B}"/>
              </a:ext>
            </a:extLst>
          </p:cNvPr>
          <p:cNvSpPr txBox="1"/>
          <p:nvPr/>
        </p:nvSpPr>
        <p:spPr>
          <a:xfrm>
            <a:off x="6126481" y="1789027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B9CFC6-6DBD-9045-F5F0-5B644AD325FE}"/>
              </a:ext>
            </a:extLst>
          </p:cNvPr>
          <p:cNvSpPr txBox="1"/>
          <p:nvPr/>
        </p:nvSpPr>
        <p:spPr>
          <a:xfrm>
            <a:off x="6268720" y="4196080"/>
            <a:ext cx="524256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Comparando vetor[4] = 10 com pivô = 8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10 NÃO é menor que 8, então não troca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i permanece = 2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Próximo: Sair do loop e fazer troca final</a:t>
            </a:r>
          </a:p>
          <a:p>
            <a:pPr algn="l"/>
            <a:endParaRPr lang="pt-BR" dirty="0"/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C702D429-B7E1-FB3A-F02A-7D0BCAE23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483006"/>
              </p:ext>
            </p:extLst>
          </p:nvPr>
        </p:nvGraphicFramePr>
        <p:xfrm>
          <a:off x="1108135" y="270446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4902207F-607B-3A7F-CC4A-5AD2F7F31F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342174"/>
              </p:ext>
            </p:extLst>
          </p:nvPr>
        </p:nvGraphicFramePr>
        <p:xfrm>
          <a:off x="1108679" y="3254545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62732D-6250-692C-A967-C5D45ED2AB3C}"/>
              </a:ext>
            </a:extLst>
          </p:cNvPr>
          <p:cNvSpPr txBox="1"/>
          <p:nvPr/>
        </p:nvSpPr>
        <p:spPr>
          <a:xfrm>
            <a:off x="1082598" y="179219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ATUAL DO VETOR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C7C2FEB-9280-8600-87C8-B1C7E85BF81D}"/>
              </a:ext>
            </a:extLst>
          </p:cNvPr>
          <p:cNvSpPr txBox="1"/>
          <p:nvPr/>
        </p:nvSpPr>
        <p:spPr>
          <a:xfrm>
            <a:off x="4292477" y="4048884"/>
            <a:ext cx="748494" cy="409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J = 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380F31-9BE7-0BAF-765D-D924B30D9795}"/>
              </a:ext>
            </a:extLst>
          </p:cNvPr>
          <p:cNvSpPr txBox="1"/>
          <p:nvPr/>
        </p:nvSpPr>
        <p:spPr>
          <a:xfrm>
            <a:off x="5034032" y="4046902"/>
            <a:ext cx="105540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Pivô = 8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B093D183-75E2-A2C2-50D9-D7B639572FFE}"/>
              </a:ext>
            </a:extLst>
          </p:cNvPr>
          <p:cNvSpPr/>
          <p:nvPr/>
        </p:nvSpPr>
        <p:spPr>
          <a:xfrm rot="16200000">
            <a:off x="5174893" y="3634513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58DB8266-233F-4A19-F189-31A9D519EF6A}"/>
              </a:ext>
            </a:extLst>
          </p:cNvPr>
          <p:cNvSpPr/>
          <p:nvPr/>
        </p:nvSpPr>
        <p:spPr>
          <a:xfrm rot="16200000">
            <a:off x="4394307" y="3634513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70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7F80-ECA8-3563-6801-729CA985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Terceira Partição - Troca Final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E423EC10-F2F8-C029-E536-703F502F6B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3972" y="2487136"/>
            <a:ext cx="4981575" cy="10572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65C18-26AE-B63C-6638-5D01BC8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1D14-1C66-404D-9183-025C0E085D7F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CF87-1235-2C60-C472-1E283DE8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F12B6-7557-AD27-4DBC-69B658AB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25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CA05C18-4755-E7AC-45B7-C39D5B869BFF}"/>
              </a:ext>
            </a:extLst>
          </p:cNvPr>
          <p:cNvSpPr txBox="1"/>
          <p:nvPr/>
        </p:nvSpPr>
        <p:spPr>
          <a:xfrm>
            <a:off x="6241710" y="182619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80287C-1DFA-6929-E3B7-AC6D981048BA}"/>
              </a:ext>
            </a:extLst>
          </p:cNvPr>
          <p:cNvSpPr txBox="1"/>
          <p:nvPr/>
        </p:nvSpPr>
        <p:spPr>
          <a:xfrm>
            <a:off x="6400799" y="3830320"/>
            <a:ext cx="495807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endParaRPr lang="pt-BR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Troca vetor[3] (9) com vetor[5] (8)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Pivô 8 agora está na posição correta (índice 3)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Retorna </a:t>
            </a:r>
            <a:r>
              <a:rPr lang="pt-BR" sz="2000" dirty="0" err="1">
                <a:latin typeface="Times New Roman"/>
                <a:cs typeface="Times New Roman"/>
              </a:rPr>
              <a:t>indicePivo</a:t>
            </a:r>
            <a:r>
              <a:rPr lang="pt-BR" sz="2000" dirty="0">
                <a:latin typeface="Times New Roman"/>
                <a:cs typeface="Times New Roman"/>
              </a:rPr>
              <a:t> = 3</a:t>
            </a:r>
          </a:p>
          <a:p>
            <a:pPr algn="l"/>
            <a:endParaRPr lang="pt-BR" sz="2000" dirty="0">
              <a:latin typeface="Times New Roman"/>
              <a:cs typeface="Times New Roman"/>
            </a:endParaRPr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D3252F6F-C2D7-50E8-BC7B-D6932E441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645645"/>
              </p:ext>
            </p:extLst>
          </p:nvPr>
        </p:nvGraphicFramePr>
        <p:xfrm>
          <a:off x="1108135" y="270446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A7259717-9F93-307C-ECB5-2F286B157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50928"/>
              </p:ext>
            </p:extLst>
          </p:nvPr>
        </p:nvGraphicFramePr>
        <p:xfrm>
          <a:off x="1108679" y="3254545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282899-B8C2-459F-C15B-8AE85A215665}"/>
              </a:ext>
            </a:extLst>
          </p:cNvPr>
          <p:cNvSpPr txBox="1"/>
          <p:nvPr/>
        </p:nvSpPr>
        <p:spPr>
          <a:xfrm>
            <a:off x="1082598" y="179219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ANTES DA TROCA</a:t>
            </a:r>
          </a:p>
        </p:txBody>
      </p:sp>
      <p:graphicFrame>
        <p:nvGraphicFramePr>
          <p:cNvPr id="26" name="Content Placeholder 35">
            <a:extLst>
              <a:ext uri="{FF2B5EF4-FFF2-40B4-BE49-F238E27FC236}">
                <a16:creationId xmlns:a16="http://schemas.microsoft.com/office/drawing/2014/main" id="{733CF0D6-AFEB-1954-DEF1-84C119C58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973790"/>
              </p:ext>
            </p:extLst>
          </p:nvPr>
        </p:nvGraphicFramePr>
        <p:xfrm>
          <a:off x="1108135" y="523430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27" name="Content Placeholder 17">
            <a:extLst>
              <a:ext uri="{FF2B5EF4-FFF2-40B4-BE49-F238E27FC236}">
                <a16:creationId xmlns:a16="http://schemas.microsoft.com/office/drawing/2014/main" id="{7A72042D-EF82-8F6A-937A-20666F840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341438"/>
              </p:ext>
            </p:extLst>
          </p:nvPr>
        </p:nvGraphicFramePr>
        <p:xfrm>
          <a:off x="1098519" y="5692944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28" name="CaixaDeTexto 27">
            <a:extLst>
              <a:ext uri="{FF2B5EF4-FFF2-40B4-BE49-F238E27FC236}">
                <a16:creationId xmlns:a16="http://schemas.microsoft.com/office/drawing/2014/main" id="{35F245E2-61B8-BFA6-38D7-949D58B3EF8D}"/>
              </a:ext>
            </a:extLst>
          </p:cNvPr>
          <p:cNvSpPr txBox="1"/>
          <p:nvPr/>
        </p:nvSpPr>
        <p:spPr>
          <a:xfrm>
            <a:off x="1123237" y="4332196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DEPOIS DA TROCA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9AACEBE8-0580-7D2B-93D8-A1ED704E091D}"/>
              </a:ext>
            </a:extLst>
          </p:cNvPr>
          <p:cNvSpPr/>
          <p:nvPr/>
        </p:nvSpPr>
        <p:spPr>
          <a:xfrm rot="16200000">
            <a:off x="3632307" y="3634513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6D9500BD-6A92-E2F2-A2B4-A8DBB715B351}"/>
              </a:ext>
            </a:extLst>
          </p:cNvPr>
          <p:cNvSpPr/>
          <p:nvPr/>
        </p:nvSpPr>
        <p:spPr>
          <a:xfrm rot="16200000">
            <a:off x="5156307" y="3634513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2C4BE848-7B4E-5131-1932-1EDEAD932AE0}"/>
              </a:ext>
            </a:extLst>
          </p:cNvPr>
          <p:cNvSpPr/>
          <p:nvPr/>
        </p:nvSpPr>
        <p:spPr>
          <a:xfrm rot="16200000">
            <a:off x="3632306" y="6062753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F0734C8-E35A-CDAE-15AC-5C3812DA0CAE}"/>
              </a:ext>
            </a:extLst>
          </p:cNvPr>
          <p:cNvSpPr txBox="1"/>
          <p:nvPr/>
        </p:nvSpPr>
        <p:spPr>
          <a:xfrm>
            <a:off x="3474720" y="3901440"/>
            <a:ext cx="8432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i + 1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33757D-3EBE-2AD6-3B1E-D453BA25FCAF}"/>
              </a:ext>
            </a:extLst>
          </p:cNvPr>
          <p:cNvSpPr txBox="1"/>
          <p:nvPr/>
        </p:nvSpPr>
        <p:spPr>
          <a:xfrm>
            <a:off x="4988560" y="3962400"/>
            <a:ext cx="609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Fim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45FACAF-7F34-281D-4397-DE0E5FF3402A}"/>
              </a:ext>
            </a:extLst>
          </p:cNvPr>
          <p:cNvSpPr txBox="1"/>
          <p:nvPr/>
        </p:nvSpPr>
        <p:spPr>
          <a:xfrm>
            <a:off x="3048000" y="6329680"/>
            <a:ext cx="1737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latin typeface="Times New Roman"/>
                <a:cs typeface="Times New Roman"/>
              </a:rPr>
              <a:t>IndicePivo</a:t>
            </a:r>
            <a:r>
              <a:rPr lang="pt-BR" sz="2000" dirty="0">
                <a:latin typeface="Times New Roman"/>
                <a:cs typeface="Times New Roman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057567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770F-277F-AADB-D958-1611837A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Voltando para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(3, 5) - Após Terceira Partição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20A3F091-05F5-CD4B-A61A-832CD3E0AB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7134"/>
            <a:ext cx="5181600" cy="162875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A0C49-F9AF-E839-20A5-6FCA8361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4CE0-A676-4E94-AE96-313A16B95954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CA57B-C5D7-6FCC-AD7E-3BDDEB0C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4CCBE-EE16-9722-45FD-A6D68C23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26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6DEFBC-238A-8009-DFE3-ACC0464FED5C}"/>
              </a:ext>
            </a:extLst>
          </p:cNvPr>
          <p:cNvSpPr txBox="1"/>
          <p:nvPr/>
        </p:nvSpPr>
        <p:spPr>
          <a:xfrm>
            <a:off x="6241710" y="1826198"/>
            <a:ext cx="53465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72CE6D-3D87-AE8E-0EBB-32AB0A612221}"/>
              </a:ext>
            </a:extLst>
          </p:cNvPr>
          <p:cNvSpPr txBox="1"/>
          <p:nvPr/>
        </p:nvSpPr>
        <p:spPr>
          <a:xfrm>
            <a:off x="6201936" y="4008864"/>
            <a:ext cx="5335859" cy="2499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/>
          </a:p>
          <a:p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Particionar</a:t>
            </a:r>
            <a:r>
              <a:rPr lang="en-US" sz="2000" dirty="0">
                <a:latin typeface="Times New Roman"/>
                <a:cs typeface="Times New Roman"/>
              </a:rPr>
              <a:t>() </a:t>
            </a:r>
            <a:r>
              <a:rPr lang="en-US" sz="2000" dirty="0" err="1">
                <a:latin typeface="Times New Roman"/>
                <a:cs typeface="Times New Roman"/>
              </a:rPr>
              <a:t>retornou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indicePivo</a:t>
            </a:r>
            <a:r>
              <a:rPr lang="en-US" sz="2000" dirty="0">
                <a:latin typeface="Times New Roman"/>
                <a:cs typeface="Times New Roman"/>
              </a:rPr>
              <a:t> = 3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Próxima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chamada</a:t>
            </a:r>
            <a:r>
              <a:rPr lang="en-US" sz="2000" dirty="0">
                <a:latin typeface="Times New Roman"/>
                <a:cs typeface="Times New Roman"/>
              </a:rPr>
              <a:t>: quicksort(</a:t>
            </a:r>
            <a:r>
              <a:rPr lang="en-US" sz="2000" dirty="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, 3, 2)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Esta </a:t>
            </a:r>
            <a:r>
              <a:rPr lang="en-US" sz="2000" dirty="0" err="1">
                <a:latin typeface="Times New Roman"/>
                <a:cs typeface="Times New Roman"/>
              </a:rPr>
              <a:t>chamada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processará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subvetor</a:t>
            </a:r>
            <a:r>
              <a:rPr lang="en-US" sz="2000" dirty="0">
                <a:latin typeface="Times New Roman"/>
                <a:cs typeface="Times New Roman"/>
              </a:rPr>
              <a:t> à </a:t>
            </a:r>
            <a:r>
              <a:rPr lang="en-US" sz="2000" dirty="0" err="1">
                <a:latin typeface="Times New Roman"/>
                <a:cs typeface="Times New Roman"/>
              </a:rPr>
              <a:t>esquerda</a:t>
            </a:r>
            <a:r>
              <a:rPr lang="en-US" sz="2000" dirty="0">
                <a:latin typeface="Times New Roman"/>
                <a:cs typeface="Times New Roman"/>
              </a:rPr>
              <a:t> (que é </a:t>
            </a:r>
            <a:r>
              <a:rPr lang="en-US" sz="2000" dirty="0" err="1">
                <a:latin typeface="Times New Roman"/>
                <a:cs typeface="Times New Roman"/>
              </a:rPr>
              <a:t>inválido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início</a:t>
            </a:r>
            <a:r>
              <a:rPr lang="en-US" sz="2000" dirty="0">
                <a:latin typeface="Times New Roman"/>
                <a:cs typeface="Times New Roman"/>
              </a:rPr>
              <a:t> &gt; </a:t>
            </a:r>
            <a:r>
              <a:rPr lang="en-US" sz="2000" dirty="0" err="1">
                <a:latin typeface="Times New Roman"/>
                <a:cs typeface="Times New Roman"/>
              </a:rPr>
              <a:t>fim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graphicFrame>
        <p:nvGraphicFramePr>
          <p:cNvPr id="15" name="Content Placeholder 35">
            <a:extLst>
              <a:ext uri="{FF2B5EF4-FFF2-40B4-BE49-F238E27FC236}">
                <a16:creationId xmlns:a16="http://schemas.microsoft.com/office/drawing/2014/main" id="{56453115-AA82-06CD-F05C-B1910912D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311031"/>
              </p:ext>
            </p:extLst>
          </p:nvPr>
        </p:nvGraphicFramePr>
        <p:xfrm>
          <a:off x="1043086" y="2530135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7">
            <a:extLst>
              <a:ext uri="{FF2B5EF4-FFF2-40B4-BE49-F238E27FC236}">
                <a16:creationId xmlns:a16="http://schemas.microsoft.com/office/drawing/2014/main" id="{4BF029E0-BB0A-9019-9FD7-E64B21C6F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138253"/>
              </p:ext>
            </p:extLst>
          </p:nvPr>
        </p:nvGraphicFramePr>
        <p:xfrm>
          <a:off x="1042763" y="3063115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98FEC9-25C1-71C7-5A51-914C6B47E18E}"/>
              </a:ext>
            </a:extLst>
          </p:cNvPr>
          <p:cNvSpPr txBox="1"/>
          <p:nvPr/>
        </p:nvSpPr>
        <p:spPr>
          <a:xfrm>
            <a:off x="965261" y="1823172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DEPOIS DA TROCA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F7CDC619-B17D-1829-52A1-F72954941F3C}"/>
              </a:ext>
            </a:extLst>
          </p:cNvPr>
          <p:cNvSpPr/>
          <p:nvPr/>
        </p:nvSpPr>
        <p:spPr>
          <a:xfrm rot="16200000">
            <a:off x="3557965" y="3442216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949BDFF-1F3B-F535-8996-360F30D631DE}"/>
              </a:ext>
            </a:extLst>
          </p:cNvPr>
          <p:cNvSpPr txBox="1"/>
          <p:nvPr/>
        </p:nvSpPr>
        <p:spPr>
          <a:xfrm>
            <a:off x="2684346" y="3829453"/>
            <a:ext cx="2044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/>
              <a:t>Pivô = 8 na posição 3</a:t>
            </a:r>
          </a:p>
        </p:txBody>
      </p:sp>
    </p:spTree>
    <p:extLst>
      <p:ext uri="{BB962C8B-B14F-4D97-AF65-F5344CB8AC3E}">
        <p14:creationId xmlns:p14="http://schemas.microsoft.com/office/powerpoint/2010/main" val="299735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1EEC-BC12-AC9F-F2FB-AE0B7FED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Sexta Chamada Recursiva -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(3, 2)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3E5E-B8F9-7938-F58D-A8E3BDCC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34313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200" b="1" dirty="0">
                <a:latin typeface="Times New Roman"/>
                <a:cs typeface="Times New Roman"/>
              </a:rPr>
              <a:t>PILHA DE CHAMADAS:</a:t>
            </a:r>
            <a:endParaRPr lang="pt-BR"/>
          </a:p>
          <a:p>
            <a:endParaRPr lang="pt-BR" b="1" dirty="0">
              <a:latin typeface="Neue Haas Grotesk Text Pro"/>
              <a:cs typeface="Times New Roman"/>
            </a:endParaRPr>
          </a:p>
          <a:p>
            <a:pPr marL="0" indent="0">
              <a:buNone/>
            </a:pPr>
            <a:r>
              <a:rPr lang="pt-BR" err="1">
                <a:latin typeface="Times New Roman"/>
                <a:cs typeface="Times New Roman"/>
              </a:rPr>
              <a:t>main</a:t>
            </a:r>
            <a:r>
              <a:rPr lang="pt-BR" dirty="0">
                <a:latin typeface="Times New Roman"/>
                <a:cs typeface="Times New Roman"/>
              </a:rPr>
              <a:t>()</a:t>
            </a:r>
            <a:r>
              <a:rPr lang="pt-BR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|__ </a:t>
            </a:r>
            <a:r>
              <a:rPr lang="pt-BR" sz="2100" dirty="0" err="1">
                <a:latin typeface="Times New Roman"/>
                <a:cs typeface="Times New Roman"/>
              </a:rPr>
              <a:t>quicksort</a:t>
            </a:r>
            <a:r>
              <a:rPr lang="pt-BR" sz="2100" dirty="0">
                <a:latin typeface="Times New Roman"/>
                <a:cs typeface="Times New Roman"/>
              </a:rPr>
              <a:t>(0, 5)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  |__ </a:t>
            </a:r>
            <a:r>
              <a:rPr lang="pt-BR" sz="2100" dirty="0" err="1">
                <a:latin typeface="Times New Roman"/>
                <a:cs typeface="Times New Roman"/>
              </a:rPr>
              <a:t>quicksort</a:t>
            </a:r>
            <a:r>
              <a:rPr lang="pt-BR" sz="2100" dirty="0">
                <a:latin typeface="Times New Roman"/>
                <a:cs typeface="Times New Roman"/>
              </a:rPr>
              <a:t>(0, 1)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    |__ </a:t>
            </a:r>
            <a:r>
              <a:rPr lang="pt-BR" sz="2100" dirty="0" err="1">
                <a:latin typeface="Times New Roman"/>
                <a:cs typeface="Times New Roman"/>
              </a:rPr>
              <a:t>quicksort</a:t>
            </a:r>
            <a:r>
              <a:rPr lang="pt-BR" sz="2100" dirty="0">
                <a:latin typeface="Times New Roman"/>
                <a:cs typeface="Times New Roman"/>
              </a:rPr>
              <a:t>(2, 5) </a:t>
            </a:r>
            <a:endParaRPr lang="pt-BR" sz="21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      |__ </a:t>
            </a:r>
            <a:r>
              <a:rPr lang="pt-BR" sz="2100" dirty="0" err="1">
                <a:latin typeface="Times New Roman"/>
                <a:cs typeface="Times New Roman"/>
              </a:rPr>
              <a:t>quicksort</a:t>
            </a:r>
            <a:r>
              <a:rPr lang="pt-BR" sz="2100" dirty="0">
                <a:latin typeface="Times New Roman"/>
                <a:cs typeface="Times New Roman"/>
              </a:rPr>
              <a:t>(3, 5) </a:t>
            </a:r>
            <a:endParaRPr lang="pt-BR" sz="21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        |__ </a:t>
            </a:r>
            <a:r>
              <a:rPr lang="pt-BR" sz="2100" dirty="0" err="1">
                <a:latin typeface="Times New Roman"/>
                <a:cs typeface="Times New Roman"/>
              </a:rPr>
              <a:t>quicksort</a:t>
            </a:r>
            <a:r>
              <a:rPr lang="pt-BR" sz="2100" dirty="0">
                <a:latin typeface="Times New Roman"/>
                <a:cs typeface="Times New Roman"/>
              </a:rPr>
              <a:t>(3, 2)</a:t>
            </a:r>
            <a:r>
              <a:rPr lang="pt-BR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0A9263B3-75E4-8E7A-6F34-D03D8F6C8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07988"/>
            <a:ext cx="5181600" cy="117939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F46BD-C1B9-5063-DD26-50E69C21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3E88-78F0-49CC-A0B4-5BD355BEEA96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ED83E-20B5-8C57-BC09-797EFC73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FA70-E755-D84A-0C17-64D2C46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27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49E6CE-2611-B655-8483-11D8C6D74D46}"/>
              </a:ext>
            </a:extLst>
          </p:cNvPr>
          <p:cNvSpPr txBox="1"/>
          <p:nvPr/>
        </p:nvSpPr>
        <p:spPr>
          <a:xfrm>
            <a:off x="6176661" y="182619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DACAA5-0122-D094-AF24-ED93CF13050B}"/>
              </a:ext>
            </a:extLst>
          </p:cNvPr>
          <p:cNvSpPr txBox="1"/>
          <p:nvPr/>
        </p:nvSpPr>
        <p:spPr>
          <a:xfrm>
            <a:off x="6197600" y="4003040"/>
            <a:ext cx="5354320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pPr>
              <a:lnSpc>
                <a:spcPct val="150000"/>
              </a:lnSpc>
            </a:pPr>
            <a:endParaRPr lang="pt-BR" sz="2000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Início = 3, fim = 2: condição 3 &lt; 2 é FALSA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Função retorna sem fazer nada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Times New Roman"/>
                <a:cs typeface="Times New Roman"/>
              </a:rPr>
              <a:t>Volta para </a:t>
            </a:r>
            <a:r>
              <a:rPr lang="pt-BR" sz="2000" dirty="0" err="1">
                <a:latin typeface="Times New Roman"/>
                <a:cs typeface="Times New Roman"/>
              </a:rPr>
              <a:t>quicksort</a:t>
            </a:r>
            <a:r>
              <a:rPr lang="pt-BR" sz="2000" dirty="0">
                <a:latin typeface="Times New Roman"/>
                <a:cs typeface="Times New Roman"/>
              </a:rPr>
              <a:t>(3, 5)</a:t>
            </a:r>
          </a:p>
          <a:p>
            <a:pPr algn="l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F6FE98-3F4D-92D3-9D83-D6CC9EC6D07C}"/>
              </a:ext>
            </a:extLst>
          </p:cNvPr>
          <p:cNvSpPr txBox="1"/>
          <p:nvPr/>
        </p:nvSpPr>
        <p:spPr>
          <a:xfrm>
            <a:off x="2470863" y="5711158"/>
            <a:ext cx="258757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pt-BR" sz="2000" dirty="0">
                <a:latin typeface="Times New Roman"/>
                <a:cs typeface="Times New Roman"/>
              </a:rPr>
              <a:t>ATUAL (retorna imediatamente)</a:t>
            </a:r>
            <a:endParaRPr lang="pt-BR"/>
          </a:p>
          <a:p>
            <a:pPr algn="l"/>
            <a:endParaRPr lang="pt-BR" dirty="0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9628451-1FD4-3CB8-8CBB-58E113A628BA}"/>
              </a:ext>
            </a:extLst>
          </p:cNvPr>
          <p:cNvSpPr/>
          <p:nvPr/>
        </p:nvSpPr>
        <p:spPr>
          <a:xfrm rot="16200000">
            <a:off x="3530087" y="5282167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500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5FCE-11AB-1294-4D9A-C2D555EF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Continuando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(3, 5) - Segunda Chamada Recursiva</a:t>
            </a:r>
            <a:endParaRPr lang="pt-BR"/>
          </a:p>
        </p:txBody>
      </p:sp>
      <p:pic>
        <p:nvPicPr>
          <p:cNvPr id="10" name="Content Placeholder 9" descr="Texto&#10;&#10;O conteúdo gerado por IA pode estar incorreto.">
            <a:extLst>
              <a:ext uri="{FF2B5EF4-FFF2-40B4-BE49-F238E27FC236}">
                <a16:creationId xmlns:a16="http://schemas.microsoft.com/office/drawing/2014/main" id="{4015AB9E-FA9C-451A-6B0E-B1E225149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5902"/>
            <a:ext cx="5181600" cy="72639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D9F6-C24F-0B99-97AE-5DADBD00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7335-7AF4-4850-A90C-ACB0B27B2F7E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7326E-37E0-EA6F-2AE1-B708B0B2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37CA-EE6E-8A20-F0AB-B5C35A0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28</a:t>
            </a:fld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2BE632-C2DD-DADE-D4CD-1D72E1139783}"/>
              </a:ext>
            </a:extLst>
          </p:cNvPr>
          <p:cNvSpPr txBox="1"/>
          <p:nvPr/>
        </p:nvSpPr>
        <p:spPr>
          <a:xfrm>
            <a:off x="6139490" y="196558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FF7436-8A60-ED2E-8B89-0ABAF2098D00}"/>
              </a:ext>
            </a:extLst>
          </p:cNvPr>
          <p:cNvSpPr txBox="1"/>
          <p:nvPr/>
        </p:nvSpPr>
        <p:spPr>
          <a:xfrm>
            <a:off x="6146181" y="3692912"/>
            <a:ext cx="5475249" cy="1883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 b="1" dirty="0"/>
          </a:p>
          <a:p>
            <a:pPr algn="ctr"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Vai </a:t>
            </a:r>
            <a:r>
              <a:rPr lang="en-US" sz="2000" dirty="0" err="1">
                <a:latin typeface="Times New Roman"/>
                <a:cs typeface="Times New Roman"/>
              </a:rPr>
              <a:t>processar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subvetor</a:t>
            </a:r>
            <a:r>
              <a:rPr lang="en-US" sz="2000" dirty="0">
                <a:latin typeface="Times New Roman"/>
                <a:cs typeface="Times New Roman"/>
              </a:rPr>
              <a:t> da </a:t>
            </a:r>
            <a:r>
              <a:rPr lang="en-US" sz="2000" dirty="0" err="1">
                <a:latin typeface="Times New Roman"/>
                <a:cs typeface="Times New Roman"/>
              </a:rPr>
              <a:t>direita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elementos</a:t>
            </a:r>
            <a:r>
              <a:rPr lang="en-US" sz="2000" dirty="0">
                <a:latin typeface="Times New Roman"/>
                <a:cs typeface="Times New Roman"/>
              </a:rPr>
              <a:t> 10, 9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Próxima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chamada</a:t>
            </a:r>
            <a:r>
              <a:rPr lang="en-US" sz="2000" dirty="0">
                <a:latin typeface="Times New Roman"/>
                <a:cs typeface="Times New Roman"/>
              </a:rPr>
              <a:t>: quicksort(</a:t>
            </a:r>
            <a:r>
              <a:rPr lang="en-US" sz="2000" dirty="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, 4, 5)</a:t>
            </a:r>
          </a:p>
        </p:txBody>
      </p:sp>
      <p:graphicFrame>
        <p:nvGraphicFramePr>
          <p:cNvPr id="15" name="Content Placeholder 35">
            <a:extLst>
              <a:ext uri="{FF2B5EF4-FFF2-40B4-BE49-F238E27FC236}">
                <a16:creationId xmlns:a16="http://schemas.microsoft.com/office/drawing/2014/main" id="{02968F57-7B4E-949D-2BAB-08BEFA8E3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165262"/>
              </p:ext>
            </p:extLst>
          </p:nvPr>
        </p:nvGraphicFramePr>
        <p:xfrm>
          <a:off x="1061671" y="2873964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7" name="Content Placeholder 17">
            <a:extLst>
              <a:ext uri="{FF2B5EF4-FFF2-40B4-BE49-F238E27FC236}">
                <a16:creationId xmlns:a16="http://schemas.microsoft.com/office/drawing/2014/main" id="{8950AFDA-922B-BB7F-545B-3C8405CCD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31914"/>
              </p:ext>
            </p:extLst>
          </p:nvPr>
        </p:nvGraphicFramePr>
        <p:xfrm>
          <a:off x="1052056" y="3425530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E69181-8619-4DB8-F81C-95E10C81ACC0}"/>
              </a:ext>
            </a:extLst>
          </p:cNvPr>
          <p:cNvSpPr txBox="1"/>
          <p:nvPr/>
        </p:nvSpPr>
        <p:spPr>
          <a:xfrm>
            <a:off x="983846" y="1962562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DEPOIS DA TROCA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111B04B6-40F4-079E-FE97-67C9A32570DA}"/>
              </a:ext>
            </a:extLst>
          </p:cNvPr>
          <p:cNvSpPr/>
          <p:nvPr/>
        </p:nvSpPr>
        <p:spPr>
          <a:xfrm rot="16200000">
            <a:off x="3557965" y="3878972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1EA82B-9EC4-276F-829D-D9FBEB82BE8D}"/>
              </a:ext>
            </a:extLst>
          </p:cNvPr>
          <p:cNvSpPr txBox="1"/>
          <p:nvPr/>
        </p:nvSpPr>
        <p:spPr>
          <a:xfrm>
            <a:off x="3044160" y="4221728"/>
            <a:ext cx="14922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latin typeface="Times New Roman"/>
                <a:cs typeface="Times New Roman"/>
              </a:rPr>
              <a:t>Processado</a:t>
            </a:r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D14F80AD-7ADD-0473-6138-0FE85DB10824}"/>
              </a:ext>
            </a:extLst>
          </p:cNvPr>
          <p:cNvSpPr/>
          <p:nvPr/>
        </p:nvSpPr>
        <p:spPr>
          <a:xfrm flipV="1">
            <a:off x="4449892" y="2494124"/>
            <a:ext cx="973596" cy="245812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4571314A-8EE9-11CB-0748-507875D5721B}"/>
              </a:ext>
            </a:extLst>
          </p:cNvPr>
          <p:cNvSpPr/>
          <p:nvPr/>
        </p:nvSpPr>
        <p:spPr>
          <a:xfrm rot="15000000">
            <a:off x="4961160" y="3851094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FD9035-AFE1-A9F0-E11E-2FAF7844B25E}"/>
              </a:ext>
            </a:extLst>
          </p:cNvPr>
          <p:cNvSpPr txBox="1"/>
          <p:nvPr/>
        </p:nvSpPr>
        <p:spPr>
          <a:xfrm>
            <a:off x="4533839" y="4266580"/>
            <a:ext cx="11516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Times New Roman"/>
                <a:cs typeface="Times New Roman"/>
              </a:rPr>
              <a:t>Próximo </a:t>
            </a:r>
            <a:r>
              <a:rPr lang="pt-BR" sz="2000" err="1">
                <a:latin typeface="Times New Roman"/>
                <a:cs typeface="Times New Roman"/>
              </a:rPr>
              <a:t>Subvetor</a:t>
            </a:r>
            <a:endParaRPr lang="pt-BR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430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D4D-EA20-6842-C6EF-79D9B29C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Sétima Chamada Recursiva -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(4, 5)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C8234D96-EBC3-DDAA-9842-C87C42AEE1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9588"/>
            <a:ext cx="5181600" cy="133072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B8C7-883C-7421-11B2-89B78DFF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68E0-DE06-4B1A-B276-62961A384536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997-F5FC-CD31-E2FF-FD7F0E1D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AB64A-53D5-D742-43A7-61449AEF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29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D84800-B2C5-8473-9E5B-AAFF30FC713C}"/>
              </a:ext>
            </a:extLst>
          </p:cNvPr>
          <p:cNvSpPr txBox="1"/>
          <p:nvPr/>
        </p:nvSpPr>
        <p:spPr>
          <a:xfrm>
            <a:off x="6176661" y="182619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AB8955-206C-0B8E-BA4E-64F98BD090CE}"/>
              </a:ext>
            </a:extLst>
          </p:cNvPr>
          <p:cNvSpPr txBox="1"/>
          <p:nvPr/>
        </p:nvSpPr>
        <p:spPr>
          <a:xfrm>
            <a:off x="6174059" y="4185424"/>
            <a:ext cx="5252224" cy="1729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Vai </a:t>
            </a:r>
            <a:r>
              <a:rPr lang="en-US" sz="2000" dirty="0" err="1">
                <a:latin typeface="Times New Roman"/>
                <a:cs typeface="Times New Roman"/>
              </a:rPr>
              <a:t>particionar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subvetor</a:t>
            </a:r>
            <a:r>
              <a:rPr lang="en-US" sz="2000" dirty="0">
                <a:latin typeface="Times New Roman"/>
                <a:cs typeface="Times New Roman"/>
              </a:rPr>
              <a:t> [10, 9]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Pivô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será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[5] = 9</a:t>
            </a:r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97D57221-26F4-6348-24F4-EA18677218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90781"/>
              </p:ext>
            </p:extLst>
          </p:nvPr>
        </p:nvGraphicFramePr>
        <p:xfrm>
          <a:off x="1061671" y="2873964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9A36DCFE-477A-9A71-1129-692E2D217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897889"/>
              </p:ext>
            </p:extLst>
          </p:nvPr>
        </p:nvGraphicFramePr>
        <p:xfrm>
          <a:off x="1052056" y="3425530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7C92B1-5771-5DB8-29A5-D174DB6F6ACA}"/>
              </a:ext>
            </a:extLst>
          </p:cNvPr>
          <p:cNvSpPr txBox="1"/>
          <p:nvPr/>
        </p:nvSpPr>
        <p:spPr>
          <a:xfrm>
            <a:off x="983846" y="1962562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SUBVETOR A PROCESSAR</a:t>
            </a:r>
          </a:p>
        </p:txBody>
      </p:sp>
      <p:sp>
        <p:nvSpPr>
          <p:cNvPr id="19" name="Seta: da Esquerda para a Direita 18">
            <a:extLst>
              <a:ext uri="{FF2B5EF4-FFF2-40B4-BE49-F238E27FC236}">
                <a16:creationId xmlns:a16="http://schemas.microsoft.com/office/drawing/2014/main" id="{B4DFE36E-DE18-6583-900B-17EF8CD192B2}"/>
              </a:ext>
            </a:extLst>
          </p:cNvPr>
          <p:cNvSpPr/>
          <p:nvPr/>
        </p:nvSpPr>
        <p:spPr>
          <a:xfrm flipV="1">
            <a:off x="4449892" y="2494124"/>
            <a:ext cx="973596" cy="245812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8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4145-189B-820F-8561-4D18EA8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Primeira chamada do </a:t>
            </a:r>
            <a:r>
              <a:rPr lang="pt-BR" sz="4000" dirty="0" err="1">
                <a:latin typeface="Times New Roman"/>
                <a:cs typeface="Times New Roman"/>
              </a:rPr>
              <a:t>quicksort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229F1-6FFE-717B-10BC-AB615E787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Código</a:t>
            </a:r>
            <a:endParaRPr lang="pt-BR">
              <a:latin typeface="Times New Roman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03540-F7B6-1CA9-83EF-44C646604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Função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endParaRPr lang="pt-BR" dirty="0">
              <a:latin typeface="Times New Roman"/>
              <a:cs typeface="Times N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C9D5C-BBFC-7A1D-6168-CFE608A36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823650"/>
            <a:ext cx="5173897" cy="3328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Função: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 (inicio=0 , fim=5)</a:t>
            </a:r>
            <a:endParaRPr lang="pt-BR">
              <a:latin typeface="Times New Roman"/>
              <a:cs typeface="Times New Roman"/>
            </a:endParaRPr>
          </a:p>
          <a:p>
            <a:r>
              <a:rPr lang="pt-BR" dirty="0">
                <a:latin typeface="Times New Roman"/>
                <a:cs typeface="Times New Roman"/>
              </a:rPr>
              <a:t>Estado do Vetor: {10, 7, 8, 9, 1, 5}</a:t>
            </a:r>
          </a:p>
          <a:p>
            <a:r>
              <a:rPr lang="pt-BR" dirty="0">
                <a:latin typeface="Times New Roman"/>
                <a:cs typeface="Times New Roman"/>
              </a:rPr>
              <a:t>Condição: inicio &lt; fim (0 &lt; 5)</a:t>
            </a:r>
          </a:p>
          <a:p>
            <a:r>
              <a:rPr lang="pt-BR" dirty="0">
                <a:latin typeface="Times New Roman"/>
                <a:cs typeface="Times New Roman"/>
              </a:rPr>
              <a:t>Próxima ação: chamar a função particionar (0, 5)</a:t>
            </a:r>
          </a:p>
          <a:p>
            <a:endParaRPr lang="pt-BR" dirty="0">
              <a:latin typeface="Neue Haas Grotesk Text Pro"/>
              <a:cs typeface="Times New Roman"/>
            </a:endParaRPr>
          </a:p>
          <a:p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997A7-2E8F-5C06-A6ED-40BE5C0E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E7D8-5CE3-4117-A932-BFD1EC8C429D}" type="datetime1">
              <a:t>05/06/2025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C0DC0-E789-04E6-C82B-5A1671BD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A09DB-4D39-8D7D-E883-4F11136A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  <p:pic>
        <p:nvPicPr>
          <p:cNvPr id="12" name="Content Placeholder 11" descr="Texto, Carta&#10;&#10;O conteúdo gerado por IA pode estar incorreto.">
            <a:extLst>
              <a:ext uri="{FF2B5EF4-FFF2-40B4-BE49-F238E27FC236}">
                <a16:creationId xmlns:a16="http://schemas.microsoft.com/office/drawing/2014/main" id="{93FD699C-862D-934A-8935-4A4A0A6B2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943639"/>
            <a:ext cx="5157787" cy="2651599"/>
          </a:xfrm>
        </p:spPr>
      </p:pic>
    </p:spTree>
    <p:extLst>
      <p:ext uri="{BB962C8B-B14F-4D97-AF65-F5344CB8AC3E}">
        <p14:creationId xmlns:p14="http://schemas.microsoft.com/office/powerpoint/2010/main" val="2821984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7993-1C27-E344-ED4B-C6F78CEA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Quarta Partição - particionar(4, 5)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7CBA5C92-5F6D-2928-F277-EF748FD26D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9371" y="2524334"/>
            <a:ext cx="5181600" cy="180162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D55B-D18B-0D98-31F2-7ED7C133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D9F8-EC2F-46CE-B172-B1772FDE3BEB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F691-C251-E0B5-70AB-A8B5BD33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FCC8C-AA22-2AA6-72FA-5D1846A0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30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2A1B2D-76C8-BC9F-29FC-46383B22F8D7}"/>
              </a:ext>
            </a:extLst>
          </p:cNvPr>
          <p:cNvSpPr txBox="1"/>
          <p:nvPr/>
        </p:nvSpPr>
        <p:spPr>
          <a:xfrm>
            <a:off x="6176661" y="1826198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7CB943-BB62-6F09-60CB-F8E3E1F77295}"/>
              </a:ext>
            </a:extLst>
          </p:cNvPr>
          <p:cNvSpPr txBox="1"/>
          <p:nvPr/>
        </p:nvSpPr>
        <p:spPr>
          <a:xfrm>
            <a:off x="6174058" y="4324815"/>
            <a:ext cx="5391614" cy="2037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Pivô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escolhido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[5] = 9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Variável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inicializada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= 3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Próximo</a:t>
            </a:r>
            <a:r>
              <a:rPr lang="en-US" sz="2000" dirty="0">
                <a:latin typeface="Times New Roman"/>
                <a:cs typeface="Times New Roman"/>
              </a:rPr>
              <a:t>: Loop for com j = 4</a:t>
            </a:r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42A99203-1BA4-F8AC-4C51-FB7063FE5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813744"/>
              </p:ext>
            </p:extLst>
          </p:nvPr>
        </p:nvGraphicFramePr>
        <p:xfrm>
          <a:off x="1061671" y="2873964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8D25C032-7C54-4E75-91E2-FD6B0BD91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538805"/>
              </p:ext>
            </p:extLst>
          </p:nvPr>
        </p:nvGraphicFramePr>
        <p:xfrm>
          <a:off x="1052056" y="3425530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7FF23C-6FC1-ADD1-5621-5698A54ED640}"/>
              </a:ext>
            </a:extLst>
          </p:cNvPr>
          <p:cNvSpPr txBox="1"/>
          <p:nvPr/>
        </p:nvSpPr>
        <p:spPr>
          <a:xfrm>
            <a:off x="983846" y="1962562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SUBVETOR A PROCESSAR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E7174A66-37FA-1D7F-525B-B3140A35C445}"/>
              </a:ext>
            </a:extLst>
          </p:cNvPr>
          <p:cNvSpPr/>
          <p:nvPr/>
        </p:nvSpPr>
        <p:spPr>
          <a:xfrm rot="16200000">
            <a:off x="4357136" y="3804630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C17326B9-D945-C1BB-2D2B-FB48D63E027B}"/>
              </a:ext>
            </a:extLst>
          </p:cNvPr>
          <p:cNvSpPr/>
          <p:nvPr/>
        </p:nvSpPr>
        <p:spPr>
          <a:xfrm rot="14340000">
            <a:off x="5215780" y="3836225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3678E82-80C1-E143-80B6-7429A7A8BB95}"/>
              </a:ext>
            </a:extLst>
          </p:cNvPr>
          <p:cNvSpPr txBox="1"/>
          <p:nvPr/>
        </p:nvSpPr>
        <p:spPr>
          <a:xfrm>
            <a:off x="3909742" y="4248615"/>
            <a:ext cx="11857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Inicio = 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2158DA-51A1-3A7D-70C2-15CA036B2A12}"/>
              </a:ext>
            </a:extLst>
          </p:cNvPr>
          <p:cNvSpPr txBox="1"/>
          <p:nvPr/>
        </p:nvSpPr>
        <p:spPr>
          <a:xfrm>
            <a:off x="5090657" y="4247748"/>
            <a:ext cx="11723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Pivô = 9</a:t>
            </a:r>
          </a:p>
        </p:txBody>
      </p:sp>
    </p:spTree>
    <p:extLst>
      <p:ext uri="{BB962C8B-B14F-4D97-AF65-F5344CB8AC3E}">
        <p14:creationId xmlns:p14="http://schemas.microsoft.com/office/powerpoint/2010/main" val="401935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CF5D-47F3-CD0E-4871-1459827E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Quarta Partição - Loop j=4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459EA2EC-D0CB-D4C6-2757-77BE2F6F99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3712" y="2359104"/>
            <a:ext cx="5181600" cy="144442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D3E91-FEA7-90A6-0C9D-CC673E2A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3B87-0EE6-4F5C-97FE-B5653B10B27C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893C-42E3-8B90-3213-55958637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33239-CB68-B1B5-A3E4-D9D58F4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31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8E4379-39F5-5C5E-F136-D6E0853C358E}"/>
              </a:ext>
            </a:extLst>
          </p:cNvPr>
          <p:cNvSpPr txBox="1"/>
          <p:nvPr/>
        </p:nvSpPr>
        <p:spPr>
          <a:xfrm>
            <a:off x="6371807" y="1863369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177EFA-60B1-088F-E9C2-B08354207D79}"/>
              </a:ext>
            </a:extLst>
          </p:cNvPr>
          <p:cNvSpPr txBox="1"/>
          <p:nvPr/>
        </p:nvSpPr>
        <p:spPr>
          <a:xfrm>
            <a:off x="6090425" y="3934522"/>
            <a:ext cx="5819078" cy="25177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 b="1"/>
          </a:p>
          <a:p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Comparando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[4] = 10 com </a:t>
            </a:r>
            <a:r>
              <a:rPr lang="en-US" sz="2000" err="1">
                <a:latin typeface="Times New Roman"/>
                <a:cs typeface="Times New Roman"/>
              </a:rPr>
              <a:t>pivô</a:t>
            </a:r>
            <a:r>
              <a:rPr lang="en-US" sz="2000" dirty="0">
                <a:latin typeface="Times New Roman"/>
                <a:cs typeface="Times New Roman"/>
              </a:rPr>
              <a:t> = 9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10 NÃO é </a:t>
            </a:r>
            <a:r>
              <a:rPr lang="en-US" sz="2000" err="1">
                <a:latin typeface="Times New Roman"/>
                <a:cs typeface="Times New Roman"/>
              </a:rPr>
              <a:t>menor</a:t>
            </a:r>
            <a:r>
              <a:rPr lang="en-US" sz="2000" dirty="0">
                <a:latin typeface="Times New Roman"/>
                <a:cs typeface="Times New Roman"/>
              </a:rPr>
              <a:t> que 9, </a:t>
            </a:r>
            <a:r>
              <a:rPr lang="en-US" sz="2000" err="1">
                <a:latin typeface="Times New Roman"/>
                <a:cs typeface="Times New Roman"/>
              </a:rPr>
              <a:t>então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não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troca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permanece</a:t>
            </a:r>
            <a:r>
              <a:rPr lang="en-US" sz="2000" dirty="0">
                <a:latin typeface="Times New Roman"/>
                <a:cs typeface="Times New Roman"/>
              </a:rPr>
              <a:t> = 3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Próximo</a:t>
            </a:r>
            <a:r>
              <a:rPr lang="en-US" sz="2000" dirty="0">
                <a:latin typeface="Times New Roman"/>
                <a:cs typeface="Times New Roman"/>
              </a:rPr>
              <a:t>: Sair do loop e </a:t>
            </a:r>
            <a:r>
              <a:rPr lang="en-US" sz="2000" err="1">
                <a:latin typeface="Times New Roman"/>
                <a:cs typeface="Times New Roman"/>
              </a:rPr>
              <a:t>fazer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troca</a:t>
            </a:r>
            <a:r>
              <a:rPr lang="en-US" sz="2000" dirty="0">
                <a:latin typeface="Times New Roman"/>
                <a:cs typeface="Times New Roman"/>
              </a:rPr>
              <a:t> final</a:t>
            </a:r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606F4EBA-515E-6C7E-CCC3-B075C1A57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692908"/>
              </p:ext>
            </p:extLst>
          </p:nvPr>
        </p:nvGraphicFramePr>
        <p:xfrm>
          <a:off x="1061671" y="2873964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F93866E8-A73C-D4F3-E18F-569CD9A93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825470"/>
              </p:ext>
            </p:extLst>
          </p:nvPr>
        </p:nvGraphicFramePr>
        <p:xfrm>
          <a:off x="1052056" y="3425530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33C862-A73E-A267-F4AB-DF9F1F41FF23}"/>
              </a:ext>
            </a:extLst>
          </p:cNvPr>
          <p:cNvSpPr txBox="1"/>
          <p:nvPr/>
        </p:nvSpPr>
        <p:spPr>
          <a:xfrm>
            <a:off x="983846" y="1962562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SUBVETOR A PROCESSAR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F366FD4F-D02B-3108-378E-2827EB8B3A0D}"/>
              </a:ext>
            </a:extLst>
          </p:cNvPr>
          <p:cNvSpPr/>
          <p:nvPr/>
        </p:nvSpPr>
        <p:spPr>
          <a:xfrm rot="16200000">
            <a:off x="4357136" y="3804630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B696F38B-0BBD-1592-5B5B-5F7567F20E02}"/>
              </a:ext>
            </a:extLst>
          </p:cNvPr>
          <p:cNvSpPr/>
          <p:nvPr/>
        </p:nvSpPr>
        <p:spPr>
          <a:xfrm rot="16200000">
            <a:off x="5076391" y="3789762"/>
            <a:ext cx="318533" cy="2805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32FDB4-E10C-31DC-7F4F-9E55B256E92E}"/>
              </a:ext>
            </a:extLst>
          </p:cNvPr>
          <p:cNvSpPr txBox="1"/>
          <p:nvPr/>
        </p:nvSpPr>
        <p:spPr>
          <a:xfrm>
            <a:off x="4142059" y="4248615"/>
            <a:ext cx="7211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J = 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618AD9-61FA-8F4F-5FD8-845451275F15}"/>
              </a:ext>
            </a:extLst>
          </p:cNvPr>
          <p:cNvSpPr txBox="1"/>
          <p:nvPr/>
        </p:nvSpPr>
        <p:spPr>
          <a:xfrm>
            <a:off x="4932681" y="4247748"/>
            <a:ext cx="11630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Pivô = 9</a:t>
            </a:r>
          </a:p>
        </p:txBody>
      </p:sp>
    </p:spTree>
    <p:extLst>
      <p:ext uri="{BB962C8B-B14F-4D97-AF65-F5344CB8AC3E}">
        <p14:creationId xmlns:p14="http://schemas.microsoft.com/office/powerpoint/2010/main" val="184975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9746-95FB-12C8-E84B-BB7DF4F7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Quarta Partição - Troca Final</a:t>
            </a:r>
            <a:endParaRPr lang="pt-BR"/>
          </a:p>
        </p:txBody>
      </p:sp>
      <p:pic>
        <p:nvPicPr>
          <p:cNvPr id="8" name="Content Placeholder 7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A9A8BFD9-A605-3329-EBB7-5505F8348E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5128" y="2466955"/>
            <a:ext cx="4924425" cy="122872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68B0F-1978-321A-9C22-EB098732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3B1B-DC0F-4926-A9E7-6225AAEC3020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8E75-EA65-FE4F-E89E-5D52CE20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3A113-4282-DA22-CEA8-973D73CC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32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8B74E3-80D2-20B6-6BCE-8A02BF9393E5}"/>
              </a:ext>
            </a:extLst>
          </p:cNvPr>
          <p:cNvSpPr txBox="1"/>
          <p:nvPr/>
        </p:nvSpPr>
        <p:spPr>
          <a:xfrm>
            <a:off x="6371807" y="1863369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DAB03D-48C3-D481-FB32-61DD731B6094}"/>
              </a:ext>
            </a:extLst>
          </p:cNvPr>
          <p:cNvSpPr txBox="1"/>
          <p:nvPr/>
        </p:nvSpPr>
        <p:spPr>
          <a:xfrm>
            <a:off x="6443546" y="4092498"/>
            <a:ext cx="5252224" cy="2037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/>
          </a:p>
          <a:p>
            <a:endParaRPr lang="en-US" b="1" dirty="0">
              <a:latin typeface="Neue Haas Grotesk Text Pro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>
                <a:latin typeface="Times New Roman"/>
                <a:cs typeface="Times New Roman"/>
              </a:rPr>
              <a:t> Troca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[4] (10) com </a:t>
            </a:r>
            <a:r>
              <a:rPr lang="en-US" sz="2000" dirty="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[5] (9)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>
                <a:latin typeface="Times New Roman"/>
                <a:cs typeface="Times New Roman"/>
              </a:rPr>
              <a:t> Pivô</a:t>
            </a:r>
            <a:r>
              <a:rPr lang="en-US" sz="2000" dirty="0">
                <a:latin typeface="Times New Roman"/>
                <a:cs typeface="Times New Roman"/>
              </a:rPr>
              <a:t> 9 agora </a:t>
            </a:r>
            <a:r>
              <a:rPr lang="en-US" sz="2000" dirty="0" err="1">
                <a:latin typeface="Times New Roman"/>
                <a:cs typeface="Times New Roman"/>
              </a:rPr>
              <a:t>está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posição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correta</a:t>
            </a:r>
            <a:r>
              <a:rPr lang="en-US" sz="2000" dirty="0">
                <a:latin typeface="Times New Roman"/>
                <a:cs typeface="Times New Roman"/>
              </a:rPr>
              <a:t> (</a:t>
            </a:r>
            <a:r>
              <a:rPr lang="en-US" sz="2000" dirty="0" err="1">
                <a:latin typeface="Times New Roman"/>
                <a:cs typeface="Times New Roman"/>
              </a:rPr>
              <a:t>índice</a:t>
            </a:r>
            <a:r>
              <a:rPr lang="en-US" sz="2000" dirty="0">
                <a:latin typeface="Times New Roman"/>
                <a:cs typeface="Times New Roman"/>
              </a:rPr>
              <a:t> 4)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>
                <a:latin typeface="Times New Roman"/>
                <a:cs typeface="Times New Roman"/>
              </a:rPr>
              <a:t> Retorna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indicePivo</a:t>
            </a:r>
            <a:r>
              <a:rPr lang="en-US" sz="2000" dirty="0">
                <a:latin typeface="Times New Roman"/>
                <a:cs typeface="Times New Roman"/>
              </a:rPr>
              <a:t> = 4</a:t>
            </a:r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970CE0CC-55A8-6385-A49A-3647D115B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798782"/>
              </p:ext>
            </p:extLst>
          </p:nvPr>
        </p:nvGraphicFramePr>
        <p:xfrm>
          <a:off x="1070964" y="2465086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B4C248B7-FDCA-23DF-F337-468474AB5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026002"/>
              </p:ext>
            </p:extLst>
          </p:nvPr>
        </p:nvGraphicFramePr>
        <p:xfrm>
          <a:off x="1070641" y="3081701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70F6FC-F12C-FA51-DE4A-44543B91A096}"/>
              </a:ext>
            </a:extLst>
          </p:cNvPr>
          <p:cNvSpPr txBox="1"/>
          <p:nvPr/>
        </p:nvSpPr>
        <p:spPr>
          <a:xfrm>
            <a:off x="983846" y="1962562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ANTES DA TROCA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D9C6837-C2A2-C625-7F93-7E59454980C6}"/>
              </a:ext>
            </a:extLst>
          </p:cNvPr>
          <p:cNvSpPr/>
          <p:nvPr/>
        </p:nvSpPr>
        <p:spPr>
          <a:xfrm rot="16200000">
            <a:off x="4357136" y="3572313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F4A7F64D-F7B9-0ECC-6BFB-F0D09AD6C203}"/>
              </a:ext>
            </a:extLst>
          </p:cNvPr>
          <p:cNvSpPr/>
          <p:nvPr/>
        </p:nvSpPr>
        <p:spPr>
          <a:xfrm rot="16200000">
            <a:off x="5104269" y="3576030"/>
            <a:ext cx="318533" cy="2805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768D0C8-8DC6-25BA-0254-549168002EC2}"/>
              </a:ext>
            </a:extLst>
          </p:cNvPr>
          <p:cNvSpPr txBox="1"/>
          <p:nvPr/>
        </p:nvSpPr>
        <p:spPr>
          <a:xfrm>
            <a:off x="4142059" y="3941956"/>
            <a:ext cx="7211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i + 1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2472B3C-C533-FDB5-90E3-17A5A84D8BCE}"/>
              </a:ext>
            </a:extLst>
          </p:cNvPr>
          <p:cNvSpPr txBox="1"/>
          <p:nvPr/>
        </p:nvSpPr>
        <p:spPr>
          <a:xfrm>
            <a:off x="4932681" y="3941089"/>
            <a:ext cx="11630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Times New Roman"/>
                <a:cs typeface="Times New Roman"/>
              </a:rPr>
              <a:t>Fim</a:t>
            </a:r>
          </a:p>
        </p:txBody>
      </p:sp>
      <p:graphicFrame>
        <p:nvGraphicFramePr>
          <p:cNvPr id="27" name="Content Placeholder 35">
            <a:extLst>
              <a:ext uri="{FF2B5EF4-FFF2-40B4-BE49-F238E27FC236}">
                <a16:creationId xmlns:a16="http://schemas.microsoft.com/office/drawing/2014/main" id="{5090D61A-17B4-9F60-1B4E-64353D0CFE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157908"/>
              </p:ext>
            </p:extLst>
          </p:nvPr>
        </p:nvGraphicFramePr>
        <p:xfrm>
          <a:off x="1018925" y="4903485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29" name="Content Placeholder 17">
            <a:extLst>
              <a:ext uri="{FF2B5EF4-FFF2-40B4-BE49-F238E27FC236}">
                <a16:creationId xmlns:a16="http://schemas.microsoft.com/office/drawing/2014/main" id="{409051A1-23FC-288E-A882-29CC5168A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436147"/>
              </p:ext>
            </p:extLst>
          </p:nvPr>
        </p:nvGraphicFramePr>
        <p:xfrm>
          <a:off x="1018603" y="5390003"/>
          <a:ext cx="4567753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1292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601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6567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61292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935861B6-77A4-D29A-6040-68A859A6E8F5}"/>
              </a:ext>
            </a:extLst>
          </p:cNvPr>
          <p:cNvSpPr txBox="1"/>
          <p:nvPr/>
        </p:nvSpPr>
        <p:spPr>
          <a:xfrm>
            <a:off x="885344" y="4345206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DEPOIS DA TROCA</a:t>
            </a: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4F7A2005-F3C7-D312-952A-688C94C38B07}"/>
              </a:ext>
            </a:extLst>
          </p:cNvPr>
          <p:cNvSpPr/>
          <p:nvPr/>
        </p:nvSpPr>
        <p:spPr>
          <a:xfrm rot="16200000">
            <a:off x="4342268" y="5824859"/>
            <a:ext cx="290656" cy="2527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44A101A-9292-C7CD-1D71-7476DDCD14D5}"/>
              </a:ext>
            </a:extLst>
          </p:cNvPr>
          <p:cNvSpPr txBox="1"/>
          <p:nvPr/>
        </p:nvSpPr>
        <p:spPr>
          <a:xfrm>
            <a:off x="3643971" y="6240966"/>
            <a:ext cx="171542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latin typeface="Times New Roman"/>
                <a:cs typeface="Times New Roman"/>
              </a:rPr>
              <a:t>IndicePivo</a:t>
            </a:r>
            <a:r>
              <a:rPr lang="pt-BR" sz="2000" dirty="0">
                <a:latin typeface="Times New Roman"/>
                <a:cs typeface="Times New Roman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64205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D237-3228-8B0B-DDFB-A22975DF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Voltando para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(4, 5) - Após Quarta Partição</a:t>
            </a:r>
            <a:endParaRPr lang="pt-BR"/>
          </a:p>
        </p:txBody>
      </p:sp>
      <p:pic>
        <p:nvPicPr>
          <p:cNvPr id="8" name="Content Placeholder 7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C616C802-1EC9-2B28-DB9D-E90095ACB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3712" y="2325176"/>
            <a:ext cx="5181600" cy="167955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FEB99-D006-CB15-2DCE-C99CAF2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1102-4CFF-42E9-8B13-65E6B986CB49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B149D-AE85-F285-BE7D-DE2580B0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DAE4-E163-FBEA-E749-D14AD5E4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33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A7FA6A-ACB4-99C6-1627-CA86659C105C}"/>
              </a:ext>
            </a:extLst>
          </p:cNvPr>
          <p:cNvSpPr txBox="1"/>
          <p:nvPr/>
        </p:nvSpPr>
        <p:spPr>
          <a:xfrm>
            <a:off x="6371807" y="1714686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0C5B67-379D-3FDF-D1B0-69F821902F0E}"/>
              </a:ext>
            </a:extLst>
          </p:cNvPr>
          <p:cNvSpPr txBox="1"/>
          <p:nvPr/>
        </p:nvSpPr>
        <p:spPr>
          <a:xfrm>
            <a:off x="6174059" y="4008864"/>
            <a:ext cx="5670395" cy="2499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/>
          </a:p>
          <a:p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Particionar</a:t>
            </a:r>
            <a:r>
              <a:rPr lang="en-US" sz="2000" dirty="0">
                <a:latin typeface="Times New Roman"/>
                <a:cs typeface="Times New Roman"/>
              </a:rPr>
              <a:t>() </a:t>
            </a:r>
            <a:r>
              <a:rPr lang="en-US" sz="2000" dirty="0" err="1">
                <a:latin typeface="Times New Roman"/>
                <a:cs typeface="Times New Roman"/>
              </a:rPr>
              <a:t>retornou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indicePivo</a:t>
            </a:r>
            <a:r>
              <a:rPr lang="en-US" sz="2000" dirty="0">
                <a:latin typeface="Times New Roman"/>
                <a:cs typeface="Times New Roman"/>
              </a:rPr>
              <a:t> = 4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Próxima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chamada</a:t>
            </a:r>
            <a:r>
              <a:rPr lang="en-US" sz="2000" dirty="0">
                <a:latin typeface="Times New Roman"/>
                <a:cs typeface="Times New Roman"/>
              </a:rPr>
              <a:t>: quicksort(</a:t>
            </a:r>
            <a:r>
              <a:rPr lang="en-US" sz="2000" dirty="0" err="1">
                <a:latin typeface="Times New Roman"/>
                <a:cs typeface="Times New Roman"/>
              </a:rPr>
              <a:t>vetor</a:t>
            </a:r>
            <a:r>
              <a:rPr lang="en-US" sz="2000" dirty="0">
                <a:latin typeface="Times New Roman"/>
                <a:cs typeface="Times New Roman"/>
              </a:rPr>
              <a:t>, 4, 3)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Esta </a:t>
            </a:r>
            <a:r>
              <a:rPr lang="en-US" sz="2000" dirty="0" err="1">
                <a:latin typeface="Times New Roman"/>
                <a:cs typeface="Times New Roman"/>
              </a:rPr>
              <a:t>chamada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processará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subvetor</a:t>
            </a:r>
            <a:r>
              <a:rPr lang="en-US" sz="2000" dirty="0">
                <a:latin typeface="Times New Roman"/>
                <a:cs typeface="Times New Roman"/>
              </a:rPr>
              <a:t> à </a:t>
            </a:r>
            <a:r>
              <a:rPr lang="en-US" sz="2000" dirty="0" err="1">
                <a:latin typeface="Times New Roman"/>
                <a:cs typeface="Times New Roman"/>
              </a:rPr>
              <a:t>esquerda</a:t>
            </a:r>
            <a:r>
              <a:rPr lang="en-US" sz="2000" dirty="0">
                <a:latin typeface="Times New Roman"/>
                <a:cs typeface="Times New Roman"/>
              </a:rPr>
              <a:t> (que é </a:t>
            </a:r>
            <a:r>
              <a:rPr lang="en-US" sz="2000" dirty="0" err="1">
                <a:latin typeface="Times New Roman"/>
                <a:cs typeface="Times New Roman"/>
              </a:rPr>
              <a:t>inválido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  <a:r>
              <a:rPr lang="en-US" sz="2000" dirty="0" err="1">
                <a:latin typeface="Times New Roman"/>
                <a:cs typeface="Times New Roman"/>
              </a:rPr>
              <a:t>início</a:t>
            </a:r>
            <a:r>
              <a:rPr lang="en-US" sz="2000" dirty="0">
                <a:latin typeface="Times New Roman"/>
                <a:cs typeface="Times New Roman"/>
              </a:rPr>
              <a:t> &gt; </a:t>
            </a:r>
            <a:r>
              <a:rPr lang="en-US" sz="2000" dirty="0" err="1">
                <a:latin typeface="Times New Roman"/>
                <a:cs typeface="Times New Roman"/>
              </a:rPr>
              <a:t>fim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graphicFrame>
        <p:nvGraphicFramePr>
          <p:cNvPr id="13" name="Content Placeholder 35">
            <a:extLst>
              <a:ext uri="{FF2B5EF4-FFF2-40B4-BE49-F238E27FC236}">
                <a16:creationId xmlns:a16="http://schemas.microsoft.com/office/drawing/2014/main" id="{27E978D3-9DD0-18D2-243D-266273C9C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850314"/>
              </p:ext>
            </p:extLst>
          </p:nvPr>
        </p:nvGraphicFramePr>
        <p:xfrm>
          <a:off x="1065389" y="2329412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7">
            <a:extLst>
              <a:ext uri="{FF2B5EF4-FFF2-40B4-BE49-F238E27FC236}">
                <a16:creationId xmlns:a16="http://schemas.microsoft.com/office/drawing/2014/main" id="{76DDD80B-9527-D305-9ACC-7FE1E444E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827058"/>
              </p:ext>
            </p:extLst>
          </p:nvPr>
        </p:nvGraphicFramePr>
        <p:xfrm>
          <a:off x="1065067" y="2890271"/>
          <a:ext cx="4547426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7904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57904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269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57904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57904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A1D4C468-42E7-104E-FCE8-D2AC887BC770}"/>
              </a:ext>
            </a:extLst>
          </p:cNvPr>
          <p:cNvSpPr txBox="1"/>
          <p:nvPr/>
        </p:nvSpPr>
        <p:spPr>
          <a:xfrm>
            <a:off x="1024735" y="1715377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DEPOIS DA TROCA</a:t>
            </a: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1C3F7906-9E38-59ED-71F0-31C0461B8CB5}"/>
              </a:ext>
            </a:extLst>
          </p:cNvPr>
          <p:cNvSpPr/>
          <p:nvPr/>
        </p:nvSpPr>
        <p:spPr>
          <a:xfrm rot="16200000">
            <a:off x="4346914" y="3292603"/>
            <a:ext cx="309240" cy="262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A416A5-A29F-DE50-B3F4-EE1891832762}"/>
              </a:ext>
            </a:extLst>
          </p:cNvPr>
          <p:cNvSpPr txBox="1"/>
          <p:nvPr/>
        </p:nvSpPr>
        <p:spPr>
          <a:xfrm>
            <a:off x="3792654" y="3657600"/>
            <a:ext cx="14087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latin typeface="Times New Roman"/>
                <a:cs typeface="Times New Roman"/>
              </a:rPr>
              <a:t>Pivô = 9 na posição 4</a:t>
            </a:r>
          </a:p>
        </p:txBody>
      </p:sp>
    </p:spTree>
    <p:extLst>
      <p:ext uri="{BB962C8B-B14F-4D97-AF65-F5344CB8AC3E}">
        <p14:creationId xmlns:p14="http://schemas.microsoft.com/office/powerpoint/2010/main" val="1312110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8511-B960-561F-E017-88B9B785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Oitava Chamada Recursiva -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(4, 3)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D48A3CFC-CBB3-6B41-0239-5741FE9D4F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648" y="2586845"/>
            <a:ext cx="5181600" cy="108137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7759-5321-B3D9-6080-C85284BC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917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latin typeface="Times New Roman"/>
                <a:cs typeface="Times New Roman"/>
              </a:rPr>
              <a:t>EXECUÇÃO: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pt-BR" b="1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/>
                <a:cs typeface="Times New Roman"/>
              </a:rPr>
              <a:t>Início=4, fim=3: condição 4 &lt; 3 é FALSA</a:t>
            </a:r>
          </a:p>
          <a:p>
            <a:r>
              <a:rPr lang="pt-BR" dirty="0">
                <a:latin typeface="Times New Roman"/>
                <a:cs typeface="Times New Roman"/>
              </a:rPr>
              <a:t>Função retorna sem fazer nada</a:t>
            </a:r>
          </a:p>
          <a:p>
            <a:r>
              <a:rPr lang="pt-BR" dirty="0">
                <a:latin typeface="Times New Roman"/>
                <a:cs typeface="Times New Roman"/>
              </a:rPr>
              <a:t>Volta para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(4, 5)</a:t>
            </a:r>
          </a:p>
          <a:p>
            <a:endParaRPr lang="pt-B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20FAC-CB96-0E43-F4BF-1C2CD47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37EB5-779E-45BF-AB7A-B0254B1E4B52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6E684-A4CF-D11B-0172-24A98D25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D404-BB67-1512-6DA5-E1272F4B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34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094153-2AAD-F9AE-5E73-7E25CAF9066B}"/>
              </a:ext>
            </a:extLst>
          </p:cNvPr>
          <p:cNvSpPr txBox="1"/>
          <p:nvPr/>
        </p:nvSpPr>
        <p:spPr>
          <a:xfrm>
            <a:off x="570447" y="1822729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5298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C3F2-7E2C-D9E4-04EB-C40AF08D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Continuando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(4, 5) - Última Chamada Recursiva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B5602669-FC19-2A92-4102-7831BB073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648" y="2474538"/>
            <a:ext cx="5181600" cy="12507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091FA-1932-D9FC-BAA2-223D76EE4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086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b="1" dirty="0">
                <a:latin typeface="Times New Roman"/>
                <a:cs typeface="Times New Roman"/>
              </a:rPr>
              <a:t>EXECUÇÃO:</a:t>
            </a:r>
            <a:endParaRPr lang="pt-BR" b="1">
              <a:latin typeface="Times New Roman"/>
              <a:cs typeface="Times New Roman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pt-BR" b="1" dirty="0">
              <a:latin typeface="Neue Haas Grotesk Text Pro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/>
                <a:cs typeface="Times New Roman"/>
              </a:rPr>
              <a:t>Vai processar </a:t>
            </a:r>
            <a:r>
              <a:rPr lang="pt-BR" dirty="0" err="1">
                <a:latin typeface="Times New Roman"/>
                <a:cs typeface="Times New Roman"/>
              </a:rPr>
              <a:t>subvetor</a:t>
            </a:r>
            <a:r>
              <a:rPr lang="pt-BR" dirty="0">
                <a:latin typeface="Times New Roman"/>
                <a:cs typeface="Times New Roman"/>
              </a:rPr>
              <a:t> da direita: apenas elemento 10</a:t>
            </a:r>
          </a:p>
          <a:p>
            <a:pPr>
              <a:lnSpc>
                <a:spcPct val="150000"/>
              </a:lnSpc>
            </a:pPr>
            <a:r>
              <a:rPr lang="pt-BR" dirty="0">
                <a:latin typeface="Times New Roman"/>
                <a:cs typeface="Times New Roman"/>
              </a:rPr>
              <a:t>Próxima chamada: </a:t>
            </a:r>
            <a:r>
              <a:rPr lang="pt-BR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(vetor, 5, 5)</a:t>
            </a:r>
          </a:p>
          <a:p>
            <a:endParaRPr lang="pt-B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CA8A1-9952-8596-DF53-9F7753C7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B923-2A56-4D0F-886F-E30959790FEE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5B0A-9AB7-BE93-16FB-D39BCFC7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B35B2-227F-5AF3-1E51-72C9754E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35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9246D8A-56EE-63D5-0F74-2A420E6115E3}"/>
              </a:ext>
            </a:extLst>
          </p:cNvPr>
          <p:cNvSpPr txBox="1"/>
          <p:nvPr/>
        </p:nvSpPr>
        <p:spPr>
          <a:xfrm>
            <a:off x="570447" y="1822729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563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E0B1-8EE0-44E3-8EC3-C3BA104E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Nona Chamada Recursiva - </a:t>
            </a:r>
            <a:r>
              <a:rPr lang="pt-BR" dirty="0" err="1">
                <a:latin typeface="Times New Roman"/>
                <a:cs typeface="Times New Roman"/>
              </a:rPr>
              <a:t>quicksort</a:t>
            </a:r>
            <a:r>
              <a:rPr lang="pt-BR" dirty="0">
                <a:latin typeface="Times New Roman"/>
                <a:cs typeface="Times New Roman"/>
              </a:rPr>
              <a:t>(5, 5)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61676C48-77A8-E6D1-4058-2C62296117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2648" y="2480456"/>
            <a:ext cx="5181600" cy="127606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1332D-C6DD-D3D7-1154-F4F83F7A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066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latin typeface="Times New Roman"/>
                <a:cs typeface="Times New Roman"/>
              </a:rPr>
              <a:t>EXECUÇÃO:</a:t>
            </a:r>
            <a:endParaRPr lang="pt-BR" b="1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pt-BR" sz="2600" b="1" dirty="0">
              <a:latin typeface="Times New Roman"/>
              <a:cs typeface="Times New Roman"/>
            </a:endParaRPr>
          </a:p>
          <a:p>
            <a:r>
              <a:rPr lang="pt-BR" sz="1600" dirty="0">
                <a:latin typeface="Times New Roman"/>
                <a:cs typeface="Times New Roman"/>
              </a:rPr>
              <a:t>Início=5, fim=5: condição 5 &lt; 5 é FALSA</a:t>
            </a:r>
          </a:p>
          <a:p>
            <a:r>
              <a:rPr lang="pt-BR" sz="1600" dirty="0">
                <a:latin typeface="Times New Roman"/>
                <a:cs typeface="Times New Roman"/>
              </a:rPr>
              <a:t>Função retorna sem fazer nada</a:t>
            </a:r>
          </a:p>
          <a:p>
            <a:r>
              <a:rPr lang="pt-BR" sz="1600" dirty="0">
                <a:latin typeface="Times New Roman"/>
                <a:cs typeface="Times New Roman"/>
              </a:rPr>
              <a:t>Volta para </a:t>
            </a:r>
            <a:r>
              <a:rPr lang="pt-BR" sz="1600" err="1">
                <a:latin typeface="Times New Roman"/>
                <a:cs typeface="Times New Roman"/>
              </a:rPr>
              <a:t>quicksort</a:t>
            </a:r>
            <a:r>
              <a:rPr lang="pt-BR" sz="1600" dirty="0">
                <a:latin typeface="Times New Roman"/>
                <a:cs typeface="Times New Roman"/>
              </a:rPr>
              <a:t>(4, 5), que agora termina</a:t>
            </a:r>
          </a:p>
          <a:p>
            <a:r>
              <a:rPr lang="pt-BR" sz="1600" dirty="0">
                <a:latin typeface="Times New Roman"/>
                <a:cs typeface="Times New Roman"/>
              </a:rPr>
              <a:t>Depois volta para </a:t>
            </a:r>
            <a:r>
              <a:rPr lang="pt-BR" sz="1600" err="1">
                <a:latin typeface="Times New Roman"/>
                <a:cs typeface="Times New Roman"/>
              </a:rPr>
              <a:t>quicksort</a:t>
            </a:r>
            <a:r>
              <a:rPr lang="pt-BR" sz="1600" dirty="0">
                <a:latin typeface="Times New Roman"/>
                <a:cs typeface="Times New Roman"/>
              </a:rPr>
              <a:t>(3, 5), que agora termina</a:t>
            </a:r>
          </a:p>
          <a:p>
            <a:r>
              <a:rPr lang="pt-BR" sz="1600" dirty="0">
                <a:latin typeface="Times New Roman"/>
                <a:cs typeface="Times New Roman"/>
              </a:rPr>
              <a:t>Depois volta para </a:t>
            </a:r>
            <a:r>
              <a:rPr lang="pt-BR" sz="1600" err="1">
                <a:latin typeface="Times New Roman"/>
                <a:cs typeface="Times New Roman"/>
              </a:rPr>
              <a:t>quicksort</a:t>
            </a:r>
            <a:r>
              <a:rPr lang="pt-BR" sz="1600" dirty="0">
                <a:latin typeface="Times New Roman"/>
                <a:cs typeface="Times New Roman"/>
              </a:rPr>
              <a:t>(2, 5), que agora termina</a:t>
            </a:r>
          </a:p>
          <a:p>
            <a:r>
              <a:rPr lang="pt-BR" sz="1600" dirty="0">
                <a:latin typeface="Times New Roman"/>
                <a:cs typeface="Times New Roman"/>
              </a:rPr>
              <a:t>Depois volta para </a:t>
            </a:r>
            <a:r>
              <a:rPr lang="pt-BR" sz="1600" err="1">
                <a:latin typeface="Times New Roman"/>
                <a:cs typeface="Times New Roman"/>
              </a:rPr>
              <a:t>quicksort</a:t>
            </a:r>
            <a:r>
              <a:rPr lang="pt-BR" sz="1600" dirty="0">
                <a:latin typeface="Times New Roman"/>
                <a:cs typeface="Times New Roman"/>
              </a:rPr>
              <a:t>(0, 1), que agora termina</a:t>
            </a:r>
          </a:p>
          <a:p>
            <a:r>
              <a:rPr lang="pt-BR" sz="1600" dirty="0">
                <a:latin typeface="Times New Roman"/>
                <a:cs typeface="Times New Roman"/>
              </a:rPr>
              <a:t>Finalmente volta para </a:t>
            </a:r>
            <a:r>
              <a:rPr lang="pt-BR" sz="1600" err="1">
                <a:latin typeface="Times New Roman"/>
                <a:cs typeface="Times New Roman"/>
              </a:rPr>
              <a:t>quicksort</a:t>
            </a:r>
            <a:r>
              <a:rPr lang="pt-BR" sz="1600" dirty="0">
                <a:latin typeface="Times New Roman"/>
                <a:cs typeface="Times New Roman"/>
              </a:rPr>
              <a:t>(0, 5) principal, que agora termina</a:t>
            </a:r>
          </a:p>
          <a:p>
            <a:endParaRPr lang="pt-B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DB1AB-1CEC-0B10-928D-1643E6A9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D47F-1E63-40CB-B2D9-16712733B692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3C5A9-25E0-7A6C-601A-BBD77E91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AD564-3893-E339-32D0-0F5C7CCA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36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AE1ECF-820E-B624-A492-A00A90288E72}"/>
              </a:ext>
            </a:extLst>
          </p:cNvPr>
          <p:cNvSpPr txBox="1"/>
          <p:nvPr/>
        </p:nvSpPr>
        <p:spPr>
          <a:xfrm>
            <a:off x="570447" y="1822729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0424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8442-A2BE-1DA6-C357-D99B8CB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Retorno à Função </a:t>
            </a:r>
            <a:r>
              <a:rPr lang="pt-BR" dirty="0" err="1">
                <a:latin typeface="Times New Roman"/>
                <a:cs typeface="Times New Roman"/>
              </a:rPr>
              <a:t>main</a:t>
            </a:r>
            <a:r>
              <a:rPr lang="pt-BR" dirty="0">
                <a:latin typeface="Times New Roman"/>
                <a:cs typeface="Times New Roman"/>
              </a:rPr>
              <a:t>() - Algoritmo Finalizado</a:t>
            </a:r>
            <a:endParaRPr lang="pt-BR"/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C61F7F78-B49A-7831-8A9A-8EEA8EFFD6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3712" y="2489716"/>
            <a:ext cx="5181600" cy="103452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48DD-D12E-F625-A0F3-9291BA8B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0EDE-0C3E-43D3-980A-5583C7BD4CBB}" type="datetime1">
              <a:t>6/5/2025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F94A5-85C9-3014-1BCC-C9A290F3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C30B0-15D7-8A7F-C4B8-AA89A00A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37</a:t>
            </a:fld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B4C8FE-8758-1018-4777-7FB35B155DC4}"/>
              </a:ext>
            </a:extLst>
          </p:cNvPr>
          <p:cNvSpPr txBox="1"/>
          <p:nvPr/>
        </p:nvSpPr>
        <p:spPr>
          <a:xfrm>
            <a:off x="6238984" y="1822729"/>
            <a:ext cx="5262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CÓDIGO</a:t>
            </a:r>
            <a:endParaRPr lang="pt-BR" sz="2000" b="1">
              <a:latin typeface="Times New Roman"/>
              <a:cs typeface="Times New Roman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DFA0E2-C6A5-C197-74E0-A024DFE908D2}"/>
              </a:ext>
            </a:extLst>
          </p:cNvPr>
          <p:cNvSpPr txBox="1"/>
          <p:nvPr/>
        </p:nvSpPr>
        <p:spPr>
          <a:xfrm>
            <a:off x="6239106" y="3637156"/>
            <a:ext cx="5558883" cy="2806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EXECUÇÃO:</a:t>
            </a:r>
            <a:endParaRPr lang="pt-BR" sz="2000" b="1">
              <a:latin typeface="Times New Roman"/>
              <a:cs typeface="Times New Roman"/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/>
              <a:t> </a:t>
            </a:r>
            <a:r>
              <a:rPr lang="en-US" sz="2000" err="1">
                <a:latin typeface="Times New Roman"/>
                <a:cs typeface="Times New Roman"/>
              </a:rPr>
              <a:t>Algoritmo</a:t>
            </a:r>
            <a:r>
              <a:rPr lang="en-US" sz="2000" dirty="0">
                <a:latin typeface="Times New Roman"/>
                <a:cs typeface="Times New Roman"/>
              </a:rPr>
              <a:t> Quicksort FINALIZADO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Vetor </a:t>
            </a:r>
            <a:r>
              <a:rPr lang="en-US" sz="2000" dirty="0" err="1">
                <a:latin typeface="Times New Roman"/>
                <a:cs typeface="Times New Roman"/>
              </a:rPr>
              <a:t>completamente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ordenado</a:t>
            </a:r>
            <a:r>
              <a:rPr lang="en-US" sz="2000" dirty="0">
                <a:latin typeface="Times New Roman"/>
                <a:cs typeface="Times New Roman"/>
              </a:rPr>
              <a:t>: [1, 5, 7, 8, 9, 10]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Todas</a:t>
            </a:r>
            <a:r>
              <a:rPr lang="en-US" sz="2000" dirty="0">
                <a:latin typeface="Times New Roman"/>
                <a:cs typeface="Times New Roman"/>
              </a:rPr>
              <a:t> as </a:t>
            </a:r>
            <a:r>
              <a:rPr lang="en-US" sz="2000" dirty="0" err="1">
                <a:latin typeface="Times New Roman"/>
                <a:cs typeface="Times New Roman"/>
              </a:rPr>
              <a:t>chamadas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recursivas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retornaram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Programa</a:t>
            </a:r>
            <a:r>
              <a:rPr lang="en-US" sz="2000" dirty="0">
                <a:latin typeface="Times New Roman"/>
                <a:cs typeface="Times New Roman"/>
              </a:rPr>
              <a:t> termina com </a:t>
            </a:r>
            <a:r>
              <a:rPr lang="en-US" sz="2000" dirty="0" err="1">
                <a:latin typeface="Times New Roman"/>
                <a:cs typeface="Times New Roman"/>
              </a:rPr>
              <a:t>sucesso</a:t>
            </a: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14" name="Content Placeholder 35">
            <a:extLst>
              <a:ext uri="{FF2B5EF4-FFF2-40B4-BE49-F238E27FC236}">
                <a16:creationId xmlns:a16="http://schemas.microsoft.com/office/drawing/2014/main" id="{C938386C-89FB-87C6-7E91-8AF21B7A0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663758"/>
              </p:ext>
            </p:extLst>
          </p:nvPr>
        </p:nvGraphicFramePr>
        <p:xfrm>
          <a:off x="1065389" y="2617485"/>
          <a:ext cx="4557174" cy="391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9529">
                  <a:extLst>
                    <a:ext uri="{9D8B030D-6E8A-4147-A177-3AD203B41FA5}">
                      <a16:colId xmlns:a16="http://schemas.microsoft.com/office/drawing/2014/main" val="2540053736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65139306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1588973778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162902602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572844225"/>
                    </a:ext>
                  </a:extLst>
                </a:gridCol>
                <a:gridCol w="759529">
                  <a:extLst>
                    <a:ext uri="{9D8B030D-6E8A-4147-A177-3AD203B41FA5}">
                      <a16:colId xmlns:a16="http://schemas.microsoft.com/office/drawing/2014/main" val="2736802406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7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8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9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6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10</a:t>
                      </a:r>
                    </a:p>
                  </a:txBody>
                  <a:tcPr>
                    <a:lnL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7811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7">
            <a:extLst>
              <a:ext uri="{FF2B5EF4-FFF2-40B4-BE49-F238E27FC236}">
                <a16:creationId xmlns:a16="http://schemas.microsoft.com/office/drawing/2014/main" id="{5D446259-A7CF-E345-1E8F-839685911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850632"/>
              </p:ext>
            </p:extLst>
          </p:nvPr>
        </p:nvGraphicFramePr>
        <p:xfrm>
          <a:off x="1074360" y="3159758"/>
          <a:ext cx="4547426" cy="3581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7904">
                  <a:extLst>
                    <a:ext uri="{9D8B030D-6E8A-4147-A177-3AD203B41FA5}">
                      <a16:colId xmlns:a16="http://schemas.microsoft.com/office/drawing/2014/main" val="2615519603"/>
                    </a:ext>
                  </a:extLst>
                </a:gridCol>
                <a:gridCol w="757904">
                  <a:extLst>
                    <a:ext uri="{9D8B030D-6E8A-4147-A177-3AD203B41FA5}">
                      <a16:colId xmlns:a16="http://schemas.microsoft.com/office/drawing/2014/main" val="2193937262"/>
                    </a:ext>
                  </a:extLst>
                </a:gridCol>
                <a:gridCol w="742698">
                  <a:extLst>
                    <a:ext uri="{9D8B030D-6E8A-4147-A177-3AD203B41FA5}">
                      <a16:colId xmlns:a16="http://schemas.microsoft.com/office/drawing/2014/main" val="3957883828"/>
                    </a:ext>
                  </a:extLst>
                </a:gridCol>
                <a:gridCol w="773112">
                  <a:extLst>
                    <a:ext uri="{9D8B030D-6E8A-4147-A177-3AD203B41FA5}">
                      <a16:colId xmlns:a16="http://schemas.microsoft.com/office/drawing/2014/main" val="773717199"/>
                    </a:ext>
                  </a:extLst>
                </a:gridCol>
                <a:gridCol w="757904">
                  <a:extLst>
                    <a:ext uri="{9D8B030D-6E8A-4147-A177-3AD203B41FA5}">
                      <a16:colId xmlns:a16="http://schemas.microsoft.com/office/drawing/2014/main" val="462728925"/>
                    </a:ext>
                  </a:extLst>
                </a:gridCol>
                <a:gridCol w="757904">
                  <a:extLst>
                    <a:ext uri="{9D8B030D-6E8A-4147-A177-3AD203B41FA5}">
                      <a16:colId xmlns:a16="http://schemas.microsoft.com/office/drawing/2014/main" val="1357198103"/>
                    </a:ext>
                  </a:extLst>
                </a:gridCol>
              </a:tblGrid>
              <a:tr h="2646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1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2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3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4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00"/>
                        </a:lnSpc>
                        <a:buNone/>
                      </a:pPr>
                      <a:r>
                        <a:rPr lang="pt-BR" sz="1800" b="0" i="0" dirty="0">
                          <a:solidFill>
                            <a:srgbClr val="000000"/>
                          </a:solidFill>
                          <a:effectLst/>
                          <a:latin typeface="Neue Haas Grotesk Text Pro"/>
                        </a:rPr>
                        <a:t>5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Neue Haas Grotesk Text Pro"/>
                      </a:endParaRPr>
                    </a:p>
                  </a:txBody>
                  <a:tcPr>
                    <a:lnL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43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87444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AD70F1-29D1-863E-0182-7D55093EC0D3}"/>
              </a:ext>
            </a:extLst>
          </p:cNvPr>
          <p:cNvSpPr txBox="1"/>
          <p:nvPr/>
        </p:nvSpPr>
        <p:spPr>
          <a:xfrm>
            <a:off x="1024735" y="1826889"/>
            <a:ext cx="4631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b="1" dirty="0">
                <a:latin typeface="Times New Roman"/>
                <a:cs typeface="Times New Roman"/>
              </a:rPr>
              <a:t>ESTADO FINAL DO VETOR</a:t>
            </a:r>
          </a:p>
        </p:txBody>
      </p:sp>
    </p:spTree>
    <p:extLst>
      <p:ext uri="{BB962C8B-B14F-4D97-AF65-F5344CB8AC3E}">
        <p14:creationId xmlns:p14="http://schemas.microsoft.com/office/powerpoint/2010/main" val="111013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9BC1-2A3E-2177-5C50-718ED328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Primeira chamada da função particionar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E832-C29E-9B56-258C-E26D3FAC4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DB598-5DB8-5760-D847-40727FB04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Função Particionar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FDE9C-A00D-BF95-F2CC-E89F15130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870114"/>
            <a:ext cx="5173897" cy="32818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Função particionar: particionar (inicio = 0, fim = 5)</a:t>
            </a:r>
          </a:p>
          <a:p>
            <a:r>
              <a:rPr lang="pt-BR" dirty="0">
                <a:latin typeface="Times New Roman"/>
                <a:cs typeface="Times New Roman"/>
              </a:rPr>
              <a:t>Pivô: 5 (último elemento)</a:t>
            </a:r>
          </a:p>
          <a:p>
            <a:r>
              <a:rPr lang="pt-BR" dirty="0">
                <a:latin typeface="Times New Roman"/>
                <a:cs typeface="Times New Roman"/>
              </a:rPr>
              <a:t>i: -1 (inicio - 1)</a:t>
            </a:r>
          </a:p>
          <a:p>
            <a:r>
              <a:rPr lang="pt-BR" dirty="0">
                <a:latin typeface="Times New Roman"/>
                <a:cs typeface="Times New Roman"/>
              </a:rPr>
              <a:t>Estado do vetor: {10, 7, 8, 9, 1, 5}</a:t>
            </a:r>
          </a:p>
          <a:p>
            <a:endParaRPr lang="pt-BR" dirty="0">
              <a:latin typeface="Times New Roman"/>
              <a:cs typeface="Times New Roman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D791C-C26B-C7C2-47EA-0246AA13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D3A8-A7AC-471A-A850-4E2C8057AC48}" type="datetime1">
              <a:t>05/06/2025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9A37F-1E98-B546-82FE-79D36CED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4A5F2-9458-A0DD-A1A1-F47C2AA9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pic>
        <p:nvPicPr>
          <p:cNvPr id="11" name="Content Placeholder 10" descr="Texto, Carta&#10;&#10;O conteúdo gerado por IA pode estar incorreto.">
            <a:extLst>
              <a:ext uri="{FF2B5EF4-FFF2-40B4-BE49-F238E27FC236}">
                <a16:creationId xmlns:a16="http://schemas.microsoft.com/office/drawing/2014/main" id="{E86ECB09-2E80-BB71-89F0-971DEB1B6D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866194"/>
            <a:ext cx="5157787" cy="2552488"/>
          </a:xfrm>
        </p:spPr>
      </p:pic>
    </p:spTree>
    <p:extLst>
      <p:ext uri="{BB962C8B-B14F-4D97-AF65-F5344CB8AC3E}">
        <p14:creationId xmlns:p14="http://schemas.microsoft.com/office/powerpoint/2010/main" val="96572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47E3-EF4A-2943-6D21-CBF19C41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Loop da função particionar quando J=0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6D5A-2EA6-2165-5AB5-D1B610F38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D69D5-00C8-844A-95CC-F63D12469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Loop j = 0</a:t>
            </a:r>
            <a:endParaRPr lang="pt-B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163A3-4C5D-DB71-8D57-353F06655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721431"/>
            <a:ext cx="5173897" cy="34305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Times New Roman"/>
                <a:cs typeface="Times New Roman"/>
              </a:rPr>
              <a:t>J = 0, vetor[0] = 10</a:t>
            </a:r>
          </a:p>
          <a:p>
            <a:r>
              <a:rPr lang="pt-BR" dirty="0">
                <a:latin typeface="Times New Roman"/>
                <a:cs typeface="Times New Roman"/>
              </a:rPr>
              <a:t>Comparação 10 &lt; 5 ?</a:t>
            </a:r>
          </a:p>
          <a:p>
            <a:r>
              <a:rPr lang="pt-BR" dirty="0">
                <a:latin typeface="Times New Roman"/>
                <a:cs typeface="Times New Roman"/>
              </a:rPr>
              <a:t>Ação: Não troca</a:t>
            </a:r>
          </a:p>
          <a:p>
            <a:r>
              <a:rPr lang="pt-BR" dirty="0">
                <a:latin typeface="Times New Roman"/>
                <a:cs typeface="Times New Roman"/>
              </a:rPr>
              <a:t>Estado: i = -1</a:t>
            </a:r>
          </a:p>
          <a:p>
            <a:r>
              <a:rPr lang="pt-BR" b="1" dirty="0">
                <a:latin typeface="Times New Roman"/>
                <a:cs typeface="Times New Roman"/>
              </a:rPr>
              <a:t>Variáveis atuais:</a:t>
            </a:r>
          </a:p>
          <a:p>
            <a:r>
              <a:rPr lang="pt-BR" dirty="0">
                <a:latin typeface="Times New Roman"/>
                <a:cs typeface="Times New Roman"/>
              </a:rPr>
              <a:t>j = 0, vetor [j] = 10</a:t>
            </a:r>
          </a:p>
          <a:p>
            <a:r>
              <a:rPr lang="pt-BR" dirty="0" err="1">
                <a:latin typeface="Times New Roman"/>
                <a:cs typeface="Times New Roman"/>
              </a:rPr>
              <a:t>pivo</a:t>
            </a:r>
            <a:r>
              <a:rPr lang="pt-BR" dirty="0">
                <a:latin typeface="Times New Roman"/>
                <a:cs typeface="Times New Roman"/>
              </a:rPr>
              <a:t> = 5, i = -1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2812-B05E-FF62-83A3-FC5BC87B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F657-6619-41F9-A10A-D77E5B769DF1}" type="datetime1">
              <a:t>05/06/2025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99756-EC21-7DCB-947F-CC9184E3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39390-0ADB-A500-90AA-8F0DF3E1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pic>
        <p:nvPicPr>
          <p:cNvPr id="11" name="Content Placeholder 10" descr="Texto, Carta&#10;&#10;O conteúdo gerado por IA pode estar incorreto.">
            <a:extLst>
              <a:ext uri="{FF2B5EF4-FFF2-40B4-BE49-F238E27FC236}">
                <a16:creationId xmlns:a16="http://schemas.microsoft.com/office/drawing/2014/main" id="{F99B45CD-14B2-80E7-0ACF-C9CE599E88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831" y="2724801"/>
            <a:ext cx="5076825" cy="2009775"/>
          </a:xfrm>
        </p:spPr>
      </p:pic>
    </p:spTree>
    <p:extLst>
      <p:ext uri="{BB962C8B-B14F-4D97-AF65-F5344CB8AC3E}">
        <p14:creationId xmlns:p14="http://schemas.microsoft.com/office/powerpoint/2010/main" val="316184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33A2-A74E-D6B3-0236-C1E4EC2F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Loop da função particionar quando J=1</a:t>
            </a:r>
            <a:endParaRPr lang="pt-BR" sz="4000" b="0" dirty="0">
              <a:latin typeface="Times New Roman"/>
              <a:cs typeface="Times New Roman"/>
            </a:endParaRPr>
          </a:p>
          <a:p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9E673-8EC5-6DD4-625F-1F4C10556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F3F6A-83BB-B5E2-D19F-0145240D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Loop j =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7B8E0-4BBD-FEAB-60DE-B115CC59C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822618"/>
            <a:ext cx="5173897" cy="33293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Times New Roman"/>
                <a:cs typeface="Times New Roman"/>
              </a:rPr>
              <a:t>J = 1, vetor [1] = 7</a:t>
            </a:r>
          </a:p>
          <a:p>
            <a:r>
              <a:rPr lang="pt-BR" dirty="0">
                <a:latin typeface="Times New Roman"/>
                <a:cs typeface="Times New Roman"/>
              </a:rPr>
              <a:t>Comparação: 7 &lt; 5 ?</a:t>
            </a:r>
          </a:p>
          <a:p>
            <a:r>
              <a:rPr lang="pt-BR" dirty="0">
                <a:latin typeface="Times New Roman"/>
                <a:cs typeface="Times New Roman"/>
              </a:rPr>
              <a:t>Ação: Não troca</a:t>
            </a:r>
          </a:p>
          <a:p>
            <a:r>
              <a:rPr lang="pt-BR" dirty="0">
                <a:latin typeface="Times New Roman"/>
                <a:cs typeface="Times New Roman"/>
              </a:rPr>
              <a:t>Estado: i = -1</a:t>
            </a:r>
          </a:p>
          <a:p>
            <a:r>
              <a:rPr lang="pt-BR" b="1" dirty="0">
                <a:latin typeface="Times New Roman"/>
                <a:cs typeface="Times New Roman"/>
              </a:rPr>
              <a:t>Variáveis atuais:</a:t>
            </a:r>
          </a:p>
          <a:p>
            <a:r>
              <a:rPr lang="pt-BR" dirty="0">
                <a:latin typeface="Times New Roman"/>
                <a:cs typeface="Times New Roman"/>
              </a:rPr>
              <a:t>j = 1, vetor [j] = 7</a:t>
            </a:r>
          </a:p>
          <a:p>
            <a:r>
              <a:rPr lang="pt-BR" dirty="0" err="1">
                <a:latin typeface="Times New Roman"/>
                <a:cs typeface="Times New Roman"/>
              </a:rPr>
              <a:t>pivo</a:t>
            </a:r>
            <a:r>
              <a:rPr lang="pt-BR" dirty="0">
                <a:latin typeface="Times New Roman"/>
                <a:cs typeface="Times New Roman"/>
              </a:rPr>
              <a:t> = 5, i = -1</a:t>
            </a:r>
          </a:p>
          <a:p>
            <a:endParaRPr lang="pt-BR" dirty="0">
              <a:latin typeface="Times New Roman"/>
              <a:cs typeface="Times New Roman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1D8BB-EC37-EFC7-09B3-2922FAC3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0412-7C8A-44DC-9071-6C26D62A19F2}" type="datetime1">
              <a:t>05/06/2025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4474C-A74B-D178-EDF0-971A54A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6D151-D5AA-1B31-19B9-4FDCF5C5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11" name="Content Placeholder 10" descr="Texto, Carta&#10;&#10;O conteúdo gerado por IA pode estar incorreto.">
            <a:extLst>
              <a:ext uri="{FF2B5EF4-FFF2-40B4-BE49-F238E27FC236}">
                <a16:creationId xmlns:a16="http://schemas.microsoft.com/office/drawing/2014/main" id="{42D18008-4302-776A-4E83-28BFE90622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331" y="2818734"/>
            <a:ext cx="4886325" cy="1990725"/>
          </a:xfrm>
        </p:spPr>
      </p:pic>
    </p:spTree>
    <p:extLst>
      <p:ext uri="{BB962C8B-B14F-4D97-AF65-F5344CB8AC3E}">
        <p14:creationId xmlns:p14="http://schemas.microsoft.com/office/powerpoint/2010/main" val="41964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50BE-12CC-6666-38A3-E707572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Loop da função particionar quando J=2</a:t>
            </a:r>
            <a:endParaRPr lang="pt-BR" sz="4000" b="0" dirty="0">
              <a:latin typeface="Times New Roman"/>
              <a:cs typeface="Times New Roman"/>
            </a:endParaRPr>
          </a:p>
          <a:p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A2A0B-31BC-6CFE-E2BE-59B03D420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A511E-71F4-2FF6-4524-2362F18D1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LOOP J = 2</a:t>
            </a:r>
            <a:endParaRPr lang="pt-B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04C69-356C-DCF4-480A-3F7BA9EAE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831395"/>
            <a:ext cx="5172606" cy="3320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Times New Roman"/>
                <a:cs typeface="Times New Roman"/>
              </a:rPr>
              <a:t>J = 2, vetor [2] = 8</a:t>
            </a:r>
          </a:p>
          <a:p>
            <a:r>
              <a:rPr lang="pt-BR" dirty="0">
                <a:latin typeface="Times New Roman"/>
                <a:cs typeface="Times New Roman"/>
              </a:rPr>
              <a:t>Comparação: 8 &lt; 5 ?</a:t>
            </a:r>
          </a:p>
          <a:p>
            <a:r>
              <a:rPr lang="pt-BR" dirty="0">
                <a:latin typeface="Times New Roman"/>
                <a:cs typeface="Times New Roman"/>
              </a:rPr>
              <a:t>Ação: Não troca</a:t>
            </a:r>
            <a:endParaRPr lang="pt-BR">
              <a:latin typeface="Times New Roman"/>
              <a:cs typeface="Times New Roman"/>
            </a:endParaRPr>
          </a:p>
          <a:p>
            <a:r>
              <a:rPr lang="pt-BR" dirty="0">
                <a:latin typeface="Times New Roman"/>
                <a:cs typeface="Times New Roman"/>
              </a:rPr>
              <a:t>Estado: i = -1</a:t>
            </a:r>
          </a:p>
          <a:p>
            <a:r>
              <a:rPr lang="pt-BR" b="1" dirty="0">
                <a:latin typeface="Times New Roman"/>
                <a:cs typeface="Times New Roman"/>
              </a:rPr>
              <a:t>Variáveis atuais:</a:t>
            </a:r>
          </a:p>
          <a:p>
            <a:r>
              <a:rPr lang="pt-BR" dirty="0">
                <a:latin typeface="Times New Roman"/>
                <a:cs typeface="Times New Roman"/>
              </a:rPr>
              <a:t>j = 2, vetor [j] = 8</a:t>
            </a:r>
          </a:p>
          <a:p>
            <a:r>
              <a:rPr lang="pt-BR" dirty="0" err="1">
                <a:latin typeface="Times New Roman"/>
                <a:cs typeface="Times New Roman"/>
              </a:rPr>
              <a:t>pivo</a:t>
            </a:r>
            <a:r>
              <a:rPr lang="pt-BR" dirty="0">
                <a:latin typeface="Times New Roman"/>
                <a:cs typeface="Times New Roman"/>
              </a:rPr>
              <a:t> = 5, i = -1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2EA3C-C7C3-66CD-70E8-5E8CC05E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AFEBE-52A9-4A1B-8C4E-DBFC5585AC7A}" type="datetime1">
              <a:t>05/06/2025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FA3BB-344A-88EB-0A5F-1678C233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F014B-C3F1-C4AF-C470-9C187FA2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17" name="Content Placeholder 16" descr="Texto, Carta&#10;&#10;O conteúdo gerado por IA pode estar incorreto.">
            <a:extLst>
              <a:ext uri="{FF2B5EF4-FFF2-40B4-BE49-F238E27FC236}">
                <a16:creationId xmlns:a16="http://schemas.microsoft.com/office/drawing/2014/main" id="{8E7F26A2-1FD2-B3B1-53FE-EC466B3E0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943" y="2832092"/>
            <a:ext cx="4991100" cy="2038350"/>
          </a:xfrm>
        </p:spPr>
      </p:pic>
    </p:spTree>
    <p:extLst>
      <p:ext uri="{BB962C8B-B14F-4D97-AF65-F5344CB8AC3E}">
        <p14:creationId xmlns:p14="http://schemas.microsoft.com/office/powerpoint/2010/main" val="137352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59DA-070D-E2BD-4468-73559D2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Times New Roman"/>
                <a:cs typeface="Times New Roman"/>
              </a:rPr>
              <a:t>Loop da função particionar quando J=3</a:t>
            </a:r>
            <a:endParaRPr lang="pt-BR" sz="4000" b="0" dirty="0">
              <a:latin typeface="Times New Roman"/>
              <a:cs typeface="Times New Roman"/>
            </a:endParaRPr>
          </a:p>
          <a:p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D7CB-A20D-E1A6-7251-2CD992420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pic>
        <p:nvPicPr>
          <p:cNvPr id="10" name="Content Placeholder 9" descr="Texto, Carta&#10;&#10;O conteúdo gerado por IA pode estar incorreto.">
            <a:extLst>
              <a:ext uri="{FF2B5EF4-FFF2-40B4-BE49-F238E27FC236}">
                <a16:creationId xmlns:a16="http://schemas.microsoft.com/office/drawing/2014/main" id="{1F560C82-3909-2FB8-5076-4A49F9F04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706" y="2832789"/>
            <a:ext cx="4981575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771B5-14CA-35BF-E21C-33CC9CB00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Loop j = 3</a:t>
            </a:r>
            <a:endParaRPr lang="pt-B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0455-9814-7791-F907-6222DF06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832944"/>
            <a:ext cx="5173897" cy="33190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Times New Roman"/>
                <a:cs typeface="Times New Roman"/>
              </a:rPr>
              <a:t>J = 3, vetor [3] = 9</a:t>
            </a:r>
          </a:p>
          <a:p>
            <a:r>
              <a:rPr lang="pt-BR" dirty="0">
                <a:latin typeface="Times New Roman"/>
                <a:cs typeface="Times New Roman"/>
              </a:rPr>
              <a:t>Comparação: 9 &lt; 5 ?</a:t>
            </a:r>
          </a:p>
          <a:p>
            <a:r>
              <a:rPr lang="pt-BR" dirty="0">
                <a:latin typeface="Times New Roman"/>
                <a:cs typeface="Times New Roman"/>
              </a:rPr>
              <a:t>Ação: Não troca</a:t>
            </a:r>
          </a:p>
          <a:p>
            <a:r>
              <a:rPr lang="pt-BR" dirty="0">
                <a:latin typeface="Times New Roman"/>
                <a:cs typeface="Times New Roman"/>
              </a:rPr>
              <a:t>Estado: i = -1</a:t>
            </a:r>
          </a:p>
          <a:p>
            <a:r>
              <a:rPr lang="pt-BR" b="1" dirty="0">
                <a:latin typeface="Times New Roman"/>
                <a:cs typeface="Times New Roman"/>
              </a:rPr>
              <a:t>Variáveis atuais:</a:t>
            </a:r>
          </a:p>
          <a:p>
            <a:r>
              <a:rPr lang="pt-BR" dirty="0">
                <a:latin typeface="Times New Roman"/>
                <a:cs typeface="Times New Roman"/>
              </a:rPr>
              <a:t>j = 3, vetor [j] = 9</a:t>
            </a:r>
          </a:p>
          <a:p>
            <a:r>
              <a:rPr lang="pt-BR" dirty="0" err="1">
                <a:latin typeface="Times New Roman"/>
                <a:cs typeface="Times New Roman"/>
              </a:rPr>
              <a:t>pivo</a:t>
            </a:r>
            <a:r>
              <a:rPr lang="pt-BR" dirty="0">
                <a:latin typeface="Times New Roman"/>
                <a:cs typeface="Times New Roman"/>
              </a:rPr>
              <a:t> = 5, i = -1</a:t>
            </a:r>
          </a:p>
          <a:p>
            <a:endParaRPr lang="pt-BR" dirty="0">
              <a:latin typeface="Times New Roman"/>
              <a:cs typeface="Times New Roman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3DD92-DF17-E708-6ECB-C6CA8630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9B3D-40DD-4A43-B3F4-EED5EC227D2F}" type="datetime1">
              <a:t>05/06/2025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0F2B6-3A6E-06C4-2030-AB58CD4C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E3276-8662-093A-4DE0-B6002C88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8436-989E-B31D-001C-A81333FA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2813"/>
            <a:ext cx="10756371" cy="140787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>
                <a:latin typeface="Times New Roman"/>
                <a:cs typeface="Times New Roman"/>
              </a:rPr>
              <a:t>Loop da função particionar quando J=4</a:t>
            </a:r>
            <a:br>
              <a:rPr lang="pt-BR" sz="3200" dirty="0">
                <a:latin typeface="Times New Roman"/>
                <a:cs typeface="Times New Roman"/>
              </a:rPr>
            </a:br>
            <a:br>
              <a:rPr lang="pt-BR" sz="3200" dirty="0">
                <a:latin typeface="Times New Roman"/>
                <a:cs typeface="Times New Roman"/>
              </a:rPr>
            </a:br>
            <a:r>
              <a:rPr lang="pt-BR" sz="3200" dirty="0">
                <a:latin typeface="Times New Roman"/>
                <a:cs typeface="Times New Roman"/>
              </a:rPr>
              <a:t>( Primeira troca)</a:t>
            </a:r>
            <a:endParaRPr lang="pt-BR" sz="3200" b="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F796-23DA-B6D5-D589-0870BD230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Código</a:t>
            </a:r>
            <a:endParaRPr lang="pt-BR"/>
          </a:p>
        </p:txBody>
      </p:sp>
      <p:pic>
        <p:nvPicPr>
          <p:cNvPr id="10" name="Content Placeholder 9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381FFE27-CF12-3525-786C-BC40B64D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683" y="2390726"/>
            <a:ext cx="5157787" cy="208525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8E8A0-E566-97E7-4329-E655FF6FB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Times New Roman"/>
                <a:cs typeface="Times New Roman"/>
              </a:rPr>
              <a:t>Loop j = 4</a:t>
            </a:r>
            <a:endParaRPr lang="pt-B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99D4B-2267-79B9-6ECA-E596DE988C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sz="2200" dirty="0">
                <a:latin typeface="Times New Roman"/>
                <a:cs typeface="Times New Roman"/>
              </a:rPr>
              <a:t>j=4, vetor[4]=1</a:t>
            </a:r>
          </a:p>
          <a:p>
            <a:r>
              <a:rPr lang="pt-BR" sz="2200" dirty="0">
                <a:latin typeface="Times New Roman"/>
                <a:cs typeface="Times New Roman"/>
              </a:rPr>
              <a:t>Comparação: 1 &lt; 5?</a:t>
            </a:r>
          </a:p>
          <a:p>
            <a:r>
              <a:rPr lang="pt-BR" sz="2200" dirty="0">
                <a:latin typeface="Times New Roman"/>
                <a:cs typeface="Times New Roman"/>
              </a:rPr>
              <a:t>Ação: i++ (i=0), trocar vetor [0] com o vetor[4]</a:t>
            </a:r>
          </a:p>
          <a:p>
            <a:r>
              <a:rPr lang="pt-BR" sz="2200" dirty="0">
                <a:latin typeface="Times New Roman"/>
                <a:cs typeface="Times New Roman"/>
              </a:rPr>
              <a:t>Troca: 10 &lt;-&gt; 1</a:t>
            </a:r>
          </a:p>
          <a:p>
            <a:r>
              <a:rPr lang="pt-BR" sz="2200" b="1" dirty="0">
                <a:latin typeface="Times New Roman"/>
                <a:cs typeface="Times New Roman"/>
              </a:rPr>
              <a:t>Variáveis atuais:</a:t>
            </a:r>
          </a:p>
          <a:p>
            <a:r>
              <a:rPr lang="pt-BR" sz="2200" dirty="0">
                <a:latin typeface="Times New Roman"/>
                <a:cs typeface="Times New Roman"/>
              </a:rPr>
              <a:t>j = 4, vetor [j] = 1</a:t>
            </a:r>
          </a:p>
          <a:p>
            <a:r>
              <a:rPr lang="pt-BR" sz="2200" dirty="0" err="1">
                <a:latin typeface="Times New Roman"/>
                <a:cs typeface="Times New Roman"/>
              </a:rPr>
              <a:t>pivo</a:t>
            </a:r>
            <a:r>
              <a:rPr lang="pt-BR" sz="2200" dirty="0">
                <a:latin typeface="Times New Roman"/>
                <a:cs typeface="Times New Roman"/>
              </a:rPr>
              <a:t> = 5, i = 0 (após i++)</a:t>
            </a:r>
          </a:p>
          <a:p>
            <a:r>
              <a:rPr lang="pt-BR" sz="2200" dirty="0">
                <a:latin typeface="Times New Roman"/>
                <a:cs typeface="Times New Roman"/>
              </a:rPr>
              <a:t>TROCA: vetor [0] (10) &lt;-&gt; vetor [4] (1)</a:t>
            </a:r>
          </a:p>
          <a:p>
            <a:endParaRPr lang="pt-BR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C24FA-64CE-CDBD-E67A-9687D49F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DEEC-F2E3-4B92-99F8-284DCBA97DF4}" type="datetime1">
              <a:t>05/06/2025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29735-6F47-F0C0-9A2B-CA8EF282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63B6-DB60-F60F-ABDE-9A2D29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8551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VanillaVTI</vt:lpstr>
      <vt:lpstr>Algoritmo QuickSort</vt:lpstr>
      <vt:lpstr>Estado Inicial</vt:lpstr>
      <vt:lpstr>Primeira chamada do quicksort</vt:lpstr>
      <vt:lpstr>Primeira chamada da função particionar</vt:lpstr>
      <vt:lpstr>Loop da função particionar quando J=0</vt:lpstr>
      <vt:lpstr>Loop da função particionar quando J=1 </vt:lpstr>
      <vt:lpstr>Loop da função particionar quando J=2 </vt:lpstr>
      <vt:lpstr>Loop da função particionar quando J=3 </vt:lpstr>
      <vt:lpstr>Loop da função particionar quando J=4  ( Primeira troca)</vt:lpstr>
      <vt:lpstr>Troca do pivô</vt:lpstr>
      <vt:lpstr>Retorno para o quicksort() - Primeira Partição Completa</vt:lpstr>
      <vt:lpstr>Chamada Recursiva Esquerda - quicksort(0, 0)</vt:lpstr>
      <vt:lpstr>Chamada Recursiva Direita - quicksort(2, 5)</vt:lpstr>
      <vt:lpstr>Segunda Partição - particionar(2, 5)</vt:lpstr>
      <vt:lpstr>Segunda Partição - Loop j=2</vt:lpstr>
      <vt:lpstr>Segunda Partição - Loop j=3</vt:lpstr>
      <vt:lpstr>Segunda Partição - Loop j=4</vt:lpstr>
      <vt:lpstr>Segunda Troca do Pivô</vt:lpstr>
      <vt:lpstr>Continuação das Chamadas Recursivas</vt:lpstr>
      <vt:lpstr>Chamada Recursiva - quicksort(2, 1) [Retorna Imediatamente]</vt:lpstr>
      <vt:lpstr>Chamada Recursiva Direita - quicksort(3, 5)</vt:lpstr>
      <vt:lpstr>Terceira Partição - particionar(3, 5)</vt:lpstr>
      <vt:lpstr>Terceira Partição - Loop j=3</vt:lpstr>
      <vt:lpstr>Terceira Partição - Loop j=4</vt:lpstr>
      <vt:lpstr>Terceira Partição - Troca Final</vt:lpstr>
      <vt:lpstr>Voltando para quicksort(3, 5) - Após Terceira Partição</vt:lpstr>
      <vt:lpstr>Sexta Chamada Recursiva - quicksort(3, 2)</vt:lpstr>
      <vt:lpstr>Continuando quicksort(3, 5) - Segunda Chamada Recursiva</vt:lpstr>
      <vt:lpstr>Sétima Chamada Recursiva - quicksort(4, 5)</vt:lpstr>
      <vt:lpstr>Quarta Partição - particionar(4, 5)</vt:lpstr>
      <vt:lpstr>Quarta Partição - Loop j=4</vt:lpstr>
      <vt:lpstr>Quarta Partição - Troca Final</vt:lpstr>
      <vt:lpstr>Voltando para quicksort(4, 5) - Após Quarta Partição</vt:lpstr>
      <vt:lpstr>Oitava Chamada Recursiva - quicksort(4, 3)</vt:lpstr>
      <vt:lpstr>Continuando quicksort(4, 5) - Última Chamada Recursiva</vt:lpstr>
      <vt:lpstr>Nona Chamada Recursiva - quicksort(5, 5)</vt:lpstr>
      <vt:lpstr>Retorno à Função main() - Algoritmo Finalizado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1561</cp:revision>
  <dcterms:created xsi:type="dcterms:W3CDTF">2025-05-30T15:58:11Z</dcterms:created>
  <dcterms:modified xsi:type="dcterms:W3CDTF">2025-06-06T06:03:43Z</dcterms:modified>
</cp:coreProperties>
</file>