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Fira Sans Extra Condensed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Light-bold.fntdata"/><Relationship Id="rId25" Type="http://schemas.openxmlformats.org/officeDocument/2006/relationships/font" Target="fonts/FiraSansExtraCondensedLight-regular.fntdata"/><Relationship Id="rId28" Type="http://schemas.openxmlformats.org/officeDocument/2006/relationships/font" Target="fonts/FiraSansExtraCondensedLight-boldItalic.fntdata"/><Relationship Id="rId27" Type="http://schemas.openxmlformats.org/officeDocument/2006/relationships/font" Target="fonts/FiraSansExtraCondensed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641a476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641a476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765d7774d_3_2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765d7774d_3_2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765d7774d_3_2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765d7774d_3_2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aa4e9a34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baa4e9a34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765d7774d_3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765d7774d_3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765d7774d_3_2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765d7774d_3_2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aa4e9a34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aa4e9a34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661d16799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661d16799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aa4e9a34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aa4e9a34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a4e9a34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a4e9a34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aa4e9a34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aa4e9a34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aa4e9a34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aa4e9a34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175" y="3231075"/>
            <a:ext cx="3338400" cy="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21.png"/><Relationship Id="rId7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783875" y="1499778"/>
            <a:ext cx="3461400" cy="15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GETMORE</a:t>
            </a:r>
            <a:endParaRPr/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042925" y="3011472"/>
            <a:ext cx="29433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Grupo: Alexsander, Henrique, Lorenzo e Victor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5429232" y="2833908"/>
            <a:ext cx="2402283" cy="251053"/>
          </a:xfrm>
          <a:custGeom>
            <a:rect b="b" l="l" r="r" t="t"/>
            <a:pathLst>
              <a:path extrusionOk="0" h="4504" w="43098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 flipH="1" rot="10800000">
            <a:off x="5990725" y="3577682"/>
            <a:ext cx="1277449" cy="667643"/>
          </a:xfrm>
          <a:custGeom>
            <a:rect b="b" l="l" r="r" t="t"/>
            <a:pathLst>
              <a:path extrusionOk="0" h="9574" w="22918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499858" y="4111296"/>
            <a:ext cx="2251729" cy="148826"/>
          </a:xfrm>
          <a:custGeom>
            <a:rect b="b" l="l" r="r" t="t"/>
            <a:pathLst>
              <a:path extrusionOk="0" h="2670" w="40397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572025" y="883378"/>
            <a:ext cx="4114727" cy="2880142"/>
          </a:xfrm>
          <a:custGeom>
            <a:rect b="b" l="l" r="r" t="t"/>
            <a:pathLst>
              <a:path extrusionOk="0" h="51671" w="7382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572025" y="903837"/>
            <a:ext cx="4064529" cy="2439490"/>
          </a:xfrm>
          <a:custGeom>
            <a:rect b="b" l="l" r="r" t="t"/>
            <a:pathLst>
              <a:path extrusionOk="0" h="44500" w="7382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rgbClr val="BC372E"/>
          </a:solidFill>
          <a:ln>
            <a:noFill/>
          </a:ln>
          <a:effectLst>
            <a:outerShdw blurRad="57150" rotWithShape="0" algn="bl" dir="5400000" dist="19050">
              <a:srgbClr val="99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552274" y="3430796"/>
            <a:ext cx="150665" cy="150609"/>
          </a:xfrm>
          <a:custGeom>
            <a:rect b="b" l="l" r="r" t="t"/>
            <a:pathLst>
              <a:path extrusionOk="0" h="2702" w="2703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572025" y="883378"/>
            <a:ext cx="4114727" cy="2480430"/>
          </a:xfrm>
          <a:custGeom>
            <a:rect b="b" l="l" r="r" t="t"/>
            <a:pathLst>
              <a:path extrusionOk="0" h="44500" w="7382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8491378" y="4488394"/>
            <a:ext cx="245535" cy="245535"/>
          </a:xfrm>
          <a:custGeom>
            <a:rect b="b" l="l" r="r" t="t"/>
            <a:pathLst>
              <a:path extrusionOk="0" h="4405" w="4405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663" y="1133433"/>
            <a:ext cx="3461401" cy="198031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8643000" y="402150"/>
            <a:ext cx="9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75" y="1833150"/>
            <a:ext cx="844949" cy="84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Pesquise empresas atuais que possuem negócio similar. </a:t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707590" y="1656745"/>
            <a:ext cx="1740856" cy="1508462"/>
          </a:xfrm>
          <a:custGeom>
            <a:rect b="b" l="l" r="r" t="t"/>
            <a:pathLst>
              <a:path extrusionOk="0" h="30579" w="35290">
                <a:moveTo>
                  <a:pt x="8815" y="0"/>
                </a:moveTo>
                <a:lnTo>
                  <a:pt x="0" y="15289"/>
                </a:lnTo>
                <a:lnTo>
                  <a:pt x="8815" y="30578"/>
                </a:lnTo>
                <a:lnTo>
                  <a:pt x="26475" y="30578"/>
                </a:lnTo>
                <a:lnTo>
                  <a:pt x="35290" y="15289"/>
                </a:lnTo>
                <a:lnTo>
                  <a:pt x="264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 txBox="1"/>
          <p:nvPr/>
        </p:nvSpPr>
        <p:spPr>
          <a:xfrm>
            <a:off x="3771005" y="3463590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C6 Bank</a:t>
            </a:r>
            <a:endParaRPr sz="20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914392" y="1668350"/>
            <a:ext cx="1740905" cy="1506933"/>
          </a:xfrm>
          <a:custGeom>
            <a:rect b="b" l="l" r="r" t="t"/>
            <a:pathLst>
              <a:path extrusionOk="0" h="30548" w="35291">
                <a:moveTo>
                  <a:pt x="8816" y="0"/>
                </a:moveTo>
                <a:lnTo>
                  <a:pt x="1" y="15259"/>
                </a:lnTo>
                <a:lnTo>
                  <a:pt x="8816" y="30548"/>
                </a:lnTo>
                <a:lnTo>
                  <a:pt x="26476" y="30548"/>
                </a:lnTo>
                <a:lnTo>
                  <a:pt x="35290" y="15259"/>
                </a:lnTo>
                <a:lnTo>
                  <a:pt x="26476" y="0"/>
                </a:lnTo>
                <a:close/>
              </a:path>
            </a:pathLst>
          </a:custGeom>
          <a:solidFill>
            <a:srgbClr val="FD9C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 txBox="1"/>
          <p:nvPr/>
        </p:nvSpPr>
        <p:spPr>
          <a:xfrm>
            <a:off x="937217" y="3383503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D9CB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Méliuz</a:t>
            </a:r>
            <a:endParaRPr sz="2000">
              <a:solidFill>
                <a:srgbClr val="FD9CB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2313260" y="2479455"/>
            <a:ext cx="1740856" cy="1506933"/>
          </a:xfrm>
          <a:custGeom>
            <a:rect b="b" l="l" r="r" t="t"/>
            <a:pathLst>
              <a:path extrusionOk="0" h="30548" w="35290">
                <a:moveTo>
                  <a:pt x="8845" y="0"/>
                </a:moveTo>
                <a:lnTo>
                  <a:pt x="0" y="15259"/>
                </a:lnTo>
                <a:lnTo>
                  <a:pt x="8845" y="30548"/>
                </a:lnTo>
                <a:lnTo>
                  <a:pt x="26475" y="30548"/>
                </a:lnTo>
                <a:lnTo>
                  <a:pt x="35290" y="15259"/>
                </a:lnTo>
                <a:lnTo>
                  <a:pt x="26475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 txBox="1"/>
          <p:nvPr/>
        </p:nvSpPr>
        <p:spPr>
          <a:xfrm>
            <a:off x="2339942" y="2077425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Pic Pay</a:t>
            </a:r>
            <a:endParaRPr sz="2000">
              <a:solidFill>
                <a:srgbClr val="00FF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5094422" y="2479455"/>
            <a:ext cx="1740856" cy="1506933"/>
          </a:xfrm>
          <a:custGeom>
            <a:rect b="b" l="l" r="r" t="t"/>
            <a:pathLst>
              <a:path extrusionOk="0" h="30548" w="35290">
                <a:moveTo>
                  <a:pt x="8815" y="0"/>
                </a:moveTo>
                <a:lnTo>
                  <a:pt x="0" y="15259"/>
                </a:lnTo>
                <a:lnTo>
                  <a:pt x="8815" y="30548"/>
                </a:lnTo>
                <a:lnTo>
                  <a:pt x="26444" y="30548"/>
                </a:lnTo>
                <a:lnTo>
                  <a:pt x="35290" y="15259"/>
                </a:lnTo>
                <a:lnTo>
                  <a:pt x="26444" y="0"/>
                </a:lnTo>
                <a:close/>
              </a:path>
            </a:pathLst>
          </a:custGeom>
          <a:solidFill>
            <a:srgbClr val="ED00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 txBox="1"/>
          <p:nvPr/>
        </p:nvSpPr>
        <p:spPr>
          <a:xfrm>
            <a:off x="5120230" y="1977388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D005A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Ame Digital</a:t>
            </a:r>
            <a:endParaRPr sz="2000">
              <a:solidFill>
                <a:srgbClr val="ED005A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6487223" y="1683345"/>
            <a:ext cx="1742385" cy="1508462"/>
          </a:xfrm>
          <a:custGeom>
            <a:rect b="b" l="l" r="r" t="t"/>
            <a:pathLst>
              <a:path extrusionOk="0" h="30579" w="35321">
                <a:moveTo>
                  <a:pt x="8846" y="0"/>
                </a:moveTo>
                <a:lnTo>
                  <a:pt x="1" y="15289"/>
                </a:lnTo>
                <a:lnTo>
                  <a:pt x="8846" y="30578"/>
                </a:lnTo>
                <a:lnTo>
                  <a:pt x="26475" y="30578"/>
                </a:lnTo>
                <a:lnTo>
                  <a:pt x="35321" y="15289"/>
                </a:lnTo>
                <a:lnTo>
                  <a:pt x="26475" y="0"/>
                </a:lnTo>
                <a:close/>
              </a:path>
            </a:pathLst>
          </a:custGeom>
          <a:solidFill>
            <a:srgbClr val="FF7F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 txBox="1"/>
          <p:nvPr/>
        </p:nvSpPr>
        <p:spPr>
          <a:xfrm>
            <a:off x="6514667" y="3463628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7F1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Honey</a:t>
            </a:r>
            <a:endParaRPr sz="2000">
              <a:solidFill>
                <a:srgbClr val="FF7F1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23" name="Google Shape;2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475" y="2077425"/>
            <a:ext cx="1330976" cy="66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2"/>
          <p:cNvPicPr preferRelativeResize="0"/>
          <p:nvPr/>
        </p:nvPicPr>
        <p:blipFill rotWithShape="1">
          <a:blip r:embed="rId4">
            <a:alphaModFix/>
          </a:blip>
          <a:srcRect b="6302" l="4710" r="4882" t="7594"/>
          <a:stretch/>
        </p:blipFill>
        <p:spPr>
          <a:xfrm>
            <a:off x="6709600" y="2089075"/>
            <a:ext cx="1242086" cy="66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8200" y="2981701"/>
            <a:ext cx="1330975" cy="50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3713" y="2216788"/>
            <a:ext cx="1242075" cy="3485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22"/>
          <p:cNvCxnSpPr/>
          <p:nvPr/>
        </p:nvCxnSpPr>
        <p:spPr>
          <a:xfrm>
            <a:off x="1334263" y="3331800"/>
            <a:ext cx="893400" cy="0"/>
          </a:xfrm>
          <a:prstGeom prst="straightConnector1">
            <a:avLst/>
          </a:prstGeom>
          <a:noFill/>
          <a:ln cap="flat" cmpd="sng" w="9525">
            <a:solidFill>
              <a:srgbClr val="E5BB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2"/>
          <p:cNvCxnSpPr/>
          <p:nvPr/>
        </p:nvCxnSpPr>
        <p:spPr>
          <a:xfrm>
            <a:off x="2734738" y="1977400"/>
            <a:ext cx="893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2"/>
          <p:cNvCxnSpPr/>
          <p:nvPr/>
        </p:nvCxnSpPr>
        <p:spPr>
          <a:xfrm>
            <a:off x="4168063" y="3773100"/>
            <a:ext cx="89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2"/>
          <p:cNvCxnSpPr/>
          <p:nvPr/>
        </p:nvCxnSpPr>
        <p:spPr>
          <a:xfrm>
            <a:off x="6941275" y="3773100"/>
            <a:ext cx="8934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2"/>
          <p:cNvCxnSpPr/>
          <p:nvPr/>
        </p:nvCxnSpPr>
        <p:spPr>
          <a:xfrm>
            <a:off x="5521138" y="2283250"/>
            <a:ext cx="893400" cy="0"/>
          </a:xfrm>
          <a:prstGeom prst="straightConnector1">
            <a:avLst/>
          </a:prstGeom>
          <a:noFill/>
          <a:ln cap="flat" cmpd="sng" w="9525">
            <a:solidFill>
              <a:srgbClr val="ED005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2" name="Google Shape;23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8250" y="2805546"/>
            <a:ext cx="1159200" cy="771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23"/>
          <p:cNvGrpSpPr/>
          <p:nvPr/>
        </p:nvGrpSpPr>
        <p:grpSpPr>
          <a:xfrm>
            <a:off x="5454123" y="3201521"/>
            <a:ext cx="1972632" cy="993457"/>
            <a:chOff x="5101201" y="1878636"/>
            <a:chExt cx="3056449" cy="1666875"/>
          </a:xfrm>
        </p:grpSpPr>
        <p:sp>
          <p:nvSpPr>
            <p:cNvPr id="238" name="Google Shape;238;p23"/>
            <p:cNvSpPr/>
            <p:nvPr/>
          </p:nvSpPr>
          <p:spPr>
            <a:xfrm>
              <a:off x="5366452" y="1878636"/>
              <a:ext cx="2524773" cy="1640592"/>
            </a:xfrm>
            <a:custGeom>
              <a:rect b="b" l="l" r="r" t="t"/>
              <a:pathLst>
                <a:path extrusionOk="0" h="45801" w="70485">
                  <a:moveTo>
                    <a:pt x="2435" y="1"/>
                  </a:moveTo>
                  <a:cubicBezTo>
                    <a:pt x="1101" y="1"/>
                    <a:pt x="0" y="1068"/>
                    <a:pt x="0" y="2436"/>
                  </a:cubicBezTo>
                  <a:lnTo>
                    <a:pt x="0" y="43365"/>
                  </a:lnTo>
                  <a:cubicBezTo>
                    <a:pt x="0" y="44733"/>
                    <a:pt x="1101" y="45800"/>
                    <a:pt x="2435" y="45800"/>
                  </a:cubicBezTo>
                  <a:lnTo>
                    <a:pt x="68049" y="45800"/>
                  </a:lnTo>
                  <a:cubicBezTo>
                    <a:pt x="69417" y="45800"/>
                    <a:pt x="70484" y="44733"/>
                    <a:pt x="70484" y="43365"/>
                  </a:cubicBezTo>
                  <a:lnTo>
                    <a:pt x="70484" y="2436"/>
                  </a:lnTo>
                  <a:cubicBezTo>
                    <a:pt x="70484" y="1068"/>
                    <a:pt x="69417" y="1"/>
                    <a:pt x="68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5101201" y="3405705"/>
              <a:ext cx="3056449" cy="139805"/>
            </a:xfrm>
            <a:custGeom>
              <a:rect b="b" l="l" r="r" t="t"/>
              <a:pathLst>
                <a:path extrusionOk="0" h="3903" w="85328">
                  <a:moveTo>
                    <a:pt x="0" y="0"/>
                  </a:moveTo>
                  <a:lnTo>
                    <a:pt x="0" y="1468"/>
                  </a:lnTo>
                  <a:cubicBezTo>
                    <a:pt x="0" y="2802"/>
                    <a:pt x="1068" y="3903"/>
                    <a:pt x="2402" y="3903"/>
                  </a:cubicBezTo>
                  <a:lnTo>
                    <a:pt x="82893" y="3903"/>
                  </a:lnTo>
                  <a:cubicBezTo>
                    <a:pt x="84227" y="3903"/>
                    <a:pt x="85328" y="2802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5101201" y="3405705"/>
              <a:ext cx="3056449" cy="70530"/>
            </a:xfrm>
            <a:custGeom>
              <a:rect b="b" l="l" r="r" t="t"/>
              <a:pathLst>
                <a:path extrusionOk="0" h="1969" w="85328">
                  <a:moveTo>
                    <a:pt x="0" y="0"/>
                  </a:moveTo>
                  <a:lnTo>
                    <a:pt x="0" y="1468"/>
                  </a:lnTo>
                  <a:cubicBezTo>
                    <a:pt x="0" y="1635"/>
                    <a:pt x="0" y="1801"/>
                    <a:pt x="33" y="1968"/>
                  </a:cubicBezTo>
                  <a:lnTo>
                    <a:pt x="85294" y="1968"/>
                  </a:lnTo>
                  <a:cubicBezTo>
                    <a:pt x="85328" y="1801"/>
                    <a:pt x="85328" y="1635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5484731" y="2043518"/>
              <a:ext cx="2289399" cy="1110062"/>
            </a:xfrm>
            <a:custGeom>
              <a:rect b="b" l="l" r="r" t="t"/>
              <a:pathLst>
                <a:path extrusionOk="0" h="30990" w="63914">
                  <a:moveTo>
                    <a:pt x="1" y="1"/>
                  </a:moveTo>
                  <a:lnTo>
                    <a:pt x="1" y="30990"/>
                  </a:lnTo>
                  <a:lnTo>
                    <a:pt x="63913" y="30990"/>
                  </a:lnTo>
                  <a:lnTo>
                    <a:pt x="639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3"/>
          <p:cNvSpPr txBox="1"/>
          <p:nvPr>
            <p:ph type="title"/>
          </p:nvPr>
        </p:nvSpPr>
        <p:spPr>
          <a:xfrm>
            <a:off x="754925" y="409575"/>
            <a:ext cx="72924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Pesquise como está a empresa atualmente.</a:t>
            </a:r>
            <a:endParaRPr/>
          </a:p>
        </p:txBody>
      </p:sp>
      <p:grpSp>
        <p:nvGrpSpPr>
          <p:cNvPr id="243" name="Google Shape;243;p23"/>
          <p:cNvGrpSpPr/>
          <p:nvPr/>
        </p:nvGrpSpPr>
        <p:grpSpPr>
          <a:xfrm>
            <a:off x="5889552" y="3325997"/>
            <a:ext cx="1101780" cy="604735"/>
            <a:chOff x="5574692" y="2089384"/>
            <a:chExt cx="1707128" cy="1014656"/>
          </a:xfrm>
        </p:grpSpPr>
        <p:grpSp>
          <p:nvGrpSpPr>
            <p:cNvPr id="244" name="Google Shape;244;p23"/>
            <p:cNvGrpSpPr/>
            <p:nvPr/>
          </p:nvGrpSpPr>
          <p:grpSpPr>
            <a:xfrm>
              <a:off x="5574692" y="2089384"/>
              <a:ext cx="889103" cy="1014656"/>
              <a:chOff x="457200" y="1326463"/>
              <a:chExt cx="1612738" cy="2490564"/>
            </a:xfrm>
          </p:grpSpPr>
          <p:sp>
            <p:nvSpPr>
              <p:cNvPr id="245" name="Google Shape;245;p23"/>
              <p:cNvSpPr/>
              <p:nvPr/>
            </p:nvSpPr>
            <p:spPr>
              <a:xfrm>
                <a:off x="457200" y="1894051"/>
                <a:ext cx="1063397" cy="1584340"/>
              </a:xfrm>
              <a:custGeom>
                <a:rect b="b" l="l" r="r" t="t"/>
                <a:pathLst>
                  <a:path extrusionOk="0" h="22317" w="14979">
                    <a:moveTo>
                      <a:pt x="10002" y="1937"/>
                    </a:moveTo>
                    <a:cubicBezTo>
                      <a:pt x="10080" y="1937"/>
                      <a:pt x="10161" y="1948"/>
                      <a:pt x="10241" y="1969"/>
                    </a:cubicBezTo>
                    <a:cubicBezTo>
                      <a:pt x="10742" y="2102"/>
                      <a:pt x="11042" y="2603"/>
                      <a:pt x="10942" y="3103"/>
                    </a:cubicBezTo>
                    <a:cubicBezTo>
                      <a:pt x="10830" y="3523"/>
                      <a:pt x="10436" y="3802"/>
                      <a:pt x="10017" y="3802"/>
                    </a:cubicBezTo>
                    <a:cubicBezTo>
                      <a:pt x="9936" y="3802"/>
                      <a:pt x="9855" y="3792"/>
                      <a:pt x="9774" y="3770"/>
                    </a:cubicBezTo>
                    <a:cubicBezTo>
                      <a:pt x="9274" y="3637"/>
                      <a:pt x="8974" y="3136"/>
                      <a:pt x="9107" y="2636"/>
                    </a:cubicBezTo>
                    <a:cubicBezTo>
                      <a:pt x="9219" y="2216"/>
                      <a:pt x="9590" y="1937"/>
                      <a:pt x="10002" y="1937"/>
                    </a:cubicBezTo>
                    <a:close/>
                    <a:moveTo>
                      <a:pt x="6205" y="1"/>
                    </a:moveTo>
                    <a:lnTo>
                      <a:pt x="4137" y="3303"/>
                    </a:lnTo>
                    <a:lnTo>
                      <a:pt x="1" y="19548"/>
                    </a:lnTo>
                    <a:lnTo>
                      <a:pt x="1168" y="19848"/>
                    </a:lnTo>
                    <a:lnTo>
                      <a:pt x="9674" y="22017"/>
                    </a:lnTo>
                    <a:lnTo>
                      <a:pt x="10842" y="22317"/>
                    </a:lnTo>
                    <a:lnTo>
                      <a:pt x="14978" y="6072"/>
                    </a:lnTo>
                    <a:lnTo>
                      <a:pt x="14745" y="2169"/>
                    </a:lnTo>
                    <a:lnTo>
                      <a:pt x="62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>
                <a:off x="1125028" y="1326463"/>
                <a:ext cx="350561" cy="787165"/>
              </a:xfrm>
              <a:custGeom>
                <a:rect b="b" l="l" r="r" t="t"/>
                <a:pathLst>
                  <a:path extrusionOk="0" h="11088" w="4938">
                    <a:moveTo>
                      <a:pt x="3553" y="0"/>
                    </a:moveTo>
                    <a:cubicBezTo>
                      <a:pt x="2429" y="0"/>
                      <a:pt x="1167" y="2532"/>
                      <a:pt x="534" y="5094"/>
                    </a:cubicBezTo>
                    <a:cubicBezTo>
                      <a:pt x="201" y="6428"/>
                      <a:pt x="0" y="7729"/>
                      <a:pt x="34" y="8796"/>
                    </a:cubicBezTo>
                    <a:lnTo>
                      <a:pt x="401" y="8897"/>
                    </a:lnTo>
                    <a:cubicBezTo>
                      <a:pt x="367" y="7862"/>
                      <a:pt x="534" y="6461"/>
                      <a:pt x="868" y="5161"/>
                    </a:cubicBezTo>
                    <a:cubicBezTo>
                      <a:pt x="1599" y="2237"/>
                      <a:pt x="2844" y="343"/>
                      <a:pt x="3566" y="343"/>
                    </a:cubicBezTo>
                    <a:cubicBezTo>
                      <a:pt x="3602" y="343"/>
                      <a:pt x="3637" y="348"/>
                      <a:pt x="3670" y="357"/>
                    </a:cubicBezTo>
                    <a:cubicBezTo>
                      <a:pt x="4370" y="524"/>
                      <a:pt x="4604" y="2859"/>
                      <a:pt x="3803" y="5928"/>
                    </a:cubicBezTo>
                    <a:cubicBezTo>
                      <a:pt x="3072" y="8821"/>
                      <a:pt x="1855" y="10745"/>
                      <a:pt x="1136" y="10745"/>
                    </a:cubicBezTo>
                    <a:cubicBezTo>
                      <a:pt x="1101" y="10745"/>
                      <a:pt x="1067" y="10741"/>
                      <a:pt x="1035" y="10731"/>
                    </a:cubicBezTo>
                    <a:cubicBezTo>
                      <a:pt x="801" y="10698"/>
                      <a:pt x="634" y="10364"/>
                      <a:pt x="501" y="9931"/>
                    </a:cubicBezTo>
                    <a:cubicBezTo>
                      <a:pt x="401" y="9931"/>
                      <a:pt x="267" y="9997"/>
                      <a:pt x="167" y="10031"/>
                    </a:cubicBezTo>
                    <a:cubicBezTo>
                      <a:pt x="334" y="10631"/>
                      <a:pt x="568" y="10998"/>
                      <a:pt x="934" y="11065"/>
                    </a:cubicBezTo>
                    <a:cubicBezTo>
                      <a:pt x="995" y="11080"/>
                      <a:pt x="1056" y="11088"/>
                      <a:pt x="1118" y="11088"/>
                    </a:cubicBezTo>
                    <a:cubicBezTo>
                      <a:pt x="2242" y="11088"/>
                      <a:pt x="3506" y="8556"/>
                      <a:pt x="4170" y="5994"/>
                    </a:cubicBezTo>
                    <a:cubicBezTo>
                      <a:pt x="4837" y="3326"/>
                      <a:pt x="4937" y="324"/>
                      <a:pt x="3736" y="24"/>
                    </a:cubicBezTo>
                    <a:cubicBezTo>
                      <a:pt x="3676" y="8"/>
                      <a:pt x="3615" y="0"/>
                      <a:pt x="35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>
                <a:off x="779294" y="2419823"/>
                <a:ext cx="423967" cy="743646"/>
              </a:xfrm>
              <a:custGeom>
                <a:rect b="b" l="l" r="r" t="t"/>
                <a:pathLst>
                  <a:path extrusionOk="0" h="10475" w="5972">
                    <a:moveTo>
                      <a:pt x="3703" y="0"/>
                    </a:moveTo>
                    <a:lnTo>
                      <a:pt x="3536" y="701"/>
                    </a:lnTo>
                    <a:cubicBezTo>
                      <a:pt x="3510" y="700"/>
                      <a:pt x="3485" y="699"/>
                      <a:pt x="3459" y="699"/>
                    </a:cubicBezTo>
                    <a:cubicBezTo>
                      <a:pt x="2467" y="699"/>
                      <a:pt x="1794" y="1331"/>
                      <a:pt x="1501" y="2502"/>
                    </a:cubicBezTo>
                    <a:cubicBezTo>
                      <a:pt x="834" y="5070"/>
                      <a:pt x="3570" y="5871"/>
                      <a:pt x="3103" y="7739"/>
                    </a:cubicBezTo>
                    <a:cubicBezTo>
                      <a:pt x="2971" y="8240"/>
                      <a:pt x="2735" y="8449"/>
                      <a:pt x="2428" y="8449"/>
                    </a:cubicBezTo>
                    <a:cubicBezTo>
                      <a:pt x="2346" y="8449"/>
                      <a:pt x="2260" y="8434"/>
                      <a:pt x="2169" y="8406"/>
                    </a:cubicBezTo>
                    <a:cubicBezTo>
                      <a:pt x="1702" y="8306"/>
                      <a:pt x="1468" y="8006"/>
                      <a:pt x="1635" y="7372"/>
                    </a:cubicBezTo>
                    <a:lnTo>
                      <a:pt x="1835" y="6638"/>
                    </a:lnTo>
                    <a:lnTo>
                      <a:pt x="501" y="6305"/>
                    </a:lnTo>
                    <a:lnTo>
                      <a:pt x="334" y="6938"/>
                    </a:lnTo>
                    <a:cubicBezTo>
                      <a:pt x="0" y="8139"/>
                      <a:pt x="334" y="9073"/>
                      <a:pt x="1301" y="9540"/>
                    </a:cubicBezTo>
                    <a:lnTo>
                      <a:pt x="1134" y="10174"/>
                    </a:lnTo>
                    <a:lnTo>
                      <a:pt x="2302" y="10474"/>
                    </a:lnTo>
                    <a:lnTo>
                      <a:pt x="2469" y="9807"/>
                    </a:lnTo>
                    <a:cubicBezTo>
                      <a:pt x="2516" y="9810"/>
                      <a:pt x="2563" y="9812"/>
                      <a:pt x="2609" y="9812"/>
                    </a:cubicBezTo>
                    <a:cubicBezTo>
                      <a:pt x="3569" y="9812"/>
                      <a:pt x="4250" y="9152"/>
                      <a:pt x="4537" y="8006"/>
                    </a:cubicBezTo>
                    <a:cubicBezTo>
                      <a:pt x="5204" y="5437"/>
                      <a:pt x="2469" y="4637"/>
                      <a:pt x="2936" y="2769"/>
                    </a:cubicBezTo>
                    <a:cubicBezTo>
                      <a:pt x="3073" y="2247"/>
                      <a:pt x="3301" y="2041"/>
                      <a:pt x="3639" y="2041"/>
                    </a:cubicBezTo>
                    <a:cubicBezTo>
                      <a:pt x="3711" y="2041"/>
                      <a:pt x="3788" y="2051"/>
                      <a:pt x="3870" y="2068"/>
                    </a:cubicBezTo>
                    <a:cubicBezTo>
                      <a:pt x="4303" y="2168"/>
                      <a:pt x="4504" y="2502"/>
                      <a:pt x="4337" y="3136"/>
                    </a:cubicBezTo>
                    <a:lnTo>
                      <a:pt x="4237" y="3503"/>
                    </a:lnTo>
                    <a:lnTo>
                      <a:pt x="5571" y="3836"/>
                    </a:lnTo>
                    <a:lnTo>
                      <a:pt x="5671" y="3569"/>
                    </a:lnTo>
                    <a:cubicBezTo>
                      <a:pt x="5971" y="2335"/>
                      <a:pt x="5638" y="1435"/>
                      <a:pt x="4704" y="968"/>
                    </a:cubicBezTo>
                    <a:lnTo>
                      <a:pt x="4870" y="300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3"/>
              <p:cNvSpPr/>
              <p:nvPr/>
            </p:nvSpPr>
            <p:spPr>
              <a:xfrm>
                <a:off x="1278940" y="2362958"/>
                <a:ext cx="790998" cy="1454068"/>
              </a:xfrm>
              <a:custGeom>
                <a:rect b="b" l="l" r="r" t="t"/>
                <a:pathLst>
                  <a:path extrusionOk="0" h="20482" w="11142">
                    <a:moveTo>
                      <a:pt x="5571" y="901"/>
                    </a:moveTo>
                    <a:cubicBezTo>
                      <a:pt x="6072" y="901"/>
                      <a:pt x="6505" y="1302"/>
                      <a:pt x="6505" y="1835"/>
                    </a:cubicBezTo>
                    <a:cubicBezTo>
                      <a:pt x="6505" y="2369"/>
                      <a:pt x="6072" y="2769"/>
                      <a:pt x="5571" y="2769"/>
                    </a:cubicBezTo>
                    <a:cubicBezTo>
                      <a:pt x="5038" y="2769"/>
                      <a:pt x="4637" y="2336"/>
                      <a:pt x="4637" y="1835"/>
                    </a:cubicBezTo>
                    <a:cubicBezTo>
                      <a:pt x="4637" y="1302"/>
                      <a:pt x="5038" y="901"/>
                      <a:pt x="5571" y="901"/>
                    </a:cubicBezTo>
                    <a:close/>
                    <a:moveTo>
                      <a:pt x="1168" y="1"/>
                    </a:moveTo>
                    <a:lnTo>
                      <a:pt x="1" y="3703"/>
                    </a:lnTo>
                    <a:lnTo>
                      <a:pt x="1" y="20482"/>
                    </a:lnTo>
                    <a:lnTo>
                      <a:pt x="11142" y="20482"/>
                    </a:lnTo>
                    <a:lnTo>
                      <a:pt x="11142" y="3703"/>
                    </a:lnTo>
                    <a:lnTo>
                      <a:pt x="99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3"/>
              <p:cNvSpPr/>
              <p:nvPr/>
            </p:nvSpPr>
            <p:spPr>
              <a:xfrm>
                <a:off x="1565466" y="1692786"/>
                <a:ext cx="267713" cy="809953"/>
              </a:xfrm>
              <a:custGeom>
                <a:rect b="b" l="l" r="r" t="t"/>
                <a:pathLst>
                  <a:path extrusionOk="0" h="11409" w="3771">
                    <a:moveTo>
                      <a:pt x="1902" y="1"/>
                    </a:moveTo>
                    <a:cubicBezTo>
                      <a:pt x="668" y="1"/>
                      <a:pt x="1" y="2936"/>
                      <a:pt x="1" y="5705"/>
                    </a:cubicBezTo>
                    <a:cubicBezTo>
                      <a:pt x="1" y="7072"/>
                      <a:pt x="168" y="8407"/>
                      <a:pt x="468" y="9407"/>
                    </a:cubicBezTo>
                    <a:lnTo>
                      <a:pt x="835" y="9407"/>
                    </a:lnTo>
                    <a:cubicBezTo>
                      <a:pt x="568" y="8407"/>
                      <a:pt x="368" y="7039"/>
                      <a:pt x="368" y="5705"/>
                    </a:cubicBezTo>
                    <a:cubicBezTo>
                      <a:pt x="368" y="2536"/>
                      <a:pt x="1168" y="334"/>
                      <a:pt x="1902" y="334"/>
                    </a:cubicBezTo>
                    <a:cubicBezTo>
                      <a:pt x="2603" y="334"/>
                      <a:pt x="3403" y="2536"/>
                      <a:pt x="3403" y="5705"/>
                    </a:cubicBezTo>
                    <a:cubicBezTo>
                      <a:pt x="3403" y="8874"/>
                      <a:pt x="2603" y="11075"/>
                      <a:pt x="1902" y="11075"/>
                    </a:cubicBezTo>
                    <a:cubicBezTo>
                      <a:pt x="1669" y="11075"/>
                      <a:pt x="1402" y="10808"/>
                      <a:pt x="1202" y="10408"/>
                    </a:cubicBezTo>
                    <a:cubicBezTo>
                      <a:pt x="1068" y="10441"/>
                      <a:pt x="968" y="10508"/>
                      <a:pt x="902" y="10608"/>
                    </a:cubicBezTo>
                    <a:cubicBezTo>
                      <a:pt x="1202" y="11142"/>
                      <a:pt x="1502" y="11409"/>
                      <a:pt x="1902" y="11409"/>
                    </a:cubicBezTo>
                    <a:cubicBezTo>
                      <a:pt x="3103" y="11409"/>
                      <a:pt x="3770" y="8473"/>
                      <a:pt x="3770" y="5705"/>
                    </a:cubicBezTo>
                    <a:cubicBezTo>
                      <a:pt x="3770" y="2936"/>
                      <a:pt x="3103" y="1"/>
                      <a:pt x="1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>
                <a:off x="1520528" y="2836622"/>
                <a:ext cx="307894" cy="745989"/>
              </a:xfrm>
              <a:custGeom>
                <a:rect b="b" l="l" r="r" t="t"/>
                <a:pathLst>
                  <a:path extrusionOk="0" h="10508" w="4337">
                    <a:moveTo>
                      <a:pt x="1568" y="0"/>
                    </a:moveTo>
                    <a:lnTo>
                      <a:pt x="1568" y="701"/>
                    </a:lnTo>
                    <a:cubicBezTo>
                      <a:pt x="534" y="934"/>
                      <a:pt x="33" y="1735"/>
                      <a:pt x="33" y="2969"/>
                    </a:cubicBezTo>
                    <a:cubicBezTo>
                      <a:pt x="33" y="5637"/>
                      <a:pt x="2869" y="5704"/>
                      <a:pt x="2869" y="7639"/>
                    </a:cubicBezTo>
                    <a:cubicBezTo>
                      <a:pt x="2869" y="8306"/>
                      <a:pt x="2602" y="8540"/>
                      <a:pt x="2135" y="8540"/>
                    </a:cubicBezTo>
                    <a:cubicBezTo>
                      <a:pt x="1668" y="8540"/>
                      <a:pt x="1368" y="8306"/>
                      <a:pt x="1368" y="7639"/>
                    </a:cubicBezTo>
                    <a:lnTo>
                      <a:pt x="1368" y="6905"/>
                    </a:lnTo>
                    <a:lnTo>
                      <a:pt x="0" y="6905"/>
                    </a:lnTo>
                    <a:lnTo>
                      <a:pt x="0" y="7539"/>
                    </a:lnTo>
                    <a:cubicBezTo>
                      <a:pt x="0" y="8806"/>
                      <a:pt x="534" y="9607"/>
                      <a:pt x="1568" y="9840"/>
                    </a:cubicBezTo>
                    <a:lnTo>
                      <a:pt x="1568" y="10508"/>
                    </a:lnTo>
                    <a:lnTo>
                      <a:pt x="2769" y="10508"/>
                    </a:lnTo>
                    <a:lnTo>
                      <a:pt x="2769" y="9840"/>
                    </a:lnTo>
                    <a:cubicBezTo>
                      <a:pt x="3803" y="9607"/>
                      <a:pt x="4337" y="8806"/>
                      <a:pt x="4337" y="7539"/>
                    </a:cubicBezTo>
                    <a:cubicBezTo>
                      <a:pt x="4337" y="4870"/>
                      <a:pt x="1501" y="4803"/>
                      <a:pt x="1501" y="2869"/>
                    </a:cubicBezTo>
                    <a:cubicBezTo>
                      <a:pt x="1501" y="2202"/>
                      <a:pt x="1768" y="1968"/>
                      <a:pt x="2235" y="1968"/>
                    </a:cubicBezTo>
                    <a:cubicBezTo>
                      <a:pt x="2669" y="1968"/>
                      <a:pt x="2936" y="2202"/>
                      <a:pt x="2936" y="2869"/>
                    </a:cubicBezTo>
                    <a:lnTo>
                      <a:pt x="2936" y="3269"/>
                    </a:lnTo>
                    <a:lnTo>
                      <a:pt x="4337" y="3269"/>
                    </a:lnTo>
                    <a:lnTo>
                      <a:pt x="4337" y="2969"/>
                    </a:lnTo>
                    <a:cubicBezTo>
                      <a:pt x="4337" y="1701"/>
                      <a:pt x="3803" y="901"/>
                      <a:pt x="2769" y="701"/>
                    </a:cubicBezTo>
                    <a:lnTo>
                      <a:pt x="27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23"/>
            <p:cNvGrpSpPr/>
            <p:nvPr/>
          </p:nvGrpSpPr>
          <p:grpSpPr>
            <a:xfrm>
              <a:off x="6392717" y="2089384"/>
              <a:ext cx="889103" cy="1014656"/>
              <a:chOff x="457200" y="1326463"/>
              <a:chExt cx="1612738" cy="2490564"/>
            </a:xfrm>
          </p:grpSpPr>
          <p:sp>
            <p:nvSpPr>
              <p:cNvPr id="252" name="Google Shape;252;p23"/>
              <p:cNvSpPr/>
              <p:nvPr/>
            </p:nvSpPr>
            <p:spPr>
              <a:xfrm>
                <a:off x="457200" y="1894051"/>
                <a:ext cx="1063397" cy="1584340"/>
              </a:xfrm>
              <a:custGeom>
                <a:rect b="b" l="l" r="r" t="t"/>
                <a:pathLst>
                  <a:path extrusionOk="0" h="22317" w="14979">
                    <a:moveTo>
                      <a:pt x="10002" y="1937"/>
                    </a:moveTo>
                    <a:cubicBezTo>
                      <a:pt x="10080" y="1937"/>
                      <a:pt x="10161" y="1948"/>
                      <a:pt x="10241" y="1969"/>
                    </a:cubicBezTo>
                    <a:cubicBezTo>
                      <a:pt x="10742" y="2102"/>
                      <a:pt x="11042" y="2603"/>
                      <a:pt x="10942" y="3103"/>
                    </a:cubicBezTo>
                    <a:cubicBezTo>
                      <a:pt x="10830" y="3523"/>
                      <a:pt x="10436" y="3802"/>
                      <a:pt x="10017" y="3802"/>
                    </a:cubicBezTo>
                    <a:cubicBezTo>
                      <a:pt x="9936" y="3802"/>
                      <a:pt x="9855" y="3792"/>
                      <a:pt x="9774" y="3770"/>
                    </a:cubicBezTo>
                    <a:cubicBezTo>
                      <a:pt x="9274" y="3637"/>
                      <a:pt x="8974" y="3136"/>
                      <a:pt x="9107" y="2636"/>
                    </a:cubicBezTo>
                    <a:cubicBezTo>
                      <a:pt x="9219" y="2216"/>
                      <a:pt x="9590" y="1937"/>
                      <a:pt x="10002" y="1937"/>
                    </a:cubicBezTo>
                    <a:close/>
                    <a:moveTo>
                      <a:pt x="6205" y="1"/>
                    </a:moveTo>
                    <a:lnTo>
                      <a:pt x="4137" y="3303"/>
                    </a:lnTo>
                    <a:lnTo>
                      <a:pt x="1" y="19548"/>
                    </a:lnTo>
                    <a:lnTo>
                      <a:pt x="1168" y="19848"/>
                    </a:lnTo>
                    <a:lnTo>
                      <a:pt x="9674" y="22017"/>
                    </a:lnTo>
                    <a:lnTo>
                      <a:pt x="10842" y="22317"/>
                    </a:lnTo>
                    <a:lnTo>
                      <a:pt x="14978" y="6072"/>
                    </a:lnTo>
                    <a:lnTo>
                      <a:pt x="14745" y="2169"/>
                    </a:lnTo>
                    <a:lnTo>
                      <a:pt x="62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>
                <a:off x="1125028" y="1326463"/>
                <a:ext cx="350561" cy="787165"/>
              </a:xfrm>
              <a:custGeom>
                <a:rect b="b" l="l" r="r" t="t"/>
                <a:pathLst>
                  <a:path extrusionOk="0" h="11088" w="4938">
                    <a:moveTo>
                      <a:pt x="3553" y="0"/>
                    </a:moveTo>
                    <a:cubicBezTo>
                      <a:pt x="2429" y="0"/>
                      <a:pt x="1167" y="2532"/>
                      <a:pt x="534" y="5094"/>
                    </a:cubicBezTo>
                    <a:cubicBezTo>
                      <a:pt x="201" y="6428"/>
                      <a:pt x="0" y="7729"/>
                      <a:pt x="34" y="8796"/>
                    </a:cubicBezTo>
                    <a:lnTo>
                      <a:pt x="401" y="8897"/>
                    </a:lnTo>
                    <a:cubicBezTo>
                      <a:pt x="367" y="7862"/>
                      <a:pt x="534" y="6461"/>
                      <a:pt x="868" y="5161"/>
                    </a:cubicBezTo>
                    <a:cubicBezTo>
                      <a:pt x="1599" y="2237"/>
                      <a:pt x="2844" y="343"/>
                      <a:pt x="3566" y="343"/>
                    </a:cubicBezTo>
                    <a:cubicBezTo>
                      <a:pt x="3602" y="343"/>
                      <a:pt x="3637" y="348"/>
                      <a:pt x="3670" y="357"/>
                    </a:cubicBezTo>
                    <a:cubicBezTo>
                      <a:pt x="4370" y="524"/>
                      <a:pt x="4604" y="2859"/>
                      <a:pt x="3803" y="5928"/>
                    </a:cubicBezTo>
                    <a:cubicBezTo>
                      <a:pt x="3072" y="8821"/>
                      <a:pt x="1855" y="10745"/>
                      <a:pt x="1136" y="10745"/>
                    </a:cubicBezTo>
                    <a:cubicBezTo>
                      <a:pt x="1101" y="10745"/>
                      <a:pt x="1067" y="10741"/>
                      <a:pt x="1035" y="10731"/>
                    </a:cubicBezTo>
                    <a:cubicBezTo>
                      <a:pt x="801" y="10698"/>
                      <a:pt x="634" y="10364"/>
                      <a:pt x="501" y="9931"/>
                    </a:cubicBezTo>
                    <a:cubicBezTo>
                      <a:pt x="401" y="9931"/>
                      <a:pt x="267" y="9997"/>
                      <a:pt x="167" y="10031"/>
                    </a:cubicBezTo>
                    <a:cubicBezTo>
                      <a:pt x="334" y="10631"/>
                      <a:pt x="568" y="10998"/>
                      <a:pt x="934" y="11065"/>
                    </a:cubicBezTo>
                    <a:cubicBezTo>
                      <a:pt x="995" y="11080"/>
                      <a:pt x="1056" y="11088"/>
                      <a:pt x="1118" y="11088"/>
                    </a:cubicBezTo>
                    <a:cubicBezTo>
                      <a:pt x="2242" y="11088"/>
                      <a:pt x="3506" y="8556"/>
                      <a:pt x="4170" y="5994"/>
                    </a:cubicBezTo>
                    <a:cubicBezTo>
                      <a:pt x="4837" y="3326"/>
                      <a:pt x="4937" y="324"/>
                      <a:pt x="3736" y="24"/>
                    </a:cubicBezTo>
                    <a:cubicBezTo>
                      <a:pt x="3676" y="8"/>
                      <a:pt x="3615" y="0"/>
                      <a:pt x="35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3"/>
              <p:cNvSpPr/>
              <p:nvPr/>
            </p:nvSpPr>
            <p:spPr>
              <a:xfrm>
                <a:off x="779294" y="2419823"/>
                <a:ext cx="423967" cy="743646"/>
              </a:xfrm>
              <a:custGeom>
                <a:rect b="b" l="l" r="r" t="t"/>
                <a:pathLst>
                  <a:path extrusionOk="0" h="10475" w="5972">
                    <a:moveTo>
                      <a:pt x="3703" y="0"/>
                    </a:moveTo>
                    <a:lnTo>
                      <a:pt x="3536" y="701"/>
                    </a:lnTo>
                    <a:cubicBezTo>
                      <a:pt x="3510" y="700"/>
                      <a:pt x="3485" y="699"/>
                      <a:pt x="3459" y="699"/>
                    </a:cubicBezTo>
                    <a:cubicBezTo>
                      <a:pt x="2467" y="699"/>
                      <a:pt x="1794" y="1331"/>
                      <a:pt x="1501" y="2502"/>
                    </a:cubicBezTo>
                    <a:cubicBezTo>
                      <a:pt x="834" y="5070"/>
                      <a:pt x="3570" y="5871"/>
                      <a:pt x="3103" y="7739"/>
                    </a:cubicBezTo>
                    <a:cubicBezTo>
                      <a:pt x="2971" y="8240"/>
                      <a:pt x="2735" y="8449"/>
                      <a:pt x="2428" y="8449"/>
                    </a:cubicBezTo>
                    <a:cubicBezTo>
                      <a:pt x="2346" y="8449"/>
                      <a:pt x="2260" y="8434"/>
                      <a:pt x="2169" y="8406"/>
                    </a:cubicBezTo>
                    <a:cubicBezTo>
                      <a:pt x="1702" y="8306"/>
                      <a:pt x="1468" y="8006"/>
                      <a:pt x="1635" y="7372"/>
                    </a:cubicBezTo>
                    <a:lnTo>
                      <a:pt x="1835" y="6638"/>
                    </a:lnTo>
                    <a:lnTo>
                      <a:pt x="501" y="6305"/>
                    </a:lnTo>
                    <a:lnTo>
                      <a:pt x="334" y="6938"/>
                    </a:lnTo>
                    <a:cubicBezTo>
                      <a:pt x="0" y="8139"/>
                      <a:pt x="334" y="9073"/>
                      <a:pt x="1301" y="9540"/>
                    </a:cubicBezTo>
                    <a:lnTo>
                      <a:pt x="1134" y="10174"/>
                    </a:lnTo>
                    <a:lnTo>
                      <a:pt x="2302" y="10474"/>
                    </a:lnTo>
                    <a:lnTo>
                      <a:pt x="2469" y="9807"/>
                    </a:lnTo>
                    <a:cubicBezTo>
                      <a:pt x="2516" y="9810"/>
                      <a:pt x="2563" y="9812"/>
                      <a:pt x="2609" y="9812"/>
                    </a:cubicBezTo>
                    <a:cubicBezTo>
                      <a:pt x="3569" y="9812"/>
                      <a:pt x="4250" y="9152"/>
                      <a:pt x="4537" y="8006"/>
                    </a:cubicBezTo>
                    <a:cubicBezTo>
                      <a:pt x="5204" y="5437"/>
                      <a:pt x="2469" y="4637"/>
                      <a:pt x="2936" y="2769"/>
                    </a:cubicBezTo>
                    <a:cubicBezTo>
                      <a:pt x="3073" y="2247"/>
                      <a:pt x="3301" y="2041"/>
                      <a:pt x="3639" y="2041"/>
                    </a:cubicBezTo>
                    <a:cubicBezTo>
                      <a:pt x="3711" y="2041"/>
                      <a:pt x="3788" y="2051"/>
                      <a:pt x="3870" y="2068"/>
                    </a:cubicBezTo>
                    <a:cubicBezTo>
                      <a:pt x="4303" y="2168"/>
                      <a:pt x="4504" y="2502"/>
                      <a:pt x="4337" y="3136"/>
                    </a:cubicBezTo>
                    <a:lnTo>
                      <a:pt x="4237" y="3503"/>
                    </a:lnTo>
                    <a:lnTo>
                      <a:pt x="5571" y="3836"/>
                    </a:lnTo>
                    <a:lnTo>
                      <a:pt x="5671" y="3569"/>
                    </a:lnTo>
                    <a:cubicBezTo>
                      <a:pt x="5971" y="2335"/>
                      <a:pt x="5638" y="1435"/>
                      <a:pt x="4704" y="968"/>
                    </a:cubicBezTo>
                    <a:lnTo>
                      <a:pt x="4870" y="300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>
                <a:off x="1278940" y="2362958"/>
                <a:ext cx="790998" cy="1454068"/>
              </a:xfrm>
              <a:custGeom>
                <a:rect b="b" l="l" r="r" t="t"/>
                <a:pathLst>
                  <a:path extrusionOk="0" h="20482" w="11142">
                    <a:moveTo>
                      <a:pt x="5571" y="901"/>
                    </a:moveTo>
                    <a:cubicBezTo>
                      <a:pt x="6072" y="901"/>
                      <a:pt x="6505" y="1302"/>
                      <a:pt x="6505" y="1835"/>
                    </a:cubicBezTo>
                    <a:cubicBezTo>
                      <a:pt x="6505" y="2369"/>
                      <a:pt x="6072" y="2769"/>
                      <a:pt x="5571" y="2769"/>
                    </a:cubicBezTo>
                    <a:cubicBezTo>
                      <a:pt x="5038" y="2769"/>
                      <a:pt x="4637" y="2336"/>
                      <a:pt x="4637" y="1835"/>
                    </a:cubicBezTo>
                    <a:cubicBezTo>
                      <a:pt x="4637" y="1302"/>
                      <a:pt x="5038" y="901"/>
                      <a:pt x="5571" y="901"/>
                    </a:cubicBezTo>
                    <a:close/>
                    <a:moveTo>
                      <a:pt x="1168" y="1"/>
                    </a:moveTo>
                    <a:lnTo>
                      <a:pt x="1" y="3703"/>
                    </a:lnTo>
                    <a:lnTo>
                      <a:pt x="1" y="20482"/>
                    </a:lnTo>
                    <a:lnTo>
                      <a:pt x="11142" y="20482"/>
                    </a:lnTo>
                    <a:lnTo>
                      <a:pt x="11142" y="3703"/>
                    </a:lnTo>
                    <a:lnTo>
                      <a:pt x="99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>
                <a:off x="1565466" y="1692786"/>
                <a:ext cx="267713" cy="809953"/>
              </a:xfrm>
              <a:custGeom>
                <a:rect b="b" l="l" r="r" t="t"/>
                <a:pathLst>
                  <a:path extrusionOk="0" h="11409" w="3771">
                    <a:moveTo>
                      <a:pt x="1902" y="1"/>
                    </a:moveTo>
                    <a:cubicBezTo>
                      <a:pt x="668" y="1"/>
                      <a:pt x="1" y="2936"/>
                      <a:pt x="1" y="5705"/>
                    </a:cubicBezTo>
                    <a:cubicBezTo>
                      <a:pt x="1" y="7072"/>
                      <a:pt x="168" y="8407"/>
                      <a:pt x="468" y="9407"/>
                    </a:cubicBezTo>
                    <a:lnTo>
                      <a:pt x="835" y="9407"/>
                    </a:lnTo>
                    <a:cubicBezTo>
                      <a:pt x="568" y="8407"/>
                      <a:pt x="368" y="7039"/>
                      <a:pt x="368" y="5705"/>
                    </a:cubicBezTo>
                    <a:cubicBezTo>
                      <a:pt x="368" y="2536"/>
                      <a:pt x="1168" y="334"/>
                      <a:pt x="1902" y="334"/>
                    </a:cubicBezTo>
                    <a:cubicBezTo>
                      <a:pt x="2603" y="334"/>
                      <a:pt x="3403" y="2536"/>
                      <a:pt x="3403" y="5705"/>
                    </a:cubicBezTo>
                    <a:cubicBezTo>
                      <a:pt x="3403" y="8874"/>
                      <a:pt x="2603" y="11075"/>
                      <a:pt x="1902" y="11075"/>
                    </a:cubicBezTo>
                    <a:cubicBezTo>
                      <a:pt x="1669" y="11075"/>
                      <a:pt x="1402" y="10808"/>
                      <a:pt x="1202" y="10408"/>
                    </a:cubicBezTo>
                    <a:cubicBezTo>
                      <a:pt x="1068" y="10441"/>
                      <a:pt x="968" y="10508"/>
                      <a:pt x="902" y="10608"/>
                    </a:cubicBezTo>
                    <a:cubicBezTo>
                      <a:pt x="1202" y="11142"/>
                      <a:pt x="1502" y="11409"/>
                      <a:pt x="1902" y="11409"/>
                    </a:cubicBezTo>
                    <a:cubicBezTo>
                      <a:pt x="3103" y="11409"/>
                      <a:pt x="3770" y="8473"/>
                      <a:pt x="3770" y="5705"/>
                    </a:cubicBezTo>
                    <a:cubicBezTo>
                      <a:pt x="3770" y="2936"/>
                      <a:pt x="3103" y="1"/>
                      <a:pt x="1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>
                <a:off x="1520528" y="2836622"/>
                <a:ext cx="307894" cy="745989"/>
              </a:xfrm>
              <a:custGeom>
                <a:rect b="b" l="l" r="r" t="t"/>
                <a:pathLst>
                  <a:path extrusionOk="0" h="10508" w="4337">
                    <a:moveTo>
                      <a:pt x="1568" y="0"/>
                    </a:moveTo>
                    <a:lnTo>
                      <a:pt x="1568" y="701"/>
                    </a:lnTo>
                    <a:cubicBezTo>
                      <a:pt x="534" y="934"/>
                      <a:pt x="33" y="1735"/>
                      <a:pt x="33" y="2969"/>
                    </a:cubicBezTo>
                    <a:cubicBezTo>
                      <a:pt x="33" y="5637"/>
                      <a:pt x="2869" y="5704"/>
                      <a:pt x="2869" y="7639"/>
                    </a:cubicBezTo>
                    <a:cubicBezTo>
                      <a:pt x="2869" y="8306"/>
                      <a:pt x="2602" y="8540"/>
                      <a:pt x="2135" y="8540"/>
                    </a:cubicBezTo>
                    <a:cubicBezTo>
                      <a:pt x="1668" y="8540"/>
                      <a:pt x="1368" y="8306"/>
                      <a:pt x="1368" y="7639"/>
                    </a:cubicBezTo>
                    <a:lnTo>
                      <a:pt x="1368" y="6905"/>
                    </a:lnTo>
                    <a:lnTo>
                      <a:pt x="0" y="6905"/>
                    </a:lnTo>
                    <a:lnTo>
                      <a:pt x="0" y="7539"/>
                    </a:lnTo>
                    <a:cubicBezTo>
                      <a:pt x="0" y="8806"/>
                      <a:pt x="534" y="9607"/>
                      <a:pt x="1568" y="9840"/>
                    </a:cubicBezTo>
                    <a:lnTo>
                      <a:pt x="1568" y="10508"/>
                    </a:lnTo>
                    <a:lnTo>
                      <a:pt x="2769" y="10508"/>
                    </a:lnTo>
                    <a:lnTo>
                      <a:pt x="2769" y="9840"/>
                    </a:lnTo>
                    <a:cubicBezTo>
                      <a:pt x="3803" y="9607"/>
                      <a:pt x="4337" y="8806"/>
                      <a:pt x="4337" y="7539"/>
                    </a:cubicBezTo>
                    <a:cubicBezTo>
                      <a:pt x="4337" y="4870"/>
                      <a:pt x="1501" y="4803"/>
                      <a:pt x="1501" y="2869"/>
                    </a:cubicBezTo>
                    <a:cubicBezTo>
                      <a:pt x="1501" y="2202"/>
                      <a:pt x="1768" y="1968"/>
                      <a:pt x="2235" y="1968"/>
                    </a:cubicBezTo>
                    <a:cubicBezTo>
                      <a:pt x="2669" y="1968"/>
                      <a:pt x="2936" y="2202"/>
                      <a:pt x="2936" y="2869"/>
                    </a:cubicBezTo>
                    <a:lnTo>
                      <a:pt x="2936" y="3269"/>
                    </a:lnTo>
                    <a:lnTo>
                      <a:pt x="4337" y="3269"/>
                    </a:lnTo>
                    <a:lnTo>
                      <a:pt x="4337" y="2969"/>
                    </a:lnTo>
                    <a:cubicBezTo>
                      <a:pt x="4337" y="1701"/>
                      <a:pt x="3803" y="901"/>
                      <a:pt x="2769" y="701"/>
                    </a:cubicBezTo>
                    <a:lnTo>
                      <a:pt x="27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8" name="Google Shape;258;p23"/>
          <p:cNvSpPr/>
          <p:nvPr/>
        </p:nvSpPr>
        <p:spPr>
          <a:xfrm>
            <a:off x="6020727" y="4123127"/>
            <a:ext cx="9495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Aumento de 40</a:t>
            </a:r>
            <a:r>
              <a:rPr lang="en" sz="13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 nas vendas</a:t>
            </a:r>
            <a:endParaRPr sz="13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5849328" y="2823750"/>
            <a:ext cx="11823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2018</a:t>
            </a:r>
            <a:endParaRPr sz="26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60" name="Google Shape;2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299" y="3033068"/>
            <a:ext cx="1614003" cy="1027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6320" y="3311983"/>
            <a:ext cx="676122" cy="64669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/>
        </p:nvSpPr>
        <p:spPr>
          <a:xfrm>
            <a:off x="1037875" y="1194625"/>
            <a:ext cx="70683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empresa teve um aumento no seu crescimento a partir de 2018, quando fechou a primeira parceria com o Banco Next.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754925" y="409575"/>
            <a:ext cx="72924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</a:t>
            </a:r>
            <a:r>
              <a:rPr lang="en"/>
              <a:t> de Clientes</a:t>
            </a:r>
            <a:endParaRPr/>
          </a:p>
        </p:txBody>
      </p:sp>
      <p:sp>
        <p:nvSpPr>
          <p:cNvPr id="268" name="Google Shape;268;p24"/>
          <p:cNvSpPr txBox="1"/>
          <p:nvPr/>
        </p:nvSpPr>
        <p:spPr>
          <a:xfrm>
            <a:off x="1037875" y="879375"/>
            <a:ext cx="70683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seu portfólio de clientes, a empresa conta com nomes conhecidos como Riachuelo, Credicard, Ambev, Bradesco e outros. Aparentemente, a empresa está conseguindo obter lucros e sempre atualizando suas estratégias no ramo do cashback.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4233877" y="2404295"/>
            <a:ext cx="1740856" cy="1508462"/>
          </a:xfrm>
          <a:custGeom>
            <a:rect b="b" l="l" r="r" t="t"/>
            <a:pathLst>
              <a:path extrusionOk="0" h="30579" w="35290">
                <a:moveTo>
                  <a:pt x="8815" y="0"/>
                </a:moveTo>
                <a:lnTo>
                  <a:pt x="0" y="15289"/>
                </a:lnTo>
                <a:lnTo>
                  <a:pt x="8815" y="30578"/>
                </a:lnTo>
                <a:lnTo>
                  <a:pt x="26475" y="30578"/>
                </a:lnTo>
                <a:lnTo>
                  <a:pt x="35290" y="15289"/>
                </a:lnTo>
                <a:lnTo>
                  <a:pt x="26475" y="0"/>
                </a:lnTo>
                <a:close/>
              </a:path>
            </a:pathLst>
          </a:custGeom>
          <a:solidFill>
            <a:srgbClr val="2140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4297292" y="4211140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1409A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Ambev</a:t>
            </a:r>
            <a:endParaRPr sz="2000">
              <a:solidFill>
                <a:srgbClr val="21409A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1440680" y="2415900"/>
            <a:ext cx="1740905" cy="1506933"/>
          </a:xfrm>
          <a:custGeom>
            <a:rect b="b" l="l" r="r" t="t"/>
            <a:pathLst>
              <a:path extrusionOk="0" h="30548" w="35291">
                <a:moveTo>
                  <a:pt x="8816" y="0"/>
                </a:moveTo>
                <a:lnTo>
                  <a:pt x="1" y="15259"/>
                </a:lnTo>
                <a:lnTo>
                  <a:pt x="8816" y="30548"/>
                </a:lnTo>
                <a:lnTo>
                  <a:pt x="26476" y="30548"/>
                </a:lnTo>
                <a:lnTo>
                  <a:pt x="35290" y="15259"/>
                </a:lnTo>
                <a:lnTo>
                  <a:pt x="2647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 txBox="1"/>
          <p:nvPr/>
        </p:nvSpPr>
        <p:spPr>
          <a:xfrm>
            <a:off x="1463505" y="4131053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Riachuelo</a:t>
            </a:r>
            <a:endParaRPr sz="20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2839548" y="3227005"/>
            <a:ext cx="1740856" cy="1506933"/>
          </a:xfrm>
          <a:custGeom>
            <a:rect b="b" l="l" r="r" t="t"/>
            <a:pathLst>
              <a:path extrusionOk="0" h="30548" w="35290">
                <a:moveTo>
                  <a:pt x="8845" y="0"/>
                </a:moveTo>
                <a:lnTo>
                  <a:pt x="0" y="15259"/>
                </a:lnTo>
                <a:lnTo>
                  <a:pt x="8845" y="30548"/>
                </a:lnTo>
                <a:lnTo>
                  <a:pt x="26475" y="30548"/>
                </a:lnTo>
                <a:lnTo>
                  <a:pt x="35290" y="15259"/>
                </a:lnTo>
                <a:lnTo>
                  <a:pt x="26475" y="0"/>
                </a:lnTo>
                <a:close/>
              </a:path>
            </a:pathLst>
          </a:custGeom>
          <a:solidFill>
            <a:srgbClr val="020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 txBox="1"/>
          <p:nvPr/>
        </p:nvSpPr>
        <p:spPr>
          <a:xfrm>
            <a:off x="2866217" y="2724950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20B5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Credicard</a:t>
            </a:r>
            <a:endParaRPr sz="2000">
              <a:solidFill>
                <a:srgbClr val="020B5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5" name="Google Shape;275;p24"/>
          <p:cNvSpPr/>
          <p:nvPr/>
        </p:nvSpPr>
        <p:spPr>
          <a:xfrm>
            <a:off x="5620710" y="3227005"/>
            <a:ext cx="1740856" cy="1506933"/>
          </a:xfrm>
          <a:custGeom>
            <a:rect b="b" l="l" r="r" t="t"/>
            <a:pathLst>
              <a:path extrusionOk="0" h="30548" w="35290">
                <a:moveTo>
                  <a:pt x="8815" y="0"/>
                </a:moveTo>
                <a:lnTo>
                  <a:pt x="0" y="15259"/>
                </a:lnTo>
                <a:lnTo>
                  <a:pt x="8815" y="30548"/>
                </a:lnTo>
                <a:lnTo>
                  <a:pt x="26444" y="30548"/>
                </a:lnTo>
                <a:lnTo>
                  <a:pt x="35290" y="15259"/>
                </a:lnTo>
                <a:lnTo>
                  <a:pt x="2644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 txBox="1"/>
          <p:nvPr/>
        </p:nvSpPr>
        <p:spPr>
          <a:xfrm>
            <a:off x="5647380" y="2774713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Bradesco</a:t>
            </a:r>
            <a:endParaRPr sz="200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77" name="Google Shape;2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975" y="2653200"/>
            <a:ext cx="1032325" cy="10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3275" y="3446775"/>
            <a:ext cx="1032325" cy="10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4"/>
          <p:cNvPicPr preferRelativeResize="0"/>
          <p:nvPr/>
        </p:nvPicPr>
        <p:blipFill rotWithShape="1">
          <a:blip r:embed="rId5">
            <a:alphaModFix/>
          </a:blip>
          <a:srcRect b="0" l="24985" r="21627" t="0"/>
          <a:stretch/>
        </p:blipFill>
        <p:spPr>
          <a:xfrm>
            <a:off x="4653213" y="2660763"/>
            <a:ext cx="975651" cy="99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2450" y="3475113"/>
            <a:ext cx="975650" cy="9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514575" y="409575"/>
            <a:ext cx="4114800" cy="6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empresa é um negócio de E-commerce e por que?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 flipH="1">
            <a:off x="4119650" y="1939991"/>
            <a:ext cx="37314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Sim, a empresa é um negócio de E-commerce porque oferece serviços relacionados a cashback e compras online.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458250" y="2514000"/>
            <a:ext cx="19200" cy="36700"/>
          </a:xfrm>
          <a:custGeom>
            <a:rect b="b" l="l" r="r" t="t"/>
            <a:pathLst>
              <a:path extrusionOk="0" fill="none" h="1468" w="768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cap="rnd" cmpd="sng" w="41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58438" y="2381966"/>
            <a:ext cx="1831569" cy="2761480"/>
          </a:xfrm>
          <a:custGeom>
            <a:rect b="b" l="l" r="r" t="t"/>
            <a:pathLst>
              <a:path extrusionOk="0" h="75844" w="50304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129694" y="2351891"/>
            <a:ext cx="521064" cy="555070"/>
          </a:xfrm>
          <a:custGeom>
            <a:rect b="b" l="l" r="r" t="t"/>
            <a:pathLst>
              <a:path extrusionOk="0" h="15245" w="14311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963711" y="1702615"/>
            <a:ext cx="1473258" cy="2699947"/>
          </a:xfrm>
          <a:custGeom>
            <a:rect b="b" l="l" r="r" t="t"/>
            <a:pathLst>
              <a:path extrusionOk="0" h="74154" w="40463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964912" y="1926104"/>
            <a:ext cx="1470855" cy="2034372"/>
          </a:xfrm>
          <a:custGeom>
            <a:rect b="b" l="l" r="r" t="t"/>
            <a:pathLst>
              <a:path extrusionOk="0" h="55874" w="40397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1100943" y="2076699"/>
            <a:ext cx="1065175" cy="765193"/>
          </a:xfrm>
          <a:custGeom>
            <a:rect b="b" l="l" r="r" t="t"/>
            <a:pathLst>
              <a:path extrusionOk="0" h="21016" w="29255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517555" y="2302518"/>
            <a:ext cx="112980" cy="539378"/>
          </a:xfrm>
          <a:custGeom>
            <a:rect b="b" l="l" r="r" t="t"/>
            <a:pathLst>
              <a:path extrusionOk="0" h="14814" w="3103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1784738" y="2302518"/>
            <a:ext cx="106936" cy="539378"/>
          </a:xfrm>
          <a:custGeom>
            <a:rect b="b" l="l" r="r" t="t"/>
            <a:pathLst>
              <a:path extrusionOk="0" h="14814" w="2937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325634" y="2459302"/>
            <a:ext cx="772475" cy="58329"/>
          </a:xfrm>
          <a:custGeom>
            <a:rect b="b" l="l" r="r" t="t"/>
            <a:pathLst>
              <a:path extrusionOk="0" h="1602" w="21216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345077" y="2617179"/>
            <a:ext cx="733625" cy="58329"/>
          </a:xfrm>
          <a:custGeom>
            <a:rect b="b" l="l" r="r" t="t"/>
            <a:pathLst>
              <a:path extrusionOk="0" h="1602" w="20149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1453181" y="2871035"/>
            <a:ext cx="166430" cy="166430"/>
          </a:xfrm>
          <a:custGeom>
            <a:rect b="b" l="l" r="r" t="t"/>
            <a:pathLst>
              <a:path extrusionOk="0" h="4571" w="4571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1790818" y="2871035"/>
            <a:ext cx="166430" cy="166430"/>
          </a:xfrm>
          <a:custGeom>
            <a:rect b="b" l="l" r="r" t="t"/>
            <a:pathLst>
              <a:path extrusionOk="0" h="4571" w="4571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1100943" y="3333779"/>
            <a:ext cx="1200001" cy="414200"/>
          </a:xfrm>
          <a:custGeom>
            <a:rect b="b" l="l" r="r" t="t"/>
            <a:pathLst>
              <a:path extrusionOk="0" h="11376" w="32958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1510237" y="1796154"/>
            <a:ext cx="400838" cy="32805"/>
          </a:xfrm>
          <a:custGeom>
            <a:rect b="b" l="l" r="r" t="t"/>
            <a:pathLst>
              <a:path extrusionOk="0" h="901" w="11009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1550325" y="4034539"/>
            <a:ext cx="291535" cy="290370"/>
          </a:xfrm>
          <a:custGeom>
            <a:rect b="b" l="l" r="r" t="t"/>
            <a:pathLst>
              <a:path extrusionOk="0" h="7975" w="8007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1550325" y="4034539"/>
            <a:ext cx="291535" cy="290370"/>
          </a:xfrm>
          <a:custGeom>
            <a:rect b="b" l="l" r="r" t="t"/>
            <a:pathLst>
              <a:path extrusionOk="0" h="7975" w="8007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1586772" y="4069785"/>
            <a:ext cx="219880" cy="218678"/>
          </a:xfrm>
          <a:custGeom>
            <a:rect b="b" l="l" r="r" t="t"/>
            <a:pathLst>
              <a:path extrusionOk="0" h="6006" w="6039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2155181" y="2727358"/>
            <a:ext cx="598799" cy="500201"/>
          </a:xfrm>
          <a:custGeom>
            <a:rect b="b" l="l" r="r" t="t"/>
            <a:pathLst>
              <a:path extrusionOk="0" h="13738" w="16446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2201350" y="3027382"/>
            <a:ext cx="597561" cy="500164"/>
          </a:xfrm>
          <a:custGeom>
            <a:rect b="b" l="l" r="r" t="t"/>
            <a:pathLst>
              <a:path extrusionOk="0" h="13737" w="16412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2253563" y="3390507"/>
            <a:ext cx="518660" cy="445185"/>
          </a:xfrm>
          <a:custGeom>
            <a:rect b="b" l="l" r="r" t="t"/>
            <a:pathLst>
              <a:path extrusionOk="0" h="12227" w="14245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2157621" y="2346575"/>
            <a:ext cx="489496" cy="420353"/>
          </a:xfrm>
          <a:custGeom>
            <a:rect b="b" l="l" r="r" t="t"/>
            <a:pathLst>
              <a:path extrusionOk="0" h="11545" w="13444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919981" y="2424057"/>
            <a:ext cx="174914" cy="642527"/>
          </a:xfrm>
          <a:custGeom>
            <a:rect b="b" l="l" r="r" t="t"/>
            <a:pathLst>
              <a:path extrusionOk="0" h="17647" w="4804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1524843" y="1504504"/>
            <a:ext cx="342509" cy="124049"/>
          </a:xfrm>
          <a:custGeom>
            <a:rect b="b" l="l" r="r" t="t"/>
            <a:pathLst>
              <a:path extrusionOk="0" h="3407" w="9407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162901" y="1106280"/>
            <a:ext cx="1066376" cy="275733"/>
          </a:xfrm>
          <a:custGeom>
            <a:rect b="b" l="l" r="r" t="t"/>
            <a:pathLst>
              <a:path extrusionOk="0" h="7573" w="29288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346903" y="1305447"/>
            <a:ext cx="698380" cy="198034"/>
          </a:xfrm>
          <a:custGeom>
            <a:rect b="b" l="l" r="r" t="t"/>
            <a:pathLst>
              <a:path extrusionOk="0" h="5439" w="19181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823625" y="3607551"/>
            <a:ext cx="1900784" cy="1535919"/>
          </a:xfrm>
          <a:custGeom>
            <a:rect b="b" l="l" r="r" t="t"/>
            <a:pathLst>
              <a:path extrusionOk="0" h="42184" w="52205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960672" y="862825"/>
            <a:ext cx="1470843" cy="380316"/>
          </a:xfrm>
          <a:custGeom>
            <a:rect b="b" l="l" r="r" t="t"/>
            <a:pathLst>
              <a:path extrusionOk="0" h="7573" w="29288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4294967295" type="ctrTitle"/>
          </p:nvPr>
        </p:nvSpPr>
        <p:spPr>
          <a:xfrm>
            <a:off x="1105677" y="3355722"/>
            <a:ext cx="1180800" cy="36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PAY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2925885" y="1396345"/>
            <a:ext cx="1421230" cy="1641478"/>
          </a:xfrm>
          <a:custGeom>
            <a:rect b="b" l="l" r="r" t="t"/>
            <a:pathLst>
              <a:path extrusionOk="0" h="30123" w="26080">
                <a:moveTo>
                  <a:pt x="13040" y="0"/>
                </a:moveTo>
                <a:lnTo>
                  <a:pt x="0" y="7538"/>
                </a:lnTo>
                <a:lnTo>
                  <a:pt x="0" y="22584"/>
                </a:lnTo>
                <a:lnTo>
                  <a:pt x="13040" y="30122"/>
                </a:lnTo>
                <a:lnTo>
                  <a:pt x="26080" y="22584"/>
                </a:lnTo>
                <a:lnTo>
                  <a:pt x="26080" y="7538"/>
                </a:lnTo>
                <a:lnTo>
                  <a:pt x="130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488117" y="1297713"/>
            <a:ext cx="1421230" cy="1639843"/>
          </a:xfrm>
          <a:custGeom>
            <a:rect b="b" l="l" r="r" t="t"/>
            <a:pathLst>
              <a:path extrusionOk="0" h="30093" w="2608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1296450" y="138100"/>
            <a:ext cx="6551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Quanto os apresentadores pediram inicialmente? Quais os dados do negócio fechado e com quem? O grupo fecharia pelas mesmas condições e por que?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2925800" y="2289530"/>
            <a:ext cx="14214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R$ 300 mil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130100" y="1799437"/>
            <a:ext cx="10128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Valor Fechado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488032" y="2194706"/>
            <a:ext cx="14214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R$ 280 mil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91425" y="1596926"/>
            <a:ext cx="1012800" cy="51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Valor Solicitado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3367909" y="928900"/>
            <a:ext cx="537183" cy="619841"/>
          </a:xfrm>
          <a:custGeom>
            <a:rect b="b" l="l" r="r" t="t"/>
            <a:pathLst>
              <a:path extrusionOk="0" h="30093" w="2608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</a:t>
            </a:r>
            <a:r>
              <a:rPr lang="en"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16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930140" y="2785156"/>
            <a:ext cx="537183" cy="619841"/>
          </a:xfrm>
          <a:custGeom>
            <a:rect b="b" l="l" r="r" t="t"/>
            <a:pathLst>
              <a:path extrusionOk="0" h="30093" w="2608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</a:t>
            </a: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2137525" y="2093975"/>
            <a:ext cx="4875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5888525" y="1396350"/>
            <a:ext cx="27675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28811" r="31326" t="0"/>
          <a:stretch/>
        </p:blipFill>
        <p:spPr>
          <a:xfrm>
            <a:off x="6767551" y="1171775"/>
            <a:ext cx="1644876" cy="2166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>
            <a:off x="4993963" y="2082725"/>
            <a:ext cx="922500" cy="18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4489938" y="1430250"/>
            <a:ext cx="21348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Acordo fechado com João Appolinário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792850" y="3683225"/>
            <a:ext cx="76197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Sim, o grupo fecharia pelas mesmas condições, pois, como foi dito no vídeo, o João é uma pessoa com bastante influência e com essa influência ele poderia fechar diversas parcerias e assim trazer benefícios para ambos os lados.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2514575" y="409575"/>
            <a:ext cx="4114800" cy="6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Detalhe qual é o negócio da empresa?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 flipH="1">
            <a:off x="4711500" y="1921103"/>
            <a:ext cx="3870600" cy="13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 ramo da empresa é fornecer cashback para os usuários que fazem compras por meio de sua plataforma de E-commerce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3458250" y="2514000"/>
            <a:ext cx="19200" cy="36700"/>
          </a:xfrm>
          <a:custGeom>
            <a:rect b="b" l="l" r="r" t="t"/>
            <a:pathLst>
              <a:path extrusionOk="0" fill="none" h="1468" w="768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cap="rnd" cmpd="sng" w="41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458438" y="2381966"/>
            <a:ext cx="1831569" cy="2761480"/>
          </a:xfrm>
          <a:custGeom>
            <a:rect b="b" l="l" r="r" t="t"/>
            <a:pathLst>
              <a:path extrusionOk="0" h="75844" w="50304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2129694" y="2351891"/>
            <a:ext cx="521064" cy="555070"/>
          </a:xfrm>
          <a:custGeom>
            <a:rect b="b" l="l" r="r" t="t"/>
            <a:pathLst>
              <a:path extrusionOk="0" h="15245" w="14311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963711" y="1702615"/>
            <a:ext cx="1473258" cy="2699947"/>
          </a:xfrm>
          <a:custGeom>
            <a:rect b="b" l="l" r="r" t="t"/>
            <a:pathLst>
              <a:path extrusionOk="0" h="74154" w="40463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964912" y="1926104"/>
            <a:ext cx="1470855" cy="2034372"/>
          </a:xfrm>
          <a:custGeom>
            <a:rect b="b" l="l" r="r" t="t"/>
            <a:pathLst>
              <a:path extrusionOk="0" h="55874" w="40397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1100943" y="2076699"/>
            <a:ext cx="1065175" cy="765193"/>
          </a:xfrm>
          <a:custGeom>
            <a:rect b="b" l="l" r="r" t="t"/>
            <a:pathLst>
              <a:path extrusionOk="0" h="21016" w="29255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1517555" y="2302518"/>
            <a:ext cx="112980" cy="539378"/>
          </a:xfrm>
          <a:custGeom>
            <a:rect b="b" l="l" r="r" t="t"/>
            <a:pathLst>
              <a:path extrusionOk="0" h="14814" w="3103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1784738" y="2302518"/>
            <a:ext cx="106936" cy="539378"/>
          </a:xfrm>
          <a:custGeom>
            <a:rect b="b" l="l" r="r" t="t"/>
            <a:pathLst>
              <a:path extrusionOk="0" h="14814" w="2937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1325634" y="2459302"/>
            <a:ext cx="772475" cy="58329"/>
          </a:xfrm>
          <a:custGeom>
            <a:rect b="b" l="l" r="r" t="t"/>
            <a:pathLst>
              <a:path extrusionOk="0" h="1602" w="21216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1345077" y="2617179"/>
            <a:ext cx="733625" cy="58329"/>
          </a:xfrm>
          <a:custGeom>
            <a:rect b="b" l="l" r="r" t="t"/>
            <a:pathLst>
              <a:path extrusionOk="0" h="1602" w="20149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1453181" y="2871035"/>
            <a:ext cx="166430" cy="166430"/>
          </a:xfrm>
          <a:custGeom>
            <a:rect b="b" l="l" r="r" t="t"/>
            <a:pathLst>
              <a:path extrusionOk="0" h="4571" w="4571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1790818" y="2871035"/>
            <a:ext cx="166430" cy="166430"/>
          </a:xfrm>
          <a:custGeom>
            <a:rect b="b" l="l" r="r" t="t"/>
            <a:pathLst>
              <a:path extrusionOk="0" h="4571" w="4571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1100943" y="3333779"/>
            <a:ext cx="1200001" cy="414200"/>
          </a:xfrm>
          <a:custGeom>
            <a:rect b="b" l="l" r="r" t="t"/>
            <a:pathLst>
              <a:path extrusionOk="0" h="11376" w="32958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1510237" y="1796154"/>
            <a:ext cx="400838" cy="32805"/>
          </a:xfrm>
          <a:custGeom>
            <a:rect b="b" l="l" r="r" t="t"/>
            <a:pathLst>
              <a:path extrusionOk="0" h="901" w="11009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1550325" y="4034539"/>
            <a:ext cx="291535" cy="290370"/>
          </a:xfrm>
          <a:custGeom>
            <a:rect b="b" l="l" r="r" t="t"/>
            <a:pathLst>
              <a:path extrusionOk="0" h="7975" w="8007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1550325" y="4034539"/>
            <a:ext cx="291535" cy="290370"/>
          </a:xfrm>
          <a:custGeom>
            <a:rect b="b" l="l" r="r" t="t"/>
            <a:pathLst>
              <a:path extrusionOk="0" h="7975" w="8007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1586772" y="4069785"/>
            <a:ext cx="219880" cy="218678"/>
          </a:xfrm>
          <a:custGeom>
            <a:rect b="b" l="l" r="r" t="t"/>
            <a:pathLst>
              <a:path extrusionOk="0" h="6006" w="6039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2155181" y="2727358"/>
            <a:ext cx="598799" cy="500201"/>
          </a:xfrm>
          <a:custGeom>
            <a:rect b="b" l="l" r="r" t="t"/>
            <a:pathLst>
              <a:path extrusionOk="0" h="13738" w="16446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2201350" y="3027382"/>
            <a:ext cx="597561" cy="500164"/>
          </a:xfrm>
          <a:custGeom>
            <a:rect b="b" l="l" r="r" t="t"/>
            <a:pathLst>
              <a:path extrusionOk="0" h="13737" w="16412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2253563" y="3390507"/>
            <a:ext cx="518660" cy="445185"/>
          </a:xfrm>
          <a:custGeom>
            <a:rect b="b" l="l" r="r" t="t"/>
            <a:pathLst>
              <a:path extrusionOk="0" h="12227" w="14245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2157621" y="2346575"/>
            <a:ext cx="489496" cy="420353"/>
          </a:xfrm>
          <a:custGeom>
            <a:rect b="b" l="l" r="r" t="t"/>
            <a:pathLst>
              <a:path extrusionOk="0" h="11545" w="13444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919981" y="2424057"/>
            <a:ext cx="174914" cy="642527"/>
          </a:xfrm>
          <a:custGeom>
            <a:rect b="b" l="l" r="r" t="t"/>
            <a:pathLst>
              <a:path extrusionOk="0" h="17647" w="4804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1524843" y="1504504"/>
            <a:ext cx="342509" cy="124049"/>
          </a:xfrm>
          <a:custGeom>
            <a:rect b="b" l="l" r="r" t="t"/>
            <a:pathLst>
              <a:path extrusionOk="0" h="3407" w="9407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1162901" y="1106280"/>
            <a:ext cx="1066376" cy="275733"/>
          </a:xfrm>
          <a:custGeom>
            <a:rect b="b" l="l" r="r" t="t"/>
            <a:pathLst>
              <a:path extrusionOk="0" h="7573" w="29288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1346903" y="1305447"/>
            <a:ext cx="698380" cy="198034"/>
          </a:xfrm>
          <a:custGeom>
            <a:rect b="b" l="l" r="r" t="t"/>
            <a:pathLst>
              <a:path extrusionOk="0" h="5439" w="19181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1823625" y="3607551"/>
            <a:ext cx="1900784" cy="1535919"/>
          </a:xfrm>
          <a:custGeom>
            <a:rect b="b" l="l" r="r" t="t"/>
            <a:pathLst>
              <a:path extrusionOk="0" h="42184" w="52205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960672" y="862825"/>
            <a:ext cx="1470843" cy="380316"/>
          </a:xfrm>
          <a:custGeom>
            <a:rect b="b" l="l" r="r" t="t"/>
            <a:pathLst>
              <a:path extrusionOk="0" h="7573" w="29288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idx="4294967295" type="ctrTitle"/>
          </p:nvPr>
        </p:nvSpPr>
        <p:spPr>
          <a:xfrm>
            <a:off x="1105677" y="3355722"/>
            <a:ext cx="1180800" cy="36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PAY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000" y="1972213"/>
            <a:ext cx="1200000" cy="12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978925" y="175875"/>
            <a:ext cx="6960300" cy="7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Os apresentadores informam, em algum momento, dados atuais de compras com cashback no Brasil e em outro país mais desenvolvido. Quais são?</a:t>
            </a:r>
            <a:endParaRPr sz="2000"/>
          </a:p>
        </p:txBody>
      </p:sp>
      <p:sp>
        <p:nvSpPr>
          <p:cNvPr id="157" name="Google Shape;157;p17"/>
          <p:cNvSpPr txBox="1"/>
          <p:nvPr/>
        </p:nvSpPr>
        <p:spPr>
          <a:xfrm>
            <a:off x="6401958" y="2005401"/>
            <a:ext cx="2181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Outros Países</a:t>
            </a:r>
            <a:endParaRPr sz="21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6325050" y="2434975"/>
            <a:ext cx="2439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Já em outros países, como a Inglaterra que está nesse mercado há 7 anos, cerca de 20% já estão funcionando com o processo de cashback.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6325049" y="1273175"/>
            <a:ext cx="2439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Os apresentadores informam que menos de 1% das vendas online no Brasil estão presente com sistemas de cashback.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6454350" y="977900"/>
            <a:ext cx="21813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Brasil</a:t>
            </a:r>
            <a:endParaRPr sz="21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61" name="Google Shape;161;p17"/>
          <p:cNvGrpSpPr/>
          <p:nvPr/>
        </p:nvGrpSpPr>
        <p:grpSpPr>
          <a:xfrm>
            <a:off x="1491019" y="1334158"/>
            <a:ext cx="4767395" cy="497262"/>
            <a:chOff x="2378325" y="1594350"/>
            <a:chExt cx="4118700" cy="429600"/>
          </a:xfrm>
        </p:grpSpPr>
        <p:grpSp>
          <p:nvGrpSpPr>
            <p:cNvPr id="162" name="Google Shape;162;p17"/>
            <p:cNvGrpSpPr/>
            <p:nvPr/>
          </p:nvGrpSpPr>
          <p:grpSpPr>
            <a:xfrm>
              <a:off x="3954825" y="1649095"/>
              <a:ext cx="2542200" cy="320105"/>
              <a:chOff x="3300950" y="1649095"/>
              <a:chExt cx="2542200" cy="320105"/>
            </a:xfrm>
          </p:grpSpPr>
          <p:sp>
            <p:nvSpPr>
              <p:cNvPr id="163" name="Google Shape;163;p17"/>
              <p:cNvSpPr/>
              <p:nvPr/>
            </p:nvSpPr>
            <p:spPr>
              <a:xfrm>
                <a:off x="3300950" y="1649100"/>
                <a:ext cx="2542200" cy="3201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3300956" y="1649095"/>
                <a:ext cx="224400" cy="3201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" name="Google Shape;165;p17"/>
            <p:cNvSpPr txBox="1"/>
            <p:nvPr/>
          </p:nvSpPr>
          <p:spPr>
            <a:xfrm>
              <a:off x="3227925" y="1594350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r>
                <a:rPr lang="en" sz="17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chemeClr val="accent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166" name="Google Shape;166;p17"/>
            <p:cNvCxnSpPr>
              <a:stCxn id="165" idx="1"/>
            </p:cNvCxnSpPr>
            <p:nvPr/>
          </p:nvCxnSpPr>
          <p:spPr>
            <a:xfrm rot="10800000">
              <a:off x="2378325" y="1809150"/>
              <a:ext cx="849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67" name="Google Shape;167;p17"/>
          <p:cNvGrpSpPr/>
          <p:nvPr/>
        </p:nvGrpSpPr>
        <p:grpSpPr>
          <a:xfrm>
            <a:off x="1491019" y="2509454"/>
            <a:ext cx="4767395" cy="497262"/>
            <a:chOff x="2378325" y="2609888"/>
            <a:chExt cx="4118700" cy="429600"/>
          </a:xfrm>
        </p:grpSpPr>
        <p:grpSp>
          <p:nvGrpSpPr>
            <p:cNvPr id="168" name="Google Shape;168;p17"/>
            <p:cNvGrpSpPr/>
            <p:nvPr/>
          </p:nvGrpSpPr>
          <p:grpSpPr>
            <a:xfrm>
              <a:off x="3954825" y="2664644"/>
              <a:ext cx="2542200" cy="320113"/>
              <a:chOff x="3300950" y="2664644"/>
              <a:chExt cx="2542200" cy="320113"/>
            </a:xfrm>
          </p:grpSpPr>
          <p:sp>
            <p:nvSpPr>
              <p:cNvPr id="169" name="Google Shape;169;p17"/>
              <p:cNvSpPr/>
              <p:nvPr/>
            </p:nvSpPr>
            <p:spPr>
              <a:xfrm>
                <a:off x="3300950" y="2664644"/>
                <a:ext cx="2542200" cy="3201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3300952" y="2664657"/>
                <a:ext cx="726900" cy="3201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" name="Google Shape;171;p17"/>
            <p:cNvSpPr txBox="1"/>
            <p:nvPr/>
          </p:nvSpPr>
          <p:spPr>
            <a:xfrm>
              <a:off x="3227925" y="2609888"/>
              <a:ext cx="726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</a:t>
              </a:r>
              <a:r>
                <a:rPr lang="en" sz="17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chemeClr val="accent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172" name="Google Shape;172;p17"/>
            <p:cNvCxnSpPr/>
            <p:nvPr/>
          </p:nvCxnSpPr>
          <p:spPr>
            <a:xfrm rot="10800000">
              <a:off x="2378325" y="2824700"/>
              <a:ext cx="849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93" y="1273179"/>
            <a:ext cx="928800" cy="6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432" y="2153346"/>
            <a:ext cx="1001325" cy="100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/>
        </p:nvSpPr>
        <p:spPr>
          <a:xfrm>
            <a:off x="1383750" y="3613575"/>
            <a:ext cx="67710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Não foi dito no vídeo, mas outros países já trabalham com esse sistema, são eles: EUA, Canadá, Índia, Reino Unido e Austrália são os principais.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862500" y="409575"/>
            <a:ext cx="7084200" cy="6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Camila fala que a empresa se assemelha a uma financeira e pode virar um banco. Explique por que? </a:t>
            </a:r>
            <a:endParaRPr sz="2700"/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500" y="1320425"/>
            <a:ext cx="2600699" cy="173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2975" y="1655000"/>
            <a:ext cx="813650" cy="8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2875" y="1320425"/>
            <a:ext cx="1593100" cy="15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 txBox="1"/>
          <p:nvPr/>
        </p:nvSpPr>
        <p:spPr>
          <a:xfrm>
            <a:off x="594850" y="3344200"/>
            <a:ext cx="74499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Pode-se inferir que Camila sugere que a empresa pode se assemelhar a uma financeira devido às operações financeiras envolvidas no fornecimento de cashback e que, com o tempo, pode expandir seus serviços para incluir serviços bancários.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862500" y="409575"/>
            <a:ext cx="7084200" cy="6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Camila também fala que empresas desse tipo sangram bastante. Por que? </a:t>
            </a:r>
            <a:endParaRPr sz="2700"/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25" y="1864275"/>
            <a:ext cx="46863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3550" y="2560500"/>
            <a:ext cx="1283075" cy="12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 txBox="1"/>
          <p:nvPr/>
        </p:nvSpPr>
        <p:spPr>
          <a:xfrm>
            <a:off x="4857725" y="1864275"/>
            <a:ext cx="3951000" cy="23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Empresas desse ramo podem “sangrar” financeiramente devido aos altos custos operacionais, promoções de cashback, além da competição no mercado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862500" y="306375"/>
            <a:ext cx="70842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Suponhamos que cada usuário da plataforma tenha um ticket médio mensal de R$ 100, com cashback médio de 10% por usuário mais 2% para a plataforma. Faça algumas simulações com dados mensais de capital total dos usuários e da plataforma:</a:t>
            </a:r>
            <a:endParaRPr sz="1800"/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800" y="1758513"/>
            <a:ext cx="1626476" cy="162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00" y="3088625"/>
            <a:ext cx="4772543" cy="18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2500" y="1570300"/>
            <a:ext cx="5181600" cy="11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862500" y="306375"/>
            <a:ext cx="70842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 os dados simulados anteriormente, o grupo acha que a empresa é lucrativa? </a:t>
            </a:r>
            <a:endParaRPr sz="1800"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163" y="3731025"/>
            <a:ext cx="1249676" cy="124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675" y="1351575"/>
            <a:ext cx="5448650" cy="24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