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3" r:id="rId5"/>
    <p:sldId id="304" r:id="rId6"/>
    <p:sldId id="305" r:id="rId7"/>
    <p:sldId id="306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0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4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8AA8-3E74-4079-B7AB-FB83CE751FD6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Tópicos em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Ivan Oliveira Lopes</a:t>
            </a:r>
          </a:p>
        </p:txBody>
      </p:sp>
    </p:spTree>
    <p:extLst>
      <p:ext uri="{BB962C8B-B14F-4D97-AF65-F5344CB8AC3E}">
        <p14:creationId xmlns:p14="http://schemas.microsoft.com/office/powerpoint/2010/main" val="246318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 err="1"/>
              <a:t>Steganografia</a:t>
            </a:r>
            <a:r>
              <a:rPr lang="pt-BR" dirty="0"/>
              <a:t>:</a:t>
            </a:r>
          </a:p>
          <a:p>
            <a:r>
              <a:rPr lang="pt-BR" dirty="0"/>
              <a:t>Extração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105085" y="3652129"/>
          <a:ext cx="2645799" cy="144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33">
                  <a:extLst>
                    <a:ext uri="{9D8B030D-6E8A-4147-A177-3AD203B41FA5}">
                      <a16:colId xmlns:a16="http://schemas.microsoft.com/office/drawing/2014/main" val="1593480830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2850326543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357095361"/>
                    </a:ext>
                  </a:extLst>
                </a:gridCol>
              </a:tblGrid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8789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98204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086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79512" y="3645024"/>
          <a:ext cx="2645799" cy="144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33">
                  <a:extLst>
                    <a:ext uri="{9D8B030D-6E8A-4147-A177-3AD203B41FA5}">
                      <a16:colId xmlns:a16="http://schemas.microsoft.com/office/drawing/2014/main" val="1593480830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2850326543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357095361"/>
                    </a:ext>
                  </a:extLst>
                </a:gridCol>
              </a:tblGrid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8789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98204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086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79512" y="3284984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Original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30391" y="3284984"/>
            <a:ext cx="203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Mensagem Extraída</a:t>
            </a:r>
          </a:p>
        </p:txBody>
      </p:sp>
      <p:pic>
        <p:nvPicPr>
          <p:cNvPr id="11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16" y="130034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F4A1860-F2F8-6A5C-B01B-42B064907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30091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7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 err="1"/>
              <a:t>Steganografia</a:t>
            </a:r>
            <a:r>
              <a:rPr lang="pt-BR" dirty="0"/>
              <a:t>.  </a:t>
            </a:r>
          </a:p>
          <a:p>
            <a:r>
              <a:rPr lang="pt-BR" dirty="0"/>
              <a:t>Verificação de Autenticidade.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71" y="4869160"/>
            <a:ext cx="1260000" cy="1260000"/>
          </a:xfrm>
          <a:prstGeom prst="rect">
            <a:avLst/>
          </a:prstGeom>
        </p:spPr>
      </p:pic>
      <p:pic>
        <p:nvPicPr>
          <p:cNvPr id="9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0" y="198884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48" y="1988840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12" y="342900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80" y="3429000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48" y="4869160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31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Exercício 1: Inserir uma informação para fins de esteganografia ou verificação de autenticidade em uma imagem colorida.  </a:t>
            </a:r>
          </a:p>
          <a:p>
            <a:pPr lvl="2"/>
            <a:r>
              <a:rPr lang="pt-BR" dirty="0"/>
              <a:t>Apresentar a imagem original;</a:t>
            </a:r>
          </a:p>
          <a:p>
            <a:pPr lvl="2"/>
            <a:r>
              <a:rPr lang="pt-BR" dirty="0"/>
              <a:t>Apresentar a mensagem original;</a:t>
            </a:r>
          </a:p>
          <a:p>
            <a:pPr lvl="2"/>
            <a:r>
              <a:rPr lang="pt-BR" dirty="0"/>
              <a:t>Apresentar a imagem com a mensagem inserida;</a:t>
            </a:r>
          </a:p>
          <a:p>
            <a:pPr lvl="1"/>
            <a:r>
              <a:rPr lang="pt-BR" dirty="0"/>
              <a:t>Extrair a mensagem da imagem que foi marcada;</a:t>
            </a:r>
          </a:p>
          <a:p>
            <a:pPr lvl="2"/>
            <a:r>
              <a:rPr lang="pt-BR" dirty="0"/>
              <a:t>Apresentar a imagem que foi marcada;</a:t>
            </a:r>
          </a:p>
          <a:p>
            <a:pPr lvl="2"/>
            <a:r>
              <a:rPr lang="pt-BR" dirty="0"/>
              <a:t>Apresentar a mensagem extraída;</a:t>
            </a:r>
          </a:p>
          <a:p>
            <a:pPr lvl="1"/>
            <a:r>
              <a:rPr lang="pt-BR" dirty="0"/>
              <a:t>Fazer testes adulterando a imagem que recebeu a mensagem.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1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Exercício 2: Inserir informação para fins de esteganografia ou verificação de autenticidade em todas as bandas de uma imagem colorida, padrão RGB.  OBS: em cada banda deve ser inserida uma mensagem diferente.</a:t>
            </a:r>
          </a:p>
          <a:p>
            <a:pPr lvl="2"/>
            <a:r>
              <a:rPr lang="pt-BR" dirty="0"/>
              <a:t>Apresentar a imagem original;</a:t>
            </a:r>
          </a:p>
          <a:p>
            <a:pPr lvl="2"/>
            <a:r>
              <a:rPr lang="pt-BR" dirty="0"/>
              <a:t>Apresentar a mensagem original;</a:t>
            </a:r>
          </a:p>
          <a:p>
            <a:pPr lvl="2"/>
            <a:r>
              <a:rPr lang="pt-BR" dirty="0"/>
              <a:t>Apresentar a imagem com a mensagem inserida;</a:t>
            </a:r>
          </a:p>
          <a:p>
            <a:pPr lvl="1"/>
            <a:r>
              <a:rPr lang="pt-BR" dirty="0"/>
              <a:t>Extrair as 3 mensagens da imagem que foi marcada;</a:t>
            </a:r>
          </a:p>
          <a:p>
            <a:pPr lvl="2"/>
            <a:r>
              <a:rPr lang="pt-BR" dirty="0"/>
              <a:t>Apresentar a imagem que foi marcada;</a:t>
            </a:r>
          </a:p>
          <a:p>
            <a:pPr lvl="2"/>
            <a:r>
              <a:rPr lang="pt-BR" dirty="0"/>
              <a:t>Apresentar as 3 mensagens extraídas;</a:t>
            </a:r>
          </a:p>
          <a:p>
            <a:pPr lvl="1"/>
            <a:r>
              <a:rPr lang="pt-BR" dirty="0"/>
              <a:t>Fazer testes adulterando a imagem que recebeu a mensagem.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31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Imagens Coloridas (RGB);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dirty="0" err="1"/>
              <a:t>img</a:t>
            </a:r>
            <a:r>
              <a:rPr lang="pt-BR" dirty="0"/>
              <a:t> = </a:t>
            </a:r>
            <a:r>
              <a:rPr lang="pt-BR" dirty="0" err="1"/>
              <a:t>imread</a:t>
            </a:r>
            <a:r>
              <a:rPr lang="pt-BR" dirty="0"/>
              <a:t>('lena512RGB.jpg'); </a:t>
            </a:r>
          </a:p>
          <a:p>
            <a:pPr marL="457200" lvl="1" indent="0">
              <a:buNone/>
            </a:pPr>
            <a:r>
              <a:rPr lang="pt-BR" dirty="0" err="1"/>
              <a:t>imgR</a:t>
            </a:r>
            <a:r>
              <a:rPr lang="pt-BR" dirty="0"/>
              <a:t> = </a:t>
            </a:r>
            <a:r>
              <a:rPr lang="pt-BR" dirty="0" err="1"/>
              <a:t>img</a:t>
            </a:r>
            <a:r>
              <a:rPr lang="pt-BR" dirty="0"/>
              <a:t>(:, :, 1); </a:t>
            </a:r>
          </a:p>
          <a:p>
            <a:pPr marL="457200" lvl="1" indent="0">
              <a:buNone/>
            </a:pPr>
            <a:r>
              <a:rPr lang="pt-BR" dirty="0" err="1"/>
              <a:t>imgG</a:t>
            </a:r>
            <a:r>
              <a:rPr lang="pt-BR" dirty="0"/>
              <a:t> = </a:t>
            </a:r>
            <a:r>
              <a:rPr lang="pt-BR" dirty="0" err="1"/>
              <a:t>img</a:t>
            </a:r>
            <a:r>
              <a:rPr lang="pt-BR" dirty="0"/>
              <a:t>(:, :, 2); </a:t>
            </a:r>
          </a:p>
          <a:p>
            <a:pPr marL="457200" lvl="1" indent="0">
              <a:buNone/>
            </a:pPr>
            <a:r>
              <a:rPr lang="pt-BR" dirty="0" err="1"/>
              <a:t>imgB</a:t>
            </a:r>
            <a:r>
              <a:rPr lang="pt-BR" dirty="0"/>
              <a:t> = </a:t>
            </a:r>
            <a:r>
              <a:rPr lang="pt-BR" dirty="0" err="1"/>
              <a:t>img</a:t>
            </a:r>
            <a:r>
              <a:rPr lang="pt-BR" dirty="0"/>
              <a:t>(:, :, 3);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83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Imagens Coloridas (RGB);</a:t>
            </a:r>
          </a:p>
          <a:p>
            <a:pPr lvl="1"/>
            <a:r>
              <a:rPr lang="pt-BR" dirty="0"/>
              <a:t>União: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imgJunto</a:t>
            </a:r>
            <a:r>
              <a:rPr lang="pt-BR" dirty="0"/>
              <a:t> = </a:t>
            </a:r>
            <a:r>
              <a:rPr lang="pt-BR" dirty="0" err="1"/>
              <a:t>cat</a:t>
            </a:r>
            <a:r>
              <a:rPr lang="pt-BR" dirty="0"/>
              <a:t>(3, </a:t>
            </a:r>
            <a:r>
              <a:rPr lang="pt-BR" dirty="0" err="1"/>
              <a:t>imgR</a:t>
            </a:r>
            <a:r>
              <a:rPr lang="pt-BR" dirty="0"/>
              <a:t>, </a:t>
            </a:r>
            <a:r>
              <a:rPr lang="pt-BR" dirty="0" err="1"/>
              <a:t>imgG</a:t>
            </a:r>
            <a:r>
              <a:rPr lang="pt-BR" dirty="0"/>
              <a:t>, </a:t>
            </a:r>
            <a:r>
              <a:rPr lang="pt-BR" dirty="0" err="1"/>
              <a:t>imgB</a:t>
            </a:r>
            <a:r>
              <a:rPr lang="pt-BR" dirty="0"/>
              <a:t>);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2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Filtragem passa-alta (bordas, textura, ruídos):</a:t>
            </a:r>
          </a:p>
          <a:p>
            <a:pPr lvl="1"/>
            <a:r>
              <a:rPr lang="pt-BR" dirty="0"/>
              <a:t>A detecção de pontos é feita pela aplicação de uma máscara de </a:t>
            </a:r>
            <a:r>
              <a:rPr lang="pt-BR" dirty="0" err="1"/>
              <a:t>convolução</a:t>
            </a:r>
            <a:r>
              <a:rPr lang="pt-BR" dirty="0"/>
              <a:t> em que são calculadas as diferenças ponderadas entre o ponto central e os seus vizinhos. Na base deste método, está a preposição de que um ponto isolado, um ponto cujo nível de cinza é significativamente diferente dos seus vizinhos, será muito diferente da sua vizinhança e por isso facilmente detectável.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Os coeficientes em cada máscara têm soma zero, indicando uma resposta nula em áreas de níveis de intensidade constantes.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3" y="3717032"/>
            <a:ext cx="1885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23266"/>
            <a:ext cx="70008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19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89" y="7647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 = [1 2 1; 0 0 0; -1 -2 -1];</a:t>
            </a:r>
          </a:p>
          <a:p>
            <a:r>
              <a:rPr lang="pt-BR" dirty="0"/>
              <a:t> </a:t>
            </a:r>
          </a:p>
          <a:p>
            <a:r>
              <a:rPr lang="pt-BR" dirty="0" err="1"/>
              <a:t>img</a:t>
            </a:r>
            <a:r>
              <a:rPr lang="pt-BR" dirty="0"/>
              <a:t> = zeros(10,10);</a:t>
            </a:r>
          </a:p>
          <a:p>
            <a:endParaRPr lang="pt-BR" dirty="0"/>
          </a:p>
          <a:p>
            <a:r>
              <a:rPr lang="pt-BR" dirty="0" err="1"/>
              <a:t>img</a:t>
            </a:r>
            <a:r>
              <a:rPr lang="pt-BR" dirty="0"/>
              <a:t>(3:7,3:7) = 1;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b = conv2(</a:t>
            </a:r>
            <a:r>
              <a:rPr lang="pt-BR" dirty="0" err="1"/>
              <a:t>s,img</a:t>
            </a:r>
            <a:r>
              <a:rPr lang="pt-BR" dirty="0"/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2009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7" y="496289"/>
            <a:ext cx="6419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49038"/>
            <a:ext cx="6732240" cy="333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8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88" y="764704"/>
            <a:ext cx="714989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Como detectar as bordas verticais?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 = [1 2 1; 0 0 0; -1 -2 -1];</a:t>
            </a:r>
          </a:p>
          <a:p>
            <a:r>
              <a:rPr lang="pt-BR" dirty="0"/>
              <a:t> </a:t>
            </a:r>
          </a:p>
          <a:p>
            <a:r>
              <a:rPr lang="pt-BR" dirty="0" err="1"/>
              <a:t>img</a:t>
            </a:r>
            <a:r>
              <a:rPr lang="pt-BR" dirty="0"/>
              <a:t> = zeros(10,10);</a:t>
            </a:r>
          </a:p>
          <a:p>
            <a:endParaRPr lang="pt-BR" dirty="0"/>
          </a:p>
          <a:p>
            <a:r>
              <a:rPr lang="pt-BR" dirty="0" err="1"/>
              <a:t>img</a:t>
            </a:r>
            <a:r>
              <a:rPr lang="pt-BR" dirty="0"/>
              <a:t>(3:7,3:7) = 1;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b = conv2(</a:t>
            </a:r>
            <a:r>
              <a:rPr lang="pt-BR" dirty="0" err="1"/>
              <a:t>s,img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74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89" y="7647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s = [1 0 -1; 2 0 -2; 1 0 -1];</a:t>
            </a:r>
          </a:p>
          <a:p>
            <a:endParaRPr lang="pt-BR" i="1" dirty="0"/>
          </a:p>
          <a:p>
            <a:r>
              <a:rPr lang="pt-BR" i="1" dirty="0" err="1"/>
              <a:t>img</a:t>
            </a:r>
            <a:r>
              <a:rPr lang="pt-BR" i="1" dirty="0"/>
              <a:t> = zeros(10,10);</a:t>
            </a:r>
          </a:p>
          <a:p>
            <a:endParaRPr lang="pt-BR" i="1" dirty="0"/>
          </a:p>
          <a:p>
            <a:r>
              <a:rPr lang="pt-BR" i="1" dirty="0" err="1"/>
              <a:t>Img</a:t>
            </a:r>
            <a:r>
              <a:rPr lang="pt-BR" i="1" dirty="0"/>
              <a:t>(3:7,3:7) = 1;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i="1" dirty="0"/>
              <a:t>b = conv2(</a:t>
            </a:r>
            <a:r>
              <a:rPr lang="pt-BR" i="1" dirty="0" err="1"/>
              <a:t>s,img</a:t>
            </a:r>
            <a:r>
              <a:rPr lang="pt-BR" i="1" dirty="0"/>
              <a:t>);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7" y="496289"/>
            <a:ext cx="6419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18954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89" y="3409537"/>
            <a:ext cx="684361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0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88" y="764704"/>
            <a:ext cx="91296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Aplicar o filtro de bordas verticais em uma imagem real;</a:t>
            </a:r>
          </a:p>
          <a:p>
            <a:endParaRPr lang="pt-BR" sz="2800" b="1" dirty="0">
              <a:solidFill>
                <a:schemeClr val="accent1"/>
              </a:solidFill>
            </a:endParaRPr>
          </a:p>
          <a:p>
            <a:r>
              <a:rPr lang="pt-BR" sz="2800" b="1" dirty="0">
                <a:solidFill>
                  <a:schemeClr val="accent1"/>
                </a:solidFill>
              </a:rPr>
              <a:t>Aplicar o filtro de bordas horizontais em uma imagem real;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88" y="764704"/>
            <a:ext cx="912961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1"/>
                </a:solidFill>
              </a:rPr>
              <a:t>Existem 65,8 milhões de veículos automotivos registrados no Brasil. Existem diversos radares fotográficos em cada cidade do país.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Imagine quantas imagens de placas de veículos existem na base de dados do Detran.</a:t>
            </a:r>
          </a:p>
          <a:p>
            <a:r>
              <a:rPr lang="pt-BR" sz="2800" b="1" dirty="0">
                <a:solidFill>
                  <a:schemeClr val="accent1"/>
                </a:solidFill>
              </a:rPr>
              <a:t>Diminuir o tamanho em bytes de cada imagem é uma aplicação bem interessante e a detecção de bordas pode ser usada.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Para teste, abra uma imagem, detecte as bordas dessa imagem e salve a mesma em arquivo. </a:t>
            </a:r>
          </a:p>
          <a:p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Verifique seu tamanho em bytes.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40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 err="1"/>
              <a:t>Steganografia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que é?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123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80" y="213285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95" y="378904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E35BB4B-F2A7-579C-0B46-76284FAB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48" y="2169000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CF4752E-2CE8-9D12-A563-8B94E0DDE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48" y="3789040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6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pt-BR" dirty="0"/>
              <a:t>Processamento Digital de Imagens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 err="1"/>
              <a:t>Steganografia</a:t>
            </a:r>
            <a:r>
              <a:rPr lang="pt-BR" dirty="0"/>
              <a:t>:</a:t>
            </a:r>
          </a:p>
          <a:p>
            <a:r>
              <a:rPr lang="pt-BR" dirty="0"/>
              <a:t>Inserção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9512" y="3724137"/>
          <a:ext cx="2645799" cy="144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33">
                  <a:extLst>
                    <a:ext uri="{9D8B030D-6E8A-4147-A177-3AD203B41FA5}">
                      <a16:colId xmlns:a16="http://schemas.microsoft.com/office/drawing/2014/main" val="1593480830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2850326543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357095361"/>
                    </a:ext>
                  </a:extLst>
                </a:gridCol>
              </a:tblGrid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8789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98204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0863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105085" y="3724137"/>
          <a:ext cx="2645799" cy="144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33">
                  <a:extLst>
                    <a:ext uri="{9D8B030D-6E8A-4147-A177-3AD203B41FA5}">
                      <a16:colId xmlns:a16="http://schemas.microsoft.com/office/drawing/2014/main" val="1593480830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2850326543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357095361"/>
                    </a:ext>
                  </a:extLst>
                </a:gridCol>
              </a:tblGrid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8789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98204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0863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6030657" y="3717032"/>
          <a:ext cx="2645799" cy="144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33">
                  <a:extLst>
                    <a:ext uri="{9D8B030D-6E8A-4147-A177-3AD203B41FA5}">
                      <a16:colId xmlns:a16="http://schemas.microsoft.com/office/drawing/2014/main" val="1593480830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2850326543"/>
                    </a:ext>
                  </a:extLst>
                </a:gridCol>
                <a:gridCol w="881933">
                  <a:extLst>
                    <a:ext uri="{9D8B030D-6E8A-4147-A177-3AD203B41FA5}">
                      <a16:colId xmlns:a16="http://schemas.microsoft.com/office/drawing/2014/main" val="357095361"/>
                    </a:ext>
                  </a:extLst>
                </a:gridCol>
              </a:tblGrid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08789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98204"/>
                  </a:ext>
                </a:extLst>
              </a:tr>
              <a:tr h="48069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086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79512" y="3356992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Original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30391" y="3356992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Mensagem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009998" y="3356992"/>
            <a:ext cx="249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 com Mensagem</a:t>
            </a:r>
          </a:p>
        </p:txBody>
      </p:sp>
      <p:pic>
        <p:nvPicPr>
          <p:cNvPr id="12" name="Picture 3" descr="D:\IFSP\Material\Tópicos Avançados - PDI\Códigos\lena12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89" y="1417074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3F75D20-0B67-FA54-DBA9-5F8E175E2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98" y="1417074"/>
            <a:ext cx="126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8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657</Words>
  <Application>Microsoft Office PowerPoint</Application>
  <PresentationFormat>Apresentação na tela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Tópicos em Tecnologia da Informação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  <vt:lpstr>Processamento Digital de Imagens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em Tecnologia da Informação</dc:title>
  <dc:creator>ivan oliveira lopes</dc:creator>
  <cp:lastModifiedBy>Office</cp:lastModifiedBy>
  <cp:revision>101</cp:revision>
  <dcterms:created xsi:type="dcterms:W3CDTF">2019-08-02T10:39:43Z</dcterms:created>
  <dcterms:modified xsi:type="dcterms:W3CDTF">2024-10-01T13:19:27Z</dcterms:modified>
</cp:coreProperties>
</file>